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82" r:id="rId3"/>
  </p:sldMasterIdLst>
  <p:notesMasterIdLst>
    <p:notesMasterId r:id="rId34"/>
  </p:notesMasterIdLst>
  <p:handoutMasterIdLst>
    <p:handoutMasterId r:id="rId35"/>
  </p:handoutMasterIdLst>
  <p:sldIdLst>
    <p:sldId id="256" r:id="rId4"/>
    <p:sldId id="264" r:id="rId5"/>
    <p:sldId id="280" r:id="rId6"/>
    <p:sldId id="265" r:id="rId7"/>
    <p:sldId id="267" r:id="rId8"/>
    <p:sldId id="290" r:id="rId9"/>
    <p:sldId id="281" r:id="rId10"/>
    <p:sldId id="276" r:id="rId11"/>
    <p:sldId id="277" r:id="rId12"/>
    <p:sldId id="275" r:id="rId13"/>
    <p:sldId id="268" r:id="rId14"/>
    <p:sldId id="266" r:id="rId15"/>
    <p:sldId id="270" r:id="rId16"/>
    <p:sldId id="282" r:id="rId17"/>
    <p:sldId id="286" r:id="rId18"/>
    <p:sldId id="269" r:id="rId19"/>
    <p:sldId id="284" r:id="rId20"/>
    <p:sldId id="285" r:id="rId21"/>
    <p:sldId id="291" r:id="rId22"/>
    <p:sldId id="271" r:id="rId23"/>
    <p:sldId id="283" r:id="rId24"/>
    <p:sldId id="287" r:id="rId25"/>
    <p:sldId id="289" r:id="rId26"/>
    <p:sldId id="292" r:id="rId27"/>
    <p:sldId id="293" r:id="rId28"/>
    <p:sldId id="288" r:id="rId29"/>
    <p:sldId id="294" r:id="rId30"/>
    <p:sldId id="273" r:id="rId31"/>
    <p:sldId id="274" r:id="rId32"/>
    <p:sldId id="279" r:id="rId33"/>
  </p:sldIdLst>
  <p:sldSz cx="9144000" cy="6858000" type="screen4x3"/>
  <p:notesSz cx="6645275" cy="97758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79619" cy="4887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64118" y="0"/>
            <a:ext cx="2879619" cy="488791"/>
          </a:xfrm>
          <a:prstGeom prst="rect">
            <a:avLst/>
          </a:prstGeom>
        </p:spPr>
        <p:txBody>
          <a:bodyPr vert="horz" lIns="91440" tIns="45720" rIns="91440" bIns="45720" rtlCol="0"/>
          <a:lstStyle>
            <a:lvl1pPr algn="r">
              <a:defRPr sz="1200"/>
            </a:lvl1pPr>
          </a:lstStyle>
          <a:p>
            <a:fld id="{759EF8B4-815B-4DC4-936B-27A9CB1540E4}" type="datetimeFigureOut">
              <a:rPr lang="en-GB" smtClean="0"/>
              <a:t>09/09/2014</a:t>
            </a:fld>
            <a:endParaRPr lang="en-GB"/>
          </a:p>
        </p:txBody>
      </p:sp>
      <p:sp>
        <p:nvSpPr>
          <p:cNvPr id="4" name="Footer Placeholder 3"/>
          <p:cNvSpPr>
            <a:spLocks noGrp="1"/>
          </p:cNvSpPr>
          <p:nvPr>
            <p:ph type="ftr" sz="quarter" idx="2"/>
          </p:nvPr>
        </p:nvSpPr>
        <p:spPr>
          <a:xfrm>
            <a:off x="0" y="9285337"/>
            <a:ext cx="2879619" cy="48879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64118" y="9285337"/>
            <a:ext cx="2879619" cy="488791"/>
          </a:xfrm>
          <a:prstGeom prst="rect">
            <a:avLst/>
          </a:prstGeom>
        </p:spPr>
        <p:txBody>
          <a:bodyPr vert="horz" lIns="91440" tIns="45720" rIns="91440" bIns="45720" rtlCol="0" anchor="b"/>
          <a:lstStyle>
            <a:lvl1pPr algn="r">
              <a:defRPr sz="1200"/>
            </a:lvl1pPr>
          </a:lstStyle>
          <a:p>
            <a:fld id="{3A2E0CB6-FCA4-4B0B-8D02-E7028D45E822}" type="slidenum">
              <a:rPr lang="en-GB" smtClean="0"/>
              <a:t>‹#›</a:t>
            </a:fld>
            <a:endParaRPr lang="en-GB"/>
          </a:p>
        </p:txBody>
      </p:sp>
    </p:spTree>
    <p:extLst>
      <p:ext uri="{BB962C8B-B14F-4D97-AF65-F5344CB8AC3E}">
        <p14:creationId xmlns:p14="http://schemas.microsoft.com/office/powerpoint/2010/main" val="2960892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79619" cy="4887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64118" y="0"/>
            <a:ext cx="2879619" cy="488791"/>
          </a:xfrm>
          <a:prstGeom prst="rect">
            <a:avLst/>
          </a:prstGeom>
        </p:spPr>
        <p:txBody>
          <a:bodyPr vert="horz" lIns="91440" tIns="45720" rIns="91440" bIns="45720" rtlCol="0"/>
          <a:lstStyle>
            <a:lvl1pPr algn="r">
              <a:defRPr sz="1200"/>
            </a:lvl1pPr>
          </a:lstStyle>
          <a:p>
            <a:fld id="{EFED9D20-0E51-42B2-97DF-48852CAB6EDA}" type="datetimeFigureOut">
              <a:rPr lang="en-GB" smtClean="0"/>
              <a:t>09/09/2014</a:t>
            </a:fld>
            <a:endParaRPr lang="en-GB"/>
          </a:p>
        </p:txBody>
      </p:sp>
      <p:sp>
        <p:nvSpPr>
          <p:cNvPr id="4" name="Slide Image Placeholder 3"/>
          <p:cNvSpPr>
            <a:spLocks noGrp="1" noRot="1" noChangeAspect="1"/>
          </p:cNvSpPr>
          <p:nvPr>
            <p:ph type="sldImg" idx="2"/>
          </p:nvPr>
        </p:nvSpPr>
        <p:spPr>
          <a:xfrm>
            <a:off x="879475" y="733425"/>
            <a:ext cx="4886325" cy="36655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4528" y="4643517"/>
            <a:ext cx="5316220" cy="439912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285337"/>
            <a:ext cx="2879619" cy="48879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64118" y="9285337"/>
            <a:ext cx="2879619" cy="488791"/>
          </a:xfrm>
          <a:prstGeom prst="rect">
            <a:avLst/>
          </a:prstGeom>
        </p:spPr>
        <p:txBody>
          <a:bodyPr vert="horz" lIns="91440" tIns="45720" rIns="91440" bIns="45720" rtlCol="0" anchor="b"/>
          <a:lstStyle>
            <a:lvl1pPr algn="r">
              <a:defRPr sz="1200"/>
            </a:lvl1pPr>
          </a:lstStyle>
          <a:p>
            <a:fld id="{25111C04-A232-4A86-B3ED-4DD0D05B8B1C}" type="slidenum">
              <a:rPr lang="en-GB" smtClean="0"/>
              <a:t>‹#›</a:t>
            </a:fld>
            <a:endParaRPr lang="en-GB"/>
          </a:p>
        </p:txBody>
      </p:sp>
    </p:spTree>
    <p:extLst>
      <p:ext uri="{BB962C8B-B14F-4D97-AF65-F5344CB8AC3E}">
        <p14:creationId xmlns:p14="http://schemas.microsoft.com/office/powerpoint/2010/main" val="13618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9475" y="733425"/>
            <a:ext cx="4886325" cy="36655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5111C04-A232-4A86-B3ED-4DD0D05B8B1C}" type="slidenum">
              <a:rPr lang="en-GB" smtClean="0"/>
              <a:t>2</a:t>
            </a:fld>
            <a:endParaRPr lang="en-GB"/>
          </a:p>
        </p:txBody>
      </p:sp>
    </p:spTree>
    <p:extLst>
      <p:ext uri="{BB962C8B-B14F-4D97-AF65-F5344CB8AC3E}">
        <p14:creationId xmlns:p14="http://schemas.microsoft.com/office/powerpoint/2010/main" val="4194830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9475" y="733425"/>
            <a:ext cx="4886325" cy="3665538"/>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1FFEB8F4-B728-469D-B283-CEDC8CF80346}" type="slidenum">
              <a:rPr lang="en-US" smtClean="0">
                <a:solidFill>
                  <a:srgbClr val="C0504D"/>
                </a:solidFill>
              </a:rPr>
              <a:pPr>
                <a:defRPr/>
              </a:pPr>
              <a:t>30</a:t>
            </a:fld>
            <a:endParaRPr lang="en-US">
              <a:solidFill>
                <a:srgbClr val="C0504D"/>
              </a:solidFill>
            </a:endParaRPr>
          </a:p>
        </p:txBody>
      </p:sp>
    </p:spTree>
    <p:extLst>
      <p:ext uri="{BB962C8B-B14F-4D97-AF65-F5344CB8AC3E}">
        <p14:creationId xmlns:p14="http://schemas.microsoft.com/office/powerpoint/2010/main" val="35102755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5"/>
            <a:ext cx="7772400" cy="1829761"/>
          </a:xfrm>
        </p:spPr>
        <p:txBody>
          <a:bodyPr vert="horz" anchor="b">
            <a:normAutofit/>
            <a:scene3d>
              <a:camera prst="orthographicFront"/>
              <a:lightRig rig="soft" dir="t"/>
            </a:scene3d>
            <a:sp3d prstMaterial="softEdge">
              <a:bevelT w="25400" h="25400"/>
            </a:sp3d>
          </a:bodyPr>
          <a:lstStyle>
            <a:lvl1pPr algn="r">
              <a:defRPr sz="4000" b="1">
                <a:solidFill>
                  <a:schemeClr val="tx1"/>
                </a:solidFill>
                <a:effectLst/>
                <a:latin typeface="Verdana" pitchFamily="34" charset="0"/>
              </a:defRPr>
            </a:lvl1pPr>
            <a:extLst/>
          </a:lstStyle>
          <a:p>
            <a:r>
              <a:rPr kumimoji="0" lang="en-US"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normAutofit/>
          </a:bodyPr>
          <a:lstStyle>
            <a:lvl1pPr marL="0" marR="64008" indent="0" algn="r">
              <a:buNone/>
              <a:defRPr sz="2400">
                <a:solidFill>
                  <a:schemeClr val="tx2"/>
                </a:solidFill>
                <a:latin typeface="Verdana"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
        <p:nvSpPr>
          <p:cNvPr id="7" name="Freeform 6"/>
          <p:cNvSpPr>
            <a:spLocks/>
          </p:cNvSpPr>
          <p:nvPr/>
        </p:nvSpPr>
        <p:spPr bwMode="auto">
          <a:xfrm>
            <a:off x="1687515" y="4953000"/>
            <a:ext cx="7456487" cy="488154"/>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5" y="5237744"/>
            <a:ext cx="9108557" cy="788662"/>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chemeClr val="accent2"/>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5000978"/>
            <a:ext cx="9144000" cy="186411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no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3" y="4997671"/>
            <a:ext cx="9147765" cy="79030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pic>
        <p:nvPicPr>
          <p:cNvPr id="13" name="Picture 10" descr="ukrohighres"/>
          <p:cNvPicPr>
            <a:picLocks noChangeAspect="1" noChangeArrowheads="1"/>
          </p:cNvPicPr>
          <p:nvPr/>
        </p:nvPicPr>
        <p:blipFill>
          <a:blip r:embed="rId2" cstate="print"/>
          <a:srcRect/>
          <a:stretch>
            <a:fillRect/>
          </a:stretch>
        </p:blipFill>
        <p:spPr bwMode="auto">
          <a:xfrm>
            <a:off x="7740354" y="116632"/>
            <a:ext cx="1257400" cy="642392"/>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2DFF618-285A-4884-9B54-087F9DA65682}" type="slidenum">
              <a:rPr lang="en-GB"/>
              <a:pPr>
                <a:defRPr/>
              </a:pPr>
              <a:t>‹#›</a:t>
            </a:fld>
            <a:endParaRPr lang="en-GB"/>
          </a:p>
        </p:txBody>
      </p:sp>
    </p:spTree>
    <p:extLst>
      <p:ext uri="{BB962C8B-B14F-4D97-AF65-F5344CB8AC3E}">
        <p14:creationId xmlns:p14="http://schemas.microsoft.com/office/powerpoint/2010/main" val="2116108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9"/>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9"/>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43658BE-54DE-4388-A021-7E6108316A47}" type="slidenum">
              <a:rPr lang="en-GB"/>
              <a:pPr>
                <a:defRPr/>
              </a:pPr>
              <a:t>‹#›</a:t>
            </a:fld>
            <a:endParaRPr lang="en-GB"/>
          </a:p>
        </p:txBody>
      </p:sp>
    </p:spTree>
    <p:extLst>
      <p:ext uri="{BB962C8B-B14F-4D97-AF65-F5344CB8AC3E}">
        <p14:creationId xmlns:p14="http://schemas.microsoft.com/office/powerpoint/2010/main" val="4174179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0E72961-E77A-4BC4-8717-9B6893AAA62B}" type="slidenum">
              <a:rPr lang="en-GB"/>
              <a:pPr>
                <a:defRPr/>
              </a:pPr>
              <a:t>‹#›</a:t>
            </a:fld>
            <a:endParaRPr lang="en-GB"/>
          </a:p>
        </p:txBody>
      </p:sp>
    </p:spTree>
    <p:extLst>
      <p:ext uri="{BB962C8B-B14F-4D97-AF65-F5344CB8AC3E}">
        <p14:creationId xmlns:p14="http://schemas.microsoft.com/office/powerpoint/2010/main" val="1105098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9F6289B-7D4F-42B1-B69F-2861406964DA}" type="slidenum">
              <a:rPr lang="en-GB"/>
              <a:pPr>
                <a:defRPr/>
              </a:pPr>
              <a:t>‹#›</a:t>
            </a:fld>
            <a:endParaRPr lang="en-GB"/>
          </a:p>
        </p:txBody>
      </p:sp>
    </p:spTree>
    <p:extLst>
      <p:ext uri="{BB962C8B-B14F-4D97-AF65-F5344CB8AC3E}">
        <p14:creationId xmlns:p14="http://schemas.microsoft.com/office/powerpoint/2010/main" val="39313909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3D44AD5-0DF7-4660-8F99-8B18B0ADD353}" type="slidenum">
              <a:rPr lang="en-GB"/>
              <a:pPr>
                <a:defRPr/>
              </a:pPr>
              <a:t>‹#›</a:t>
            </a:fld>
            <a:endParaRPr lang="en-GB"/>
          </a:p>
        </p:txBody>
      </p:sp>
    </p:spTree>
    <p:extLst>
      <p:ext uri="{BB962C8B-B14F-4D97-AF65-F5344CB8AC3E}">
        <p14:creationId xmlns:p14="http://schemas.microsoft.com/office/powerpoint/2010/main" val="3853337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6D85FA4-5126-43BF-934C-F28A65880CEC}" type="slidenum">
              <a:rPr lang="en-GB"/>
              <a:pPr>
                <a:defRPr/>
              </a:pPr>
              <a:t>‹#›</a:t>
            </a:fld>
            <a:endParaRPr lang="en-GB"/>
          </a:p>
        </p:txBody>
      </p:sp>
    </p:spTree>
    <p:extLst>
      <p:ext uri="{BB962C8B-B14F-4D97-AF65-F5344CB8AC3E}">
        <p14:creationId xmlns:p14="http://schemas.microsoft.com/office/powerpoint/2010/main" val="4096754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D99FA2C-0CFD-4734-A59D-288FE54D430C}" type="slidenum">
              <a:rPr lang="en-GB"/>
              <a:pPr>
                <a:defRPr/>
              </a:pPr>
              <a:t>‹#›</a:t>
            </a:fld>
            <a:endParaRPr lang="en-GB"/>
          </a:p>
        </p:txBody>
      </p:sp>
    </p:spTree>
    <p:extLst>
      <p:ext uri="{BB962C8B-B14F-4D97-AF65-F5344CB8AC3E}">
        <p14:creationId xmlns:p14="http://schemas.microsoft.com/office/powerpoint/2010/main" val="1494696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969739D-2446-4FF5-B1E6-FAF0632A1B65}" type="slidenum">
              <a:rPr lang="en-GB"/>
              <a:pPr>
                <a:defRPr/>
              </a:pPr>
              <a:t>‹#›</a:t>
            </a:fld>
            <a:endParaRPr lang="en-GB"/>
          </a:p>
        </p:txBody>
      </p:sp>
    </p:spTree>
    <p:extLst>
      <p:ext uri="{BB962C8B-B14F-4D97-AF65-F5344CB8AC3E}">
        <p14:creationId xmlns:p14="http://schemas.microsoft.com/office/powerpoint/2010/main" val="32383977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5"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8D59F47-C678-4562-87A2-9A48C44FB225}" type="slidenum">
              <a:rPr lang="en-GB"/>
              <a:pPr>
                <a:defRPr/>
              </a:pPr>
              <a:t>‹#›</a:t>
            </a:fld>
            <a:endParaRPr lang="en-GB"/>
          </a:p>
        </p:txBody>
      </p:sp>
    </p:spTree>
    <p:extLst>
      <p:ext uri="{BB962C8B-B14F-4D97-AF65-F5344CB8AC3E}">
        <p14:creationId xmlns:p14="http://schemas.microsoft.com/office/powerpoint/2010/main" val="31831408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2492379"/>
            <a:ext cx="8229600" cy="3529013"/>
          </a:xfrm>
        </p:spPr>
        <p:txBody>
          <a:bodyPr/>
          <a:lstStyle/>
          <a:p>
            <a:pPr lvl="0"/>
            <a:r>
              <a:rPr lang="en-US" noProof="0" smtClean="0"/>
              <a:t>Click icon to add table</a:t>
            </a:r>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7EB0009-B632-4D5C-A917-5130B0549273}" type="slidenum">
              <a:rPr lang="en-GB"/>
              <a:pPr>
                <a:defRPr/>
              </a:pPr>
              <a:t>‹#›</a:t>
            </a:fld>
            <a:endParaRPr lang="en-GB"/>
          </a:p>
        </p:txBody>
      </p:sp>
    </p:spTree>
    <p:extLst>
      <p:ext uri="{BB962C8B-B14F-4D97-AF65-F5344CB8AC3E}">
        <p14:creationId xmlns:p14="http://schemas.microsoft.com/office/powerpoint/2010/main" val="1079483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sp>
        <p:nvSpPr>
          <p:cNvPr id="7" name="Title 6"/>
          <p:cNvSpPr>
            <a:spLocks noGrp="1"/>
          </p:cNvSpPr>
          <p:nvPr>
            <p:ph type="title"/>
          </p:nvPr>
        </p:nvSpPr>
        <p:spPr>
          <a:xfrm>
            <a:off x="457202" y="274638"/>
            <a:ext cx="7211144" cy="1143000"/>
          </a:xfrm>
        </p:spPr>
        <p:txBody>
          <a:bodyPr rtlCol="0">
            <a:normAutofit/>
          </a:bodyPr>
          <a:lstStyle>
            <a:lvl1pPr>
              <a:defRPr sz="3200">
                <a:solidFill>
                  <a:schemeClr val="tx1"/>
                </a:solidFill>
                <a:latin typeface="Verdana" pitchFamily="34" charset="0"/>
              </a:defRPr>
            </a:lvl1pPr>
            <a:extLst/>
          </a:lstStyle>
          <a:p>
            <a:r>
              <a:rPr kumimoji="0" lang="en-US" smtClean="0"/>
              <a:t>Click to edit Master title style</a:t>
            </a:r>
            <a:endParaRPr kumimoji="0" lang="en-US" dirty="0"/>
          </a:p>
        </p:txBody>
      </p:sp>
      <p:pic>
        <p:nvPicPr>
          <p:cNvPr id="8" name="Picture 10" descr="ukrohighres"/>
          <p:cNvPicPr>
            <a:picLocks noChangeAspect="1" noChangeArrowheads="1"/>
          </p:cNvPicPr>
          <p:nvPr/>
        </p:nvPicPr>
        <p:blipFill>
          <a:blip r:embed="rId2" cstate="print"/>
          <a:srcRect/>
          <a:stretch>
            <a:fillRect/>
          </a:stretch>
        </p:blipFill>
        <p:spPr bwMode="auto">
          <a:xfrm>
            <a:off x="7740354" y="122312"/>
            <a:ext cx="1257400" cy="642392"/>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2492379"/>
            <a:ext cx="8229600" cy="3529013"/>
          </a:xfrm>
        </p:spPr>
        <p:txBody>
          <a:bodyPr/>
          <a:lstStyle/>
          <a:p>
            <a:pPr lvl="0"/>
            <a:r>
              <a:rPr lang="en-US" noProof="0" smtClean="0"/>
              <a:t>Click icon to add chart</a:t>
            </a:r>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9857AD-AE39-4A5B-8B5A-74EC9A197B0A}" type="slidenum">
              <a:rPr lang="en-GB"/>
              <a:pPr>
                <a:defRPr/>
              </a:pPr>
              <a:t>‹#›</a:t>
            </a:fld>
            <a:endParaRPr lang="en-GB"/>
          </a:p>
        </p:txBody>
      </p:sp>
    </p:spTree>
    <p:extLst>
      <p:ext uri="{BB962C8B-B14F-4D97-AF65-F5344CB8AC3E}">
        <p14:creationId xmlns:p14="http://schemas.microsoft.com/office/powerpoint/2010/main" val="2910063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pPr>
            <a:endParaRPr lang="en-US" sz="3200" b="1">
              <a:solidFill>
                <a:prstClr val="white"/>
              </a:solidFill>
            </a:endParaRPr>
          </a:p>
        </p:txBody>
      </p:sp>
      <p:sp>
        <p:nvSpPr>
          <p:cNvPr id="9" name="Title 8"/>
          <p:cNvSpPr>
            <a:spLocks noGrp="1"/>
          </p:cNvSpPr>
          <p:nvPr>
            <p:ph type="ctrTitle"/>
          </p:nvPr>
        </p:nvSpPr>
        <p:spPr>
          <a:xfrm>
            <a:off x="685800" y="1752759"/>
            <a:ext cx="7772400" cy="1829761"/>
          </a:xfrm>
        </p:spPr>
        <p:txBody>
          <a:bodyPr vert="horz" anchor="b">
            <a:normAutofit/>
            <a:scene3d>
              <a:camera prst="orthographicFront"/>
              <a:lightRig rig="soft" dir="t"/>
            </a:scene3d>
            <a:sp3d prstMaterial="softEdge">
              <a:bevelT w="25400" h="25400"/>
            </a:sp3d>
          </a:bodyPr>
          <a:lstStyle>
            <a:lvl1pPr algn="r">
              <a:defRPr sz="4000" b="1">
                <a:solidFill>
                  <a:schemeClr val="tx1"/>
                </a:solidFill>
                <a:effectLst/>
                <a:latin typeface="Verdana" pitchFamily="34" charset="0"/>
              </a:defRPr>
            </a:lvl1pPr>
            <a:extLst/>
          </a:lstStyle>
          <a:p>
            <a:r>
              <a:rPr kumimoji="0" lang="en-US"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normAutofit/>
          </a:bodyPr>
          <a:lstStyle>
            <a:lvl1pPr marL="0" marR="64008" indent="0" algn="r">
              <a:buNone/>
              <a:defRPr sz="2400">
                <a:solidFill>
                  <a:schemeClr val="tx2"/>
                </a:solidFill>
                <a:latin typeface="Verdana"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
        <p:nvSpPr>
          <p:cNvPr id="7" name="Freeform 6"/>
          <p:cNvSpPr>
            <a:spLocks/>
          </p:cNvSpPr>
          <p:nvPr/>
        </p:nvSpPr>
        <p:spPr bwMode="auto">
          <a:xfrm>
            <a:off x="1687592" y="4953000"/>
            <a:ext cx="7456487" cy="488154"/>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3200" b="1">
              <a:solidFill>
                <a:srgbClr val="68007F"/>
              </a:solidFill>
              <a:latin typeface="Arial" charset="0"/>
            </a:endParaRPr>
          </a:p>
        </p:txBody>
      </p:sp>
      <p:sp>
        <p:nvSpPr>
          <p:cNvPr id="8" name="Freeform 7"/>
          <p:cNvSpPr>
            <a:spLocks/>
          </p:cNvSpPr>
          <p:nvPr/>
        </p:nvSpPr>
        <p:spPr bwMode="auto">
          <a:xfrm>
            <a:off x="35517" y="5237744"/>
            <a:ext cx="9108557" cy="788662"/>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chemeClr val="accent2"/>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3200" b="1">
              <a:solidFill>
                <a:srgbClr val="68007F"/>
              </a:solidFill>
              <a:latin typeface="Arial" charset="0"/>
            </a:endParaRPr>
          </a:p>
        </p:txBody>
      </p:sp>
      <p:sp>
        <p:nvSpPr>
          <p:cNvPr id="11" name="Freeform 10"/>
          <p:cNvSpPr>
            <a:spLocks/>
          </p:cNvSpPr>
          <p:nvPr/>
        </p:nvSpPr>
        <p:spPr bwMode="auto">
          <a:xfrm>
            <a:off x="0" y="5000978"/>
            <a:ext cx="9144000" cy="186411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no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fontAlgn="base">
              <a:spcBef>
                <a:spcPct val="0"/>
              </a:spcBef>
              <a:spcAft>
                <a:spcPct val="0"/>
              </a:spcAft>
            </a:pPr>
            <a:endParaRPr lang="en-US" sz="3200" b="1">
              <a:solidFill>
                <a:prstClr val="white"/>
              </a:solidFill>
            </a:endParaRPr>
          </a:p>
        </p:txBody>
      </p:sp>
      <p:cxnSp>
        <p:nvCxnSpPr>
          <p:cNvPr id="12" name="Straight Connector 11"/>
          <p:cNvCxnSpPr/>
          <p:nvPr/>
        </p:nvCxnSpPr>
        <p:spPr>
          <a:xfrm>
            <a:off x="-3755" y="4997671"/>
            <a:ext cx="9147765" cy="79030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pic>
        <p:nvPicPr>
          <p:cNvPr id="13" name="Picture 10" descr="ukrohighres"/>
          <p:cNvPicPr>
            <a:picLocks noChangeAspect="1" noChangeArrowheads="1"/>
          </p:cNvPicPr>
          <p:nvPr/>
        </p:nvPicPr>
        <p:blipFill>
          <a:blip r:embed="rId2" cstate="print"/>
          <a:srcRect/>
          <a:stretch>
            <a:fillRect/>
          </a:stretch>
        </p:blipFill>
        <p:spPr bwMode="auto">
          <a:xfrm>
            <a:off x="7740358" y="116632"/>
            <a:ext cx="1257400" cy="642392"/>
          </a:xfrm>
          <a:prstGeom prst="rect">
            <a:avLst/>
          </a:prstGeom>
          <a:noFill/>
          <a:ln w="9525">
            <a:noFill/>
            <a:miter lim="800000"/>
            <a:headEnd/>
            <a:tailEnd/>
          </a:ln>
        </p:spPr>
      </p:pic>
    </p:spTree>
    <p:extLst>
      <p:ext uri="{BB962C8B-B14F-4D97-AF65-F5344CB8AC3E}">
        <p14:creationId xmlns:p14="http://schemas.microsoft.com/office/powerpoint/2010/main" val="1368844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sp>
        <p:nvSpPr>
          <p:cNvPr id="7" name="Title 6"/>
          <p:cNvSpPr>
            <a:spLocks noGrp="1"/>
          </p:cNvSpPr>
          <p:nvPr>
            <p:ph type="title"/>
          </p:nvPr>
        </p:nvSpPr>
        <p:spPr>
          <a:xfrm>
            <a:off x="457202" y="274638"/>
            <a:ext cx="7211144" cy="1143000"/>
          </a:xfrm>
        </p:spPr>
        <p:txBody>
          <a:bodyPr rtlCol="0">
            <a:normAutofit/>
          </a:bodyPr>
          <a:lstStyle>
            <a:lvl1pPr>
              <a:defRPr sz="3200">
                <a:solidFill>
                  <a:schemeClr val="tx1"/>
                </a:solidFill>
                <a:latin typeface="Verdana" pitchFamily="34" charset="0"/>
              </a:defRPr>
            </a:lvl1pPr>
            <a:extLst/>
          </a:lstStyle>
          <a:p>
            <a:r>
              <a:rPr kumimoji="0" lang="en-US" smtClean="0"/>
              <a:t>Click to edit Master title style</a:t>
            </a:r>
            <a:endParaRPr kumimoji="0" lang="en-US" dirty="0"/>
          </a:p>
        </p:txBody>
      </p:sp>
      <p:pic>
        <p:nvPicPr>
          <p:cNvPr id="8" name="Picture 10" descr="ukrohighres"/>
          <p:cNvPicPr>
            <a:picLocks noChangeAspect="1" noChangeArrowheads="1"/>
          </p:cNvPicPr>
          <p:nvPr/>
        </p:nvPicPr>
        <p:blipFill>
          <a:blip r:embed="rId2" cstate="print"/>
          <a:srcRect/>
          <a:stretch>
            <a:fillRect/>
          </a:stretch>
        </p:blipFill>
        <p:spPr bwMode="auto">
          <a:xfrm>
            <a:off x="7740358" y="122312"/>
            <a:ext cx="1257400" cy="642392"/>
          </a:xfrm>
          <a:prstGeom prst="rect">
            <a:avLst/>
          </a:prstGeom>
          <a:noFill/>
          <a:ln w="9525">
            <a:noFill/>
            <a:miter lim="800000"/>
            <a:headEnd/>
            <a:tailEnd/>
          </a:ln>
        </p:spPr>
      </p:pic>
    </p:spTree>
    <p:extLst>
      <p:ext uri="{BB962C8B-B14F-4D97-AF65-F5344CB8AC3E}">
        <p14:creationId xmlns:p14="http://schemas.microsoft.com/office/powerpoint/2010/main" val="1975164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defRPr>
            </a:lvl1pPr>
            <a:extLst/>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normAutofit/>
          </a:bodyPr>
          <a:lstStyle>
            <a:lvl1pPr marL="0" marR="64008" indent="0" algn="l" rtl="0" eaLnBrk="1" latinLnBrk="0" hangingPunct="1">
              <a:spcBef>
                <a:spcPts val="400"/>
              </a:spcBef>
              <a:spcAft>
                <a:spcPts val="0"/>
              </a:spcAft>
              <a:buClr>
                <a:schemeClr val="accent1"/>
              </a:buClr>
              <a:buSzPct val="68000"/>
              <a:buFont typeface="Wingdings 3"/>
              <a:buNone/>
              <a:defRPr kumimoji="0" lang="en-US" sz="2400" kern="1200" dirty="0" smtClean="0">
                <a:solidFill>
                  <a:schemeClr val="tx2"/>
                </a:solidFill>
                <a:latin typeface="Verdana" pitchFamily="34" charset="0"/>
                <a:ea typeface="+mn-ea"/>
                <a:cs typeface="Arial"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base">
              <a:spcBef>
                <a:spcPct val="0"/>
              </a:spcBef>
              <a:spcAft>
                <a:spcPct val="0"/>
              </a:spcAft>
            </a:pPr>
            <a:endParaRPr lang="en-US" sz="3200" b="1">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base">
              <a:spcBef>
                <a:spcPct val="0"/>
              </a:spcBef>
              <a:spcAft>
                <a:spcPct val="0"/>
              </a:spcAft>
            </a:pPr>
            <a:endParaRPr lang="en-US" sz="3200" b="1">
              <a:solidFill>
                <a:prstClr val="white"/>
              </a:solidFill>
            </a:endParaRPr>
          </a:p>
        </p:txBody>
      </p:sp>
    </p:spTree>
    <p:extLst>
      <p:ext uri="{BB962C8B-B14F-4D97-AF65-F5344CB8AC3E}">
        <p14:creationId xmlns:p14="http://schemas.microsoft.com/office/powerpoint/2010/main" val="1627028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7211144"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7544" y="1412776"/>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latin typeface="Verdana" pitchFamily="34" charset="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5373" y="1412776"/>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latin typeface="Verdana" pitchFamily="34" charset="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20486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sp>
        <p:nvSpPr>
          <p:cNvPr id="6" name="Content Placeholder 5"/>
          <p:cNvSpPr>
            <a:spLocks noGrp="1"/>
          </p:cNvSpPr>
          <p:nvPr>
            <p:ph sz="quarter" idx="4"/>
          </p:nvPr>
        </p:nvSpPr>
        <p:spPr>
          <a:xfrm>
            <a:off x="4645029" y="220486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pic>
        <p:nvPicPr>
          <p:cNvPr id="11" name="Picture 10" descr="ukrohighres"/>
          <p:cNvPicPr>
            <a:picLocks noChangeAspect="1" noChangeArrowheads="1"/>
          </p:cNvPicPr>
          <p:nvPr/>
        </p:nvPicPr>
        <p:blipFill>
          <a:blip r:embed="rId2" cstate="print"/>
          <a:srcRect/>
          <a:stretch>
            <a:fillRect/>
          </a:stretch>
        </p:blipFill>
        <p:spPr bwMode="auto">
          <a:xfrm>
            <a:off x="7740358" y="122312"/>
            <a:ext cx="1257400" cy="642392"/>
          </a:xfrm>
          <a:prstGeom prst="rect">
            <a:avLst/>
          </a:prstGeom>
          <a:noFill/>
          <a:ln w="9525">
            <a:noFill/>
            <a:miter lim="800000"/>
            <a:headEnd/>
            <a:tailEnd/>
          </a:ln>
        </p:spPr>
      </p:pic>
    </p:spTree>
    <p:extLst>
      <p:ext uri="{BB962C8B-B14F-4D97-AF65-F5344CB8AC3E}">
        <p14:creationId xmlns:p14="http://schemas.microsoft.com/office/powerpoint/2010/main" val="174851404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039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defRPr>
            </a:lvl1pPr>
            <a:extLst/>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normAutofit/>
          </a:bodyPr>
          <a:lstStyle>
            <a:lvl1pPr marL="0" marR="64008" indent="0" algn="l" rtl="0" eaLnBrk="1" latinLnBrk="0" hangingPunct="1">
              <a:spcBef>
                <a:spcPts val="400"/>
              </a:spcBef>
              <a:spcAft>
                <a:spcPts val="0"/>
              </a:spcAft>
              <a:buClr>
                <a:schemeClr val="accent1"/>
              </a:buClr>
              <a:buSzPct val="68000"/>
              <a:buFont typeface="Wingdings 3"/>
              <a:buNone/>
              <a:defRPr kumimoji="0" lang="en-US" sz="2400" kern="1200" dirty="0" smtClean="0">
                <a:solidFill>
                  <a:schemeClr val="tx2"/>
                </a:solidFill>
                <a:latin typeface="Verdana" pitchFamily="34" charset="0"/>
                <a:ea typeface="+mn-ea"/>
                <a:cs typeface="Arial"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7211144"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7544" y="1412776"/>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latin typeface="Verdana" pitchFamily="34" charset="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5372" y="1412776"/>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latin typeface="Verdana" pitchFamily="34" charset="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20486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sp>
        <p:nvSpPr>
          <p:cNvPr id="6" name="Content Placeholder 5"/>
          <p:cNvSpPr>
            <a:spLocks noGrp="1"/>
          </p:cNvSpPr>
          <p:nvPr>
            <p:ph sz="quarter" idx="4"/>
          </p:nvPr>
        </p:nvSpPr>
        <p:spPr>
          <a:xfrm>
            <a:off x="4645027" y="220486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pic>
        <p:nvPicPr>
          <p:cNvPr id="11" name="Picture 10" descr="ukrohighres"/>
          <p:cNvPicPr>
            <a:picLocks noChangeAspect="1" noChangeArrowheads="1"/>
          </p:cNvPicPr>
          <p:nvPr/>
        </p:nvPicPr>
        <p:blipFill>
          <a:blip r:embed="rId2" cstate="print"/>
          <a:srcRect/>
          <a:stretch>
            <a:fillRect/>
          </a:stretch>
        </p:blipFill>
        <p:spPr bwMode="auto">
          <a:xfrm>
            <a:off x="7740354" y="122312"/>
            <a:ext cx="1257400" cy="642392"/>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9"/>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9"/>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D9D2CA0C-C0DD-4BE7-9499-B7E345153931}" type="slidenum">
              <a:rPr lang="en-GB"/>
              <a:pPr>
                <a:defRPr/>
              </a:pPr>
              <a:t>‹#›</a:t>
            </a:fld>
            <a:endParaRPr lang="en-GB"/>
          </a:p>
        </p:txBody>
      </p:sp>
    </p:spTree>
    <p:extLst>
      <p:ext uri="{BB962C8B-B14F-4D97-AF65-F5344CB8AC3E}">
        <p14:creationId xmlns:p14="http://schemas.microsoft.com/office/powerpoint/2010/main" val="2338804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68313" y="1268416"/>
            <a:ext cx="8229600" cy="936625"/>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387600"/>
            <a:ext cx="4038600" cy="36337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48200" y="2387600"/>
            <a:ext cx="4038600" cy="36337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EF5A3252-60E7-46F7-A665-601DE743B80B}" type="slidenum">
              <a:rPr lang="en-GB"/>
              <a:pPr>
                <a:defRPr/>
              </a:pPr>
              <a:t>‹#›</a:t>
            </a:fld>
            <a:endParaRPr lang="en-GB"/>
          </a:p>
        </p:txBody>
      </p:sp>
    </p:spTree>
    <p:extLst>
      <p:ext uri="{BB962C8B-B14F-4D97-AF65-F5344CB8AC3E}">
        <p14:creationId xmlns:p14="http://schemas.microsoft.com/office/powerpoint/2010/main" val="431138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40" y="258767"/>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sp>
        <p:nvSpPr>
          <p:cNvPr id="3076" name="Rectangle 4"/>
          <p:cNvSpPr>
            <a:spLocks noGrp="1" noChangeArrowheads="1"/>
          </p:cNvSpPr>
          <p:nvPr>
            <p:ph type="ctrTitle"/>
          </p:nvPr>
        </p:nvSpPr>
        <p:spPr>
          <a:xfrm>
            <a:off x="3995738" y="2565404"/>
            <a:ext cx="5040312" cy="790575"/>
          </a:xfrm>
        </p:spPr>
        <p:txBody>
          <a:bodyPr/>
          <a:lstStyle>
            <a:lvl1pPr marL="3175">
              <a:defRPr sz="7600">
                <a:solidFill>
                  <a:srgbClr val="FFD624"/>
                </a:solidFill>
              </a:defRPr>
            </a:lvl1pPr>
          </a:lstStyle>
          <a:p>
            <a:r>
              <a:rPr lang="en-US" smtClean="0"/>
              <a:t>Click to edit Master title style</a:t>
            </a:r>
            <a:endParaRPr lang="en-GB"/>
          </a:p>
        </p:txBody>
      </p:sp>
      <p:sp>
        <p:nvSpPr>
          <p:cNvPr id="3077" name="Rectangle 5"/>
          <p:cNvSpPr>
            <a:spLocks noGrp="1" noChangeArrowheads="1"/>
          </p:cNvSpPr>
          <p:nvPr>
            <p:ph type="subTitle" idx="1"/>
          </p:nvPr>
        </p:nvSpPr>
        <p:spPr>
          <a:xfrm>
            <a:off x="611188" y="3716342"/>
            <a:ext cx="8532812" cy="1728787"/>
          </a:xfrm>
        </p:spPr>
        <p:txBody>
          <a:bodyPr/>
          <a:lstStyle>
            <a:lvl1pPr marL="0" indent="0">
              <a:buFontTx/>
              <a:buNone/>
              <a:defRPr sz="3000" b="1" i="0">
                <a:solidFill>
                  <a:schemeClr val="bg1"/>
                </a:solidFill>
              </a:defRPr>
            </a:lvl1pPr>
          </a:lstStyle>
          <a:p>
            <a:r>
              <a:rPr lang="en-US" smtClean="0"/>
              <a:t>Click to edit Master subtitle style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34" charset="0"/>
              </a:defRPr>
            </a:lvl1pPr>
          </a:lstStyle>
          <a:p>
            <a:pPr>
              <a:defRPr/>
            </a:pPr>
            <a:fld id="{4A07D0E3-DDAE-443F-B1A4-3C1EB1063E91}" type="slidenum">
              <a:rPr lang="en-GB"/>
              <a:pPr>
                <a:defRPr/>
              </a:pPr>
              <a:t>‹#›</a:t>
            </a:fld>
            <a:endParaRPr lang="en-GB"/>
          </a:p>
        </p:txBody>
      </p:sp>
    </p:spTree>
    <p:extLst>
      <p:ext uri="{BB962C8B-B14F-4D97-AF65-F5344CB8AC3E}">
        <p14:creationId xmlns:p14="http://schemas.microsoft.com/office/powerpoint/2010/main" val="1394660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C215ED0-8AEA-4720-B6E3-C5BCCE3CD23D}" type="slidenum">
              <a:rPr lang="en-GB"/>
              <a:pPr>
                <a:defRPr/>
              </a:pPr>
              <a:t>‹#›</a:t>
            </a:fld>
            <a:endParaRPr lang="en-GB"/>
          </a:p>
        </p:txBody>
      </p:sp>
    </p:spTree>
    <p:extLst>
      <p:ext uri="{BB962C8B-B14F-4D97-AF65-F5344CB8AC3E}">
        <p14:creationId xmlns:p14="http://schemas.microsoft.com/office/powerpoint/2010/main" val="2973221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image" Target="../media/image3.png"/><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3.xml"/><Relationship Id="rId7" Type="http://schemas.openxmlformats.org/officeDocument/2006/relationships/image" Target="../media/image2.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theme" Target="../theme/theme3.xml"/><Relationship Id="rId5" Type="http://schemas.openxmlformats.org/officeDocument/2006/relationships/slideLayout" Target="../slideLayouts/slideLayout25.xml"/><Relationship Id="rId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4"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9"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chemeClr val="accent2"/>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no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5" y="5787742"/>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2" y="274638"/>
            <a:ext cx="7211144"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481332"/>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endParaRPr kumimoji="0" lang="en-US" dirty="0"/>
          </a:p>
        </p:txBody>
      </p:sp>
      <p:pic>
        <p:nvPicPr>
          <p:cNvPr id="11" name="Picture 10" descr="ukrohighres"/>
          <p:cNvPicPr>
            <a:picLocks noChangeAspect="1" noChangeArrowheads="1"/>
          </p:cNvPicPr>
          <p:nvPr/>
        </p:nvPicPr>
        <p:blipFill>
          <a:blip r:embed="rId9" cstate="print"/>
          <a:srcRect/>
          <a:stretch>
            <a:fillRect/>
          </a:stretch>
        </p:blipFill>
        <p:spPr bwMode="auto">
          <a:xfrm>
            <a:off x="7740354" y="122312"/>
            <a:ext cx="1257400" cy="64239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80" r:id="rId6"/>
    <p:sldLayoutId id="2147483681" r:id="rId7"/>
  </p:sldLayoutIdLst>
  <p:txStyles>
    <p:titleStyle>
      <a:lvl1pPr algn="l" rtl="0" eaLnBrk="1" latinLnBrk="0" hangingPunct="1">
        <a:spcBef>
          <a:spcPct val="0"/>
        </a:spcBef>
        <a:buNone/>
        <a:defRPr kumimoji="0" sz="3200" b="1" kern="1200">
          <a:solidFill>
            <a:schemeClr val="tx1"/>
          </a:solidFill>
          <a:effectLst/>
          <a:latin typeface="Verdana" pitchFamily="34" charset="0"/>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Arial" pitchFamily="34" charset="0"/>
          <a:ea typeface="+mn-ea"/>
          <a:cs typeface="Arial" pitchFamily="34" charset="0"/>
        </a:defRPr>
      </a:lvl1pPr>
      <a:lvl2pPr marL="621792" indent="-228600" algn="l" rtl="0" eaLnBrk="1" latinLnBrk="0" hangingPunct="1">
        <a:spcBef>
          <a:spcPts val="324"/>
        </a:spcBef>
        <a:buClr>
          <a:schemeClr val="accent2"/>
        </a:buClr>
        <a:buFont typeface="Arial" pitchFamily="34" charset="0"/>
        <a:buChar char="•"/>
        <a:defRPr kumimoji="0" sz="2300" kern="1200">
          <a:solidFill>
            <a:schemeClr val="tx1"/>
          </a:solidFill>
          <a:latin typeface="Arial" pitchFamily="34" charset="0"/>
          <a:ea typeface="+mn-ea"/>
          <a:cs typeface="Arial" pitchFamily="34" charset="0"/>
        </a:defRPr>
      </a:lvl2pPr>
      <a:lvl3pPr marL="859536" indent="-228600" algn="l" rtl="0" eaLnBrk="1" latinLnBrk="0" hangingPunct="1">
        <a:spcBef>
          <a:spcPts val="350"/>
        </a:spcBef>
        <a:buClr>
          <a:schemeClr val="accent3"/>
        </a:buClr>
        <a:buSzPct val="100000"/>
        <a:buFont typeface="Wingdings" pitchFamily="2" charset="2"/>
        <a:buChar char="§"/>
        <a:defRPr kumimoji="0" sz="2100" kern="1200">
          <a:solidFill>
            <a:schemeClr val="tx1"/>
          </a:solidFill>
          <a:latin typeface="Arial" pitchFamily="34" charset="0"/>
          <a:ea typeface="+mn-ea"/>
          <a:cs typeface="Arial" pitchFamily="34" charset="0"/>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Arial" pitchFamily="34" charset="0"/>
          <a:ea typeface="+mn-ea"/>
          <a:cs typeface="Arial" pitchFamily="34" charset="0"/>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Arial" pitchFamily="34" charset="0"/>
          <a:ea typeface="+mn-ea"/>
          <a:cs typeface="Arial"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9"/>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mn-ea"/>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ea typeface="ＭＳ Ｐゴシック" charset="-128"/>
              </a:defRPr>
            </a:lvl1pPr>
          </a:lstStyle>
          <a:p>
            <a:pPr>
              <a:defRPr/>
            </a:pPr>
            <a:fld id="{7683CB34-48B9-4885-81F2-198796F3ABC1}"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40" y="6659567"/>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endParaRPr>
          </a:p>
        </p:txBody>
      </p:sp>
      <p:pic>
        <p:nvPicPr>
          <p:cNvPr id="1033" name="Picture 17" descr="LOGO CE_Vertical_EN_NEG_quadri_H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3957640" y="258767"/>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093953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Lst>
  <p:txStyles>
    <p:titleStyle>
      <a:lvl1pPr marL="358775" indent="-358775" algn="l" rtl="0" eaLnBrk="1" fontAlgn="base" hangingPunct="1">
        <a:spcBef>
          <a:spcPct val="0"/>
        </a:spcBef>
        <a:spcAft>
          <a:spcPct val="0"/>
        </a:spcAft>
        <a:defRPr sz="3000" b="1">
          <a:solidFill>
            <a:srgbClr val="0F5494"/>
          </a:solidFill>
          <a:latin typeface="+mj-lt"/>
          <a:ea typeface="MS PGothic" pitchFamily="34" charset="-128"/>
          <a:cs typeface="ＭＳ Ｐゴシック" charset="-128"/>
        </a:defRPr>
      </a:lvl1pPr>
      <a:lvl2pPr marL="358775" indent="-358775" algn="l" rtl="0" eaLnBrk="1" fontAlgn="base" hangingPunct="1">
        <a:spcBef>
          <a:spcPct val="0"/>
        </a:spcBef>
        <a:spcAft>
          <a:spcPct val="0"/>
        </a:spcAft>
        <a:defRPr sz="3000" b="1">
          <a:solidFill>
            <a:srgbClr val="0F5494"/>
          </a:solidFill>
          <a:latin typeface="Verdana" charset="0"/>
          <a:ea typeface="MS PGothic" pitchFamily="34" charset="-128"/>
          <a:cs typeface="ＭＳ Ｐゴシック" charset="-128"/>
        </a:defRPr>
      </a:lvl2pPr>
      <a:lvl3pPr marL="358775" indent="-358775" algn="l" rtl="0" eaLnBrk="1" fontAlgn="base" hangingPunct="1">
        <a:spcBef>
          <a:spcPct val="0"/>
        </a:spcBef>
        <a:spcAft>
          <a:spcPct val="0"/>
        </a:spcAft>
        <a:defRPr sz="3000" b="1">
          <a:solidFill>
            <a:srgbClr val="0F5494"/>
          </a:solidFill>
          <a:latin typeface="Verdana" charset="0"/>
          <a:ea typeface="MS PGothic" pitchFamily="34" charset="-128"/>
          <a:cs typeface="ＭＳ Ｐゴシック" charset="-128"/>
        </a:defRPr>
      </a:lvl3pPr>
      <a:lvl4pPr marL="358775" indent="-358775" algn="l" rtl="0" eaLnBrk="1" fontAlgn="base" hangingPunct="1">
        <a:spcBef>
          <a:spcPct val="0"/>
        </a:spcBef>
        <a:spcAft>
          <a:spcPct val="0"/>
        </a:spcAft>
        <a:defRPr sz="3000" b="1">
          <a:solidFill>
            <a:srgbClr val="0F5494"/>
          </a:solidFill>
          <a:latin typeface="Verdana" charset="0"/>
          <a:ea typeface="MS PGothic" pitchFamily="34" charset="-128"/>
          <a:cs typeface="ＭＳ Ｐゴシック" charset="-128"/>
        </a:defRPr>
      </a:lvl4pPr>
      <a:lvl5pPr marL="358775" indent="-358775" algn="l" rtl="0" eaLnBrk="1" fontAlgn="base" hangingPunct="1">
        <a:spcBef>
          <a:spcPct val="0"/>
        </a:spcBef>
        <a:spcAft>
          <a:spcPct val="0"/>
        </a:spcAft>
        <a:defRPr sz="3000" b="1">
          <a:solidFill>
            <a:srgbClr val="0F5494"/>
          </a:solidFill>
          <a:latin typeface="Verdana" charset="0"/>
          <a:ea typeface="MS PGothic" pitchFamily="34" charset="-128"/>
          <a:cs typeface="ＭＳ Ｐゴシック" charset="-128"/>
        </a:defRPr>
      </a:lvl5pPr>
      <a:lvl6pPr marL="815975" algn="l" rtl="0" eaLnBrk="1" fontAlgn="base" hangingPunct="1">
        <a:spcBef>
          <a:spcPct val="0"/>
        </a:spcBef>
        <a:spcAft>
          <a:spcPct val="0"/>
        </a:spcAft>
        <a:defRPr sz="3000" b="1">
          <a:solidFill>
            <a:srgbClr val="0F5494"/>
          </a:solidFill>
          <a:latin typeface="Verdana" charset="0"/>
        </a:defRPr>
      </a:lvl6pPr>
      <a:lvl7pPr marL="1273175" algn="l" rtl="0" eaLnBrk="1" fontAlgn="base" hangingPunct="1">
        <a:spcBef>
          <a:spcPct val="0"/>
        </a:spcBef>
        <a:spcAft>
          <a:spcPct val="0"/>
        </a:spcAft>
        <a:defRPr sz="3000" b="1">
          <a:solidFill>
            <a:srgbClr val="0F5494"/>
          </a:solidFill>
          <a:latin typeface="Verdana" charset="0"/>
        </a:defRPr>
      </a:lvl7pPr>
      <a:lvl8pPr marL="1730375" algn="l" rtl="0" eaLnBrk="1" fontAlgn="base" hangingPunct="1">
        <a:spcBef>
          <a:spcPct val="0"/>
        </a:spcBef>
        <a:spcAft>
          <a:spcPct val="0"/>
        </a:spcAft>
        <a:defRPr sz="3000" b="1">
          <a:solidFill>
            <a:srgbClr val="0F5494"/>
          </a:solidFill>
          <a:latin typeface="Verdana" charset="0"/>
        </a:defRPr>
      </a:lvl8pPr>
      <a:lvl9pPr marL="2187575" algn="l" rtl="0" eaLnBrk="1" fontAlgn="base" hangingPunct="1">
        <a:spcBef>
          <a:spcPct val="0"/>
        </a:spcBef>
        <a:spcAft>
          <a:spcPct val="0"/>
        </a:spcAft>
        <a:defRPr sz="3000" b="1">
          <a:solidFill>
            <a:srgbClr val="0F5494"/>
          </a:solidFill>
          <a:latin typeface="Verdana"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S PGothic" pitchFamily="34" charset="-128"/>
          <a:cs typeface="ＭＳ Ｐゴシック" charset="-128"/>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ea typeface="MS PGothic" pitchFamily="34" charset="-128"/>
        </a:defRPr>
      </a:lvl2pPr>
      <a:lvl3pPr marL="1143000" indent="-228600" algn="l" rtl="0" eaLnBrk="1" fontAlgn="base" hangingPunct="1">
        <a:spcBef>
          <a:spcPct val="20000"/>
        </a:spcBef>
        <a:spcAft>
          <a:spcPct val="0"/>
        </a:spcAft>
        <a:defRPr sz="1400">
          <a:solidFill>
            <a:srgbClr val="0F5494"/>
          </a:solidFill>
          <a:latin typeface="+mn-lt"/>
          <a:ea typeface="MS PGothic" pitchFamily="34" charset="-128"/>
        </a:defRPr>
      </a:lvl3pPr>
      <a:lvl4pPr marL="1600200" indent="-228600" algn="l" rtl="0" eaLnBrk="1" fontAlgn="base" hangingPunct="1">
        <a:spcBef>
          <a:spcPct val="20000"/>
        </a:spcBef>
        <a:spcAft>
          <a:spcPct val="0"/>
        </a:spcAft>
        <a:buChar char="–"/>
        <a:defRPr sz="2000">
          <a:solidFill>
            <a:schemeClr val="tx1"/>
          </a:solidFill>
          <a:latin typeface="Arial" charset="0"/>
          <a:ea typeface="MS PGothic" pitchFamily="34" charset="-128"/>
        </a:defRPr>
      </a:lvl4pPr>
      <a:lvl5pPr marL="2057400" indent="-228600" algn="l" rtl="0" eaLnBrk="1" fontAlgn="base" hangingPunct="1">
        <a:spcBef>
          <a:spcPct val="20000"/>
        </a:spcBef>
        <a:spcAft>
          <a:spcPct val="0"/>
        </a:spcAft>
        <a:buChar char="»"/>
        <a:defRPr sz="2000">
          <a:solidFill>
            <a:schemeClr val="tx1"/>
          </a:solidFill>
          <a:latin typeface="Arial" charset="0"/>
          <a:ea typeface="MS PGothic" pitchFamily="34" charset="-128"/>
        </a:defRPr>
      </a:lvl5pPr>
      <a:lvl6pPr marL="25146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6pPr>
      <a:lvl7pPr marL="29718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7pPr>
      <a:lvl8pPr marL="34290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8pPr>
      <a:lvl9pPr marL="38862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4"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3200" b="1">
              <a:solidFill>
                <a:srgbClr val="68007F"/>
              </a:solidFill>
              <a:latin typeface="Arial" charset="0"/>
            </a:endParaRPr>
          </a:p>
        </p:txBody>
      </p:sp>
      <p:sp>
        <p:nvSpPr>
          <p:cNvPr id="12" name="Freeform 11"/>
          <p:cNvSpPr>
            <a:spLocks/>
          </p:cNvSpPr>
          <p:nvPr/>
        </p:nvSpPr>
        <p:spPr bwMode="auto">
          <a:xfrm>
            <a:off x="485750"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chemeClr val="accent2"/>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3200" b="1">
              <a:solidFill>
                <a:srgbClr val="68007F"/>
              </a:solidFill>
              <a:latin typeface="Arial" charset="0"/>
            </a:endParaRPr>
          </a:p>
        </p:txBody>
      </p:sp>
      <p:sp>
        <p:nvSpPr>
          <p:cNvPr id="14" name="Right Triangle 13"/>
          <p:cNvSpPr>
            <a:spLocks/>
          </p:cNvSpPr>
          <p:nvPr/>
        </p:nvSpPr>
        <p:spPr bwMode="auto">
          <a:xfrm>
            <a:off x="-6042" y="5791253"/>
            <a:ext cx="3402314" cy="1080868"/>
          </a:xfrm>
          <a:prstGeom prst="rtTriangle">
            <a:avLst/>
          </a:prstGeom>
          <a:no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fontAlgn="base">
              <a:spcBef>
                <a:spcPct val="0"/>
              </a:spcBef>
              <a:spcAft>
                <a:spcPct val="0"/>
              </a:spcAft>
            </a:pPr>
            <a:endParaRPr lang="en-US" sz="3200" b="1">
              <a:solidFill>
                <a:prstClr val="white"/>
              </a:solidFill>
            </a:endParaRPr>
          </a:p>
        </p:txBody>
      </p:sp>
      <p:cxnSp>
        <p:nvCxnSpPr>
          <p:cNvPr id="15" name="Straight Connector 14"/>
          <p:cNvCxnSpPr/>
          <p:nvPr/>
        </p:nvCxnSpPr>
        <p:spPr>
          <a:xfrm>
            <a:off x="-9219" y="5787896"/>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2" y="274638"/>
            <a:ext cx="7211144"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481336"/>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endParaRPr kumimoji="0" lang="en-US" dirty="0"/>
          </a:p>
        </p:txBody>
      </p:sp>
      <p:pic>
        <p:nvPicPr>
          <p:cNvPr id="11" name="Picture 10" descr="ukrohighres"/>
          <p:cNvPicPr>
            <a:picLocks noChangeAspect="1" noChangeArrowheads="1"/>
          </p:cNvPicPr>
          <p:nvPr/>
        </p:nvPicPr>
        <p:blipFill>
          <a:blip r:embed="rId7" cstate="print"/>
          <a:srcRect/>
          <a:stretch>
            <a:fillRect/>
          </a:stretch>
        </p:blipFill>
        <p:spPr bwMode="auto">
          <a:xfrm>
            <a:off x="7740358" y="122312"/>
            <a:ext cx="1257400" cy="642392"/>
          </a:xfrm>
          <a:prstGeom prst="rect">
            <a:avLst/>
          </a:prstGeom>
          <a:noFill/>
          <a:ln w="9525">
            <a:noFill/>
            <a:miter lim="800000"/>
            <a:headEnd/>
            <a:tailEnd/>
          </a:ln>
        </p:spPr>
      </p:pic>
    </p:spTree>
    <p:extLst>
      <p:ext uri="{BB962C8B-B14F-4D97-AF65-F5344CB8AC3E}">
        <p14:creationId xmlns:p14="http://schemas.microsoft.com/office/powerpoint/2010/main" val="365517801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Lst>
  <p:txStyles>
    <p:titleStyle>
      <a:lvl1pPr algn="l" rtl="0" eaLnBrk="1" latinLnBrk="0" hangingPunct="1">
        <a:spcBef>
          <a:spcPct val="0"/>
        </a:spcBef>
        <a:buNone/>
        <a:defRPr kumimoji="0" sz="3200" b="1" kern="1200">
          <a:solidFill>
            <a:schemeClr val="tx1"/>
          </a:solidFill>
          <a:effectLst/>
          <a:latin typeface="Verdana" pitchFamily="34" charset="0"/>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Arial" pitchFamily="34" charset="0"/>
          <a:ea typeface="+mn-ea"/>
          <a:cs typeface="Arial" pitchFamily="34" charset="0"/>
        </a:defRPr>
      </a:lvl1pPr>
      <a:lvl2pPr marL="621792" indent="-228600" algn="l" rtl="0" eaLnBrk="1" latinLnBrk="0" hangingPunct="1">
        <a:spcBef>
          <a:spcPts val="324"/>
        </a:spcBef>
        <a:buClr>
          <a:schemeClr val="accent2"/>
        </a:buClr>
        <a:buFont typeface="Arial" pitchFamily="34" charset="0"/>
        <a:buChar char="•"/>
        <a:defRPr kumimoji="0" sz="2300" kern="1200">
          <a:solidFill>
            <a:schemeClr val="tx1"/>
          </a:solidFill>
          <a:latin typeface="Arial" pitchFamily="34" charset="0"/>
          <a:ea typeface="+mn-ea"/>
          <a:cs typeface="Arial" pitchFamily="34" charset="0"/>
        </a:defRPr>
      </a:lvl2pPr>
      <a:lvl3pPr marL="859536" indent="-228600" algn="l" rtl="0" eaLnBrk="1" latinLnBrk="0" hangingPunct="1">
        <a:spcBef>
          <a:spcPts val="350"/>
        </a:spcBef>
        <a:buClr>
          <a:schemeClr val="accent3"/>
        </a:buClr>
        <a:buSzPct val="100000"/>
        <a:buFont typeface="Wingdings" pitchFamily="2" charset="2"/>
        <a:buChar char="§"/>
        <a:defRPr kumimoji="0" sz="2100" kern="1200">
          <a:solidFill>
            <a:schemeClr val="tx1"/>
          </a:solidFill>
          <a:latin typeface="Arial" pitchFamily="34" charset="0"/>
          <a:ea typeface="+mn-ea"/>
          <a:cs typeface="Arial" pitchFamily="34" charset="0"/>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Arial" pitchFamily="34" charset="0"/>
          <a:ea typeface="+mn-ea"/>
          <a:cs typeface="Arial" pitchFamily="34" charset="0"/>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Arial" pitchFamily="34" charset="0"/>
          <a:ea typeface="+mn-ea"/>
          <a:cs typeface="Arial"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i3s.ec.europa.eu/home.html" TargetMode="External"/><Relationship Id="rId3" Type="http://schemas.openxmlformats.org/officeDocument/2006/relationships/hyperlink" Target="http://ec.europa.eu/research/participants/data/ref/h2020/grants_manual/hi/oa_pilot/h2020-hi-oa-data-mgt_en.pdf" TargetMode="External"/><Relationship Id="rId7" Type="http://schemas.openxmlformats.org/officeDocument/2006/relationships/hyperlink" Target="http://ec.europa.eu/research/innovation-union/" TargetMode="External"/><Relationship Id="rId2" Type="http://schemas.openxmlformats.org/officeDocument/2006/relationships/hyperlink" Target="http://ec.europa.eu/research/participants/data/ref/h2020/grants_manual/hi/oa_pilot/h2020-hi-oa-pilot-guide_en.pdf" TargetMode="External"/><Relationship Id="rId1" Type="http://schemas.openxmlformats.org/officeDocument/2006/relationships/slideLayout" Target="../slideLayouts/slideLayout7.xml"/><Relationship Id="rId6" Type="http://schemas.openxmlformats.org/officeDocument/2006/relationships/hyperlink" Target="http://europa.eu/rapid/press-release_IP-13-786_en.htm" TargetMode="External"/><Relationship Id="rId5" Type="http://schemas.openxmlformats.org/officeDocument/2006/relationships/hyperlink" Target="http://ec.europa.eu/research/era/index_en.htm" TargetMode="External"/><Relationship Id="rId4" Type="http://schemas.openxmlformats.org/officeDocument/2006/relationships/hyperlink" Target="http://ec.europa.eu/research/science-society/open_acces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Open Access and Research Data Management </a:t>
            </a:r>
            <a:endParaRPr lang="en-GB" dirty="0"/>
          </a:p>
        </p:txBody>
      </p:sp>
      <p:sp>
        <p:nvSpPr>
          <p:cNvPr id="3" name="Subtitle 2"/>
          <p:cNvSpPr>
            <a:spLocks noGrp="1"/>
          </p:cNvSpPr>
          <p:nvPr>
            <p:ph type="subTitle" idx="1"/>
          </p:nvPr>
        </p:nvSpPr>
        <p:spPr/>
        <p:txBody>
          <a:bodyPr/>
          <a:lstStyle/>
          <a:p>
            <a:r>
              <a:rPr lang="en-GB" dirty="0" smtClean="0"/>
              <a:t>Horizon 2020</a:t>
            </a:r>
            <a:endParaRPr lang="en-GB" dirty="0"/>
          </a:p>
        </p:txBody>
      </p:sp>
      <p:sp>
        <p:nvSpPr>
          <p:cNvPr id="4" name="TextBox 3"/>
          <p:cNvSpPr txBox="1"/>
          <p:nvPr/>
        </p:nvSpPr>
        <p:spPr>
          <a:xfrm>
            <a:off x="154089" y="5529433"/>
            <a:ext cx="9096375" cy="1015663"/>
          </a:xfrm>
          <a:prstGeom prst="rect">
            <a:avLst/>
          </a:prstGeom>
          <a:noFill/>
        </p:spPr>
        <p:txBody>
          <a:bodyPr wrap="square" rtlCol="0">
            <a:spAutoFit/>
          </a:bodyPr>
          <a:lstStyle>
            <a:defPPr>
              <a:defRPr lang="en-GB"/>
            </a:defPPr>
            <a:lvl1pPr algn="l" rtl="0" fontAlgn="base">
              <a:spcBef>
                <a:spcPct val="0"/>
              </a:spcBef>
              <a:spcAft>
                <a:spcPct val="0"/>
              </a:spcAft>
              <a:defRPr sz="3200" b="1" kern="1200">
                <a:solidFill>
                  <a:schemeClr val="accent2"/>
                </a:solidFill>
                <a:latin typeface="Arial" charset="0"/>
                <a:ea typeface="+mn-ea"/>
                <a:cs typeface="+mn-cs"/>
              </a:defRPr>
            </a:lvl1pPr>
            <a:lvl2pPr marL="457200" algn="l" rtl="0" fontAlgn="base">
              <a:spcBef>
                <a:spcPct val="0"/>
              </a:spcBef>
              <a:spcAft>
                <a:spcPct val="0"/>
              </a:spcAft>
              <a:defRPr sz="3200" b="1" kern="1200">
                <a:solidFill>
                  <a:schemeClr val="accent2"/>
                </a:solidFill>
                <a:latin typeface="Arial" charset="0"/>
                <a:ea typeface="+mn-ea"/>
                <a:cs typeface="+mn-cs"/>
              </a:defRPr>
            </a:lvl2pPr>
            <a:lvl3pPr marL="914400" algn="l" rtl="0" fontAlgn="base">
              <a:spcBef>
                <a:spcPct val="0"/>
              </a:spcBef>
              <a:spcAft>
                <a:spcPct val="0"/>
              </a:spcAft>
              <a:defRPr sz="3200" b="1" kern="1200">
                <a:solidFill>
                  <a:schemeClr val="accent2"/>
                </a:solidFill>
                <a:latin typeface="Arial" charset="0"/>
                <a:ea typeface="+mn-ea"/>
                <a:cs typeface="+mn-cs"/>
              </a:defRPr>
            </a:lvl3pPr>
            <a:lvl4pPr marL="1371600" algn="l" rtl="0" fontAlgn="base">
              <a:spcBef>
                <a:spcPct val="0"/>
              </a:spcBef>
              <a:spcAft>
                <a:spcPct val="0"/>
              </a:spcAft>
              <a:defRPr sz="3200" b="1" kern="1200">
                <a:solidFill>
                  <a:schemeClr val="accent2"/>
                </a:solidFill>
                <a:latin typeface="Arial" charset="0"/>
                <a:ea typeface="+mn-ea"/>
                <a:cs typeface="+mn-cs"/>
              </a:defRPr>
            </a:lvl4pPr>
            <a:lvl5pPr marL="1828800" algn="l" rtl="0" fontAlgn="base">
              <a:spcBef>
                <a:spcPct val="0"/>
              </a:spcBef>
              <a:spcAft>
                <a:spcPct val="0"/>
              </a:spcAft>
              <a:defRPr sz="3200" b="1" kern="1200">
                <a:solidFill>
                  <a:schemeClr val="accent2"/>
                </a:solidFill>
                <a:latin typeface="Arial" charset="0"/>
                <a:ea typeface="+mn-ea"/>
                <a:cs typeface="+mn-cs"/>
              </a:defRPr>
            </a:lvl5pPr>
            <a:lvl6pPr marL="2286000" algn="l" defTabSz="914400" rtl="0" eaLnBrk="1" latinLnBrk="0" hangingPunct="1">
              <a:defRPr sz="3200" b="1" kern="1200">
                <a:solidFill>
                  <a:schemeClr val="accent2"/>
                </a:solidFill>
                <a:latin typeface="Arial" charset="0"/>
                <a:ea typeface="+mn-ea"/>
                <a:cs typeface="+mn-cs"/>
              </a:defRPr>
            </a:lvl6pPr>
            <a:lvl7pPr marL="2743200" algn="l" defTabSz="914400" rtl="0" eaLnBrk="1" latinLnBrk="0" hangingPunct="1">
              <a:defRPr sz="3200" b="1" kern="1200">
                <a:solidFill>
                  <a:schemeClr val="accent2"/>
                </a:solidFill>
                <a:latin typeface="Arial" charset="0"/>
                <a:ea typeface="+mn-ea"/>
                <a:cs typeface="+mn-cs"/>
              </a:defRPr>
            </a:lvl7pPr>
            <a:lvl8pPr marL="3200400" algn="l" defTabSz="914400" rtl="0" eaLnBrk="1" latinLnBrk="0" hangingPunct="1">
              <a:defRPr sz="3200" b="1" kern="1200">
                <a:solidFill>
                  <a:schemeClr val="accent2"/>
                </a:solidFill>
                <a:latin typeface="Arial" charset="0"/>
                <a:ea typeface="+mn-ea"/>
                <a:cs typeface="+mn-cs"/>
              </a:defRPr>
            </a:lvl8pPr>
            <a:lvl9pPr marL="3657600" algn="l" defTabSz="914400" rtl="0" eaLnBrk="1" latinLnBrk="0" hangingPunct="1">
              <a:defRPr sz="3200" b="1" kern="1200">
                <a:solidFill>
                  <a:schemeClr val="accent2"/>
                </a:solidFill>
                <a:latin typeface="Arial" charset="0"/>
                <a:ea typeface="+mn-ea"/>
                <a:cs typeface="+mn-cs"/>
              </a:defRPr>
            </a:lvl9pPr>
          </a:lstStyle>
          <a:p>
            <a:r>
              <a:rPr lang="en-GB" sz="2000" dirty="0" smtClean="0">
                <a:solidFill>
                  <a:schemeClr val="bg1"/>
                </a:solidFill>
              </a:rPr>
              <a:t>Ian Devine</a:t>
            </a:r>
          </a:p>
          <a:p>
            <a:r>
              <a:rPr lang="en-GB" sz="2000" dirty="0" smtClean="0">
                <a:solidFill>
                  <a:schemeClr val="bg1"/>
                </a:solidFill>
              </a:rPr>
              <a:t>European Advisor – UK Research Office</a:t>
            </a:r>
          </a:p>
          <a:p>
            <a:r>
              <a:rPr lang="en-GB" sz="2000" dirty="0" smtClean="0">
                <a:solidFill>
                  <a:schemeClr val="bg1"/>
                </a:solidFill>
              </a:rPr>
              <a:t>University of Manchester, 11 September 2014</a:t>
            </a:r>
            <a:endParaRPr lang="en-GB" sz="2000" dirty="0">
              <a:solidFill>
                <a:schemeClr val="bg1"/>
              </a:solidFill>
            </a:endParaRPr>
          </a:p>
        </p:txBody>
      </p:sp>
    </p:spTree>
    <p:extLst>
      <p:ext uri="{BB962C8B-B14F-4D97-AF65-F5344CB8AC3E}">
        <p14:creationId xmlns:p14="http://schemas.microsoft.com/office/powerpoint/2010/main" val="2739172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5536" y="2348880"/>
            <a:ext cx="7776864" cy="1754326"/>
          </a:xfrm>
          <a:prstGeom prst="rect">
            <a:avLst/>
          </a:prstGeom>
        </p:spPr>
        <p:txBody>
          <a:bodyPr wrap="square">
            <a:spAutoFit/>
          </a:bodyPr>
          <a:lstStyle/>
          <a:p>
            <a:r>
              <a:rPr lang="en-GB" b="1" i="1" dirty="0" smtClean="0"/>
              <a:t>29.1 </a:t>
            </a:r>
            <a:r>
              <a:rPr lang="en-GB" b="1" i="1" dirty="0"/>
              <a:t>General obligation to disseminate results </a:t>
            </a:r>
            <a:endParaRPr lang="en-GB" i="1" dirty="0"/>
          </a:p>
          <a:p>
            <a:r>
              <a:rPr lang="en-GB" i="1" dirty="0"/>
              <a:t>Unless it goes against their legitimate interests, each beneficiary must — as soon as possible — ‘</a:t>
            </a:r>
            <a:r>
              <a:rPr lang="en-GB" b="1" i="1" dirty="0"/>
              <a:t>disseminate</a:t>
            </a:r>
            <a:r>
              <a:rPr lang="en-GB" i="1" dirty="0"/>
              <a:t>’ its results by disclosing them to the public by appropriate means (other than those resulting from protecting or exploiting the results), including in scientific publications (in any medium). </a:t>
            </a:r>
          </a:p>
        </p:txBody>
      </p:sp>
      <p:sp>
        <p:nvSpPr>
          <p:cNvPr id="6" name="Title 1"/>
          <p:cNvSpPr>
            <a:spLocks noGrp="1"/>
          </p:cNvSpPr>
          <p:nvPr>
            <p:ph type="title"/>
          </p:nvPr>
        </p:nvSpPr>
        <p:spPr>
          <a:xfrm>
            <a:off x="107950" y="188644"/>
            <a:ext cx="7560469" cy="936625"/>
          </a:xfrm>
        </p:spPr>
        <p:txBody>
          <a:bodyPr>
            <a:normAutofit fontScale="90000"/>
          </a:bodyPr>
          <a:lstStyle/>
          <a:p>
            <a:r>
              <a:rPr lang="fr-BE" altLang="en-US" dirty="0" err="1" smtClean="0"/>
              <a:t>Implementation</a:t>
            </a:r>
            <a:r>
              <a:rPr lang="fr-BE" altLang="en-US" dirty="0" smtClean="0"/>
              <a:t> in the Grant Agreement: General Obligation</a:t>
            </a:r>
            <a:endParaRPr lang="en-GB" altLang="en-US" dirty="0" smtClean="0"/>
          </a:p>
        </p:txBody>
      </p:sp>
      <p:sp>
        <p:nvSpPr>
          <p:cNvPr id="2" name="TextBox 1"/>
          <p:cNvSpPr txBox="1"/>
          <p:nvPr/>
        </p:nvSpPr>
        <p:spPr>
          <a:xfrm>
            <a:off x="419200" y="1561814"/>
            <a:ext cx="5184576" cy="400110"/>
          </a:xfrm>
          <a:prstGeom prst="rect">
            <a:avLst/>
          </a:prstGeom>
          <a:noFill/>
        </p:spPr>
        <p:txBody>
          <a:bodyPr wrap="square" rtlCol="0">
            <a:spAutoFit/>
          </a:bodyPr>
          <a:lstStyle/>
          <a:p>
            <a:r>
              <a:rPr lang="en-GB" sz="2000" b="1" dirty="0" smtClean="0">
                <a:solidFill>
                  <a:srgbClr val="00B050"/>
                </a:solidFill>
              </a:rPr>
              <a:t>Horizon 2020 Model Grant Agreement </a:t>
            </a:r>
            <a:endParaRPr lang="en-GB" sz="2000" b="1" dirty="0">
              <a:solidFill>
                <a:srgbClr val="00B050"/>
              </a:solidFill>
            </a:endParaRPr>
          </a:p>
        </p:txBody>
      </p:sp>
    </p:spTree>
    <p:extLst>
      <p:ext uri="{BB962C8B-B14F-4D97-AF65-F5344CB8AC3E}">
        <p14:creationId xmlns:p14="http://schemas.microsoft.com/office/powerpoint/2010/main" val="1482392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51520" y="188644"/>
            <a:ext cx="8229600" cy="936625"/>
          </a:xfrm>
        </p:spPr>
        <p:txBody>
          <a:bodyPr>
            <a:normAutofit fontScale="90000"/>
          </a:bodyPr>
          <a:lstStyle/>
          <a:p>
            <a:pPr marL="0" indent="0" eaLnBrk="1" hangingPunct="1"/>
            <a:r>
              <a:rPr lang="en-GB" altLang="en-US" dirty="0" smtClean="0"/>
              <a:t>What is foreseen for OA in Horizon 2020 - Publications?</a:t>
            </a:r>
            <a:endParaRPr lang="en-GB" altLang="en-US" dirty="0" smtClean="0">
              <a:ea typeface="MS PGothic" pitchFamily="34" charset="-128"/>
            </a:endParaRPr>
          </a:p>
        </p:txBody>
      </p:sp>
      <p:sp>
        <p:nvSpPr>
          <p:cNvPr id="8195" name="Content Placeholder 2"/>
          <p:cNvSpPr>
            <a:spLocks noGrp="1"/>
          </p:cNvSpPr>
          <p:nvPr>
            <p:ph sz="half" idx="1"/>
          </p:nvPr>
        </p:nvSpPr>
        <p:spPr>
          <a:xfrm>
            <a:off x="-116986" y="1628800"/>
            <a:ext cx="4608512" cy="4248472"/>
          </a:xfrm>
        </p:spPr>
        <p:txBody>
          <a:bodyPr>
            <a:normAutofit lnSpcReduction="10000"/>
          </a:bodyPr>
          <a:lstStyle/>
          <a:p>
            <a:pPr algn="ctr" eaLnBrk="1" hangingPunct="1"/>
            <a:r>
              <a:rPr lang="en-GB" altLang="en-US" sz="2000" b="1" i="0" u="sng" dirty="0" smtClean="0">
                <a:ea typeface="MS PGothic" pitchFamily="34" charset="-128"/>
              </a:rPr>
              <a:t>FP7</a:t>
            </a:r>
          </a:p>
          <a:p>
            <a:pPr eaLnBrk="1" hangingPunct="1"/>
            <a:endParaRPr lang="en-GB" altLang="en-US" sz="2000" b="1" dirty="0" smtClean="0">
              <a:ea typeface="MS PGothic" pitchFamily="34" charset="-128"/>
            </a:endParaRPr>
          </a:p>
          <a:p>
            <a:pPr eaLnBrk="1" hangingPunct="1"/>
            <a:r>
              <a:rPr lang="en-GB" altLang="en-US" sz="2000" b="1" dirty="0" smtClean="0">
                <a:ea typeface="MS PGothic" pitchFamily="34" charset="-128"/>
              </a:rPr>
              <a:t>OA to publications </a:t>
            </a:r>
          </a:p>
          <a:p>
            <a:pPr lvl="1" algn="just" eaLnBrk="1" hangingPunct="1"/>
            <a:r>
              <a:rPr lang="en-GB" altLang="en-US" sz="1800" b="0" dirty="0" smtClean="0">
                <a:solidFill>
                  <a:srgbClr val="00B050"/>
                </a:solidFill>
                <a:ea typeface="MS PGothic" pitchFamily="34" charset="-128"/>
              </a:rPr>
              <a:t>Green</a:t>
            </a:r>
            <a:r>
              <a:rPr lang="en-GB" altLang="en-US" sz="1800" b="0" dirty="0" smtClean="0">
                <a:ea typeface="MS PGothic" pitchFamily="34" charset="-128"/>
              </a:rPr>
              <a:t> open access pilot in 7 areas of FP7 with 'best effort' stipulation </a:t>
            </a:r>
          </a:p>
          <a:p>
            <a:pPr marL="914400" lvl="2" indent="0" algn="just" eaLnBrk="1" hangingPunct="1"/>
            <a:r>
              <a:rPr lang="en-GB" altLang="en-US" sz="1600" dirty="0" smtClean="0">
                <a:ea typeface="MS PGothic" pitchFamily="34" charset="-128"/>
              </a:rPr>
              <a:t>Allowed embargos: 6/12 months</a:t>
            </a:r>
          </a:p>
          <a:p>
            <a:pPr lvl="1" algn="just" eaLnBrk="1" hangingPunct="1"/>
            <a:endParaRPr lang="en-GB" altLang="en-US" sz="1800" b="0" dirty="0" smtClean="0">
              <a:solidFill>
                <a:srgbClr val="FFC000"/>
              </a:solidFill>
              <a:ea typeface="MS PGothic" pitchFamily="34" charset="-128"/>
            </a:endParaRPr>
          </a:p>
          <a:p>
            <a:pPr lvl="1" algn="just" eaLnBrk="1" hangingPunct="1"/>
            <a:r>
              <a:rPr lang="en-GB" altLang="en-US" sz="1800" b="0" dirty="0" smtClean="0">
                <a:solidFill>
                  <a:srgbClr val="FFC000"/>
                </a:solidFill>
                <a:ea typeface="MS PGothic" pitchFamily="34" charset="-128"/>
              </a:rPr>
              <a:t>Gold</a:t>
            </a:r>
            <a:r>
              <a:rPr lang="en-GB" altLang="en-US" sz="1800" b="0" dirty="0" smtClean="0">
                <a:ea typeface="MS PGothic" pitchFamily="34" charset="-128"/>
              </a:rPr>
              <a:t> open access costs eligible for reimbursement as part of the project budget while the project runs </a:t>
            </a:r>
            <a:endParaRPr lang="en-GB" altLang="en-US" sz="1200" dirty="0" smtClean="0">
              <a:ea typeface="MS PGothic" pitchFamily="34" charset="-128"/>
            </a:endParaRPr>
          </a:p>
          <a:p>
            <a:pPr eaLnBrk="1" hangingPunct="1">
              <a:buFontTx/>
              <a:buNone/>
            </a:pPr>
            <a:endParaRPr lang="en-GB" altLang="en-US" sz="2000" b="1" dirty="0" smtClean="0">
              <a:ea typeface="MS PGothic" pitchFamily="34" charset="-128"/>
            </a:endParaRPr>
          </a:p>
        </p:txBody>
      </p:sp>
      <p:sp>
        <p:nvSpPr>
          <p:cNvPr id="8196" name="Content Placeholder 3"/>
          <p:cNvSpPr>
            <a:spLocks noGrp="1"/>
          </p:cNvSpPr>
          <p:nvPr>
            <p:ph sz="half" idx="2"/>
          </p:nvPr>
        </p:nvSpPr>
        <p:spPr>
          <a:xfrm>
            <a:off x="4552950" y="1628800"/>
            <a:ext cx="4464050" cy="4320480"/>
          </a:xfrm>
        </p:spPr>
        <p:txBody>
          <a:bodyPr lIns="0" rIns="18000">
            <a:normAutofit lnSpcReduction="10000"/>
          </a:bodyPr>
          <a:lstStyle/>
          <a:p>
            <a:pPr algn="ctr" eaLnBrk="1" hangingPunct="1"/>
            <a:r>
              <a:rPr lang="en-GB" altLang="en-US" sz="2000" b="1" u="sng" dirty="0" smtClean="0">
                <a:ea typeface="MS PGothic" pitchFamily="34" charset="-128"/>
              </a:rPr>
              <a:t>Horizon 2020</a:t>
            </a:r>
          </a:p>
          <a:p>
            <a:pPr eaLnBrk="1" hangingPunct="1"/>
            <a:endParaRPr lang="en-GB" altLang="en-US" sz="2000" b="1" dirty="0" smtClean="0">
              <a:ea typeface="MS PGothic" pitchFamily="34" charset="-128"/>
            </a:endParaRPr>
          </a:p>
          <a:p>
            <a:pPr eaLnBrk="1" hangingPunct="1"/>
            <a:r>
              <a:rPr lang="en-GB" altLang="en-US" sz="2000" b="1" dirty="0" smtClean="0">
                <a:ea typeface="MS PGothic" pitchFamily="34" charset="-128"/>
              </a:rPr>
              <a:t>OA to publications </a:t>
            </a:r>
          </a:p>
          <a:p>
            <a:pPr lvl="1" algn="just" eaLnBrk="1" hangingPunct="1"/>
            <a:r>
              <a:rPr lang="en-GB" altLang="en-US" sz="1800" b="0" dirty="0" smtClean="0">
                <a:solidFill>
                  <a:srgbClr val="FF0000"/>
                </a:solidFill>
                <a:ea typeface="MS PGothic" pitchFamily="34" charset="-128"/>
              </a:rPr>
              <a:t>Obligation</a:t>
            </a:r>
            <a:r>
              <a:rPr lang="en-GB" altLang="en-US" sz="1800" b="0" dirty="0" smtClean="0">
                <a:ea typeface="MS PGothic" pitchFamily="34" charset="-128"/>
              </a:rPr>
              <a:t> to provide OA, either through the </a:t>
            </a:r>
            <a:r>
              <a:rPr lang="en-GB" altLang="en-US" sz="1800" b="0" dirty="0" smtClean="0">
                <a:solidFill>
                  <a:srgbClr val="00B050"/>
                </a:solidFill>
                <a:ea typeface="MS PGothic" pitchFamily="34" charset="-128"/>
              </a:rPr>
              <a:t>green</a:t>
            </a:r>
            <a:r>
              <a:rPr lang="en-GB" altLang="en-US" sz="1800" b="0" dirty="0" smtClean="0">
                <a:ea typeface="MS PGothic" pitchFamily="34" charset="-128"/>
              </a:rPr>
              <a:t> or </a:t>
            </a:r>
            <a:r>
              <a:rPr lang="en-GB" altLang="en-US" sz="1800" b="0" dirty="0" smtClean="0">
                <a:solidFill>
                  <a:srgbClr val="FFC000"/>
                </a:solidFill>
                <a:ea typeface="MS PGothic" pitchFamily="34" charset="-128"/>
              </a:rPr>
              <a:t>gold</a:t>
            </a:r>
            <a:r>
              <a:rPr lang="en-GB" altLang="en-US" sz="1800" b="0" dirty="0" smtClean="0">
                <a:ea typeface="MS PGothic" pitchFamily="34" charset="-128"/>
              </a:rPr>
              <a:t> way</a:t>
            </a:r>
          </a:p>
          <a:p>
            <a:pPr marL="914400" lvl="2" indent="0" algn="just" eaLnBrk="1" hangingPunct="1"/>
            <a:r>
              <a:rPr lang="en-GB" altLang="en-US" sz="1600" dirty="0" smtClean="0">
                <a:ea typeface="MS PGothic" pitchFamily="34" charset="-128"/>
              </a:rPr>
              <a:t>Allowed embargos: 6/12* months</a:t>
            </a:r>
          </a:p>
          <a:p>
            <a:pPr marL="914400" lvl="2" indent="0" algn="just" eaLnBrk="1" hangingPunct="1"/>
            <a:endParaRPr lang="en-GB" altLang="en-US" sz="1800" dirty="0" smtClean="0">
              <a:ea typeface="MS PGothic" pitchFamily="34" charset="-128"/>
            </a:endParaRPr>
          </a:p>
          <a:p>
            <a:pPr lvl="1" algn="just" eaLnBrk="1" hangingPunct="1"/>
            <a:r>
              <a:rPr lang="en-GB" altLang="en-US" sz="1800" b="0" dirty="0" smtClean="0">
                <a:solidFill>
                  <a:srgbClr val="FF0000"/>
                </a:solidFill>
                <a:ea typeface="MS PGothic" pitchFamily="34" charset="-128"/>
              </a:rPr>
              <a:t>All areas</a:t>
            </a:r>
          </a:p>
          <a:p>
            <a:pPr lvl="1" algn="just" eaLnBrk="1" hangingPunct="1">
              <a:buFontTx/>
              <a:buNone/>
            </a:pPr>
            <a:endParaRPr lang="en-GB" altLang="en-US" sz="1800" b="0" dirty="0" smtClean="0">
              <a:solidFill>
                <a:srgbClr val="FF0000"/>
              </a:solidFill>
              <a:ea typeface="MS PGothic" pitchFamily="34" charset="-128"/>
            </a:endParaRPr>
          </a:p>
          <a:p>
            <a:pPr lvl="1" algn="just" eaLnBrk="1" hangingPunct="1"/>
            <a:r>
              <a:rPr lang="en-GB" altLang="en-US" sz="1800" b="0" dirty="0" smtClean="0">
                <a:solidFill>
                  <a:srgbClr val="FFC000"/>
                </a:solidFill>
                <a:ea typeface="MS PGothic" pitchFamily="34" charset="-128"/>
              </a:rPr>
              <a:t>Gold</a:t>
            </a:r>
            <a:r>
              <a:rPr lang="en-GB" altLang="en-US" sz="1800" b="0" dirty="0" smtClean="0">
                <a:ea typeface="MS PGothic" pitchFamily="34" charset="-128"/>
              </a:rPr>
              <a:t> open access costs eligible for reimbursement as part of the project budget while the project runs, </a:t>
            </a:r>
            <a:r>
              <a:rPr lang="en-GB" altLang="en-US" sz="1800" b="0" dirty="0" smtClean="0">
                <a:solidFill>
                  <a:srgbClr val="FF0000"/>
                </a:solidFill>
                <a:ea typeface="MS PGothic" pitchFamily="34" charset="-128"/>
              </a:rPr>
              <a:t>other support being considered</a:t>
            </a:r>
            <a:endParaRPr lang="en-GB" altLang="en-US" sz="1400" dirty="0" smtClean="0">
              <a:solidFill>
                <a:srgbClr val="FF0000"/>
              </a:solidFill>
              <a:ea typeface="MS PGothic" pitchFamily="34" charset="-128"/>
            </a:endParaRPr>
          </a:p>
          <a:p>
            <a:pPr eaLnBrk="1" hangingPunct="1">
              <a:buFontTx/>
              <a:buNone/>
            </a:pPr>
            <a:r>
              <a:rPr lang="en-GB" altLang="en-US" sz="2000" b="1" dirty="0" smtClean="0">
                <a:ea typeface="MS PGothic" pitchFamily="34" charset="-128"/>
              </a:rPr>
              <a:t>   </a:t>
            </a:r>
          </a:p>
        </p:txBody>
      </p:sp>
      <p:sp>
        <p:nvSpPr>
          <p:cNvPr id="2" name="TextBox 1"/>
          <p:cNvSpPr txBox="1">
            <a:spLocks noChangeArrowheads="1"/>
          </p:cNvSpPr>
          <p:nvPr/>
        </p:nvSpPr>
        <p:spPr bwMode="auto">
          <a:xfrm rot="-1914334">
            <a:off x="7247227" y="1805612"/>
            <a:ext cx="10382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600" b="1">
                <a:solidFill>
                  <a:srgbClr val="FFD624"/>
                </a:solidFill>
                <a:latin typeface="Verdana" pitchFamily="34" charset="0"/>
              </a:defRPr>
            </a:lvl1pPr>
            <a:lvl2pPr marL="742950" indent="-285750" eaLnBrk="0" hangingPunct="0">
              <a:defRPr sz="7600" b="1">
                <a:solidFill>
                  <a:srgbClr val="FFD624"/>
                </a:solidFill>
                <a:latin typeface="Verdana" pitchFamily="34" charset="0"/>
              </a:defRPr>
            </a:lvl2pPr>
            <a:lvl3pPr marL="1143000" indent="-228600" eaLnBrk="0" hangingPunct="0">
              <a:defRPr sz="7600" b="1">
                <a:solidFill>
                  <a:srgbClr val="FFD624"/>
                </a:solidFill>
                <a:latin typeface="Verdana" pitchFamily="34" charset="0"/>
              </a:defRPr>
            </a:lvl3pPr>
            <a:lvl4pPr marL="1600200" indent="-228600" eaLnBrk="0" hangingPunct="0">
              <a:defRPr sz="7600" b="1">
                <a:solidFill>
                  <a:srgbClr val="FFD624"/>
                </a:solidFill>
                <a:latin typeface="Verdana" pitchFamily="34" charset="0"/>
              </a:defRPr>
            </a:lvl4pPr>
            <a:lvl5pPr marL="2057400" indent="-228600" eaLnBrk="0" hangingPunct="0">
              <a:defRPr sz="7600" b="1">
                <a:solidFill>
                  <a:srgbClr val="FFD624"/>
                </a:solidFill>
                <a:latin typeface="Verdana" pitchFamily="34" charset="0"/>
              </a:defRPr>
            </a:lvl5pPr>
            <a:lvl6pPr marL="2514600" indent="-228600" eaLnBrk="0" fontAlgn="base" hangingPunct="0">
              <a:spcBef>
                <a:spcPct val="0"/>
              </a:spcBef>
              <a:spcAft>
                <a:spcPct val="0"/>
              </a:spcAft>
              <a:defRPr sz="7600" b="1">
                <a:solidFill>
                  <a:srgbClr val="FFD624"/>
                </a:solidFill>
                <a:latin typeface="Verdana" pitchFamily="34" charset="0"/>
              </a:defRPr>
            </a:lvl6pPr>
            <a:lvl7pPr marL="2971800" indent="-228600" eaLnBrk="0" fontAlgn="base" hangingPunct="0">
              <a:spcBef>
                <a:spcPct val="0"/>
              </a:spcBef>
              <a:spcAft>
                <a:spcPct val="0"/>
              </a:spcAft>
              <a:defRPr sz="7600" b="1">
                <a:solidFill>
                  <a:srgbClr val="FFD624"/>
                </a:solidFill>
                <a:latin typeface="Verdana" pitchFamily="34" charset="0"/>
              </a:defRPr>
            </a:lvl7pPr>
            <a:lvl8pPr marL="3429000" indent="-228600" eaLnBrk="0" fontAlgn="base" hangingPunct="0">
              <a:spcBef>
                <a:spcPct val="0"/>
              </a:spcBef>
              <a:spcAft>
                <a:spcPct val="0"/>
              </a:spcAft>
              <a:defRPr sz="7600" b="1">
                <a:solidFill>
                  <a:srgbClr val="FFD624"/>
                </a:solidFill>
                <a:latin typeface="Verdana" pitchFamily="34" charset="0"/>
              </a:defRPr>
            </a:lvl8pPr>
            <a:lvl9pPr marL="3886200" indent="-228600" eaLnBrk="0" fontAlgn="base" hangingPunct="0">
              <a:spcBef>
                <a:spcPct val="0"/>
              </a:spcBef>
              <a:spcAft>
                <a:spcPct val="0"/>
              </a:spcAft>
              <a:defRPr sz="7600" b="1">
                <a:solidFill>
                  <a:srgbClr val="FFD624"/>
                </a:solidFill>
                <a:latin typeface="Verdana" pitchFamily="34" charset="0"/>
              </a:defRPr>
            </a:lvl9pPr>
          </a:lstStyle>
          <a:p>
            <a:pPr eaLnBrk="1" hangingPunct="1"/>
            <a:r>
              <a:rPr lang="fr-BE" altLang="en-US" sz="1600" dirty="0">
                <a:solidFill>
                  <a:srgbClr val="FF0000"/>
                </a:solidFill>
                <a:cs typeface="Arial" charset="0"/>
              </a:rPr>
              <a:t>  New!</a:t>
            </a:r>
            <a:endParaRPr lang="en-GB" altLang="en-US" sz="1600" dirty="0">
              <a:solidFill>
                <a:srgbClr val="FF0000"/>
              </a:solidFill>
              <a:cs typeface="Arial" charset="0"/>
            </a:endParaRPr>
          </a:p>
        </p:txBody>
      </p:sp>
      <p:sp>
        <p:nvSpPr>
          <p:cNvPr id="10" name="Line 7"/>
          <p:cNvSpPr>
            <a:spLocks noChangeShapeType="1"/>
          </p:cNvSpPr>
          <p:nvPr/>
        </p:nvSpPr>
        <p:spPr bwMode="auto">
          <a:xfrm>
            <a:off x="3778251" y="1844824"/>
            <a:ext cx="1419225" cy="0"/>
          </a:xfrm>
          <a:prstGeom prst="line">
            <a:avLst/>
          </a:prstGeom>
          <a:noFill/>
          <a:ln w="63500">
            <a:solidFill>
              <a:schemeClr val="tx1">
                <a:alpha val="34901"/>
              </a:schemeClr>
            </a:solidFill>
            <a:round/>
            <a:headEnd/>
            <a:tailEnd type="triangle" w="med" len="med"/>
          </a:ln>
          <a:effectLst>
            <a:outerShdw blurRad="152400" dist="317500" dir="5400000" sx="89999" sy="-19000" rotWithShape="0">
              <a:srgbClr val="808080">
                <a:alpha val="14998"/>
              </a:srgbClr>
            </a:outerShdw>
          </a:effectLst>
          <a:extLst>
            <a:ext uri="{909E8E84-426E-40DD-AFC4-6F175D3DCCD1}">
              <a14:hiddenFill xmlns:a14="http://schemas.microsoft.com/office/drawing/2010/main">
                <a:noFill/>
              </a14:hiddenFill>
            </a:ext>
          </a:extLst>
        </p:spPr>
        <p:txBody>
          <a:bodyPr/>
          <a:lstStyle/>
          <a:p>
            <a:pPr>
              <a:defRPr/>
            </a:pPr>
            <a:endParaRPr lang="en-GB">
              <a:cs typeface="Arial" pitchFamily="34" charset="0"/>
            </a:endParaRPr>
          </a:p>
        </p:txBody>
      </p:sp>
      <p:sp>
        <p:nvSpPr>
          <p:cNvPr id="3" name="TextBox 2"/>
          <p:cNvSpPr txBox="1"/>
          <p:nvPr/>
        </p:nvSpPr>
        <p:spPr>
          <a:xfrm>
            <a:off x="4037800" y="5949280"/>
            <a:ext cx="4926688" cy="369332"/>
          </a:xfrm>
          <a:prstGeom prst="rect">
            <a:avLst/>
          </a:prstGeom>
          <a:noFill/>
        </p:spPr>
        <p:txBody>
          <a:bodyPr wrap="square" rtlCol="0">
            <a:spAutoFit/>
          </a:bodyPr>
          <a:lstStyle/>
          <a:p>
            <a:r>
              <a:rPr lang="en-GB" dirty="0" smtClean="0"/>
              <a:t>*12 month embargo for SSH publications</a:t>
            </a:r>
            <a:endParaRPr lang="en-GB" dirty="0"/>
          </a:p>
        </p:txBody>
      </p:sp>
    </p:spTree>
    <p:extLst>
      <p:ext uri="{BB962C8B-B14F-4D97-AF65-F5344CB8AC3E}">
        <p14:creationId xmlns:p14="http://schemas.microsoft.com/office/powerpoint/2010/main" val="582591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 presetClass="entr" presetSubtype="8"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0-#ppt_w/2"/>
                                          </p:val>
                                        </p:tav>
                                        <p:tav tm="100000">
                                          <p:val>
                                            <p:strVal val="#ppt_x"/>
                                          </p:val>
                                        </p:tav>
                                      </p:tavLst>
                                    </p:anim>
                                    <p:anim calcmode="lin" valueType="num">
                                      <p:cBhvr additive="base">
                                        <p:cTn id="14"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260652"/>
            <a:ext cx="8229600" cy="936625"/>
          </a:xfrm>
        </p:spPr>
        <p:txBody>
          <a:bodyPr>
            <a:normAutofit fontScale="90000"/>
          </a:bodyPr>
          <a:lstStyle/>
          <a:p>
            <a:r>
              <a:rPr lang="fr-BE" altLang="en-US" dirty="0" err="1" smtClean="0"/>
              <a:t>Dissemination</a:t>
            </a:r>
            <a:r>
              <a:rPr lang="fr-BE" altLang="en-US" dirty="0" smtClean="0"/>
              <a:t> and Exploitation of </a:t>
            </a:r>
            <a:r>
              <a:rPr lang="fr-BE" altLang="en-US" dirty="0" err="1" smtClean="0"/>
              <a:t>research</a:t>
            </a:r>
            <a:r>
              <a:rPr lang="fr-BE" altLang="en-US" dirty="0" smtClean="0"/>
              <a:t> </a:t>
            </a:r>
            <a:r>
              <a:rPr lang="fr-BE" altLang="en-US" dirty="0" err="1" smtClean="0"/>
              <a:t>results</a:t>
            </a:r>
            <a:endParaRPr lang="en-GB" altLang="en-US"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125" y="1476375"/>
            <a:ext cx="7651750" cy="390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TextBox 28"/>
          <p:cNvSpPr txBox="1"/>
          <p:nvPr/>
        </p:nvSpPr>
        <p:spPr>
          <a:xfrm>
            <a:off x="4572000" y="5949280"/>
            <a:ext cx="3600400" cy="369332"/>
          </a:xfrm>
          <a:prstGeom prst="rect">
            <a:avLst/>
          </a:prstGeom>
          <a:noFill/>
        </p:spPr>
        <p:txBody>
          <a:bodyPr wrap="square" rtlCol="0">
            <a:spAutoFit/>
          </a:bodyPr>
          <a:lstStyle/>
          <a:p>
            <a:r>
              <a:rPr lang="en-GB" dirty="0" smtClean="0"/>
              <a:t>Source: European Commission</a:t>
            </a:r>
            <a:endParaRPr lang="en-GB" dirty="0"/>
          </a:p>
        </p:txBody>
      </p:sp>
    </p:spTree>
    <p:extLst>
      <p:ext uri="{BB962C8B-B14F-4D97-AF65-F5344CB8AC3E}">
        <p14:creationId xmlns:p14="http://schemas.microsoft.com/office/powerpoint/2010/main" val="9547162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07950" y="188644"/>
            <a:ext cx="7560469" cy="936625"/>
          </a:xfrm>
        </p:spPr>
        <p:txBody>
          <a:bodyPr>
            <a:normAutofit fontScale="90000"/>
          </a:bodyPr>
          <a:lstStyle/>
          <a:p>
            <a:r>
              <a:rPr lang="fr-BE" altLang="en-US" dirty="0" err="1" smtClean="0"/>
              <a:t>Implementation</a:t>
            </a:r>
            <a:r>
              <a:rPr lang="fr-BE" altLang="en-US" dirty="0" smtClean="0"/>
              <a:t> in the Grant Agreement: Publications</a:t>
            </a:r>
            <a:endParaRPr lang="en-GB" altLang="en-US" dirty="0" smtClean="0"/>
          </a:p>
        </p:txBody>
      </p:sp>
      <p:sp>
        <p:nvSpPr>
          <p:cNvPr id="3" name="Content Placeholder 2"/>
          <p:cNvSpPr>
            <a:spLocks noGrp="1"/>
          </p:cNvSpPr>
          <p:nvPr>
            <p:ph idx="1"/>
          </p:nvPr>
        </p:nvSpPr>
        <p:spPr>
          <a:xfrm>
            <a:off x="179512" y="1124748"/>
            <a:ext cx="9036050" cy="5040559"/>
          </a:xfrm>
        </p:spPr>
        <p:txBody>
          <a:bodyPr>
            <a:normAutofit fontScale="47500" lnSpcReduction="20000"/>
          </a:bodyPr>
          <a:lstStyle/>
          <a:p>
            <a:pPr marL="393192" lvl="1" indent="0">
              <a:buNone/>
              <a:defRPr/>
            </a:pPr>
            <a:r>
              <a:rPr lang="en-GB" sz="2800" b="1" dirty="0"/>
              <a:t>29.2 Open access to scientific publications </a:t>
            </a:r>
          </a:p>
          <a:p>
            <a:pPr marL="393192" lvl="1" indent="0">
              <a:buNone/>
              <a:defRPr/>
            </a:pPr>
            <a:r>
              <a:rPr lang="en-GB" sz="2800" dirty="0"/>
              <a:t>Each beneficiary must ensure open access (free of charge, online access for any user) to all peer-reviewed scientific publications relating to its results. </a:t>
            </a:r>
          </a:p>
          <a:p>
            <a:pPr marL="393192" lvl="1" indent="0">
              <a:buNone/>
              <a:defRPr/>
            </a:pPr>
            <a:r>
              <a:rPr lang="en-GB" sz="2800" dirty="0"/>
              <a:t>In particular, it must</a:t>
            </a:r>
            <a:r>
              <a:rPr lang="en-GB" sz="2800" dirty="0" smtClean="0"/>
              <a:t>:</a:t>
            </a:r>
          </a:p>
          <a:p>
            <a:pPr marL="393192" lvl="1" indent="0">
              <a:buNone/>
              <a:defRPr/>
            </a:pPr>
            <a:r>
              <a:rPr lang="en-GB" sz="2800" dirty="0" smtClean="0"/>
              <a:t> </a:t>
            </a:r>
            <a:endParaRPr lang="en-GB" sz="2800" dirty="0"/>
          </a:p>
          <a:p>
            <a:pPr marL="393192" lvl="1" indent="0">
              <a:buNone/>
              <a:defRPr/>
            </a:pPr>
            <a:r>
              <a:rPr lang="en-GB" sz="2800" dirty="0"/>
              <a:t>(a) as soon as possible and at the latest on publication, </a:t>
            </a:r>
            <a:r>
              <a:rPr lang="en-GB" sz="2800" dirty="0">
                <a:solidFill>
                  <a:srgbClr val="00B050"/>
                </a:solidFill>
              </a:rPr>
              <a:t>deposit a machine-readable electronic copy</a:t>
            </a:r>
            <a:r>
              <a:rPr lang="en-GB" sz="2800" dirty="0"/>
              <a:t> of the published version or final peer-reviewed manuscript accepted for publication in a repository for scientific publications; </a:t>
            </a:r>
          </a:p>
          <a:p>
            <a:pPr lvl="1">
              <a:defRPr/>
            </a:pPr>
            <a:endParaRPr lang="en-GB" sz="2800" dirty="0"/>
          </a:p>
          <a:p>
            <a:pPr marL="393192" lvl="1" indent="0">
              <a:buNone/>
              <a:defRPr/>
            </a:pPr>
            <a:r>
              <a:rPr lang="en-GB" sz="2800" dirty="0"/>
              <a:t>Moreover, the beneficiary must aim to deposit at the same time the research data needed to validate the results presented in the deposited scientific </a:t>
            </a:r>
            <a:r>
              <a:rPr lang="en-GB" sz="2800" dirty="0" smtClean="0"/>
              <a:t>publications.</a:t>
            </a:r>
          </a:p>
          <a:p>
            <a:pPr marL="393192" lvl="1" indent="0">
              <a:buNone/>
              <a:defRPr/>
            </a:pPr>
            <a:endParaRPr lang="en-GB" sz="2800" dirty="0"/>
          </a:p>
          <a:p>
            <a:pPr marL="393192" lvl="1" indent="0">
              <a:buNone/>
              <a:defRPr/>
            </a:pPr>
            <a:r>
              <a:rPr lang="en-GB" sz="2800" dirty="0"/>
              <a:t>(b) </a:t>
            </a:r>
            <a:r>
              <a:rPr lang="en-GB" sz="2800" dirty="0">
                <a:solidFill>
                  <a:srgbClr val="00B050"/>
                </a:solidFill>
              </a:rPr>
              <a:t>ensure open access to the deposited publication</a:t>
            </a:r>
            <a:r>
              <a:rPr lang="en-GB" sz="2800" dirty="0"/>
              <a:t> — via the repository — at the latest: </a:t>
            </a:r>
          </a:p>
          <a:p>
            <a:pPr lvl="1">
              <a:defRPr/>
            </a:pPr>
            <a:endParaRPr lang="en-GB" sz="2800" dirty="0"/>
          </a:p>
          <a:p>
            <a:pPr marL="393192" lvl="1" indent="0">
              <a:buNone/>
              <a:defRPr/>
            </a:pPr>
            <a:r>
              <a:rPr lang="en-GB" sz="2800" dirty="0"/>
              <a:t>(</a:t>
            </a:r>
            <a:r>
              <a:rPr lang="en-GB" sz="2800" dirty="0" err="1"/>
              <a:t>i</a:t>
            </a:r>
            <a:r>
              <a:rPr lang="en-GB" sz="2800" dirty="0"/>
              <a:t>) on publication, if an electronic version is available for free via the publisher, or </a:t>
            </a:r>
          </a:p>
          <a:p>
            <a:pPr lvl="1">
              <a:defRPr/>
            </a:pPr>
            <a:endParaRPr lang="en-GB" sz="2800" dirty="0"/>
          </a:p>
          <a:p>
            <a:pPr marL="393192" lvl="1" indent="0">
              <a:buNone/>
              <a:defRPr/>
            </a:pPr>
            <a:r>
              <a:rPr lang="en-GB" sz="2800" dirty="0"/>
              <a:t>(ii) within six months of publication (twelve months for publications in the social sciences and humanities) in any other case. 189 </a:t>
            </a:r>
          </a:p>
          <a:p>
            <a:pPr marL="393192" lvl="1" indent="0">
              <a:buNone/>
              <a:defRPr/>
            </a:pPr>
            <a:r>
              <a:rPr lang="en-GB" sz="2800" dirty="0"/>
              <a:t>(c) ensure open access — via the repository — to the bibliographic metadata that identify the deposited publication. </a:t>
            </a:r>
          </a:p>
          <a:p>
            <a:pPr marL="393192" lvl="1" indent="0">
              <a:buNone/>
              <a:defRPr/>
            </a:pPr>
            <a:endParaRPr lang="en-GB" sz="2800" dirty="0" smtClean="0"/>
          </a:p>
          <a:p>
            <a:pPr marL="393192" lvl="1" indent="0">
              <a:buNone/>
              <a:defRPr/>
            </a:pPr>
            <a:r>
              <a:rPr lang="en-GB" sz="2800" dirty="0" smtClean="0"/>
              <a:t>The </a:t>
            </a:r>
            <a:r>
              <a:rPr lang="en-GB" sz="2800" dirty="0">
                <a:solidFill>
                  <a:srgbClr val="00B050"/>
                </a:solidFill>
              </a:rPr>
              <a:t>bibliographic metadata</a:t>
            </a:r>
            <a:r>
              <a:rPr lang="en-GB" sz="2800" dirty="0"/>
              <a:t> must be in a standard format and must include all of the following: </a:t>
            </a:r>
          </a:p>
          <a:p>
            <a:pPr marL="393192" lvl="1" indent="0">
              <a:buNone/>
              <a:defRPr/>
            </a:pPr>
            <a:r>
              <a:rPr lang="en-GB" sz="2800" dirty="0"/>
              <a:t>- the terms [‘European Union (EU)’ and ‘Horizon 2020’][‘</a:t>
            </a:r>
            <a:r>
              <a:rPr lang="en-GB" sz="2800" dirty="0" err="1"/>
              <a:t>Euratom</a:t>
            </a:r>
            <a:r>
              <a:rPr lang="en-GB" sz="2800" dirty="0"/>
              <a:t>’ and </a:t>
            </a:r>
            <a:r>
              <a:rPr lang="en-GB" sz="2800" dirty="0" err="1"/>
              <a:t>Euratom</a:t>
            </a:r>
            <a:r>
              <a:rPr lang="en-GB" sz="2800" dirty="0"/>
              <a:t> research and training programme 2014-2018’]; </a:t>
            </a:r>
          </a:p>
          <a:p>
            <a:pPr marL="393192" lvl="1" indent="0">
              <a:buNone/>
              <a:defRPr/>
            </a:pPr>
            <a:r>
              <a:rPr lang="en-GB" sz="2800" dirty="0"/>
              <a:t>- the name of the action, acronym and grant number; </a:t>
            </a:r>
          </a:p>
          <a:p>
            <a:pPr marL="393192" lvl="1" indent="0">
              <a:buNone/>
              <a:defRPr/>
            </a:pPr>
            <a:r>
              <a:rPr lang="en-GB" sz="2800" dirty="0"/>
              <a:t>- the publication date, and length of embargo period if applicable, and </a:t>
            </a:r>
          </a:p>
          <a:p>
            <a:pPr marL="393192" lvl="1" indent="0">
              <a:buNone/>
              <a:defRPr/>
            </a:pPr>
            <a:r>
              <a:rPr lang="en-GB" sz="2800" dirty="0"/>
              <a:t>- a persistent identifier. </a:t>
            </a:r>
          </a:p>
          <a:p>
            <a:endParaRPr lang="en-GB" sz="1600" dirty="0"/>
          </a:p>
        </p:txBody>
      </p:sp>
    </p:spTree>
    <p:extLst>
      <p:ext uri="{BB962C8B-B14F-4D97-AF65-F5344CB8AC3E}">
        <p14:creationId xmlns:p14="http://schemas.microsoft.com/office/powerpoint/2010/main" val="2663110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496" y="1752605"/>
            <a:ext cx="8422704" cy="1829761"/>
          </a:xfrm>
        </p:spPr>
        <p:txBody>
          <a:bodyPr>
            <a:normAutofit/>
          </a:bodyPr>
          <a:lstStyle/>
          <a:p>
            <a:r>
              <a:rPr lang="en-GB" dirty="0" smtClean="0"/>
              <a:t>Open Access: Research Data</a:t>
            </a:r>
            <a:endParaRPr lang="en-GB" dirty="0"/>
          </a:p>
        </p:txBody>
      </p:sp>
      <p:sp>
        <p:nvSpPr>
          <p:cNvPr id="3" name="Subtitle 2"/>
          <p:cNvSpPr>
            <a:spLocks noGrp="1"/>
          </p:cNvSpPr>
          <p:nvPr>
            <p:ph type="subTitle" idx="1"/>
          </p:nvPr>
        </p:nvSpPr>
        <p:spPr/>
        <p:txBody>
          <a:bodyPr/>
          <a:lstStyle/>
          <a:p>
            <a:r>
              <a:rPr lang="en-GB" dirty="0" smtClean="0"/>
              <a:t>Horizon 2020</a:t>
            </a:r>
            <a:endParaRPr lang="en-GB" dirty="0"/>
          </a:p>
        </p:txBody>
      </p:sp>
    </p:spTree>
    <p:extLst>
      <p:ext uri="{BB962C8B-B14F-4D97-AF65-F5344CB8AC3E}">
        <p14:creationId xmlns:p14="http://schemas.microsoft.com/office/powerpoint/2010/main" val="35090358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dirty="0"/>
              <a:t>The Open Research Data Pilot applies to two </a:t>
            </a:r>
            <a:r>
              <a:rPr lang="en-GB" b="1" dirty="0"/>
              <a:t>types of data</a:t>
            </a:r>
            <a:r>
              <a:rPr lang="en-GB" dirty="0"/>
              <a:t>: </a:t>
            </a:r>
            <a:endParaRPr lang="en-GB" dirty="0" smtClean="0"/>
          </a:p>
          <a:p>
            <a:pPr marL="109728" indent="0">
              <a:buNone/>
            </a:pPr>
            <a:endParaRPr lang="en-GB" dirty="0"/>
          </a:p>
          <a:p>
            <a:r>
              <a:rPr lang="en-GB" dirty="0"/>
              <a:t>1) the data, including associated </a:t>
            </a:r>
            <a:r>
              <a:rPr lang="en-GB" dirty="0" smtClean="0"/>
              <a:t>metadata, </a:t>
            </a:r>
            <a:r>
              <a:rPr lang="en-GB" dirty="0"/>
              <a:t>needed to validate the results presented in scientific publications as soon as possible; </a:t>
            </a:r>
            <a:endParaRPr lang="en-GB" dirty="0" smtClean="0"/>
          </a:p>
          <a:p>
            <a:pPr marL="109728" indent="0">
              <a:buNone/>
            </a:pPr>
            <a:endParaRPr lang="en-GB" dirty="0"/>
          </a:p>
          <a:p>
            <a:r>
              <a:rPr lang="en-GB" dirty="0"/>
              <a:t>2) other </a:t>
            </a:r>
            <a:r>
              <a:rPr lang="en-GB" dirty="0" smtClean="0"/>
              <a:t>data, </a:t>
            </a:r>
            <a:r>
              <a:rPr lang="en-GB" dirty="0"/>
              <a:t>including associated metadata, as specified and within the deadlines laid down in the data management plan. </a:t>
            </a:r>
          </a:p>
        </p:txBody>
      </p:sp>
      <p:sp>
        <p:nvSpPr>
          <p:cNvPr id="3" name="Title 2"/>
          <p:cNvSpPr>
            <a:spLocks noGrp="1"/>
          </p:cNvSpPr>
          <p:nvPr>
            <p:ph type="title"/>
          </p:nvPr>
        </p:nvSpPr>
        <p:spPr/>
        <p:txBody>
          <a:bodyPr/>
          <a:lstStyle/>
          <a:p>
            <a:r>
              <a:rPr lang="en-GB" dirty="0" smtClean="0"/>
              <a:t>Types of Research Data</a:t>
            </a:r>
            <a:endParaRPr lang="en-GB" dirty="0"/>
          </a:p>
        </p:txBody>
      </p:sp>
    </p:spTree>
    <p:extLst>
      <p:ext uri="{BB962C8B-B14F-4D97-AF65-F5344CB8AC3E}">
        <p14:creationId xmlns:p14="http://schemas.microsoft.com/office/powerpoint/2010/main" val="7258136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57175" y="188644"/>
            <a:ext cx="8229600" cy="936625"/>
          </a:xfrm>
        </p:spPr>
        <p:txBody>
          <a:bodyPr>
            <a:normAutofit fontScale="90000"/>
          </a:bodyPr>
          <a:lstStyle/>
          <a:p>
            <a:pPr marL="0" indent="0" eaLnBrk="1" hangingPunct="1"/>
            <a:r>
              <a:rPr lang="en-GB" altLang="en-US" dirty="0" smtClean="0"/>
              <a:t>What is foreseen for OA in Horizon 2020 – Research Data?</a:t>
            </a:r>
            <a:endParaRPr lang="en-GB" altLang="en-US" dirty="0" smtClean="0">
              <a:ea typeface="MS PGothic" pitchFamily="34" charset="-128"/>
            </a:endParaRPr>
          </a:p>
        </p:txBody>
      </p:sp>
      <p:sp>
        <p:nvSpPr>
          <p:cNvPr id="7171" name="Content Placeholder 2"/>
          <p:cNvSpPr>
            <a:spLocks noGrp="1"/>
          </p:cNvSpPr>
          <p:nvPr>
            <p:ph sz="half" idx="1"/>
          </p:nvPr>
        </p:nvSpPr>
        <p:spPr>
          <a:xfrm>
            <a:off x="52390" y="1340772"/>
            <a:ext cx="4608512" cy="5184572"/>
          </a:xfrm>
        </p:spPr>
        <p:txBody>
          <a:bodyPr>
            <a:normAutofit/>
          </a:bodyPr>
          <a:lstStyle/>
          <a:p>
            <a:pPr algn="ctr" eaLnBrk="1" hangingPunct="1">
              <a:defRPr/>
            </a:pPr>
            <a:r>
              <a:rPr lang="en-GB" sz="2000" b="1" i="0" u="sng" dirty="0" smtClean="0">
                <a:ea typeface="MS PGothic" pitchFamily="34" charset="-128"/>
              </a:rPr>
              <a:t>FP7</a:t>
            </a:r>
          </a:p>
          <a:p>
            <a:pPr marL="0" indent="0" eaLnBrk="1" hangingPunct="1">
              <a:buFontTx/>
              <a:buNone/>
              <a:defRPr/>
            </a:pPr>
            <a:r>
              <a:rPr lang="en-GB" sz="2000" b="1" dirty="0" smtClean="0">
                <a:ea typeface="MS PGothic" pitchFamily="34" charset="-128"/>
              </a:rPr>
              <a:t>OA to data </a:t>
            </a:r>
          </a:p>
          <a:p>
            <a:pPr lvl="1" eaLnBrk="1" hangingPunct="1">
              <a:defRPr/>
            </a:pPr>
            <a:endParaRPr lang="en-GB" sz="1800" b="0" dirty="0" smtClean="0">
              <a:ea typeface="MS PGothic" pitchFamily="34" charset="-128"/>
            </a:endParaRPr>
          </a:p>
          <a:p>
            <a:pPr lvl="1" eaLnBrk="1" hangingPunct="1">
              <a:defRPr/>
            </a:pPr>
            <a:r>
              <a:rPr lang="en-GB" sz="1800" b="0" dirty="0" smtClean="0">
                <a:ea typeface="MS PGothic" pitchFamily="34" charset="-128"/>
              </a:rPr>
              <a:t>ERC guidelines, otherwise no action</a:t>
            </a:r>
          </a:p>
          <a:p>
            <a:pPr marL="457200" lvl="1" indent="0" eaLnBrk="1" hangingPunct="1">
              <a:buFontTx/>
              <a:buNone/>
              <a:defRPr/>
            </a:pPr>
            <a:endParaRPr lang="en-GB" sz="1800" b="0" dirty="0" smtClean="0">
              <a:ea typeface="MS PGothic" pitchFamily="34" charset="-128"/>
            </a:endParaRPr>
          </a:p>
          <a:p>
            <a:pPr marL="457200" lvl="1" indent="0" eaLnBrk="1" hangingPunct="1">
              <a:buFontTx/>
              <a:buNone/>
              <a:defRPr/>
            </a:pPr>
            <a:endParaRPr lang="en-GB" sz="2000" i="1" dirty="0" smtClean="0">
              <a:ea typeface="MS PGothic" pitchFamily="34" charset="-128"/>
              <a:cs typeface="+mn-cs"/>
            </a:endParaRPr>
          </a:p>
          <a:p>
            <a:pPr marL="457200" lvl="1" indent="0" eaLnBrk="1" hangingPunct="1">
              <a:buFontTx/>
              <a:buNone/>
              <a:defRPr/>
            </a:pPr>
            <a:endParaRPr lang="en-GB" sz="2000" i="1" dirty="0">
              <a:ea typeface="MS PGothic" pitchFamily="34" charset="-128"/>
              <a:cs typeface="+mn-cs"/>
            </a:endParaRPr>
          </a:p>
          <a:p>
            <a:pPr marL="457200" lvl="1" indent="0" eaLnBrk="1" hangingPunct="1">
              <a:buFontTx/>
              <a:buNone/>
              <a:defRPr/>
            </a:pPr>
            <a:r>
              <a:rPr lang="en-GB" sz="2000" i="1" dirty="0" smtClean="0">
                <a:ea typeface="MS PGothic" pitchFamily="34" charset="-128"/>
                <a:cs typeface="+mn-cs"/>
              </a:rPr>
              <a:t>Other</a:t>
            </a:r>
            <a:r>
              <a:rPr lang="en-GB" sz="1800" b="0" dirty="0" smtClean="0">
                <a:ea typeface="MS PGothic" pitchFamily="34" charset="-128"/>
              </a:rPr>
              <a:t> </a:t>
            </a:r>
            <a:endParaRPr lang="en-GB" sz="1800" b="0" dirty="0">
              <a:ea typeface="MS PGothic" pitchFamily="34" charset="-128"/>
            </a:endParaRPr>
          </a:p>
          <a:p>
            <a:pPr lvl="1" eaLnBrk="1" hangingPunct="1">
              <a:defRPr/>
            </a:pPr>
            <a:r>
              <a:rPr lang="en-GB" sz="1800" b="0" dirty="0">
                <a:ea typeface="MS PGothic" pitchFamily="34" charset="-128"/>
              </a:rPr>
              <a:t>Funding of projects and studies on OA relevant issues </a:t>
            </a:r>
          </a:p>
          <a:p>
            <a:pPr marL="457200" lvl="1" indent="0" eaLnBrk="1" hangingPunct="1">
              <a:buFontTx/>
              <a:buNone/>
              <a:defRPr/>
            </a:pPr>
            <a:r>
              <a:rPr lang="en-GB" sz="1800" b="0" dirty="0" smtClean="0">
                <a:ea typeface="MS PGothic" pitchFamily="34" charset="-128"/>
              </a:rPr>
              <a:t> </a:t>
            </a:r>
          </a:p>
          <a:p>
            <a:pPr marL="457200" lvl="1" indent="0" eaLnBrk="1" hangingPunct="1">
              <a:buFontTx/>
              <a:buNone/>
              <a:defRPr/>
            </a:pPr>
            <a:endParaRPr lang="en-GB" sz="1800" b="0" dirty="0">
              <a:ea typeface="MS PGothic" pitchFamily="34" charset="-128"/>
            </a:endParaRPr>
          </a:p>
        </p:txBody>
      </p:sp>
      <p:sp>
        <p:nvSpPr>
          <p:cNvPr id="9220" name="Content Placeholder 3"/>
          <p:cNvSpPr>
            <a:spLocks noGrp="1"/>
          </p:cNvSpPr>
          <p:nvPr>
            <p:ph sz="half" idx="2"/>
          </p:nvPr>
        </p:nvSpPr>
        <p:spPr>
          <a:xfrm>
            <a:off x="4572000" y="1388463"/>
            <a:ext cx="4464050" cy="5256580"/>
          </a:xfrm>
        </p:spPr>
        <p:txBody>
          <a:bodyPr lIns="0" rIns="18000">
            <a:normAutofit/>
          </a:bodyPr>
          <a:lstStyle/>
          <a:p>
            <a:pPr algn="ctr" eaLnBrk="1" hangingPunct="1"/>
            <a:r>
              <a:rPr lang="en-GB" altLang="en-US" sz="2000" b="1" u="sng" dirty="0" smtClean="0">
                <a:ea typeface="MS PGothic" pitchFamily="34" charset="-128"/>
              </a:rPr>
              <a:t>Horizon 2020</a:t>
            </a:r>
          </a:p>
          <a:p>
            <a:pPr eaLnBrk="1" hangingPunct="1">
              <a:buFontTx/>
              <a:buNone/>
            </a:pPr>
            <a:r>
              <a:rPr lang="en-GB" altLang="en-US" sz="2000" b="1" dirty="0" smtClean="0">
                <a:ea typeface="MS PGothic" pitchFamily="34" charset="-128"/>
              </a:rPr>
              <a:t>OA to data </a:t>
            </a:r>
          </a:p>
          <a:p>
            <a:pPr lvl="1" eaLnBrk="1" hangingPunct="1"/>
            <a:endParaRPr lang="en-GB" altLang="en-US" sz="1800" b="0" dirty="0" smtClean="0">
              <a:solidFill>
                <a:srgbClr val="00B050"/>
              </a:solidFill>
              <a:ea typeface="MS PGothic" pitchFamily="34" charset="-128"/>
            </a:endParaRPr>
          </a:p>
          <a:p>
            <a:pPr lvl="1" eaLnBrk="1" hangingPunct="1"/>
            <a:r>
              <a:rPr lang="en-GB" altLang="en-US" sz="1800" b="0" dirty="0" smtClean="0">
                <a:solidFill>
                  <a:srgbClr val="00B050"/>
                </a:solidFill>
                <a:ea typeface="MS PGothic" pitchFamily="34" charset="-128"/>
              </a:rPr>
              <a:t>Pilot</a:t>
            </a:r>
            <a:r>
              <a:rPr lang="en-GB" altLang="en-US" sz="1800" b="0" dirty="0" smtClean="0">
                <a:ea typeface="MS PGothic" pitchFamily="34" charset="-128"/>
              </a:rPr>
              <a:t> currently covering selected </a:t>
            </a:r>
          </a:p>
          <a:p>
            <a:pPr lvl="2"/>
            <a:r>
              <a:rPr lang="en-GB" altLang="en-US" sz="1600" dirty="0" smtClean="0">
                <a:ea typeface="MS PGothic" pitchFamily="34" charset="-128"/>
              </a:rPr>
              <a:t>Opt-out possible</a:t>
            </a:r>
          </a:p>
          <a:p>
            <a:pPr lvl="2"/>
            <a:r>
              <a:rPr lang="en-GB" altLang="en-US" sz="1600" dirty="0" smtClean="0">
                <a:ea typeface="MS PGothic" pitchFamily="34" charset="-128"/>
              </a:rPr>
              <a:t>Opt-in for other areas possible</a:t>
            </a:r>
          </a:p>
          <a:p>
            <a:pPr marL="393192" lvl="1" indent="0">
              <a:buNone/>
            </a:pPr>
            <a:endParaRPr lang="en-GB" altLang="en-US" sz="2000" i="1" dirty="0" smtClean="0">
              <a:ea typeface="MS PGothic" pitchFamily="34" charset="-128"/>
            </a:endParaRPr>
          </a:p>
          <a:p>
            <a:pPr lvl="1" eaLnBrk="1" hangingPunct="1">
              <a:buFontTx/>
              <a:buNone/>
            </a:pPr>
            <a:r>
              <a:rPr lang="en-GB" altLang="en-US" sz="2000" i="1" dirty="0" smtClean="0">
                <a:ea typeface="MS PGothic" pitchFamily="34" charset="-128"/>
              </a:rPr>
              <a:t>Other</a:t>
            </a:r>
            <a:r>
              <a:rPr lang="en-GB" altLang="en-US" sz="1800" b="0" dirty="0" smtClean="0">
                <a:ea typeface="MS PGothic" pitchFamily="34" charset="-128"/>
              </a:rPr>
              <a:t> </a:t>
            </a:r>
          </a:p>
          <a:p>
            <a:pPr lvl="1" eaLnBrk="1" hangingPunct="1"/>
            <a:r>
              <a:rPr lang="en-GB" altLang="en-US" sz="1800" b="0" dirty="0" smtClean="0">
                <a:ea typeface="MS PGothic" pitchFamily="34" charset="-128"/>
              </a:rPr>
              <a:t>Funding of projects and studies on OA relevant issues </a:t>
            </a:r>
          </a:p>
          <a:p>
            <a:pPr lvl="1" eaLnBrk="1" hangingPunct="1"/>
            <a:endParaRPr lang="en-GB" altLang="en-US" sz="1800" b="0" dirty="0" smtClean="0">
              <a:ea typeface="MS PGothic" pitchFamily="34" charset="-128"/>
            </a:endParaRPr>
          </a:p>
        </p:txBody>
      </p:sp>
      <p:sp>
        <p:nvSpPr>
          <p:cNvPr id="2" name="TextBox 1"/>
          <p:cNvSpPr txBox="1">
            <a:spLocks noChangeArrowheads="1"/>
          </p:cNvSpPr>
          <p:nvPr/>
        </p:nvSpPr>
        <p:spPr bwMode="auto">
          <a:xfrm rot="-1914334">
            <a:off x="7463251" y="1480651"/>
            <a:ext cx="10382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600" b="1">
                <a:solidFill>
                  <a:srgbClr val="FFD624"/>
                </a:solidFill>
                <a:latin typeface="Verdana" pitchFamily="34" charset="0"/>
              </a:defRPr>
            </a:lvl1pPr>
            <a:lvl2pPr marL="742950" indent="-285750" eaLnBrk="0" hangingPunct="0">
              <a:defRPr sz="7600" b="1">
                <a:solidFill>
                  <a:srgbClr val="FFD624"/>
                </a:solidFill>
                <a:latin typeface="Verdana" pitchFamily="34" charset="0"/>
              </a:defRPr>
            </a:lvl2pPr>
            <a:lvl3pPr marL="1143000" indent="-228600" eaLnBrk="0" hangingPunct="0">
              <a:defRPr sz="7600" b="1">
                <a:solidFill>
                  <a:srgbClr val="FFD624"/>
                </a:solidFill>
                <a:latin typeface="Verdana" pitchFamily="34" charset="0"/>
              </a:defRPr>
            </a:lvl3pPr>
            <a:lvl4pPr marL="1600200" indent="-228600" eaLnBrk="0" hangingPunct="0">
              <a:defRPr sz="7600" b="1">
                <a:solidFill>
                  <a:srgbClr val="FFD624"/>
                </a:solidFill>
                <a:latin typeface="Verdana" pitchFamily="34" charset="0"/>
              </a:defRPr>
            </a:lvl4pPr>
            <a:lvl5pPr marL="2057400" indent="-228600" eaLnBrk="0" hangingPunct="0">
              <a:defRPr sz="7600" b="1">
                <a:solidFill>
                  <a:srgbClr val="FFD624"/>
                </a:solidFill>
                <a:latin typeface="Verdana" pitchFamily="34" charset="0"/>
              </a:defRPr>
            </a:lvl5pPr>
            <a:lvl6pPr marL="2514600" indent="-228600" eaLnBrk="0" fontAlgn="base" hangingPunct="0">
              <a:spcBef>
                <a:spcPct val="0"/>
              </a:spcBef>
              <a:spcAft>
                <a:spcPct val="0"/>
              </a:spcAft>
              <a:defRPr sz="7600" b="1">
                <a:solidFill>
                  <a:srgbClr val="FFD624"/>
                </a:solidFill>
                <a:latin typeface="Verdana" pitchFamily="34" charset="0"/>
              </a:defRPr>
            </a:lvl6pPr>
            <a:lvl7pPr marL="2971800" indent="-228600" eaLnBrk="0" fontAlgn="base" hangingPunct="0">
              <a:spcBef>
                <a:spcPct val="0"/>
              </a:spcBef>
              <a:spcAft>
                <a:spcPct val="0"/>
              </a:spcAft>
              <a:defRPr sz="7600" b="1">
                <a:solidFill>
                  <a:srgbClr val="FFD624"/>
                </a:solidFill>
                <a:latin typeface="Verdana" pitchFamily="34" charset="0"/>
              </a:defRPr>
            </a:lvl7pPr>
            <a:lvl8pPr marL="3429000" indent="-228600" eaLnBrk="0" fontAlgn="base" hangingPunct="0">
              <a:spcBef>
                <a:spcPct val="0"/>
              </a:spcBef>
              <a:spcAft>
                <a:spcPct val="0"/>
              </a:spcAft>
              <a:defRPr sz="7600" b="1">
                <a:solidFill>
                  <a:srgbClr val="FFD624"/>
                </a:solidFill>
                <a:latin typeface="Verdana" pitchFamily="34" charset="0"/>
              </a:defRPr>
            </a:lvl8pPr>
            <a:lvl9pPr marL="3886200" indent="-228600" eaLnBrk="0" fontAlgn="base" hangingPunct="0">
              <a:spcBef>
                <a:spcPct val="0"/>
              </a:spcBef>
              <a:spcAft>
                <a:spcPct val="0"/>
              </a:spcAft>
              <a:defRPr sz="7600" b="1">
                <a:solidFill>
                  <a:srgbClr val="FFD624"/>
                </a:solidFill>
                <a:latin typeface="Verdana" pitchFamily="34" charset="0"/>
              </a:defRPr>
            </a:lvl9pPr>
          </a:lstStyle>
          <a:p>
            <a:pPr eaLnBrk="1" hangingPunct="1"/>
            <a:r>
              <a:rPr lang="fr-BE" altLang="en-US" sz="1600" dirty="0">
                <a:solidFill>
                  <a:srgbClr val="FF0000"/>
                </a:solidFill>
                <a:cs typeface="Arial" charset="0"/>
              </a:rPr>
              <a:t>  New!</a:t>
            </a:r>
            <a:endParaRPr lang="en-GB" altLang="en-US" sz="1600" dirty="0">
              <a:solidFill>
                <a:srgbClr val="FF0000"/>
              </a:solidFill>
              <a:cs typeface="Arial" charset="0"/>
            </a:endParaRPr>
          </a:p>
        </p:txBody>
      </p:sp>
      <p:sp>
        <p:nvSpPr>
          <p:cNvPr id="10" name="Line 7"/>
          <p:cNvSpPr>
            <a:spLocks noChangeShapeType="1"/>
          </p:cNvSpPr>
          <p:nvPr/>
        </p:nvSpPr>
        <p:spPr bwMode="auto">
          <a:xfrm>
            <a:off x="3563888" y="1412776"/>
            <a:ext cx="1419225" cy="0"/>
          </a:xfrm>
          <a:prstGeom prst="line">
            <a:avLst/>
          </a:prstGeom>
          <a:noFill/>
          <a:ln w="63500">
            <a:solidFill>
              <a:schemeClr val="tx1">
                <a:alpha val="34901"/>
              </a:schemeClr>
            </a:solidFill>
            <a:round/>
            <a:headEnd/>
            <a:tailEnd type="triangle" w="med" len="med"/>
          </a:ln>
          <a:effectLst>
            <a:outerShdw blurRad="152400" dist="317500" dir="5400000" sx="89999" sy="-19000" rotWithShape="0">
              <a:srgbClr val="808080">
                <a:alpha val="14998"/>
              </a:srgbClr>
            </a:outerShdw>
          </a:effectLst>
          <a:extLst>
            <a:ext uri="{909E8E84-426E-40DD-AFC4-6F175D3DCCD1}">
              <a14:hiddenFill xmlns:a14="http://schemas.microsoft.com/office/drawing/2010/main">
                <a:noFill/>
              </a14:hiddenFill>
            </a:ext>
          </a:extLst>
        </p:spPr>
        <p:txBody>
          <a:bodyPr/>
          <a:lstStyle/>
          <a:p>
            <a:pPr>
              <a:defRPr/>
            </a:pPr>
            <a:endParaRPr lang="en-GB">
              <a:cs typeface="Arial" pitchFamily="34" charset="0"/>
            </a:endParaRPr>
          </a:p>
        </p:txBody>
      </p:sp>
    </p:spTree>
    <p:extLst>
      <p:ext uri="{BB962C8B-B14F-4D97-AF65-F5344CB8AC3E}">
        <p14:creationId xmlns:p14="http://schemas.microsoft.com/office/powerpoint/2010/main" val="20335844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 presetClass="entr" presetSubtype="8"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0-#ppt_w/2"/>
                                          </p:val>
                                        </p:tav>
                                        <p:tav tm="100000">
                                          <p:val>
                                            <p:strVal val="#ppt_x"/>
                                          </p:val>
                                        </p:tav>
                                      </p:tavLst>
                                    </p:anim>
                                    <p:anim calcmode="lin" valueType="num">
                                      <p:cBhvr additive="base">
                                        <p:cTn id="14"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179512" y="1772816"/>
            <a:ext cx="8686800" cy="3024336"/>
          </a:xfrm>
        </p:spPr>
        <p:txBody>
          <a:bodyPr/>
          <a:lstStyle/>
          <a:p>
            <a:endParaRPr lang="en-GB" altLang="en-US" sz="2400" dirty="0" smtClean="0"/>
          </a:p>
          <a:p>
            <a:pPr marL="109728" indent="0">
              <a:buNone/>
            </a:pPr>
            <a:r>
              <a:rPr lang="en-GB" sz="3200" b="1" i="1" dirty="0" smtClean="0">
                <a:solidFill>
                  <a:srgbClr val="00B050"/>
                </a:solidFill>
              </a:rPr>
              <a:t>“…aims </a:t>
            </a:r>
            <a:r>
              <a:rPr lang="en-GB" sz="3200" b="1" i="1" dirty="0">
                <a:solidFill>
                  <a:srgbClr val="00B050"/>
                </a:solidFill>
              </a:rPr>
              <a:t>to improve and maximise access to and re-use of research data generated by projects</a:t>
            </a:r>
            <a:r>
              <a:rPr lang="en-GB" sz="3200" b="1" i="1" dirty="0" smtClean="0">
                <a:solidFill>
                  <a:srgbClr val="00B050"/>
                </a:solidFill>
              </a:rPr>
              <a:t>.” </a:t>
            </a:r>
            <a:endParaRPr lang="en-GB" altLang="en-US" sz="3200" b="1" i="1" dirty="0" smtClean="0">
              <a:solidFill>
                <a:srgbClr val="00B050"/>
              </a:solidFill>
            </a:endParaRPr>
          </a:p>
        </p:txBody>
      </p:sp>
      <p:sp>
        <p:nvSpPr>
          <p:cNvPr id="5" name="Title 1"/>
          <p:cNvSpPr txBox="1">
            <a:spLocks/>
          </p:cNvSpPr>
          <p:nvPr/>
        </p:nvSpPr>
        <p:spPr>
          <a:xfrm>
            <a:off x="179512" y="332660"/>
            <a:ext cx="7596336" cy="936625"/>
          </a:xfrm>
          <a:prstGeom prst="rect">
            <a:avLst/>
          </a:prstGeom>
        </p:spPr>
        <p:txBody>
          <a:bodyPr vert="horz" rtlCol="0" anchor="ctr">
            <a:normAutofit fontScale="97500"/>
            <a:scene3d>
              <a:camera prst="orthographicFront"/>
              <a:lightRig rig="soft" dir="t"/>
            </a:scene3d>
            <a:sp3d prstMaterial="softEdge">
              <a:bevelT w="25400" h="25400"/>
            </a:sp3d>
          </a:bodyPr>
          <a:lstStyle>
            <a:lvl1pPr algn="l" rtl="0" eaLnBrk="1" latinLnBrk="0" hangingPunct="1">
              <a:spcBef>
                <a:spcPct val="0"/>
              </a:spcBef>
              <a:buNone/>
              <a:defRPr kumimoji="0" sz="3200" b="1" kern="1200">
                <a:solidFill>
                  <a:schemeClr val="tx1"/>
                </a:solidFill>
                <a:effectLst/>
                <a:latin typeface="Verdana" pitchFamily="34" charset="0"/>
                <a:ea typeface="+mj-ea"/>
                <a:cs typeface="+mj-cs"/>
              </a:defRPr>
            </a:lvl1pPr>
            <a:extLst/>
          </a:lstStyle>
          <a:p>
            <a:r>
              <a:rPr lang="fr-BE" altLang="en-US" dirty="0" smtClean="0"/>
              <a:t>Open Research Data Pilot</a:t>
            </a:r>
            <a:endParaRPr lang="en-GB" altLang="en-US" dirty="0" smtClean="0"/>
          </a:p>
        </p:txBody>
      </p:sp>
    </p:spTree>
    <p:extLst>
      <p:ext uri="{BB962C8B-B14F-4D97-AF65-F5344CB8AC3E}">
        <p14:creationId xmlns:p14="http://schemas.microsoft.com/office/powerpoint/2010/main" val="38546129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179512" y="1196752"/>
            <a:ext cx="8686800" cy="4896544"/>
          </a:xfrm>
        </p:spPr>
        <p:txBody>
          <a:bodyPr>
            <a:normAutofit fontScale="62500" lnSpcReduction="20000"/>
          </a:bodyPr>
          <a:lstStyle/>
          <a:p>
            <a:pPr marL="109728" indent="0">
              <a:buNone/>
            </a:pPr>
            <a:r>
              <a:rPr lang="en-GB" altLang="en-US" sz="4000" b="1" dirty="0" smtClean="0"/>
              <a:t>Horizon 2020</a:t>
            </a:r>
          </a:p>
          <a:p>
            <a:pPr marL="109728" indent="0">
              <a:buNone/>
            </a:pPr>
            <a:endParaRPr lang="en-GB" altLang="en-US" sz="2400" dirty="0" smtClean="0"/>
          </a:p>
          <a:p>
            <a:r>
              <a:rPr lang="en-GB" sz="3200" dirty="0" smtClean="0"/>
              <a:t>Future </a:t>
            </a:r>
            <a:r>
              <a:rPr lang="en-GB" sz="3200" dirty="0"/>
              <a:t>and Emerging Technologies </a:t>
            </a:r>
          </a:p>
          <a:p>
            <a:r>
              <a:rPr lang="en-GB" sz="3200" dirty="0" smtClean="0"/>
              <a:t>Research </a:t>
            </a:r>
            <a:r>
              <a:rPr lang="en-GB" sz="3200" dirty="0"/>
              <a:t>infrastructures – part e-Infrastructures </a:t>
            </a:r>
          </a:p>
          <a:p>
            <a:r>
              <a:rPr lang="en-GB" sz="3200" dirty="0" smtClean="0"/>
              <a:t>Leadership </a:t>
            </a:r>
            <a:r>
              <a:rPr lang="en-GB" sz="3200" dirty="0"/>
              <a:t>in enabling and industrial technologies – Information and Communication Technologies </a:t>
            </a:r>
          </a:p>
          <a:p>
            <a:r>
              <a:rPr lang="en-GB" sz="3200" dirty="0" smtClean="0"/>
              <a:t>Societal </a:t>
            </a:r>
            <a:r>
              <a:rPr lang="en-GB" sz="3200" dirty="0"/>
              <a:t>Challenge: 'Secure, Clean and Efficient Energy' – part Smart cities and communities </a:t>
            </a:r>
          </a:p>
          <a:p>
            <a:r>
              <a:rPr lang="en-GB" sz="3200" dirty="0" smtClean="0"/>
              <a:t>Societal </a:t>
            </a:r>
            <a:r>
              <a:rPr lang="en-GB" sz="3200" dirty="0"/>
              <a:t>Challenge: 'Climate Action, Environment, Resource Efficiency and Raw materials' – except raw materials </a:t>
            </a:r>
          </a:p>
          <a:p>
            <a:r>
              <a:rPr lang="en-GB" sz="3200" dirty="0" smtClean="0"/>
              <a:t>Societal </a:t>
            </a:r>
            <a:r>
              <a:rPr lang="en-GB" sz="3200" dirty="0"/>
              <a:t>Challenge: 'Europe in a changing world – inclusive, innovative and reflective Societies' </a:t>
            </a:r>
          </a:p>
          <a:p>
            <a:r>
              <a:rPr lang="en-GB" sz="3200" dirty="0" smtClean="0"/>
              <a:t>Science </a:t>
            </a:r>
            <a:r>
              <a:rPr lang="en-GB" sz="3200" dirty="0"/>
              <a:t>with and for Society </a:t>
            </a:r>
          </a:p>
          <a:p>
            <a:endParaRPr lang="en-GB" sz="3200" dirty="0" smtClean="0"/>
          </a:p>
          <a:p>
            <a:r>
              <a:rPr lang="en-GB" sz="3200" dirty="0" smtClean="0"/>
              <a:t>This </a:t>
            </a:r>
            <a:r>
              <a:rPr lang="en-GB" sz="3200" dirty="0"/>
              <a:t>corresponds to about €3 billion or 20% of the overall Horizon 2020 budget in 2014 and 2015. </a:t>
            </a:r>
            <a:endParaRPr lang="en-GB" altLang="en-US" sz="3200" b="1" i="1" dirty="0" smtClean="0">
              <a:solidFill>
                <a:srgbClr val="00B050"/>
              </a:solidFill>
            </a:endParaRPr>
          </a:p>
        </p:txBody>
      </p:sp>
      <p:sp>
        <p:nvSpPr>
          <p:cNvPr id="5" name="Title 1"/>
          <p:cNvSpPr txBox="1">
            <a:spLocks/>
          </p:cNvSpPr>
          <p:nvPr/>
        </p:nvSpPr>
        <p:spPr>
          <a:xfrm>
            <a:off x="179512" y="332660"/>
            <a:ext cx="7596336" cy="936625"/>
          </a:xfrm>
          <a:prstGeom prst="rect">
            <a:avLst/>
          </a:prstGeom>
        </p:spPr>
        <p:txBody>
          <a:bodyPr vert="horz" rtlCol="0" anchor="ctr">
            <a:normAutofit fontScale="90000"/>
            <a:scene3d>
              <a:camera prst="orthographicFront"/>
              <a:lightRig rig="soft" dir="t"/>
            </a:scene3d>
            <a:sp3d prstMaterial="softEdge">
              <a:bevelT w="25400" h="25400"/>
            </a:sp3d>
          </a:bodyPr>
          <a:lstStyle>
            <a:lvl1pPr algn="l" rtl="0" eaLnBrk="1" latinLnBrk="0" hangingPunct="1">
              <a:spcBef>
                <a:spcPct val="0"/>
              </a:spcBef>
              <a:buNone/>
              <a:defRPr kumimoji="0" sz="3200" b="1" kern="1200">
                <a:solidFill>
                  <a:schemeClr val="tx1"/>
                </a:solidFill>
                <a:effectLst/>
                <a:latin typeface="Verdana" pitchFamily="34" charset="0"/>
                <a:ea typeface="+mj-ea"/>
                <a:cs typeface="+mj-cs"/>
              </a:defRPr>
            </a:lvl1pPr>
            <a:extLst/>
          </a:lstStyle>
          <a:p>
            <a:r>
              <a:rPr lang="fr-BE" altLang="en-US" dirty="0" smtClean="0"/>
              <a:t>Scope of Open Research Data Pilot</a:t>
            </a:r>
            <a:endParaRPr lang="en-GB" altLang="en-US" dirty="0" smtClean="0"/>
          </a:p>
        </p:txBody>
      </p:sp>
    </p:spTree>
    <p:extLst>
      <p:ext uri="{BB962C8B-B14F-4D97-AF65-F5344CB8AC3E}">
        <p14:creationId xmlns:p14="http://schemas.microsoft.com/office/powerpoint/2010/main" val="22552858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268760"/>
            <a:ext cx="8229600" cy="4525963"/>
          </a:xfrm>
        </p:spPr>
        <p:txBody>
          <a:bodyPr>
            <a:normAutofit lnSpcReduction="10000"/>
          </a:bodyPr>
          <a:lstStyle/>
          <a:p>
            <a:pPr>
              <a:spcBef>
                <a:spcPts val="600"/>
              </a:spcBef>
              <a:spcAft>
                <a:spcPts val="600"/>
              </a:spcAft>
              <a:defRPr/>
            </a:pPr>
            <a:r>
              <a:rPr lang="fr-BE" sz="2000" b="1" dirty="0" err="1"/>
              <a:t>Projects</a:t>
            </a:r>
            <a:r>
              <a:rPr lang="fr-BE" sz="2000" b="1" dirty="0"/>
              <a:t> </a:t>
            </a:r>
            <a:r>
              <a:rPr lang="fr-BE" sz="2000" b="1" dirty="0" err="1"/>
              <a:t>may</a:t>
            </a:r>
            <a:r>
              <a:rPr lang="fr-BE" sz="2000" b="1" dirty="0"/>
              <a:t> </a:t>
            </a:r>
            <a:r>
              <a:rPr lang="fr-BE" sz="2000" b="1" dirty="0" err="1"/>
              <a:t>opt</a:t>
            </a:r>
            <a:r>
              <a:rPr lang="fr-BE" sz="2000" b="1" dirty="0"/>
              <a:t> out of the Pilot on Open Research Data in Horizon 2020 in a </a:t>
            </a:r>
            <a:r>
              <a:rPr lang="fr-BE" sz="2000" b="1" dirty="0" err="1"/>
              <a:t>series</a:t>
            </a:r>
            <a:r>
              <a:rPr lang="fr-BE" sz="2000" b="1" dirty="0"/>
              <a:t> of cases:</a:t>
            </a:r>
          </a:p>
          <a:p>
            <a:pPr lvl="1">
              <a:spcBef>
                <a:spcPts val="600"/>
              </a:spcBef>
              <a:spcAft>
                <a:spcPts val="600"/>
              </a:spcAft>
              <a:defRPr/>
            </a:pPr>
            <a:r>
              <a:rPr lang="fr-BE" dirty="0"/>
              <a:t>If the </a:t>
            </a:r>
            <a:r>
              <a:rPr lang="fr-BE" dirty="0" err="1"/>
              <a:t>project</a:t>
            </a:r>
            <a:r>
              <a:rPr lang="fr-BE" dirty="0"/>
              <a:t> </a:t>
            </a:r>
            <a:r>
              <a:rPr lang="fr-BE" dirty="0" err="1"/>
              <a:t>will</a:t>
            </a:r>
            <a:r>
              <a:rPr lang="fr-BE" dirty="0"/>
              <a:t> not </a:t>
            </a:r>
            <a:r>
              <a:rPr lang="fr-BE" dirty="0" err="1"/>
              <a:t>generate</a:t>
            </a:r>
            <a:r>
              <a:rPr lang="fr-BE" dirty="0"/>
              <a:t> / </a:t>
            </a:r>
            <a:r>
              <a:rPr lang="fr-BE" dirty="0" err="1"/>
              <a:t>collect</a:t>
            </a:r>
            <a:r>
              <a:rPr lang="fr-BE" dirty="0"/>
              <a:t> </a:t>
            </a:r>
            <a:r>
              <a:rPr lang="fr-BE" dirty="0" err="1"/>
              <a:t>any</a:t>
            </a:r>
            <a:r>
              <a:rPr lang="fr-BE" dirty="0"/>
              <a:t> data</a:t>
            </a:r>
          </a:p>
          <a:p>
            <a:pPr lvl="1">
              <a:spcBef>
                <a:spcPts val="600"/>
              </a:spcBef>
              <a:spcAft>
                <a:spcPts val="600"/>
              </a:spcAft>
              <a:defRPr/>
            </a:pPr>
            <a:r>
              <a:rPr lang="fr-BE" dirty="0" err="1"/>
              <a:t>Conflict</a:t>
            </a:r>
            <a:r>
              <a:rPr lang="fr-BE" dirty="0"/>
              <a:t> </a:t>
            </a:r>
            <a:r>
              <a:rPr lang="fr-BE" dirty="0" err="1"/>
              <a:t>with</a:t>
            </a:r>
            <a:r>
              <a:rPr lang="fr-BE" dirty="0"/>
              <a:t> o</a:t>
            </a:r>
            <a:r>
              <a:rPr lang="en-GB" dirty="0" err="1"/>
              <a:t>bligation</a:t>
            </a:r>
            <a:r>
              <a:rPr lang="en-GB" dirty="0"/>
              <a:t> to protect results</a:t>
            </a:r>
          </a:p>
          <a:p>
            <a:pPr lvl="1">
              <a:spcBef>
                <a:spcPts val="600"/>
              </a:spcBef>
              <a:spcAft>
                <a:spcPts val="600"/>
              </a:spcAft>
              <a:defRPr/>
            </a:pPr>
            <a:r>
              <a:rPr lang="en-GB" dirty="0"/>
              <a:t>Conflict with confidentiality obligations</a:t>
            </a:r>
          </a:p>
          <a:p>
            <a:pPr lvl="1">
              <a:spcBef>
                <a:spcPts val="600"/>
              </a:spcBef>
              <a:spcAft>
                <a:spcPts val="600"/>
              </a:spcAft>
              <a:defRPr/>
            </a:pPr>
            <a:r>
              <a:rPr lang="en-GB" dirty="0"/>
              <a:t>Conflict with security obligations</a:t>
            </a:r>
          </a:p>
          <a:p>
            <a:pPr lvl="1">
              <a:spcBef>
                <a:spcPts val="600"/>
              </a:spcBef>
              <a:spcAft>
                <a:spcPts val="600"/>
              </a:spcAft>
              <a:defRPr/>
            </a:pPr>
            <a:r>
              <a:rPr lang="en-GB" dirty="0"/>
              <a:t>Conflict with rules on protection of personal data</a:t>
            </a:r>
          </a:p>
          <a:p>
            <a:pPr lvl="1">
              <a:spcBef>
                <a:spcPts val="600"/>
              </a:spcBef>
              <a:spcAft>
                <a:spcPts val="600"/>
              </a:spcAft>
              <a:defRPr/>
            </a:pPr>
            <a:r>
              <a:rPr lang="en-GB" dirty="0"/>
              <a:t>If the achievement of the action’s main objective would be jeopardised by making specific parts of the research data openly accessible (to be explained in data management plan)</a:t>
            </a:r>
          </a:p>
          <a:p>
            <a:endParaRPr lang="en-GB" dirty="0"/>
          </a:p>
        </p:txBody>
      </p:sp>
      <p:sp>
        <p:nvSpPr>
          <p:cNvPr id="3" name="Title 2"/>
          <p:cNvSpPr>
            <a:spLocks noGrp="1"/>
          </p:cNvSpPr>
          <p:nvPr>
            <p:ph type="title"/>
          </p:nvPr>
        </p:nvSpPr>
        <p:spPr/>
        <p:txBody>
          <a:bodyPr>
            <a:normAutofit fontScale="90000"/>
          </a:bodyPr>
          <a:lstStyle/>
          <a:p>
            <a:r>
              <a:rPr lang="fr-BE" altLang="en-US" dirty="0" err="1"/>
              <a:t>Implementation</a:t>
            </a:r>
            <a:r>
              <a:rPr lang="fr-BE" altLang="en-US" dirty="0"/>
              <a:t> in the Grant Agreement: Data Pilot</a:t>
            </a:r>
            <a:r>
              <a:rPr lang="en-GB" altLang="en-US" dirty="0"/>
              <a:t/>
            </a:r>
            <a:br>
              <a:rPr lang="en-GB" altLang="en-US" dirty="0"/>
            </a:br>
            <a:endParaRPr lang="en-GB" dirty="0"/>
          </a:p>
        </p:txBody>
      </p:sp>
      <p:sp>
        <p:nvSpPr>
          <p:cNvPr id="4" name="TextBox 3"/>
          <p:cNvSpPr txBox="1"/>
          <p:nvPr/>
        </p:nvSpPr>
        <p:spPr>
          <a:xfrm>
            <a:off x="3059832" y="5725588"/>
            <a:ext cx="6480720" cy="830997"/>
          </a:xfrm>
          <a:prstGeom prst="rect">
            <a:avLst/>
          </a:prstGeom>
          <a:noFill/>
        </p:spPr>
        <p:txBody>
          <a:bodyPr wrap="square" rtlCol="0">
            <a:spAutoFit/>
          </a:bodyPr>
          <a:lstStyle/>
          <a:p>
            <a:r>
              <a:rPr lang="en-GB" sz="1600" b="1" dirty="0" smtClean="0">
                <a:solidFill>
                  <a:srgbClr val="FF0000"/>
                </a:solidFill>
              </a:rPr>
              <a:t>Note: </a:t>
            </a:r>
            <a:r>
              <a:rPr lang="en-GB" sz="1600" dirty="0" smtClean="0">
                <a:solidFill>
                  <a:srgbClr val="FF0000"/>
                </a:solidFill>
              </a:rPr>
              <a:t>Participation in the pilot not considered as part of the evaluation process and opting out remains an option throughout project. </a:t>
            </a:r>
            <a:endParaRPr lang="en-GB" sz="1600" dirty="0">
              <a:solidFill>
                <a:srgbClr val="FF0000"/>
              </a:solidFill>
            </a:endParaRPr>
          </a:p>
        </p:txBody>
      </p:sp>
    </p:spTree>
    <p:extLst>
      <p:ext uri="{BB962C8B-B14F-4D97-AF65-F5344CB8AC3E}">
        <p14:creationId xmlns:p14="http://schemas.microsoft.com/office/powerpoint/2010/main" val="3922572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268760"/>
            <a:ext cx="8229600" cy="4525963"/>
          </a:xfrm>
        </p:spPr>
        <p:txBody>
          <a:bodyPr/>
          <a:lstStyle/>
          <a:p>
            <a:endParaRPr lang="en-GB" dirty="0" smtClean="0"/>
          </a:p>
          <a:p>
            <a:r>
              <a:rPr lang="en-GB" dirty="0" smtClean="0"/>
              <a:t>What is Open Access &amp; EU Policy</a:t>
            </a:r>
            <a:endParaRPr lang="en-GB" dirty="0"/>
          </a:p>
          <a:p>
            <a:endParaRPr lang="en-GB" dirty="0"/>
          </a:p>
          <a:p>
            <a:r>
              <a:rPr lang="en-GB" dirty="0" smtClean="0"/>
              <a:t>Open Access: Publications</a:t>
            </a:r>
          </a:p>
          <a:p>
            <a:endParaRPr lang="en-GB" dirty="0" smtClean="0"/>
          </a:p>
          <a:p>
            <a:r>
              <a:rPr lang="en-GB" dirty="0" smtClean="0"/>
              <a:t>Open Access: Research Data</a:t>
            </a:r>
          </a:p>
          <a:p>
            <a:endParaRPr lang="en-GB" dirty="0"/>
          </a:p>
          <a:p>
            <a:r>
              <a:rPr lang="en-GB" dirty="0" smtClean="0"/>
              <a:t>Summary and Links</a:t>
            </a:r>
          </a:p>
        </p:txBody>
      </p:sp>
      <p:sp>
        <p:nvSpPr>
          <p:cNvPr id="3" name="Title 2"/>
          <p:cNvSpPr>
            <a:spLocks noGrp="1"/>
          </p:cNvSpPr>
          <p:nvPr>
            <p:ph type="title"/>
          </p:nvPr>
        </p:nvSpPr>
        <p:spPr/>
        <p:txBody>
          <a:bodyPr/>
          <a:lstStyle/>
          <a:p>
            <a:r>
              <a:rPr lang="en-GB" dirty="0" smtClean="0"/>
              <a:t>Session Overview</a:t>
            </a:r>
            <a:endParaRPr lang="en-GB" dirty="0"/>
          </a:p>
        </p:txBody>
      </p:sp>
    </p:spTree>
    <p:extLst>
      <p:ext uri="{BB962C8B-B14F-4D97-AF65-F5344CB8AC3E}">
        <p14:creationId xmlns:p14="http://schemas.microsoft.com/office/powerpoint/2010/main" val="23801371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 y="14497"/>
            <a:ext cx="7596336" cy="936625"/>
          </a:xfrm>
        </p:spPr>
        <p:txBody>
          <a:bodyPr>
            <a:normAutofit fontScale="90000"/>
          </a:bodyPr>
          <a:lstStyle/>
          <a:p>
            <a:r>
              <a:rPr lang="fr-BE" altLang="en-US" dirty="0" err="1" smtClean="0"/>
              <a:t>Implementation</a:t>
            </a:r>
            <a:r>
              <a:rPr lang="fr-BE" altLang="en-US" dirty="0" smtClean="0"/>
              <a:t> in the Grant Agreement: Data Pilot</a:t>
            </a:r>
            <a:endParaRPr lang="en-GB" altLang="en-US" dirty="0" smtClean="0"/>
          </a:p>
        </p:txBody>
      </p:sp>
      <p:sp>
        <p:nvSpPr>
          <p:cNvPr id="3" name="Content Placeholder 2"/>
          <p:cNvSpPr>
            <a:spLocks noGrp="1"/>
          </p:cNvSpPr>
          <p:nvPr>
            <p:ph idx="1"/>
          </p:nvPr>
        </p:nvSpPr>
        <p:spPr>
          <a:xfrm>
            <a:off x="107504" y="1052736"/>
            <a:ext cx="8686800" cy="5112568"/>
          </a:xfrm>
        </p:spPr>
        <p:txBody>
          <a:bodyPr>
            <a:normAutofit fontScale="92500" lnSpcReduction="20000"/>
          </a:bodyPr>
          <a:lstStyle/>
          <a:p>
            <a:pPr marL="109728" indent="0">
              <a:buNone/>
            </a:pPr>
            <a:r>
              <a:rPr lang="en-GB" sz="1600" b="1" dirty="0"/>
              <a:t>29.3 Open access to research data </a:t>
            </a:r>
            <a:endParaRPr lang="en-GB" sz="1600" dirty="0"/>
          </a:p>
          <a:p>
            <a:pPr marL="109728" indent="0">
              <a:buNone/>
            </a:pPr>
            <a:r>
              <a:rPr lang="en-GB" sz="1600" b="1" i="1" dirty="0"/>
              <a:t>[</a:t>
            </a:r>
            <a:r>
              <a:rPr lang="en-GB" sz="1600" b="1" i="1" dirty="0">
                <a:solidFill>
                  <a:srgbClr val="FF0000"/>
                </a:solidFill>
              </a:rPr>
              <a:t>OPTION for actions participating in the open Research Data Pilot</a:t>
            </a:r>
            <a:r>
              <a:rPr lang="en-GB" sz="1600" i="1" dirty="0">
                <a:solidFill>
                  <a:srgbClr val="FF0000"/>
                </a:solidFill>
              </a:rPr>
              <a:t>:</a:t>
            </a:r>
            <a:r>
              <a:rPr lang="en-GB" sz="1600" i="1" dirty="0"/>
              <a:t> Regarding the digital research data generated in the action (</a:t>
            </a:r>
            <a:r>
              <a:rPr lang="en-GB" sz="1600" dirty="0"/>
              <a:t>‘</a:t>
            </a:r>
            <a:r>
              <a:rPr lang="en-GB" sz="1600" b="1" i="1" dirty="0"/>
              <a:t>data</a:t>
            </a:r>
            <a:r>
              <a:rPr lang="en-GB" sz="1600" dirty="0"/>
              <a:t>’</a:t>
            </a:r>
            <a:r>
              <a:rPr lang="en-GB" sz="1600" i="1" dirty="0"/>
              <a:t>), the beneficiaries must: </a:t>
            </a:r>
            <a:endParaRPr lang="en-GB" sz="1600" i="1" dirty="0" smtClean="0"/>
          </a:p>
          <a:p>
            <a:pPr marL="109728" indent="0">
              <a:buNone/>
            </a:pPr>
            <a:endParaRPr lang="en-GB" sz="1600" dirty="0"/>
          </a:p>
          <a:p>
            <a:pPr marL="109728" indent="0">
              <a:buNone/>
            </a:pPr>
            <a:r>
              <a:rPr lang="en-GB" sz="1600" i="1" dirty="0"/>
              <a:t>(a) </a:t>
            </a:r>
            <a:r>
              <a:rPr lang="en-GB" sz="1600" i="1" dirty="0">
                <a:solidFill>
                  <a:srgbClr val="00B050"/>
                </a:solidFill>
              </a:rPr>
              <a:t>deposit in a research data repository and take measures to make it possible for third parties to access, mine, exploit, reproduce and disseminate </a:t>
            </a:r>
            <a:r>
              <a:rPr lang="en-GB" sz="1600" dirty="0">
                <a:solidFill>
                  <a:srgbClr val="00B050"/>
                </a:solidFill>
              </a:rPr>
              <a:t>— </a:t>
            </a:r>
            <a:r>
              <a:rPr lang="en-GB" sz="1600" i="1" dirty="0">
                <a:solidFill>
                  <a:srgbClr val="00B050"/>
                </a:solidFill>
              </a:rPr>
              <a:t>free of charge for any user </a:t>
            </a:r>
            <a:r>
              <a:rPr lang="en-GB" sz="1600" dirty="0">
                <a:solidFill>
                  <a:srgbClr val="00B050"/>
                </a:solidFill>
              </a:rPr>
              <a:t>— </a:t>
            </a:r>
            <a:r>
              <a:rPr lang="en-GB" sz="1600" i="1" dirty="0">
                <a:solidFill>
                  <a:srgbClr val="00B050"/>
                </a:solidFill>
              </a:rPr>
              <a:t>the following</a:t>
            </a:r>
            <a:r>
              <a:rPr lang="en-GB" sz="1600" i="1" dirty="0"/>
              <a:t>: </a:t>
            </a:r>
            <a:endParaRPr lang="en-GB" sz="1600" dirty="0"/>
          </a:p>
          <a:p>
            <a:pPr marL="109728" indent="0">
              <a:buNone/>
            </a:pPr>
            <a:r>
              <a:rPr lang="en-GB" sz="1600" i="1" dirty="0"/>
              <a:t>(</a:t>
            </a:r>
            <a:r>
              <a:rPr lang="en-GB" sz="1600" i="1" dirty="0" err="1"/>
              <a:t>i</a:t>
            </a:r>
            <a:r>
              <a:rPr lang="en-GB" sz="1600" i="1" dirty="0"/>
              <a:t>) the data, including associated metadata, needed to validate the results presented in scientific publications as soon as possible; </a:t>
            </a:r>
            <a:endParaRPr lang="en-GB" sz="1600" dirty="0"/>
          </a:p>
          <a:p>
            <a:pPr marL="109728" indent="0">
              <a:buNone/>
            </a:pPr>
            <a:r>
              <a:rPr lang="en-GB" sz="1600" i="1" dirty="0"/>
              <a:t>(ii) other data, including associated metadata, as specified and within the deadlines laid down in the ‘</a:t>
            </a:r>
            <a:r>
              <a:rPr lang="en-GB" sz="1600" b="1" i="1" dirty="0"/>
              <a:t>data management plan</a:t>
            </a:r>
            <a:r>
              <a:rPr lang="en-GB" sz="1600" i="1" dirty="0"/>
              <a:t>’ (see Annex 1); </a:t>
            </a:r>
            <a:endParaRPr lang="en-GB" sz="1600" dirty="0"/>
          </a:p>
          <a:p>
            <a:pPr marL="109728" indent="0">
              <a:buNone/>
            </a:pPr>
            <a:r>
              <a:rPr lang="en-GB" sz="1600" i="1" dirty="0"/>
              <a:t>(b) provide information — via the repository — about tools and instruments at the disposal of the beneficiaries and necessary for validating the results (and </a:t>
            </a:r>
            <a:r>
              <a:rPr lang="en-GB" sz="1600" dirty="0"/>
              <a:t>— </a:t>
            </a:r>
            <a:r>
              <a:rPr lang="en-GB" sz="1600" i="1" dirty="0"/>
              <a:t>where possible </a:t>
            </a:r>
            <a:r>
              <a:rPr lang="en-GB" sz="1600" dirty="0"/>
              <a:t>— </a:t>
            </a:r>
            <a:r>
              <a:rPr lang="en-GB" sz="1600" i="1" dirty="0"/>
              <a:t>provide the tools and instruments themselves). </a:t>
            </a:r>
            <a:endParaRPr lang="en-GB" sz="1600" dirty="0"/>
          </a:p>
          <a:p>
            <a:endParaRPr lang="en-GB" sz="1600" dirty="0"/>
          </a:p>
          <a:p>
            <a:pPr marL="109728" indent="0">
              <a:buNone/>
            </a:pPr>
            <a:r>
              <a:rPr lang="en-GB" sz="1600" i="1" dirty="0"/>
              <a:t>This does not change the obligation to protect results in Article 27, the confidentiality obligations in Article 36, the security obligations in Article 37 or the obligations to protect personal data in Article 39, all of which still apply</a:t>
            </a:r>
            <a:r>
              <a:rPr lang="en-GB" sz="1600" i="1" dirty="0" smtClean="0"/>
              <a:t>.</a:t>
            </a:r>
            <a:endParaRPr lang="en-GB" sz="1600" dirty="0"/>
          </a:p>
          <a:p>
            <a:pPr marL="109728" indent="0">
              <a:buNone/>
            </a:pPr>
            <a:endParaRPr lang="en-GB" sz="1600" i="1" dirty="0" smtClean="0"/>
          </a:p>
          <a:p>
            <a:pPr marL="109728" indent="0">
              <a:buNone/>
            </a:pPr>
            <a:r>
              <a:rPr lang="en-GB" sz="1600" i="1" dirty="0" smtClean="0"/>
              <a:t>As </a:t>
            </a:r>
            <a:r>
              <a:rPr lang="en-GB" sz="1600" i="1" dirty="0"/>
              <a:t>an exception, the beneficiaries do not have to ensure open access to specific parts of their research data if the achievement of the action’s main objective, as described in Annex 1, would be jeopardised by making those specific parts of the research data openly accessible. In this case, the data management plan must contain the reasons for not giving access</a:t>
            </a:r>
            <a:r>
              <a:rPr lang="en-GB" sz="1600" i="1" dirty="0" smtClean="0"/>
              <a:t>.</a:t>
            </a:r>
            <a:endParaRPr lang="en-GB" sz="1600" dirty="0"/>
          </a:p>
        </p:txBody>
      </p:sp>
      <p:sp>
        <p:nvSpPr>
          <p:cNvPr id="2" name="TextBox 1"/>
          <p:cNvSpPr txBox="1"/>
          <p:nvPr/>
        </p:nvSpPr>
        <p:spPr>
          <a:xfrm>
            <a:off x="3563888" y="5877272"/>
            <a:ext cx="4176464" cy="646331"/>
          </a:xfrm>
          <a:prstGeom prst="rect">
            <a:avLst/>
          </a:prstGeom>
          <a:noFill/>
        </p:spPr>
        <p:txBody>
          <a:bodyPr wrap="square" rtlCol="0">
            <a:spAutoFit/>
          </a:bodyPr>
          <a:lstStyle/>
          <a:p>
            <a:r>
              <a:rPr lang="en-GB" dirty="0" smtClean="0">
                <a:solidFill>
                  <a:srgbClr val="00B050"/>
                </a:solidFill>
              </a:rPr>
              <a:t>Article included in Grant Agreement if part of the Pilot</a:t>
            </a:r>
            <a:endParaRPr lang="en-GB" dirty="0">
              <a:solidFill>
                <a:srgbClr val="00B050"/>
              </a:solidFill>
            </a:endParaRPr>
          </a:p>
        </p:txBody>
      </p:sp>
    </p:spTree>
    <p:extLst>
      <p:ext uri="{BB962C8B-B14F-4D97-AF65-F5344CB8AC3E}">
        <p14:creationId xmlns:p14="http://schemas.microsoft.com/office/powerpoint/2010/main" val="42344690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8521" t="5790" r="21664" b="8603"/>
          <a:stretch/>
        </p:blipFill>
        <p:spPr bwMode="auto">
          <a:xfrm>
            <a:off x="1330036" y="404664"/>
            <a:ext cx="6194292" cy="6111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81647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GB" b="1" dirty="0" smtClean="0">
                <a:solidFill>
                  <a:srgbClr val="00B050"/>
                </a:solidFill>
              </a:rPr>
              <a:t>New to Horizon 2020!</a:t>
            </a:r>
          </a:p>
          <a:p>
            <a:pPr marL="109728" indent="0">
              <a:buNone/>
            </a:pPr>
            <a:r>
              <a:rPr lang="en-GB" b="1" u="sng" dirty="0" smtClean="0"/>
              <a:t>Application stage:</a:t>
            </a:r>
          </a:p>
          <a:p>
            <a:r>
              <a:rPr lang="en-GB" dirty="0"/>
              <a:t>Where </a:t>
            </a:r>
            <a:r>
              <a:rPr lang="en-GB" dirty="0" smtClean="0"/>
              <a:t>relevant, Horizon </a:t>
            </a:r>
            <a:r>
              <a:rPr lang="en-GB" dirty="0"/>
              <a:t>2020 project proposals must include a section on data management which is evaluated under the criterion 'Impact'. </a:t>
            </a:r>
            <a:endParaRPr lang="en-GB" dirty="0" smtClean="0"/>
          </a:p>
          <a:p>
            <a:endParaRPr lang="en-GB" dirty="0"/>
          </a:p>
          <a:p>
            <a:pPr marL="109728" indent="0">
              <a:buNone/>
            </a:pPr>
            <a:r>
              <a:rPr lang="en-GB" b="1" u="sng" dirty="0" smtClean="0"/>
              <a:t>Award Stage:</a:t>
            </a:r>
          </a:p>
          <a:p>
            <a:r>
              <a:rPr lang="en-GB" dirty="0"/>
              <a:t>A first version of the data management plan must be provided as an early deliverable </a:t>
            </a:r>
            <a:r>
              <a:rPr lang="en-GB" i="1" dirty="0">
                <a:solidFill>
                  <a:srgbClr val="00B050"/>
                </a:solidFill>
              </a:rPr>
              <a:t>within six months of the </a:t>
            </a:r>
            <a:r>
              <a:rPr lang="en-GB" i="1" dirty="0" smtClean="0">
                <a:solidFill>
                  <a:srgbClr val="00B050"/>
                </a:solidFill>
              </a:rPr>
              <a:t>project (to be mentioned in proposal)</a:t>
            </a:r>
            <a:r>
              <a:rPr lang="en-GB" dirty="0" smtClean="0"/>
              <a:t> </a:t>
            </a:r>
            <a:endParaRPr lang="en-GB" b="1" u="sng" dirty="0"/>
          </a:p>
        </p:txBody>
      </p:sp>
      <p:sp>
        <p:nvSpPr>
          <p:cNvPr id="3" name="Title 2"/>
          <p:cNvSpPr>
            <a:spLocks noGrp="1"/>
          </p:cNvSpPr>
          <p:nvPr>
            <p:ph type="title"/>
          </p:nvPr>
        </p:nvSpPr>
        <p:spPr/>
        <p:txBody>
          <a:bodyPr/>
          <a:lstStyle/>
          <a:p>
            <a:r>
              <a:rPr lang="en-GB" dirty="0" smtClean="0"/>
              <a:t>Data Management Plan (DMP)</a:t>
            </a:r>
            <a:endParaRPr lang="en-GB" dirty="0"/>
          </a:p>
        </p:txBody>
      </p:sp>
    </p:spTree>
    <p:extLst>
      <p:ext uri="{BB962C8B-B14F-4D97-AF65-F5344CB8AC3E}">
        <p14:creationId xmlns:p14="http://schemas.microsoft.com/office/powerpoint/2010/main" val="12653546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b="1" dirty="0" smtClean="0"/>
              <a:t>DMPs should include:</a:t>
            </a:r>
          </a:p>
          <a:p>
            <a:r>
              <a:rPr lang="en-GB" dirty="0"/>
              <a:t>What types of data will the project generate/collect? </a:t>
            </a:r>
          </a:p>
          <a:p>
            <a:r>
              <a:rPr lang="en-GB" dirty="0" smtClean="0"/>
              <a:t>What </a:t>
            </a:r>
            <a:r>
              <a:rPr lang="en-GB" dirty="0"/>
              <a:t>standards will be used? </a:t>
            </a:r>
          </a:p>
          <a:p>
            <a:r>
              <a:rPr lang="en-GB" dirty="0" smtClean="0"/>
              <a:t>How </a:t>
            </a:r>
            <a:r>
              <a:rPr lang="en-GB" dirty="0"/>
              <a:t>will this data be exploited and/or shared/made accessible for verification and re-use? If data cannot be made available, explain why. </a:t>
            </a:r>
          </a:p>
          <a:p>
            <a:r>
              <a:rPr lang="en-GB" dirty="0" smtClean="0"/>
              <a:t>How </a:t>
            </a:r>
            <a:r>
              <a:rPr lang="en-GB" dirty="0"/>
              <a:t>will this data be curated and preserved? </a:t>
            </a:r>
            <a:endParaRPr lang="en-GB" b="1" u="sng" dirty="0"/>
          </a:p>
        </p:txBody>
      </p:sp>
      <p:sp>
        <p:nvSpPr>
          <p:cNvPr id="3" name="Title 2"/>
          <p:cNvSpPr>
            <a:spLocks noGrp="1"/>
          </p:cNvSpPr>
          <p:nvPr>
            <p:ph type="title"/>
          </p:nvPr>
        </p:nvSpPr>
        <p:spPr/>
        <p:txBody>
          <a:bodyPr/>
          <a:lstStyle/>
          <a:p>
            <a:r>
              <a:rPr lang="en-GB" dirty="0" smtClean="0"/>
              <a:t>Data Management Plan (DMP)</a:t>
            </a:r>
            <a:endParaRPr lang="en-GB" dirty="0"/>
          </a:p>
        </p:txBody>
      </p:sp>
      <p:sp>
        <p:nvSpPr>
          <p:cNvPr id="4" name="TextBox 3"/>
          <p:cNvSpPr txBox="1"/>
          <p:nvPr/>
        </p:nvSpPr>
        <p:spPr>
          <a:xfrm>
            <a:off x="3052657" y="5765676"/>
            <a:ext cx="5544616" cy="369332"/>
          </a:xfrm>
          <a:prstGeom prst="rect">
            <a:avLst/>
          </a:prstGeom>
          <a:noFill/>
        </p:spPr>
        <p:txBody>
          <a:bodyPr wrap="square" rtlCol="0">
            <a:spAutoFit/>
          </a:bodyPr>
          <a:lstStyle/>
          <a:p>
            <a:r>
              <a:rPr lang="en-GB" dirty="0" smtClean="0">
                <a:solidFill>
                  <a:srgbClr val="00B050"/>
                </a:solidFill>
              </a:rPr>
              <a:t>To be detailed in Part B of the application form</a:t>
            </a:r>
            <a:endParaRPr lang="en-GB" dirty="0">
              <a:solidFill>
                <a:srgbClr val="00B050"/>
              </a:solidFill>
            </a:endParaRPr>
          </a:p>
        </p:txBody>
      </p:sp>
    </p:spTree>
    <p:extLst>
      <p:ext uri="{BB962C8B-B14F-4D97-AF65-F5344CB8AC3E}">
        <p14:creationId xmlns:p14="http://schemas.microsoft.com/office/powerpoint/2010/main" val="33304624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GB" sz="2400" dirty="0" smtClean="0">
                <a:solidFill>
                  <a:srgbClr val="00B050"/>
                </a:solidFill>
              </a:rPr>
              <a:t>DMP Template provided in data management guidance </a:t>
            </a:r>
            <a:r>
              <a:rPr lang="en-GB" sz="2400" dirty="0">
                <a:solidFill>
                  <a:srgbClr val="00B050"/>
                </a:solidFill>
              </a:rPr>
              <a:t>annex 1</a:t>
            </a:r>
            <a:r>
              <a:rPr lang="en-GB" sz="2400" dirty="0" smtClean="0">
                <a:solidFill>
                  <a:srgbClr val="00B050"/>
                </a:solidFill>
              </a:rPr>
              <a:t>:</a:t>
            </a:r>
          </a:p>
          <a:p>
            <a:pPr marL="109728" indent="0">
              <a:buNone/>
            </a:pPr>
            <a:endParaRPr lang="en-GB" dirty="0" smtClean="0"/>
          </a:p>
          <a:p>
            <a:pPr marL="109728" indent="0">
              <a:buNone/>
            </a:pPr>
            <a:r>
              <a:rPr lang="en-GB" dirty="0" smtClean="0"/>
              <a:t>Includes:</a:t>
            </a:r>
          </a:p>
          <a:p>
            <a:r>
              <a:rPr lang="en-GB" dirty="0" smtClean="0"/>
              <a:t>Data set reference and name</a:t>
            </a:r>
          </a:p>
          <a:p>
            <a:r>
              <a:rPr lang="en-GB" dirty="0" smtClean="0"/>
              <a:t>Data set description</a:t>
            </a:r>
          </a:p>
          <a:p>
            <a:r>
              <a:rPr lang="en-GB" dirty="0" smtClean="0"/>
              <a:t>Standards and metadata</a:t>
            </a:r>
          </a:p>
          <a:p>
            <a:r>
              <a:rPr lang="en-GB" dirty="0" smtClean="0"/>
              <a:t>Data sharing</a:t>
            </a:r>
          </a:p>
          <a:p>
            <a:r>
              <a:rPr lang="en-GB" dirty="0"/>
              <a:t>Archiving and preservation (including storage and backup)</a:t>
            </a:r>
          </a:p>
        </p:txBody>
      </p:sp>
      <p:sp>
        <p:nvSpPr>
          <p:cNvPr id="3" name="Title 2"/>
          <p:cNvSpPr>
            <a:spLocks noGrp="1"/>
          </p:cNvSpPr>
          <p:nvPr>
            <p:ph type="title"/>
          </p:nvPr>
        </p:nvSpPr>
        <p:spPr/>
        <p:txBody>
          <a:bodyPr/>
          <a:lstStyle/>
          <a:p>
            <a:r>
              <a:rPr lang="en-GB" dirty="0"/>
              <a:t>Data Management Plan (DMP)</a:t>
            </a:r>
          </a:p>
        </p:txBody>
      </p:sp>
    </p:spTree>
    <p:extLst>
      <p:ext uri="{BB962C8B-B14F-4D97-AF65-F5344CB8AC3E}">
        <p14:creationId xmlns:p14="http://schemas.microsoft.com/office/powerpoint/2010/main" val="21215568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dirty="0" smtClean="0">
                <a:solidFill>
                  <a:srgbClr val="00B050"/>
                </a:solidFill>
              </a:rPr>
              <a:t>DMP throughout the project lifespan:</a:t>
            </a:r>
          </a:p>
          <a:p>
            <a:pPr marL="109728" indent="0">
              <a:buNone/>
            </a:pPr>
            <a:endParaRPr lang="en-GB" dirty="0"/>
          </a:p>
          <a:p>
            <a:r>
              <a:rPr lang="en-GB" dirty="0" smtClean="0"/>
              <a:t>The DMP is not fixed</a:t>
            </a:r>
          </a:p>
          <a:p>
            <a:r>
              <a:rPr lang="en-GB" dirty="0" smtClean="0"/>
              <a:t>It evolves and gains substance through the project</a:t>
            </a:r>
          </a:p>
          <a:p>
            <a:r>
              <a:rPr lang="en-GB" dirty="0" smtClean="0"/>
              <a:t>Initial version should adhere to template, more elaborated versions can be developed later</a:t>
            </a:r>
          </a:p>
          <a:p>
            <a:r>
              <a:rPr lang="en-GB" dirty="0" smtClean="0"/>
              <a:t>DMP to be fine-tuned at mid-term and final report</a:t>
            </a:r>
          </a:p>
          <a:p>
            <a:r>
              <a:rPr lang="en-GB" dirty="0" smtClean="0"/>
              <a:t>DMP should be developed when important changes </a:t>
            </a:r>
            <a:r>
              <a:rPr lang="en-GB" dirty="0" err="1" smtClean="0"/>
              <a:t>occcur</a:t>
            </a:r>
            <a:endParaRPr lang="en-GB" dirty="0" smtClean="0"/>
          </a:p>
          <a:p>
            <a:endParaRPr lang="en-GB" dirty="0"/>
          </a:p>
        </p:txBody>
      </p:sp>
      <p:sp>
        <p:nvSpPr>
          <p:cNvPr id="3" name="Title 2"/>
          <p:cNvSpPr>
            <a:spLocks noGrp="1"/>
          </p:cNvSpPr>
          <p:nvPr>
            <p:ph type="title"/>
          </p:nvPr>
        </p:nvSpPr>
        <p:spPr/>
        <p:txBody>
          <a:bodyPr/>
          <a:lstStyle/>
          <a:p>
            <a:r>
              <a:rPr lang="en-GB" dirty="0"/>
              <a:t>Data Management Plan (DMP)</a:t>
            </a:r>
          </a:p>
        </p:txBody>
      </p:sp>
    </p:spTree>
    <p:extLst>
      <p:ext uri="{BB962C8B-B14F-4D97-AF65-F5344CB8AC3E}">
        <p14:creationId xmlns:p14="http://schemas.microsoft.com/office/powerpoint/2010/main" val="7169266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b="1" dirty="0" smtClean="0"/>
              <a:t>Incentives</a:t>
            </a:r>
            <a:r>
              <a:rPr lang="en-GB" dirty="0" smtClean="0"/>
              <a:t>: </a:t>
            </a:r>
            <a:r>
              <a:rPr lang="en-GB" dirty="0"/>
              <a:t>Costs relating to the implementation of the pilot will be eligible</a:t>
            </a:r>
            <a:r>
              <a:rPr lang="en-GB" dirty="0" smtClean="0"/>
              <a:t>.</a:t>
            </a:r>
          </a:p>
          <a:p>
            <a:pPr marL="109728" indent="0">
              <a:buNone/>
            </a:pPr>
            <a:endParaRPr lang="en-GB" dirty="0" smtClean="0"/>
          </a:p>
          <a:p>
            <a:r>
              <a:rPr lang="en-GB" b="1" dirty="0" smtClean="0"/>
              <a:t>Support:</a:t>
            </a:r>
            <a:r>
              <a:rPr lang="en-GB" dirty="0" smtClean="0"/>
              <a:t> Specific </a:t>
            </a:r>
            <a:r>
              <a:rPr lang="en-GB" dirty="0"/>
              <a:t>technical and professional support services will also be provided (e-Infrastructures WP). </a:t>
            </a:r>
          </a:p>
        </p:txBody>
      </p:sp>
      <p:sp>
        <p:nvSpPr>
          <p:cNvPr id="3" name="Title 2"/>
          <p:cNvSpPr>
            <a:spLocks noGrp="1"/>
          </p:cNvSpPr>
          <p:nvPr>
            <p:ph type="title"/>
          </p:nvPr>
        </p:nvSpPr>
        <p:spPr/>
        <p:txBody>
          <a:bodyPr/>
          <a:lstStyle/>
          <a:p>
            <a:r>
              <a:rPr lang="en-GB" dirty="0" smtClean="0"/>
              <a:t>Incentives and Support</a:t>
            </a:r>
            <a:endParaRPr lang="en-GB" dirty="0"/>
          </a:p>
        </p:txBody>
      </p:sp>
    </p:spTree>
    <p:extLst>
      <p:ext uri="{BB962C8B-B14F-4D97-AF65-F5344CB8AC3E}">
        <p14:creationId xmlns:p14="http://schemas.microsoft.com/office/powerpoint/2010/main" val="12485691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mtClean="0"/>
              <a:t>Summary &amp; Links</a:t>
            </a:r>
            <a:endParaRPr lang="en-GB" dirty="0"/>
          </a:p>
        </p:txBody>
      </p:sp>
      <p:sp>
        <p:nvSpPr>
          <p:cNvPr id="3" name="Subtitle 2"/>
          <p:cNvSpPr>
            <a:spLocks noGrp="1"/>
          </p:cNvSpPr>
          <p:nvPr>
            <p:ph type="subTitle" idx="1"/>
          </p:nvPr>
        </p:nvSpPr>
        <p:spPr/>
        <p:txBody>
          <a:bodyPr/>
          <a:lstStyle/>
          <a:p>
            <a:r>
              <a:rPr lang="en-GB" dirty="0" smtClean="0"/>
              <a:t>Horizon 2020</a:t>
            </a:r>
            <a:endParaRPr lang="en-GB" dirty="0"/>
          </a:p>
        </p:txBody>
      </p:sp>
    </p:spTree>
    <p:extLst>
      <p:ext uri="{BB962C8B-B14F-4D97-AF65-F5344CB8AC3E}">
        <p14:creationId xmlns:p14="http://schemas.microsoft.com/office/powerpoint/2010/main" val="33024717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95536" y="260648"/>
            <a:ext cx="8229600" cy="936625"/>
          </a:xfrm>
        </p:spPr>
        <p:txBody>
          <a:bodyPr/>
          <a:lstStyle/>
          <a:p>
            <a:pPr eaLnBrk="1" hangingPunct="1"/>
            <a:r>
              <a:rPr lang="fr-BE" altLang="en-US" dirty="0" smtClean="0"/>
              <a:t>In </a:t>
            </a:r>
            <a:r>
              <a:rPr lang="fr-BE" altLang="en-US" dirty="0" err="1" smtClean="0"/>
              <a:t>summary</a:t>
            </a:r>
            <a:r>
              <a:rPr lang="fr-BE" altLang="en-US" dirty="0" smtClean="0"/>
              <a:t>…</a:t>
            </a:r>
            <a:endParaRPr lang="en-GB" altLang="en-US" dirty="0" smtClean="0"/>
          </a:p>
        </p:txBody>
      </p:sp>
      <p:sp>
        <p:nvSpPr>
          <p:cNvPr id="22531" name="Content Placeholder 2"/>
          <p:cNvSpPr>
            <a:spLocks noGrp="1"/>
          </p:cNvSpPr>
          <p:nvPr>
            <p:ph idx="1"/>
          </p:nvPr>
        </p:nvSpPr>
        <p:spPr>
          <a:xfrm>
            <a:off x="467544" y="1556792"/>
            <a:ext cx="8229600" cy="4352925"/>
          </a:xfrm>
        </p:spPr>
        <p:txBody>
          <a:bodyPr/>
          <a:lstStyle/>
          <a:p>
            <a:pPr marL="355600" lvl="1" indent="-266700" eaLnBrk="1" hangingPunct="1">
              <a:spcBef>
                <a:spcPct val="0"/>
              </a:spcBef>
              <a:spcAft>
                <a:spcPts val="1200"/>
              </a:spcAft>
              <a:defRPr/>
            </a:pPr>
            <a:r>
              <a:rPr lang="fr-BE" b="0" dirty="0" smtClean="0"/>
              <a:t>Open </a:t>
            </a:r>
            <a:r>
              <a:rPr lang="fr-BE" b="0" dirty="0" err="1" smtClean="0"/>
              <a:t>access</a:t>
            </a:r>
            <a:r>
              <a:rPr lang="fr-BE" b="0" dirty="0" smtClean="0"/>
              <a:t> as a </a:t>
            </a:r>
            <a:r>
              <a:rPr lang="fr-BE" b="0" dirty="0" err="1" smtClean="0"/>
              <a:t>means</a:t>
            </a:r>
            <a:r>
              <a:rPr lang="fr-BE" b="0" dirty="0" smtClean="0"/>
              <a:t> to </a:t>
            </a:r>
            <a:r>
              <a:rPr lang="fr-BE" b="0" dirty="0" err="1" smtClean="0"/>
              <a:t>improve</a:t>
            </a:r>
            <a:r>
              <a:rPr lang="fr-BE" b="0" dirty="0" smtClean="0"/>
              <a:t> </a:t>
            </a:r>
            <a:r>
              <a:rPr lang="fr-BE" b="0" dirty="0" err="1" smtClean="0"/>
              <a:t>knowledge</a:t>
            </a:r>
            <a:r>
              <a:rPr lang="fr-BE" b="0" dirty="0" smtClean="0"/>
              <a:t> circulation in the ERA and </a:t>
            </a:r>
            <a:r>
              <a:rPr lang="fr-BE" b="0" dirty="0" err="1" smtClean="0"/>
              <a:t>beyond</a:t>
            </a:r>
            <a:endParaRPr lang="fr-BE" b="0" dirty="0" smtClean="0"/>
          </a:p>
          <a:p>
            <a:pPr marL="355600" lvl="1" indent="-266700" eaLnBrk="1" hangingPunct="1">
              <a:spcBef>
                <a:spcPct val="0"/>
              </a:spcBef>
              <a:spcAft>
                <a:spcPts val="1200"/>
              </a:spcAft>
              <a:defRPr/>
            </a:pPr>
            <a:r>
              <a:rPr lang="fr-BE" b="0" dirty="0" smtClean="0"/>
              <a:t>Open </a:t>
            </a:r>
            <a:r>
              <a:rPr lang="fr-BE" b="0" dirty="0" err="1" smtClean="0"/>
              <a:t>access</a:t>
            </a:r>
            <a:r>
              <a:rPr lang="fr-BE" b="0" dirty="0" smtClean="0"/>
              <a:t> to publications: a </a:t>
            </a:r>
            <a:r>
              <a:rPr lang="fr-BE" b="0" dirty="0" err="1" smtClean="0"/>
              <a:t>general</a:t>
            </a:r>
            <a:r>
              <a:rPr lang="fr-BE" b="0" dirty="0" smtClean="0"/>
              <a:t> </a:t>
            </a:r>
            <a:r>
              <a:rPr lang="fr-BE" b="0" dirty="0" err="1" smtClean="0"/>
              <a:t>principle</a:t>
            </a:r>
            <a:r>
              <a:rPr lang="fr-BE" b="0" dirty="0" smtClean="0"/>
              <a:t> in H2020 (</a:t>
            </a:r>
            <a:r>
              <a:rPr lang="fr-BE" b="0" dirty="0" err="1" smtClean="0"/>
              <a:t>both</a:t>
            </a:r>
            <a:r>
              <a:rPr lang="fr-BE" b="0" dirty="0" smtClean="0"/>
              <a:t> </a:t>
            </a:r>
            <a:r>
              <a:rPr lang="en-GB" dirty="0">
                <a:solidFill>
                  <a:srgbClr val="00B050"/>
                </a:solidFill>
                <a:effectLst>
                  <a:outerShdw blurRad="38100" dist="38100" dir="2700000" algn="tl">
                    <a:srgbClr val="C0C0C0"/>
                  </a:outerShdw>
                </a:effectLst>
              </a:rPr>
              <a:t>Green </a:t>
            </a:r>
            <a:r>
              <a:rPr lang="fr-BE" b="0" dirty="0"/>
              <a:t>and </a:t>
            </a:r>
            <a:r>
              <a:rPr lang="en-GB" dirty="0">
                <a:solidFill>
                  <a:srgbClr val="FFC000"/>
                </a:solidFill>
                <a:effectLst>
                  <a:outerShdw blurRad="38100" dist="38100" dir="2700000" algn="tl">
                    <a:srgbClr val="C0C0C0"/>
                  </a:outerShdw>
                </a:effectLst>
              </a:rPr>
              <a:t>Gold </a:t>
            </a:r>
            <a:r>
              <a:rPr lang="fr-BE" b="0" dirty="0"/>
              <a:t>open </a:t>
            </a:r>
            <a:r>
              <a:rPr lang="fr-BE" b="0" dirty="0" err="1"/>
              <a:t>access</a:t>
            </a:r>
            <a:r>
              <a:rPr lang="fr-BE" b="0" dirty="0"/>
              <a:t> </a:t>
            </a:r>
            <a:r>
              <a:rPr lang="fr-BE" b="0" dirty="0" err="1" smtClean="0"/>
              <a:t>measures</a:t>
            </a:r>
            <a:r>
              <a:rPr lang="fr-BE" b="0" dirty="0" smtClean="0"/>
              <a:t> </a:t>
            </a:r>
            <a:r>
              <a:rPr lang="fr-BE" b="0" dirty="0" err="1" smtClean="0"/>
              <a:t>supported</a:t>
            </a:r>
            <a:r>
              <a:rPr lang="fr-BE" b="0" dirty="0" smtClean="0"/>
              <a:t>)</a:t>
            </a:r>
          </a:p>
          <a:p>
            <a:pPr marL="355600" lvl="1" indent="-266700" eaLnBrk="1" hangingPunct="1">
              <a:spcBef>
                <a:spcPct val="0"/>
              </a:spcBef>
              <a:spcAft>
                <a:spcPts val="1200"/>
              </a:spcAft>
              <a:defRPr/>
            </a:pPr>
            <a:r>
              <a:rPr lang="fr-BE" b="0" dirty="0" smtClean="0"/>
              <a:t>Open </a:t>
            </a:r>
            <a:r>
              <a:rPr lang="fr-BE" b="0" dirty="0" err="1" smtClean="0"/>
              <a:t>access</a:t>
            </a:r>
            <a:r>
              <a:rPr lang="fr-BE" b="0" dirty="0" smtClean="0"/>
              <a:t> to data: a </a:t>
            </a:r>
            <a:r>
              <a:rPr lang="fr-BE" b="0" dirty="0" err="1" smtClean="0"/>
              <a:t>limited</a:t>
            </a:r>
            <a:r>
              <a:rPr lang="fr-BE" b="0" dirty="0" smtClean="0"/>
              <a:t> pilot </a:t>
            </a:r>
            <a:r>
              <a:rPr lang="fr-BE" b="0" dirty="0" err="1" smtClean="0"/>
              <a:t>under</a:t>
            </a:r>
            <a:r>
              <a:rPr lang="fr-BE" b="0" dirty="0" smtClean="0"/>
              <a:t> </a:t>
            </a:r>
            <a:r>
              <a:rPr lang="fr-BE" b="0" dirty="0" err="1" smtClean="0"/>
              <a:t>development</a:t>
            </a:r>
            <a:r>
              <a:rPr lang="fr-BE" b="0" dirty="0" smtClean="0"/>
              <a:t>, </a:t>
            </a:r>
            <a:r>
              <a:rPr lang="fr-BE" b="0" dirty="0" err="1" smtClean="0"/>
              <a:t>though</a:t>
            </a:r>
            <a:r>
              <a:rPr lang="fr-BE" b="0" dirty="0" smtClean="0"/>
              <a:t> all </a:t>
            </a:r>
            <a:r>
              <a:rPr lang="fr-BE" b="0" dirty="0" err="1" smtClean="0"/>
              <a:t>welcome</a:t>
            </a:r>
            <a:r>
              <a:rPr lang="fr-BE" b="0" dirty="0" smtClean="0"/>
              <a:t> to </a:t>
            </a:r>
            <a:r>
              <a:rPr lang="fr-BE" b="0" dirty="0" err="1" smtClean="0"/>
              <a:t>opt-it</a:t>
            </a:r>
            <a:endParaRPr lang="fr-BE" b="0" dirty="0" smtClean="0"/>
          </a:p>
          <a:p>
            <a:pPr marL="355600" lvl="1" indent="-266700" eaLnBrk="1" hangingPunct="1">
              <a:spcBef>
                <a:spcPct val="0"/>
              </a:spcBef>
              <a:spcAft>
                <a:spcPts val="1200"/>
              </a:spcAft>
              <a:defRPr/>
            </a:pPr>
            <a:r>
              <a:rPr lang="fr-BE" b="0" dirty="0" err="1" smtClean="0"/>
              <a:t>Next</a:t>
            </a:r>
            <a:r>
              <a:rPr lang="fr-BE" b="0" dirty="0" smtClean="0"/>
              <a:t> </a:t>
            </a:r>
            <a:r>
              <a:rPr lang="fr-BE" b="0" dirty="0"/>
              <a:t>challenges: </a:t>
            </a:r>
            <a:r>
              <a:rPr lang="fr-BE" dirty="0" smtClean="0"/>
              <a:t>OA </a:t>
            </a:r>
            <a:r>
              <a:rPr lang="fr-BE" dirty="0"/>
              <a:t>to data</a:t>
            </a:r>
            <a:r>
              <a:rPr lang="fr-BE" b="0" dirty="0"/>
              <a:t>, </a:t>
            </a:r>
            <a:r>
              <a:rPr lang="fr-BE" dirty="0"/>
              <a:t>alternative </a:t>
            </a:r>
            <a:r>
              <a:rPr lang="fr-BE" dirty="0" err="1"/>
              <a:t>metrics</a:t>
            </a:r>
            <a:r>
              <a:rPr lang="fr-BE" b="0" dirty="0"/>
              <a:t>, </a:t>
            </a:r>
            <a:r>
              <a:rPr lang="fr-BE" dirty="0" err="1"/>
              <a:t>Text</a:t>
            </a:r>
            <a:r>
              <a:rPr lang="fr-BE" dirty="0"/>
              <a:t> and Data </a:t>
            </a:r>
            <a:r>
              <a:rPr lang="fr-BE" dirty="0" err="1"/>
              <a:t>Mining</a:t>
            </a:r>
            <a:endParaRPr lang="en-GB" dirty="0"/>
          </a:p>
        </p:txBody>
      </p:sp>
    </p:spTree>
    <p:extLst>
      <p:ext uri="{BB962C8B-B14F-4D97-AF65-F5344CB8AC3E}">
        <p14:creationId xmlns:p14="http://schemas.microsoft.com/office/powerpoint/2010/main" val="1547255305"/>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sz="half" idx="2"/>
          </p:nvPr>
        </p:nvSpPr>
        <p:spPr>
          <a:xfrm>
            <a:off x="251520" y="908720"/>
            <a:ext cx="7777162" cy="5040560"/>
          </a:xfrm>
        </p:spPr>
        <p:txBody>
          <a:bodyPr>
            <a:normAutofit fontScale="92500" lnSpcReduction="20000"/>
          </a:bodyPr>
          <a:lstStyle/>
          <a:p>
            <a:pPr eaLnBrk="1" hangingPunct="1">
              <a:lnSpc>
                <a:spcPct val="80000"/>
              </a:lnSpc>
              <a:buFontTx/>
              <a:buNone/>
              <a:defRPr/>
            </a:pPr>
            <a:endParaRPr lang="en-GB" sz="2400" dirty="0" smtClean="0"/>
          </a:p>
          <a:p>
            <a:pPr marL="342900" lvl="1" indent="-342900" eaLnBrk="1" hangingPunct="1">
              <a:lnSpc>
                <a:spcPct val="80000"/>
              </a:lnSpc>
              <a:buClr>
                <a:schemeClr val="bg1"/>
              </a:buClr>
              <a:buFontTx/>
              <a:buNone/>
              <a:defRPr/>
            </a:pPr>
            <a:r>
              <a:rPr lang="en-GB" sz="2400" dirty="0" smtClean="0">
                <a:ea typeface="MS PGothic" pitchFamily="34" charset="-128"/>
              </a:rPr>
              <a:t>Guidelines on OA (publications and research data)</a:t>
            </a:r>
          </a:p>
          <a:p>
            <a:pPr marL="342900" lvl="1" indent="-342900">
              <a:lnSpc>
                <a:spcPct val="80000"/>
              </a:lnSpc>
              <a:buClr>
                <a:schemeClr val="bg1"/>
              </a:buClr>
              <a:buNone/>
              <a:defRPr/>
            </a:pPr>
            <a:r>
              <a:rPr lang="en-GB" sz="2400" dirty="0">
                <a:ea typeface="MS PGothic" pitchFamily="34" charset="-128"/>
                <a:hlinkClick r:id="rId2"/>
              </a:rPr>
              <a:t>http://</a:t>
            </a:r>
            <a:r>
              <a:rPr lang="en-GB" sz="2400" dirty="0" smtClean="0">
                <a:ea typeface="MS PGothic" pitchFamily="34" charset="-128"/>
                <a:hlinkClick r:id="rId2"/>
              </a:rPr>
              <a:t>ec.europa.eu/research/participants/data/ref/h2020/grants_manual/hi/oa_pilot/h2020-hi-oa-pilot-guide_en.pdf</a:t>
            </a:r>
            <a:r>
              <a:rPr lang="en-GB" sz="2400" dirty="0" smtClean="0">
                <a:ea typeface="MS PGothic" pitchFamily="34" charset="-128"/>
              </a:rPr>
              <a:t> </a:t>
            </a:r>
          </a:p>
          <a:p>
            <a:pPr marL="342900" lvl="1" indent="-342900">
              <a:lnSpc>
                <a:spcPct val="80000"/>
              </a:lnSpc>
              <a:buClr>
                <a:schemeClr val="bg1"/>
              </a:buClr>
              <a:buNone/>
              <a:defRPr/>
            </a:pPr>
            <a:endParaRPr lang="en-GB" sz="2400" dirty="0">
              <a:ea typeface="MS PGothic" pitchFamily="34" charset="-128"/>
            </a:endParaRPr>
          </a:p>
          <a:p>
            <a:pPr marL="342900" lvl="1" indent="-342900">
              <a:lnSpc>
                <a:spcPct val="80000"/>
              </a:lnSpc>
              <a:buClr>
                <a:schemeClr val="bg1"/>
              </a:buClr>
              <a:buNone/>
              <a:defRPr/>
            </a:pPr>
            <a:r>
              <a:rPr lang="en-GB" sz="2400" dirty="0" smtClean="0">
                <a:ea typeface="MS PGothic" pitchFamily="34" charset="-128"/>
              </a:rPr>
              <a:t>Guidelines on Data Management</a:t>
            </a:r>
          </a:p>
          <a:p>
            <a:pPr marL="342900" lvl="1" indent="-342900">
              <a:lnSpc>
                <a:spcPct val="80000"/>
              </a:lnSpc>
              <a:buClr>
                <a:schemeClr val="bg1"/>
              </a:buClr>
              <a:buNone/>
              <a:defRPr/>
            </a:pPr>
            <a:r>
              <a:rPr lang="en-GB" sz="2400" dirty="0">
                <a:ea typeface="MS PGothic" pitchFamily="34" charset="-128"/>
                <a:hlinkClick r:id="rId3"/>
              </a:rPr>
              <a:t>http://</a:t>
            </a:r>
            <a:r>
              <a:rPr lang="en-GB" sz="2400" dirty="0" smtClean="0">
                <a:ea typeface="MS PGothic" pitchFamily="34" charset="-128"/>
                <a:hlinkClick r:id="rId3"/>
              </a:rPr>
              <a:t>ec.europa.eu/research/participants/data/ref/h2020/grants_manual/hi/oa_pilot/h2020-hi-oa-data-mgt_en.pdf</a:t>
            </a:r>
            <a:r>
              <a:rPr lang="en-GB" sz="2400" dirty="0" smtClean="0">
                <a:ea typeface="MS PGothic" pitchFamily="34" charset="-128"/>
              </a:rPr>
              <a:t> </a:t>
            </a:r>
          </a:p>
          <a:p>
            <a:pPr marL="342900" lvl="1" indent="-342900" eaLnBrk="1" hangingPunct="1">
              <a:lnSpc>
                <a:spcPct val="80000"/>
              </a:lnSpc>
              <a:buClr>
                <a:schemeClr val="bg1"/>
              </a:buClr>
              <a:buFontTx/>
              <a:buNone/>
              <a:defRPr/>
            </a:pPr>
            <a:endParaRPr lang="en-GB" sz="2400" dirty="0">
              <a:ea typeface="MS PGothic" pitchFamily="34" charset="-128"/>
            </a:endParaRPr>
          </a:p>
          <a:p>
            <a:pPr marL="342900" lvl="1" indent="-342900" eaLnBrk="1" hangingPunct="1">
              <a:lnSpc>
                <a:spcPct val="80000"/>
              </a:lnSpc>
              <a:buClr>
                <a:schemeClr val="bg1"/>
              </a:buClr>
              <a:buFontTx/>
              <a:buNone/>
              <a:defRPr/>
            </a:pPr>
            <a:r>
              <a:rPr lang="en-GB" sz="2400" dirty="0" smtClean="0">
                <a:ea typeface="MS PGothic" pitchFamily="34" charset="-128"/>
              </a:rPr>
              <a:t>EC OA website </a:t>
            </a:r>
            <a:endParaRPr lang="en-GB" sz="2400" dirty="0" smtClean="0">
              <a:ea typeface="MS PGothic" pitchFamily="34" charset="-128"/>
              <a:hlinkClick r:id="rId4"/>
            </a:endParaRPr>
          </a:p>
          <a:p>
            <a:pPr marL="342900" lvl="1" indent="-342900" eaLnBrk="1" hangingPunct="1">
              <a:lnSpc>
                <a:spcPct val="80000"/>
              </a:lnSpc>
              <a:buClr>
                <a:schemeClr val="bg1"/>
              </a:buClr>
              <a:buFontTx/>
              <a:buNone/>
              <a:defRPr/>
            </a:pPr>
            <a:r>
              <a:rPr lang="en-GB" sz="2400" b="0" dirty="0" smtClean="0">
                <a:ea typeface="MS PGothic" pitchFamily="34" charset="-128"/>
                <a:hlinkClick r:id="rId4"/>
              </a:rPr>
              <a:t>http://ec.europa.eu/research/science-society/open_access</a:t>
            </a:r>
            <a:endParaRPr lang="en-GB" sz="2400" b="0" dirty="0" smtClean="0">
              <a:ea typeface="MS PGothic" pitchFamily="34" charset="-128"/>
            </a:endParaRPr>
          </a:p>
          <a:p>
            <a:pPr marL="342900" lvl="1" indent="-342900" eaLnBrk="1" hangingPunct="1">
              <a:lnSpc>
                <a:spcPct val="80000"/>
              </a:lnSpc>
              <a:buClr>
                <a:schemeClr val="bg1"/>
              </a:buClr>
              <a:buFontTx/>
              <a:buNone/>
              <a:defRPr/>
            </a:pPr>
            <a:endParaRPr lang="en-GB" sz="2400" b="0" dirty="0" smtClean="0">
              <a:ea typeface="MS PGothic" pitchFamily="34" charset="-128"/>
            </a:endParaRPr>
          </a:p>
          <a:p>
            <a:pPr marL="342900" lvl="1" indent="-342900" eaLnBrk="1" hangingPunct="1">
              <a:lnSpc>
                <a:spcPct val="80000"/>
              </a:lnSpc>
              <a:buClr>
                <a:schemeClr val="bg1"/>
              </a:buClr>
              <a:buFontTx/>
              <a:buNone/>
              <a:defRPr/>
            </a:pPr>
            <a:r>
              <a:rPr lang="en-GB" sz="2400" dirty="0" smtClean="0">
                <a:ea typeface="MS PGothic" pitchFamily="34" charset="-128"/>
              </a:rPr>
              <a:t>European Research Area (ERA) </a:t>
            </a:r>
          </a:p>
          <a:p>
            <a:pPr marL="342900" lvl="1" indent="-342900" eaLnBrk="1" hangingPunct="1">
              <a:lnSpc>
                <a:spcPct val="80000"/>
              </a:lnSpc>
              <a:buClr>
                <a:schemeClr val="bg1"/>
              </a:buClr>
              <a:buFontTx/>
              <a:buNone/>
              <a:defRPr/>
            </a:pPr>
            <a:r>
              <a:rPr lang="en-GB" sz="2400" b="0" dirty="0">
                <a:ea typeface="MS PGothic" pitchFamily="34" charset="-128"/>
                <a:hlinkClick r:id="rId5"/>
              </a:rPr>
              <a:t>http://</a:t>
            </a:r>
            <a:r>
              <a:rPr lang="en-GB" sz="2400" b="0" dirty="0" smtClean="0">
                <a:ea typeface="MS PGothic" pitchFamily="34" charset="-128"/>
                <a:hlinkClick r:id="rId5"/>
              </a:rPr>
              <a:t>ec.europa.eu/research/era/index_en.htm</a:t>
            </a:r>
            <a:endParaRPr lang="en-GB" sz="2400" b="0" dirty="0" smtClean="0">
              <a:ea typeface="MS PGothic" pitchFamily="34" charset="-128"/>
            </a:endParaRPr>
          </a:p>
          <a:p>
            <a:pPr marL="342900" lvl="1" indent="-342900" eaLnBrk="1" hangingPunct="1">
              <a:lnSpc>
                <a:spcPct val="80000"/>
              </a:lnSpc>
              <a:buClr>
                <a:schemeClr val="bg1"/>
              </a:buClr>
              <a:buFontTx/>
              <a:buNone/>
              <a:defRPr/>
            </a:pPr>
            <a:endParaRPr lang="en-GB" sz="2400" b="0" dirty="0">
              <a:ea typeface="MS PGothic" pitchFamily="34" charset="-128"/>
            </a:endParaRPr>
          </a:p>
          <a:p>
            <a:pPr marL="342900" lvl="1" indent="-342900" eaLnBrk="1" hangingPunct="1">
              <a:lnSpc>
                <a:spcPct val="80000"/>
              </a:lnSpc>
              <a:buClr>
                <a:schemeClr val="bg1"/>
              </a:buClr>
              <a:buFontTx/>
              <a:buNone/>
              <a:defRPr/>
            </a:pPr>
            <a:r>
              <a:rPr lang="en-GB" sz="2400" dirty="0" smtClean="0">
                <a:ea typeface="MS PGothic" pitchFamily="34" charset="-128"/>
              </a:rPr>
              <a:t>Study </a:t>
            </a:r>
            <a:r>
              <a:rPr lang="en-GB" sz="2400" dirty="0">
                <a:ea typeface="MS PGothic" pitchFamily="34" charset="-128"/>
              </a:rPr>
              <a:t>to measure growth of </a:t>
            </a:r>
            <a:r>
              <a:rPr lang="en-GB" sz="2400" dirty="0" smtClean="0">
                <a:ea typeface="MS PGothic" pitchFamily="34" charset="-128"/>
              </a:rPr>
              <a:t>OA</a:t>
            </a:r>
          </a:p>
          <a:p>
            <a:pPr marL="342900" lvl="1" indent="-342900" eaLnBrk="1" hangingPunct="1">
              <a:lnSpc>
                <a:spcPct val="80000"/>
              </a:lnSpc>
              <a:buClr>
                <a:schemeClr val="bg1"/>
              </a:buClr>
              <a:buFontTx/>
              <a:buNone/>
              <a:defRPr/>
            </a:pPr>
            <a:r>
              <a:rPr lang="en-GB" sz="2400" b="0" dirty="0" smtClean="0">
                <a:hlinkClick r:id="rId6"/>
              </a:rPr>
              <a:t>http://europa.eu/rapid/press-release_IP-13-786_en.htm</a:t>
            </a:r>
            <a:endParaRPr lang="en-GB" sz="2400" b="0" dirty="0" smtClean="0"/>
          </a:p>
          <a:p>
            <a:pPr marL="342900" lvl="1" indent="-342900" eaLnBrk="1" hangingPunct="1">
              <a:lnSpc>
                <a:spcPct val="80000"/>
              </a:lnSpc>
              <a:buClr>
                <a:schemeClr val="bg1"/>
              </a:buClr>
              <a:buFontTx/>
              <a:buNone/>
              <a:defRPr/>
            </a:pPr>
            <a:endParaRPr lang="en-GB" sz="2400" b="0" dirty="0"/>
          </a:p>
          <a:p>
            <a:pPr marL="342900" lvl="1" indent="-342900" eaLnBrk="1" hangingPunct="1">
              <a:lnSpc>
                <a:spcPct val="80000"/>
              </a:lnSpc>
              <a:buClr>
                <a:schemeClr val="bg1"/>
              </a:buClr>
              <a:buFontTx/>
              <a:buNone/>
              <a:defRPr/>
            </a:pPr>
            <a:r>
              <a:rPr lang="en-GB" sz="2400" dirty="0">
                <a:ea typeface="MS PGothic" pitchFamily="34" charset="-128"/>
              </a:rPr>
              <a:t>Innovation Union</a:t>
            </a:r>
          </a:p>
          <a:p>
            <a:pPr marL="342900" lvl="1" indent="-342900" eaLnBrk="1" hangingPunct="1">
              <a:lnSpc>
                <a:spcPct val="80000"/>
              </a:lnSpc>
              <a:buClr>
                <a:schemeClr val="bg1"/>
              </a:buClr>
              <a:buFontTx/>
              <a:buNone/>
              <a:defRPr/>
            </a:pPr>
            <a:r>
              <a:rPr lang="en-GB" sz="2400" b="0" dirty="0">
                <a:hlinkClick r:id="rId7"/>
              </a:rPr>
              <a:t>http://</a:t>
            </a:r>
            <a:r>
              <a:rPr lang="en-GB" sz="2400" b="0" dirty="0" smtClean="0">
                <a:hlinkClick r:id="rId7"/>
              </a:rPr>
              <a:t>ec.europa.eu/research/innovation-union/</a:t>
            </a:r>
            <a:endParaRPr lang="en-GB" sz="2400" b="0" dirty="0" smtClean="0"/>
          </a:p>
          <a:p>
            <a:pPr marL="342900" lvl="1" indent="-342900" eaLnBrk="1" hangingPunct="1">
              <a:lnSpc>
                <a:spcPct val="80000"/>
              </a:lnSpc>
              <a:buClr>
                <a:schemeClr val="bg1"/>
              </a:buClr>
              <a:buFontTx/>
              <a:buNone/>
              <a:defRPr/>
            </a:pPr>
            <a:r>
              <a:rPr lang="en-GB" sz="2400" b="0" dirty="0">
                <a:hlinkClick r:id="rId8"/>
              </a:rPr>
              <a:t>http://</a:t>
            </a:r>
            <a:r>
              <a:rPr lang="en-GB" sz="2400" b="0" dirty="0" smtClean="0">
                <a:hlinkClick r:id="rId8"/>
              </a:rPr>
              <a:t>i3s.ec.europa.eu/home.html</a:t>
            </a:r>
            <a:endParaRPr lang="en-GB" sz="2400" b="0" dirty="0" smtClean="0"/>
          </a:p>
          <a:p>
            <a:pPr marL="342900" lvl="1" indent="-342900" eaLnBrk="1" hangingPunct="1">
              <a:lnSpc>
                <a:spcPct val="80000"/>
              </a:lnSpc>
              <a:buClr>
                <a:schemeClr val="bg1"/>
              </a:buClr>
              <a:buFontTx/>
              <a:buNone/>
              <a:defRPr/>
            </a:pPr>
            <a:endParaRPr lang="en-GB" sz="2400" b="0" dirty="0"/>
          </a:p>
          <a:p>
            <a:pPr marL="342900" lvl="1" indent="-342900" eaLnBrk="1" hangingPunct="1">
              <a:lnSpc>
                <a:spcPct val="80000"/>
              </a:lnSpc>
              <a:buClr>
                <a:schemeClr val="bg1"/>
              </a:buClr>
              <a:buFontTx/>
              <a:buNone/>
              <a:defRPr/>
            </a:pPr>
            <a:endParaRPr lang="en-GB" sz="1400" b="0" dirty="0"/>
          </a:p>
          <a:p>
            <a:pPr marL="342900" lvl="1" indent="-342900" algn="r" eaLnBrk="1" hangingPunct="1">
              <a:lnSpc>
                <a:spcPct val="80000"/>
              </a:lnSpc>
              <a:buClr>
                <a:schemeClr val="bg1"/>
              </a:buClr>
              <a:buFontTx/>
              <a:buNone/>
              <a:defRPr/>
            </a:pPr>
            <a:endParaRPr lang="en-GB" sz="1400" b="0" dirty="0" smtClean="0"/>
          </a:p>
          <a:p>
            <a:pPr marL="342900" lvl="1" indent="-342900" algn="r" eaLnBrk="1" hangingPunct="1">
              <a:lnSpc>
                <a:spcPct val="80000"/>
              </a:lnSpc>
              <a:buClr>
                <a:schemeClr val="bg1"/>
              </a:buClr>
              <a:buFontTx/>
              <a:buNone/>
              <a:defRPr/>
            </a:pPr>
            <a:endParaRPr lang="en-GB" sz="1400" dirty="0" smtClean="0">
              <a:ea typeface="MS PGothic" pitchFamily="34" charset="-128"/>
            </a:endParaRPr>
          </a:p>
          <a:p>
            <a:pPr marL="342900" lvl="1" indent="-342900" algn="r" eaLnBrk="1" hangingPunct="1">
              <a:lnSpc>
                <a:spcPct val="80000"/>
              </a:lnSpc>
              <a:buClr>
                <a:schemeClr val="bg1"/>
              </a:buClr>
              <a:buFontTx/>
              <a:buNone/>
              <a:defRPr/>
            </a:pPr>
            <a:endParaRPr lang="en-GB" sz="1400" dirty="0" smtClean="0"/>
          </a:p>
          <a:p>
            <a:pPr algn="r" eaLnBrk="1" hangingPunct="1">
              <a:lnSpc>
                <a:spcPct val="80000"/>
              </a:lnSpc>
              <a:buFontTx/>
              <a:buNone/>
              <a:defRPr/>
            </a:pPr>
            <a:endParaRPr lang="fr-BE" sz="1400" dirty="0" smtClean="0"/>
          </a:p>
          <a:p>
            <a:pPr algn="r" eaLnBrk="1" hangingPunct="1">
              <a:lnSpc>
                <a:spcPct val="80000"/>
              </a:lnSpc>
              <a:buFontTx/>
              <a:buNone/>
              <a:defRPr/>
            </a:pPr>
            <a:endParaRPr lang="en-GB" sz="1400" dirty="0" smtClean="0">
              <a:solidFill>
                <a:schemeClr val="accent2"/>
              </a:solidFill>
            </a:endParaRPr>
          </a:p>
        </p:txBody>
      </p:sp>
      <p:sp>
        <p:nvSpPr>
          <p:cNvPr id="14340" name="Rectangle 6"/>
          <p:cNvSpPr>
            <a:spLocks noGrp="1" noChangeArrowheads="1"/>
          </p:cNvSpPr>
          <p:nvPr>
            <p:ph type="title"/>
          </p:nvPr>
        </p:nvSpPr>
        <p:spPr>
          <a:xfrm>
            <a:off x="107504" y="188644"/>
            <a:ext cx="8229600" cy="936625"/>
          </a:xfrm>
          <a:noFill/>
        </p:spPr>
        <p:txBody>
          <a:bodyPr/>
          <a:lstStyle/>
          <a:p>
            <a:pPr indent="0" eaLnBrk="1" hangingPunct="1"/>
            <a:r>
              <a:rPr lang="fr-BE" altLang="en-US" dirty="0" err="1" smtClean="0"/>
              <a:t>Useful</a:t>
            </a:r>
            <a:r>
              <a:rPr lang="fr-BE" altLang="en-US" dirty="0" smtClean="0"/>
              <a:t> Links</a:t>
            </a:r>
            <a:endParaRPr lang="en-GB" altLang="en-US" dirty="0" smtClean="0"/>
          </a:p>
        </p:txBody>
      </p:sp>
    </p:spTree>
    <p:extLst>
      <p:ext uri="{BB962C8B-B14F-4D97-AF65-F5344CB8AC3E}">
        <p14:creationId xmlns:p14="http://schemas.microsoft.com/office/powerpoint/2010/main" val="308106255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What is Open Access &amp; EU Policy</a:t>
            </a:r>
            <a:endParaRPr lang="en-GB" dirty="0"/>
          </a:p>
        </p:txBody>
      </p:sp>
      <p:sp>
        <p:nvSpPr>
          <p:cNvPr id="3" name="Subtitle 2"/>
          <p:cNvSpPr>
            <a:spLocks noGrp="1"/>
          </p:cNvSpPr>
          <p:nvPr>
            <p:ph type="subTitle" idx="1"/>
          </p:nvPr>
        </p:nvSpPr>
        <p:spPr/>
        <p:txBody>
          <a:bodyPr/>
          <a:lstStyle/>
          <a:p>
            <a:r>
              <a:rPr lang="en-GB" dirty="0" smtClean="0"/>
              <a:t>Horizon 2020</a:t>
            </a:r>
            <a:endParaRPr lang="en-GB" dirty="0"/>
          </a:p>
        </p:txBody>
      </p:sp>
    </p:spTree>
    <p:extLst>
      <p:ext uri="{BB962C8B-B14F-4D97-AF65-F5344CB8AC3E}">
        <p14:creationId xmlns:p14="http://schemas.microsoft.com/office/powerpoint/2010/main" val="17798668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52979" y="764704"/>
            <a:ext cx="7211144" cy="1996198"/>
          </a:xfrm>
        </p:spPr>
        <p:txBody>
          <a:bodyPr>
            <a:normAutofit/>
          </a:bodyPr>
          <a:lstStyle/>
          <a:p>
            <a:pPr algn="ctr"/>
            <a:r>
              <a:rPr lang="en-GB" sz="4000" dirty="0" smtClean="0"/>
              <a:t>Thank you</a:t>
            </a:r>
            <a:br>
              <a:rPr lang="en-GB" sz="4000" dirty="0" smtClean="0"/>
            </a:br>
            <a:r>
              <a:rPr lang="en-GB" sz="4000" dirty="0" smtClean="0"/>
              <a:t/>
            </a:r>
            <a:br>
              <a:rPr lang="en-GB" sz="4000" dirty="0" smtClean="0"/>
            </a:br>
            <a:r>
              <a:rPr lang="en-GB" sz="4000" dirty="0" smtClean="0"/>
              <a:t>Questions?</a:t>
            </a:r>
            <a:endParaRPr lang="en-US" sz="4000" dirty="0"/>
          </a:p>
        </p:txBody>
      </p:sp>
      <p:sp>
        <p:nvSpPr>
          <p:cNvPr id="2" name="TextBox 1"/>
          <p:cNvSpPr txBox="1"/>
          <p:nvPr/>
        </p:nvSpPr>
        <p:spPr>
          <a:xfrm>
            <a:off x="1273267" y="4282196"/>
            <a:ext cx="6384918" cy="584775"/>
          </a:xfrm>
          <a:prstGeom prst="rect">
            <a:avLst/>
          </a:prstGeom>
          <a:noFill/>
        </p:spPr>
        <p:txBody>
          <a:bodyPr wrap="square" rtlCol="0">
            <a:spAutoFit/>
          </a:bodyPr>
          <a:lstStyle/>
          <a:p>
            <a:pPr algn="ctr" fontAlgn="base">
              <a:spcBef>
                <a:spcPct val="0"/>
              </a:spcBef>
              <a:spcAft>
                <a:spcPct val="0"/>
              </a:spcAft>
            </a:pPr>
            <a:r>
              <a:rPr lang="en-GB" sz="3200" b="1" dirty="0" smtClean="0">
                <a:solidFill>
                  <a:srgbClr val="68007F"/>
                </a:solidFill>
                <a:latin typeface="Arial" charset="0"/>
              </a:rPr>
              <a:t>Ian.Devine@BBSRC.ac.uk</a:t>
            </a:r>
            <a:endParaRPr lang="en-GB" sz="3200" b="1" dirty="0">
              <a:solidFill>
                <a:srgbClr val="68007F"/>
              </a:solidFill>
              <a:latin typeface="Arial" charset="0"/>
            </a:endParaRPr>
          </a:p>
        </p:txBody>
      </p:sp>
    </p:spTree>
    <p:extLst>
      <p:ext uri="{BB962C8B-B14F-4D97-AF65-F5344CB8AC3E}">
        <p14:creationId xmlns:p14="http://schemas.microsoft.com/office/powerpoint/2010/main" val="3439376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188640"/>
            <a:ext cx="8229600" cy="1152128"/>
          </a:xfrm>
        </p:spPr>
        <p:txBody>
          <a:bodyPr>
            <a:normAutofit/>
          </a:bodyPr>
          <a:lstStyle/>
          <a:p>
            <a:r>
              <a:rPr lang="fr-BE" altLang="en-US" dirty="0" err="1" smtClean="0">
                <a:ea typeface="MS PGothic" pitchFamily="34" charset="-128"/>
              </a:rPr>
              <a:t>What</a:t>
            </a:r>
            <a:r>
              <a:rPr lang="fr-BE" altLang="en-US" dirty="0" smtClean="0">
                <a:ea typeface="MS PGothic" pitchFamily="34" charset="-128"/>
              </a:rPr>
              <a:t> </a:t>
            </a:r>
            <a:r>
              <a:rPr lang="fr-BE" altLang="en-US" dirty="0" err="1" smtClean="0">
                <a:ea typeface="MS PGothic" pitchFamily="34" charset="-128"/>
              </a:rPr>
              <a:t>is</a:t>
            </a:r>
            <a:r>
              <a:rPr lang="fr-BE" altLang="en-US" dirty="0" smtClean="0">
                <a:ea typeface="MS PGothic" pitchFamily="34" charset="-128"/>
              </a:rPr>
              <a:t> Open </a:t>
            </a:r>
            <a:r>
              <a:rPr lang="fr-BE" altLang="en-US" dirty="0">
                <a:ea typeface="MS PGothic" pitchFamily="34" charset="-128"/>
              </a:rPr>
              <a:t>A</a:t>
            </a:r>
            <a:r>
              <a:rPr lang="fr-BE" altLang="en-US" dirty="0" smtClean="0">
                <a:ea typeface="MS PGothic" pitchFamily="34" charset="-128"/>
              </a:rPr>
              <a:t>ccess (OA) to </a:t>
            </a:r>
            <a:r>
              <a:rPr lang="fr-BE" altLang="en-US" dirty="0" err="1" smtClean="0">
                <a:ea typeface="MS PGothic" pitchFamily="34" charset="-128"/>
              </a:rPr>
              <a:t>scientific</a:t>
            </a:r>
            <a:r>
              <a:rPr lang="fr-BE" altLang="en-US" dirty="0" smtClean="0">
                <a:ea typeface="MS PGothic" pitchFamily="34" charset="-128"/>
              </a:rPr>
              <a:t> information?</a:t>
            </a:r>
            <a:endParaRPr lang="en-GB" altLang="en-US" dirty="0" smtClean="0">
              <a:ea typeface="MS PGothic" pitchFamily="34" charset="-128"/>
            </a:endParaRPr>
          </a:p>
        </p:txBody>
      </p:sp>
      <p:sp>
        <p:nvSpPr>
          <p:cNvPr id="5" name="Content Placeholder 2"/>
          <p:cNvSpPr>
            <a:spLocks noGrp="1"/>
          </p:cNvSpPr>
          <p:nvPr>
            <p:ph idx="1"/>
          </p:nvPr>
        </p:nvSpPr>
        <p:spPr>
          <a:xfrm>
            <a:off x="395536" y="1844824"/>
            <a:ext cx="8362950" cy="3994150"/>
          </a:xfrm>
        </p:spPr>
        <p:txBody>
          <a:bodyPr/>
          <a:lstStyle/>
          <a:p>
            <a:pPr marL="0" indent="0">
              <a:buFontTx/>
              <a:buNone/>
              <a:defRPr/>
            </a:pPr>
            <a:r>
              <a:rPr lang="en-GB" sz="1800" b="1" dirty="0" smtClean="0"/>
              <a:t>OA = online access at no charge to the user</a:t>
            </a:r>
          </a:p>
          <a:p>
            <a:pPr lvl="1">
              <a:defRPr/>
            </a:pPr>
            <a:r>
              <a:rPr lang="en-GB" sz="1800" b="0" dirty="0" smtClean="0">
                <a:ea typeface="ＭＳ Ｐゴシック" charset="0"/>
              </a:rPr>
              <a:t>to peer-reviewed scientific publications</a:t>
            </a:r>
          </a:p>
          <a:p>
            <a:pPr lvl="1">
              <a:defRPr/>
            </a:pPr>
            <a:r>
              <a:rPr lang="en-GB" sz="1800" b="0" dirty="0" smtClean="0">
                <a:ea typeface="ＭＳ Ｐゴシック" charset="0"/>
              </a:rPr>
              <a:t>to research data</a:t>
            </a:r>
          </a:p>
          <a:p>
            <a:pPr marL="457200" lvl="1" indent="0">
              <a:buFontTx/>
              <a:buNone/>
              <a:defRPr/>
            </a:pPr>
            <a:endParaRPr lang="en-GB" sz="1100" b="0" dirty="0" smtClean="0">
              <a:ea typeface="ＭＳ Ｐゴシック" charset="0"/>
            </a:endParaRPr>
          </a:p>
          <a:p>
            <a:pPr marL="0" indent="0">
              <a:buFontTx/>
              <a:buNone/>
              <a:defRPr/>
            </a:pPr>
            <a:r>
              <a:rPr lang="en-GB" sz="1800" b="1" dirty="0" smtClean="0"/>
              <a:t>Two main OA publishing business models</a:t>
            </a:r>
          </a:p>
          <a:p>
            <a:pPr lvl="1">
              <a:defRPr/>
            </a:pPr>
            <a:r>
              <a:rPr lang="en-GB" sz="1800" dirty="0">
                <a:solidFill>
                  <a:srgbClr val="00B050"/>
                </a:solidFill>
                <a:effectLst>
                  <a:outerShdw blurRad="38100" dist="38100" dir="2700000" algn="tl">
                    <a:srgbClr val="000000">
                      <a:alpha val="43137"/>
                    </a:srgbClr>
                  </a:outerShdw>
                </a:effectLst>
                <a:ea typeface="ＭＳ Ｐゴシック" charset="0"/>
              </a:rPr>
              <a:t>Green OA</a:t>
            </a:r>
            <a:r>
              <a:rPr lang="en-GB" sz="1800" b="0" dirty="0">
                <a:ea typeface="ＭＳ Ｐゴシック" charset="0"/>
              </a:rPr>
              <a:t>: deposit of manuscripts</a:t>
            </a:r>
            <a:r>
              <a:rPr lang="en-GB" sz="1800" b="0" dirty="0">
                <a:ea typeface="ＭＳ Ｐゴシック" charset="0"/>
                <a:sym typeface="Wingdings" pitchFamily="2" charset="2"/>
              </a:rPr>
              <a:t> </a:t>
            </a:r>
            <a:r>
              <a:rPr lang="en-GB" sz="1800" dirty="0">
                <a:solidFill>
                  <a:srgbClr val="00B050"/>
                </a:solidFill>
                <a:effectLst>
                  <a:outerShdw blurRad="38100" dist="38100" dir="2700000" algn="tl">
                    <a:srgbClr val="000000">
                      <a:alpha val="43137"/>
                    </a:srgbClr>
                  </a:outerShdw>
                </a:effectLst>
                <a:ea typeface="ＭＳ Ｐゴシック" charset="0"/>
                <a:sym typeface="Wingdings" pitchFamily="2" charset="2"/>
              </a:rPr>
              <a:t>immediate/</a:t>
            </a:r>
            <a:r>
              <a:rPr lang="en-GB" sz="1800" dirty="0">
                <a:solidFill>
                  <a:srgbClr val="00B050"/>
                </a:solidFill>
                <a:effectLst>
                  <a:outerShdw blurRad="38100" dist="38100" dir="2700000" algn="tl">
                    <a:srgbClr val="000000">
                      <a:alpha val="43137"/>
                    </a:srgbClr>
                  </a:outerShdw>
                </a:effectLst>
                <a:ea typeface="ＭＳ Ｐゴシック" charset="0"/>
              </a:rPr>
              <a:t>delayed OA</a:t>
            </a:r>
            <a:r>
              <a:rPr lang="en-GB" sz="1800" b="0" dirty="0">
                <a:ea typeface="ＭＳ Ｐゴシック" charset="0"/>
              </a:rPr>
              <a:t>: provided by author</a:t>
            </a:r>
          </a:p>
          <a:p>
            <a:pPr lvl="1">
              <a:defRPr/>
            </a:pPr>
            <a:r>
              <a:rPr lang="en-GB" sz="1800" dirty="0" smtClean="0">
                <a:solidFill>
                  <a:srgbClr val="FFC000"/>
                </a:solidFill>
                <a:effectLst>
                  <a:outerShdw blurRad="38100" dist="38100" dir="2700000" algn="tl">
                    <a:srgbClr val="000000">
                      <a:alpha val="43137"/>
                    </a:srgbClr>
                  </a:outerShdw>
                </a:effectLst>
                <a:ea typeface="ＭＳ Ｐゴシック" charset="0"/>
              </a:rPr>
              <a:t>Gold OA</a:t>
            </a:r>
            <a:r>
              <a:rPr lang="en-GB" sz="1800" b="0" dirty="0" smtClean="0">
                <a:ea typeface="ＭＳ Ｐゴシック" charset="0"/>
              </a:rPr>
              <a:t>: costs covered (e.g. by 'authors') </a:t>
            </a:r>
            <a:r>
              <a:rPr lang="en-GB" sz="1800" dirty="0" smtClean="0">
                <a:solidFill>
                  <a:srgbClr val="FFC000"/>
                </a:solidFill>
                <a:effectLst>
                  <a:outerShdw blurRad="38100" dist="38100" dir="2700000" algn="tl">
                    <a:srgbClr val="000000">
                      <a:alpha val="43137"/>
                    </a:srgbClr>
                  </a:outerShdw>
                </a:effectLst>
                <a:ea typeface="ＭＳ Ｐゴシック" charset="0"/>
              </a:rPr>
              <a:t>immediate OA</a:t>
            </a:r>
            <a:r>
              <a:rPr lang="en-GB" sz="1800" b="0" dirty="0" smtClean="0">
                <a:ea typeface="ＭＳ Ｐゴシック" charset="0"/>
              </a:rPr>
              <a:t>: provided </a:t>
            </a:r>
            <a:r>
              <a:rPr lang="en-GB" sz="1800" b="0" dirty="0">
                <a:ea typeface="ＭＳ Ｐゴシック" charset="0"/>
              </a:rPr>
              <a:t>by </a:t>
            </a:r>
            <a:r>
              <a:rPr lang="en-GB" sz="1800" b="0" dirty="0" smtClean="0">
                <a:ea typeface="ＭＳ Ｐゴシック" charset="0"/>
              </a:rPr>
              <a:t>publisher</a:t>
            </a:r>
          </a:p>
          <a:p>
            <a:pPr marL="57150" indent="0">
              <a:buFontTx/>
              <a:buNone/>
              <a:defRPr/>
            </a:pPr>
            <a:endParaRPr lang="fr-BE" sz="1100" b="1" dirty="0" smtClean="0"/>
          </a:p>
          <a:p>
            <a:pPr marL="457200" indent="-400050">
              <a:buFont typeface="+mj-lt"/>
              <a:buAutoNum type="romanUcPeriod"/>
              <a:defRPr/>
            </a:pPr>
            <a:r>
              <a:rPr lang="fr-BE" sz="1800" b="1" dirty="0" smtClean="0"/>
              <a:t>Not </a:t>
            </a:r>
            <a:r>
              <a:rPr lang="fr-BE" sz="1800" b="1" dirty="0"/>
              <a:t>an obligation to </a:t>
            </a:r>
            <a:r>
              <a:rPr lang="fr-BE" sz="1800" b="1" dirty="0" err="1"/>
              <a:t>publish</a:t>
            </a:r>
            <a:r>
              <a:rPr lang="fr-BE" sz="1800" b="1" dirty="0"/>
              <a:t> </a:t>
            </a:r>
            <a:r>
              <a:rPr lang="fr-BE" sz="1800" b="1" dirty="0" smtClean="0"/>
              <a:t>/ </a:t>
            </a:r>
            <a:r>
              <a:rPr lang="fr-BE" sz="1800" b="1" dirty="0"/>
              <a:t>not </a:t>
            </a:r>
            <a:r>
              <a:rPr lang="fr-BE" sz="1800" b="1" dirty="0" err="1"/>
              <a:t>at</a:t>
            </a:r>
            <a:r>
              <a:rPr lang="fr-BE" sz="1800" b="1" dirty="0"/>
              <a:t> </a:t>
            </a:r>
            <a:r>
              <a:rPr lang="fr-BE" sz="1800" b="1" dirty="0" err="1"/>
              <a:t>odds</a:t>
            </a:r>
            <a:r>
              <a:rPr lang="fr-BE" sz="1800" b="1" dirty="0"/>
              <a:t> </a:t>
            </a:r>
            <a:r>
              <a:rPr lang="fr-BE" sz="1800" b="1" dirty="0" err="1"/>
              <a:t>with</a:t>
            </a:r>
            <a:r>
              <a:rPr lang="fr-BE" sz="1800" b="1" dirty="0"/>
              <a:t> </a:t>
            </a:r>
            <a:r>
              <a:rPr lang="fr-BE" sz="1800" b="1" dirty="0" err="1" smtClean="0"/>
              <a:t>patenting</a:t>
            </a:r>
            <a:endParaRPr lang="fr-BE" sz="1800" b="1" dirty="0" smtClean="0"/>
          </a:p>
          <a:p>
            <a:pPr marL="457200" indent="-400050">
              <a:buFont typeface="+mj-lt"/>
              <a:buAutoNum type="romanUcPeriod"/>
              <a:defRPr/>
            </a:pPr>
            <a:r>
              <a:rPr lang="fr-BE" sz="1800" b="1" dirty="0" smtClean="0"/>
              <a:t>OA publications go </a:t>
            </a:r>
            <a:r>
              <a:rPr lang="fr-BE" sz="1800" b="1" dirty="0" err="1" smtClean="0"/>
              <a:t>through</a:t>
            </a:r>
            <a:r>
              <a:rPr lang="fr-BE" sz="1800" b="1" dirty="0" smtClean="0"/>
              <a:t> the </a:t>
            </a:r>
            <a:r>
              <a:rPr lang="fr-BE" sz="1800" b="1" dirty="0" err="1" smtClean="0"/>
              <a:t>same</a:t>
            </a:r>
            <a:r>
              <a:rPr lang="fr-BE" sz="1800" b="1" dirty="0" smtClean="0"/>
              <a:t> </a:t>
            </a:r>
            <a:r>
              <a:rPr lang="fr-BE" sz="1800" b="1" dirty="0" err="1" smtClean="0"/>
              <a:t>peer</a:t>
            </a:r>
            <a:r>
              <a:rPr lang="fr-BE" sz="1800" b="1" dirty="0" smtClean="0"/>
              <a:t> </a:t>
            </a:r>
            <a:r>
              <a:rPr lang="fr-BE" sz="1800" b="1" dirty="0" err="1" smtClean="0"/>
              <a:t>review</a:t>
            </a:r>
            <a:r>
              <a:rPr lang="fr-BE" sz="1800" b="1" dirty="0" smtClean="0"/>
              <a:t> </a:t>
            </a:r>
            <a:r>
              <a:rPr lang="fr-BE" sz="1800" b="1" dirty="0" err="1" smtClean="0"/>
              <a:t>process</a:t>
            </a:r>
            <a:r>
              <a:rPr lang="fr-BE" sz="1800" b="1" dirty="0" smtClean="0"/>
              <a:t> </a:t>
            </a:r>
            <a:endParaRPr lang="en-GB" sz="1800" b="1" dirty="0"/>
          </a:p>
        </p:txBody>
      </p:sp>
    </p:spTree>
    <p:extLst>
      <p:ext uri="{BB962C8B-B14F-4D97-AF65-F5344CB8AC3E}">
        <p14:creationId xmlns:p14="http://schemas.microsoft.com/office/powerpoint/2010/main" val="3032028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188644"/>
            <a:ext cx="8229600" cy="936625"/>
          </a:xfrm>
        </p:spPr>
        <p:txBody>
          <a:bodyPr/>
          <a:lstStyle/>
          <a:p>
            <a:r>
              <a:rPr lang="fr-BE" altLang="en-US" dirty="0" smtClean="0"/>
              <a:t>EU Policy objective</a:t>
            </a:r>
            <a:endParaRPr lang="en-GB" altLang="en-US" dirty="0" smtClean="0"/>
          </a:p>
        </p:txBody>
      </p:sp>
      <p:sp>
        <p:nvSpPr>
          <p:cNvPr id="6" name="Content Placeholder 2"/>
          <p:cNvSpPr>
            <a:spLocks noGrp="1"/>
          </p:cNvSpPr>
          <p:nvPr>
            <p:ph idx="1"/>
          </p:nvPr>
        </p:nvSpPr>
        <p:spPr>
          <a:xfrm>
            <a:off x="251522" y="908720"/>
            <a:ext cx="8740775" cy="4968552"/>
          </a:xfrm>
        </p:spPr>
        <p:txBody>
          <a:bodyPr/>
          <a:lstStyle/>
          <a:p>
            <a:pPr>
              <a:defRPr/>
            </a:pPr>
            <a:r>
              <a:rPr lang="fr-BE" sz="2200" b="1" dirty="0" smtClean="0"/>
              <a:t>The EU </a:t>
            </a:r>
            <a:r>
              <a:rPr lang="fr-BE" sz="2200" b="1" dirty="0" err="1" smtClean="0"/>
              <a:t>aims</a:t>
            </a:r>
            <a:r>
              <a:rPr lang="fr-BE" sz="2200" b="1" dirty="0" smtClean="0"/>
              <a:t> to </a:t>
            </a:r>
            <a:r>
              <a:rPr lang="fr-BE" sz="2200" b="1" dirty="0" smtClean="0">
                <a:solidFill>
                  <a:srgbClr val="C00000"/>
                </a:solidFill>
              </a:rPr>
              <a:t>optimise the </a:t>
            </a:r>
            <a:r>
              <a:rPr lang="fr-BE" sz="2200" b="1" u="sng" dirty="0" smtClean="0">
                <a:solidFill>
                  <a:srgbClr val="C00000"/>
                </a:solidFill>
              </a:rPr>
              <a:t>impact</a:t>
            </a:r>
            <a:r>
              <a:rPr lang="fr-BE" sz="2200" b="1" dirty="0" smtClean="0">
                <a:solidFill>
                  <a:srgbClr val="C00000"/>
                </a:solidFill>
              </a:rPr>
              <a:t> of </a:t>
            </a:r>
            <a:r>
              <a:rPr lang="fr-BE" sz="2200" b="1" dirty="0" err="1" smtClean="0">
                <a:solidFill>
                  <a:srgbClr val="C00000"/>
                </a:solidFill>
              </a:rPr>
              <a:t>publicly-funded</a:t>
            </a:r>
            <a:r>
              <a:rPr lang="fr-BE" sz="2200" b="1" dirty="0" smtClean="0">
                <a:solidFill>
                  <a:srgbClr val="C00000"/>
                </a:solidFill>
              </a:rPr>
              <a:t> </a:t>
            </a:r>
            <a:r>
              <a:rPr lang="fr-BE" sz="2200" b="1" dirty="0" err="1" smtClean="0">
                <a:solidFill>
                  <a:srgbClr val="C00000"/>
                </a:solidFill>
              </a:rPr>
              <a:t>scientific</a:t>
            </a:r>
            <a:r>
              <a:rPr lang="fr-BE" sz="2200" b="1" dirty="0" smtClean="0">
                <a:solidFill>
                  <a:srgbClr val="C00000"/>
                </a:solidFill>
              </a:rPr>
              <a:t> </a:t>
            </a:r>
            <a:r>
              <a:rPr lang="fr-BE" sz="2200" b="1" dirty="0" err="1" smtClean="0">
                <a:solidFill>
                  <a:srgbClr val="C00000"/>
                </a:solidFill>
              </a:rPr>
              <a:t>research</a:t>
            </a:r>
            <a:endParaRPr lang="fr-BE" sz="2200" b="1" dirty="0" smtClean="0">
              <a:solidFill>
                <a:srgbClr val="C00000"/>
              </a:solidFill>
            </a:endParaRPr>
          </a:p>
          <a:p>
            <a:pPr lvl="1">
              <a:defRPr/>
            </a:pPr>
            <a:r>
              <a:rPr lang="fr-BE" sz="2200" b="0" dirty="0" err="1" smtClean="0"/>
              <a:t>At</a:t>
            </a:r>
            <a:r>
              <a:rPr lang="fr-BE" sz="2200" b="0" dirty="0" smtClean="0"/>
              <a:t> </a:t>
            </a:r>
            <a:r>
              <a:rPr lang="fr-BE" sz="2200" b="0" dirty="0" err="1" smtClean="0"/>
              <a:t>European</a:t>
            </a:r>
            <a:r>
              <a:rPr lang="fr-BE" sz="2200" b="0" dirty="0" smtClean="0"/>
              <a:t> </a:t>
            </a:r>
            <a:r>
              <a:rPr lang="fr-BE" sz="2200" b="0" dirty="0" err="1" smtClean="0"/>
              <a:t>level</a:t>
            </a:r>
            <a:r>
              <a:rPr lang="fr-BE" sz="2200" b="0" dirty="0" smtClean="0"/>
              <a:t> (Framework Programmes)</a:t>
            </a:r>
          </a:p>
          <a:p>
            <a:pPr lvl="1">
              <a:defRPr/>
            </a:pPr>
            <a:r>
              <a:rPr lang="fr-BE" sz="2200" b="0" dirty="0" err="1" smtClean="0"/>
              <a:t>At</a:t>
            </a:r>
            <a:r>
              <a:rPr lang="fr-BE" sz="2200" b="0" dirty="0" smtClean="0"/>
              <a:t> </a:t>
            </a:r>
            <a:r>
              <a:rPr lang="fr-BE" sz="2200" b="0" dirty="0" err="1" smtClean="0"/>
              <a:t>Member</a:t>
            </a:r>
            <a:r>
              <a:rPr lang="fr-BE" sz="2200" b="0" dirty="0" smtClean="0"/>
              <a:t> State </a:t>
            </a:r>
            <a:r>
              <a:rPr lang="fr-BE" sz="2200" b="0" dirty="0" err="1" smtClean="0"/>
              <a:t>level</a:t>
            </a:r>
            <a:endParaRPr lang="fr-BE" sz="2200" b="0" dirty="0" smtClean="0"/>
          </a:p>
          <a:p>
            <a:pPr marL="457200" lvl="1" indent="0">
              <a:buFontTx/>
              <a:buNone/>
              <a:defRPr/>
            </a:pPr>
            <a:r>
              <a:rPr lang="fr-BE" sz="1800" b="0" dirty="0" smtClean="0">
                <a:solidFill>
                  <a:srgbClr val="FF0000"/>
                </a:solidFill>
                <a:sym typeface="Wingdings" panose="05000000000000000000" pitchFamily="2" charset="2"/>
              </a:rPr>
              <a:t></a:t>
            </a:r>
            <a:r>
              <a:rPr lang="fr-BE" sz="1800" b="0" dirty="0" smtClean="0">
                <a:sym typeface="Wingdings" panose="05000000000000000000" pitchFamily="2" charset="2"/>
              </a:rPr>
              <a:t> Horizon 2020 </a:t>
            </a:r>
            <a:r>
              <a:rPr lang="fr-BE" sz="1800" b="0" dirty="0" smtClean="0">
                <a:solidFill>
                  <a:srgbClr val="FF0000"/>
                </a:solidFill>
                <a:sym typeface="Wingdings" panose="05000000000000000000" pitchFamily="2" charset="2"/>
              </a:rPr>
              <a:t></a:t>
            </a:r>
            <a:r>
              <a:rPr lang="fr-BE" sz="1800" b="0" dirty="0" smtClean="0">
                <a:sym typeface="Wingdings" panose="05000000000000000000" pitchFamily="2" charset="2"/>
              </a:rPr>
              <a:t> </a:t>
            </a:r>
            <a:r>
              <a:rPr lang="fr-BE" sz="1800" b="0" dirty="0" err="1">
                <a:sym typeface="Wingdings" panose="05000000000000000000" pitchFamily="2" charset="2"/>
              </a:rPr>
              <a:t>European</a:t>
            </a:r>
            <a:r>
              <a:rPr lang="fr-BE" sz="1800" b="0" dirty="0">
                <a:sym typeface="Wingdings" panose="05000000000000000000" pitchFamily="2" charset="2"/>
              </a:rPr>
              <a:t> </a:t>
            </a:r>
            <a:r>
              <a:rPr lang="fr-BE" sz="1800" b="0" dirty="0" err="1">
                <a:sym typeface="Wingdings" panose="05000000000000000000" pitchFamily="2" charset="2"/>
              </a:rPr>
              <a:t>Research</a:t>
            </a:r>
            <a:r>
              <a:rPr lang="fr-BE" sz="1800" b="0" dirty="0">
                <a:sym typeface="Wingdings" panose="05000000000000000000" pitchFamily="2" charset="2"/>
              </a:rPr>
              <a:t> Area</a:t>
            </a:r>
            <a:endParaRPr lang="fr-BE" sz="1800" b="0" dirty="0"/>
          </a:p>
          <a:p>
            <a:pPr>
              <a:defRPr/>
            </a:pPr>
            <a:endParaRPr lang="fr-BE" sz="2200" b="1" dirty="0" smtClean="0"/>
          </a:p>
          <a:p>
            <a:pPr>
              <a:defRPr/>
            </a:pPr>
            <a:r>
              <a:rPr lang="fr-BE" sz="2200" b="1" dirty="0" err="1" smtClean="0"/>
              <a:t>Expected</a:t>
            </a:r>
            <a:r>
              <a:rPr lang="fr-BE" sz="2200" b="1" dirty="0" smtClean="0"/>
              <a:t> impacts: </a:t>
            </a:r>
          </a:p>
          <a:p>
            <a:pPr lvl="1">
              <a:defRPr/>
            </a:pPr>
            <a:r>
              <a:rPr lang="fr-BE" sz="2200" b="0" dirty="0" err="1" smtClean="0"/>
              <a:t>Economic</a:t>
            </a:r>
            <a:r>
              <a:rPr lang="fr-BE" sz="2200" b="0" dirty="0" smtClean="0"/>
              <a:t> </a:t>
            </a:r>
            <a:r>
              <a:rPr lang="fr-BE" sz="2200" b="0" dirty="0" err="1" smtClean="0"/>
              <a:t>growth</a:t>
            </a:r>
            <a:r>
              <a:rPr lang="fr-BE" sz="2200" b="0" dirty="0" smtClean="0"/>
              <a:t> (</a:t>
            </a:r>
            <a:r>
              <a:rPr lang="fr-BE" sz="2200" b="0" dirty="0" err="1" smtClean="0"/>
              <a:t>accelerated</a:t>
            </a:r>
            <a:r>
              <a:rPr lang="fr-BE" sz="2200" b="0" dirty="0" smtClean="0"/>
              <a:t> innovation)</a:t>
            </a:r>
          </a:p>
          <a:p>
            <a:pPr marL="457200" lvl="1" indent="0">
              <a:buFontTx/>
              <a:buNone/>
              <a:defRPr/>
            </a:pPr>
            <a:r>
              <a:rPr lang="en-GB" b="0" dirty="0" smtClean="0">
                <a:sym typeface="Wingdings" panose="05000000000000000000" pitchFamily="2" charset="2"/>
              </a:rPr>
              <a:t>	</a:t>
            </a:r>
            <a:r>
              <a:rPr lang="en-GB" sz="1800" b="0" dirty="0" smtClean="0">
                <a:solidFill>
                  <a:srgbClr val="FF0000"/>
                </a:solidFill>
                <a:sym typeface="Wingdings" panose="05000000000000000000" pitchFamily="2" charset="2"/>
              </a:rPr>
              <a:t></a:t>
            </a:r>
            <a:r>
              <a:rPr lang="en-GB" sz="1800" b="0" dirty="0" smtClean="0">
                <a:sym typeface="Wingdings" panose="05000000000000000000" pitchFamily="2" charset="2"/>
              </a:rPr>
              <a:t> </a:t>
            </a:r>
            <a:r>
              <a:rPr lang="en-GB" sz="1800" b="0" dirty="0"/>
              <a:t>OA is part of the innovation union flagship initiative </a:t>
            </a:r>
            <a:r>
              <a:rPr lang="en-GB" sz="1800" b="0" dirty="0" smtClean="0"/>
              <a:t>	(</a:t>
            </a:r>
            <a:r>
              <a:rPr lang="en-GB" sz="1800" b="0" dirty="0"/>
              <a:t>commitment 20) </a:t>
            </a:r>
            <a:endParaRPr lang="fr-BE" b="0" dirty="0" smtClean="0"/>
          </a:p>
          <a:p>
            <a:pPr lvl="1">
              <a:defRPr/>
            </a:pPr>
            <a:r>
              <a:rPr lang="fr-BE" sz="2200" b="0" dirty="0" err="1" smtClean="0"/>
              <a:t>Better</a:t>
            </a:r>
            <a:r>
              <a:rPr lang="fr-BE" sz="2200" b="0" dirty="0" smtClean="0"/>
              <a:t> science (</a:t>
            </a:r>
            <a:r>
              <a:rPr lang="fr-BE" sz="2200" b="0" dirty="0" err="1" smtClean="0"/>
              <a:t>build</a:t>
            </a:r>
            <a:r>
              <a:rPr lang="fr-BE" sz="2200" b="0" dirty="0" smtClean="0"/>
              <a:t> on </a:t>
            </a:r>
            <a:r>
              <a:rPr lang="fr-BE" sz="2200" b="0" dirty="0" err="1" smtClean="0"/>
              <a:t>previous</a:t>
            </a:r>
            <a:r>
              <a:rPr lang="fr-BE" sz="2200" b="0" dirty="0" smtClean="0"/>
              <a:t> </a:t>
            </a:r>
            <a:r>
              <a:rPr lang="fr-BE" sz="2200" b="0" dirty="0" err="1" smtClean="0"/>
              <a:t>results</a:t>
            </a:r>
            <a:r>
              <a:rPr lang="fr-BE" sz="2200" b="0" dirty="0" smtClean="0"/>
              <a:t>)</a:t>
            </a:r>
          </a:p>
          <a:p>
            <a:pPr lvl="1">
              <a:defRPr/>
            </a:pPr>
            <a:r>
              <a:rPr lang="fr-BE" sz="2200" b="0" dirty="0" smtClean="0"/>
              <a:t>More efficient science (</a:t>
            </a:r>
            <a:r>
              <a:rPr lang="fr-BE" sz="2200" b="0" dirty="0" err="1" smtClean="0"/>
              <a:t>avoid</a:t>
            </a:r>
            <a:r>
              <a:rPr lang="fr-BE" sz="2200" b="0" dirty="0" smtClean="0"/>
              <a:t> duplication)</a:t>
            </a:r>
          </a:p>
          <a:p>
            <a:pPr lvl="1">
              <a:defRPr/>
            </a:pPr>
            <a:r>
              <a:rPr lang="fr-BE" sz="2200" b="0" dirty="0" err="1" smtClean="0"/>
              <a:t>Improved</a:t>
            </a:r>
            <a:r>
              <a:rPr lang="fr-BE" sz="2200" b="0" dirty="0" smtClean="0"/>
              <a:t> </a:t>
            </a:r>
            <a:r>
              <a:rPr lang="fr-BE" sz="2200" b="0" dirty="0" err="1" smtClean="0"/>
              <a:t>transparency</a:t>
            </a:r>
            <a:r>
              <a:rPr lang="fr-BE" sz="2200" b="0" dirty="0" smtClean="0"/>
              <a:t> (</a:t>
            </a:r>
            <a:r>
              <a:rPr lang="fr-BE" sz="2200" b="0" dirty="0" err="1" smtClean="0"/>
              <a:t>involving</a:t>
            </a:r>
            <a:r>
              <a:rPr lang="fr-BE" sz="2200" b="0" dirty="0" smtClean="0"/>
              <a:t> </a:t>
            </a:r>
            <a:r>
              <a:rPr lang="fr-BE" sz="2200" b="0" dirty="0" err="1" smtClean="0"/>
              <a:t>citizens</a:t>
            </a:r>
            <a:r>
              <a:rPr lang="fr-BE" sz="2200" b="0" dirty="0" smtClean="0"/>
              <a:t> &amp; society)</a:t>
            </a:r>
          </a:p>
          <a:p>
            <a:pPr lvl="1">
              <a:defRPr/>
            </a:pPr>
            <a:r>
              <a:rPr lang="fr-BE" sz="2200" dirty="0" err="1" smtClean="0"/>
              <a:t>Wider</a:t>
            </a:r>
            <a:r>
              <a:rPr lang="fr-BE" sz="2200" dirty="0" smtClean="0"/>
              <a:t> </a:t>
            </a:r>
            <a:r>
              <a:rPr lang="fr-BE" sz="2200" dirty="0" err="1" smtClean="0"/>
              <a:t>dissemination</a:t>
            </a:r>
            <a:r>
              <a:rPr lang="fr-BE" sz="2200" dirty="0" smtClean="0"/>
              <a:t> </a:t>
            </a:r>
            <a:r>
              <a:rPr lang="fr-BE" sz="2200" dirty="0" err="1" smtClean="0"/>
              <a:t>with</a:t>
            </a:r>
            <a:r>
              <a:rPr lang="fr-BE" sz="2200" dirty="0" smtClean="0"/>
              <a:t> </a:t>
            </a:r>
            <a:r>
              <a:rPr lang="fr-BE" sz="2200" dirty="0" err="1" smtClean="0"/>
              <a:t>retained</a:t>
            </a:r>
            <a:r>
              <a:rPr lang="fr-BE" sz="2200" dirty="0" smtClean="0"/>
              <a:t> </a:t>
            </a:r>
            <a:r>
              <a:rPr lang="fr-BE" sz="2200" dirty="0" err="1" smtClean="0"/>
              <a:t>quality</a:t>
            </a:r>
            <a:endParaRPr lang="en-GB" sz="2200" dirty="0" smtClean="0"/>
          </a:p>
          <a:p>
            <a:pPr>
              <a:defRPr/>
            </a:pPr>
            <a:endParaRPr lang="en-GB" dirty="0" smtClean="0"/>
          </a:p>
        </p:txBody>
      </p:sp>
    </p:spTree>
    <p:extLst>
      <p:ext uri="{BB962C8B-B14F-4D97-AF65-F5344CB8AC3E}">
        <p14:creationId xmlns:p14="http://schemas.microsoft.com/office/powerpoint/2010/main" val="550417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b="1" dirty="0"/>
              <a:t>Policy maker</a:t>
            </a:r>
          </a:p>
          <a:p>
            <a:pPr lvl="1"/>
            <a:r>
              <a:rPr lang="en-GB" dirty="0"/>
              <a:t>It proposes EU legislation &amp; legislates with other EU institutions</a:t>
            </a:r>
          </a:p>
          <a:p>
            <a:pPr lvl="1"/>
            <a:r>
              <a:rPr lang="en-GB" dirty="0"/>
              <a:t>It invites Member States to act</a:t>
            </a:r>
          </a:p>
          <a:p>
            <a:endParaRPr lang="en-GB" dirty="0"/>
          </a:p>
          <a:p>
            <a:r>
              <a:rPr lang="en-GB" b="1" dirty="0"/>
              <a:t>Funding agency</a:t>
            </a:r>
          </a:p>
          <a:p>
            <a:pPr lvl="1"/>
            <a:r>
              <a:rPr lang="en-GB" dirty="0"/>
              <a:t>It sets its own access and dissemination rules for EC-funded research</a:t>
            </a:r>
          </a:p>
          <a:p>
            <a:endParaRPr lang="en-GB" dirty="0"/>
          </a:p>
          <a:p>
            <a:r>
              <a:rPr lang="en-GB" b="1" dirty="0"/>
              <a:t>Capacity builder</a:t>
            </a:r>
          </a:p>
          <a:p>
            <a:pPr lvl="1"/>
            <a:r>
              <a:rPr lang="en-GB" dirty="0"/>
              <a:t>It funds projects that support EC/EU policy</a:t>
            </a:r>
          </a:p>
          <a:p>
            <a:endParaRPr lang="en-GB" dirty="0"/>
          </a:p>
        </p:txBody>
      </p:sp>
      <p:sp>
        <p:nvSpPr>
          <p:cNvPr id="3" name="Title 2"/>
          <p:cNvSpPr>
            <a:spLocks noGrp="1"/>
          </p:cNvSpPr>
          <p:nvPr>
            <p:ph type="title"/>
          </p:nvPr>
        </p:nvSpPr>
        <p:spPr/>
        <p:txBody>
          <a:bodyPr/>
          <a:lstStyle/>
          <a:p>
            <a:r>
              <a:rPr lang="en-GB" dirty="0" smtClean="0"/>
              <a:t>European Commission and OA</a:t>
            </a:r>
            <a:endParaRPr lang="en-GB" dirty="0"/>
          </a:p>
        </p:txBody>
      </p:sp>
    </p:spTree>
    <p:extLst>
      <p:ext uri="{BB962C8B-B14F-4D97-AF65-F5344CB8AC3E}">
        <p14:creationId xmlns:p14="http://schemas.microsoft.com/office/powerpoint/2010/main" val="3507710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Open Access: Publications</a:t>
            </a:r>
            <a:endParaRPr lang="en-GB" dirty="0"/>
          </a:p>
        </p:txBody>
      </p:sp>
      <p:sp>
        <p:nvSpPr>
          <p:cNvPr id="3" name="Subtitle 2"/>
          <p:cNvSpPr>
            <a:spLocks noGrp="1"/>
          </p:cNvSpPr>
          <p:nvPr>
            <p:ph type="subTitle" idx="1"/>
          </p:nvPr>
        </p:nvSpPr>
        <p:spPr/>
        <p:txBody>
          <a:bodyPr/>
          <a:lstStyle/>
          <a:p>
            <a:r>
              <a:rPr lang="en-GB" dirty="0" smtClean="0"/>
              <a:t>Horizon 2020</a:t>
            </a:r>
            <a:endParaRPr lang="en-GB" dirty="0"/>
          </a:p>
        </p:txBody>
      </p:sp>
    </p:spTree>
    <p:extLst>
      <p:ext uri="{BB962C8B-B14F-4D97-AF65-F5344CB8AC3E}">
        <p14:creationId xmlns:p14="http://schemas.microsoft.com/office/powerpoint/2010/main" val="29579956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683976"/>
          </a:xfrm>
        </p:spPr>
        <p:txBody>
          <a:bodyPr>
            <a:normAutofit/>
          </a:bodyPr>
          <a:lstStyle/>
          <a:p>
            <a:r>
              <a:rPr lang="en-GB" dirty="0" smtClean="0"/>
              <a:t>Pilot in 7 </a:t>
            </a:r>
            <a:r>
              <a:rPr lang="en-GB" dirty="0"/>
              <a:t>areas </a:t>
            </a:r>
            <a:r>
              <a:rPr lang="en-GB" dirty="0" smtClean="0"/>
              <a:t>and &gt;1300 </a:t>
            </a:r>
            <a:r>
              <a:rPr lang="en-GB" dirty="0"/>
              <a:t>projects to </a:t>
            </a:r>
            <a:r>
              <a:rPr lang="en-GB" dirty="0" smtClean="0"/>
              <a:t>date  </a:t>
            </a:r>
          </a:p>
          <a:p>
            <a:pPr lvl="1"/>
            <a:r>
              <a:rPr lang="en-GB" dirty="0" smtClean="0"/>
              <a:t>20</a:t>
            </a:r>
            <a:r>
              <a:rPr lang="en-GB" dirty="0"/>
              <a:t>% of total FP7 budget (2007-2013</a:t>
            </a:r>
            <a:r>
              <a:rPr lang="en-GB" dirty="0" smtClean="0"/>
              <a:t>)</a:t>
            </a:r>
          </a:p>
          <a:p>
            <a:r>
              <a:rPr lang="en-GB" dirty="0"/>
              <a:t>OA publishing costs </a:t>
            </a:r>
            <a:r>
              <a:rPr lang="en-GB" dirty="0" smtClean="0"/>
              <a:t>eligible </a:t>
            </a:r>
            <a:r>
              <a:rPr lang="en-GB" dirty="0"/>
              <a:t>in </a:t>
            </a:r>
            <a:r>
              <a:rPr lang="en-GB" dirty="0" smtClean="0"/>
              <a:t>FP7</a:t>
            </a:r>
            <a:endParaRPr lang="en-GB" dirty="0"/>
          </a:p>
          <a:p>
            <a:pPr lvl="1"/>
            <a:r>
              <a:rPr lang="en-GB" dirty="0" smtClean="0"/>
              <a:t>Since </a:t>
            </a:r>
            <a:r>
              <a:rPr lang="en-GB" dirty="0"/>
              <a:t>the beginning of FP7 &amp; for all </a:t>
            </a:r>
            <a:r>
              <a:rPr lang="en-GB" dirty="0" smtClean="0"/>
              <a:t>projects</a:t>
            </a:r>
            <a:endParaRPr lang="en-GB" dirty="0"/>
          </a:p>
          <a:p>
            <a:r>
              <a:rPr lang="en-GB" dirty="0"/>
              <a:t>Details </a:t>
            </a:r>
            <a:r>
              <a:rPr lang="en-GB" dirty="0" smtClean="0"/>
              <a:t>in </a:t>
            </a:r>
            <a:r>
              <a:rPr lang="en-GB" dirty="0"/>
              <a:t>the FP7 model Grant Agreement </a:t>
            </a:r>
          </a:p>
          <a:p>
            <a:r>
              <a:rPr lang="en-GB" dirty="0" smtClean="0"/>
              <a:t>Costing limited </a:t>
            </a:r>
            <a:r>
              <a:rPr lang="en-GB" dirty="0"/>
              <a:t>to duration of </a:t>
            </a:r>
            <a:r>
              <a:rPr lang="en-GB" dirty="0" smtClean="0"/>
              <a:t>project</a:t>
            </a:r>
            <a:endParaRPr lang="en-GB" dirty="0"/>
          </a:p>
          <a:p>
            <a:r>
              <a:rPr lang="en-GB" dirty="0"/>
              <a:t>EC funds </a:t>
            </a:r>
            <a:r>
              <a:rPr lang="en-GB" dirty="0" err="1"/>
              <a:t>OpenAIRE</a:t>
            </a:r>
            <a:r>
              <a:rPr lang="en-GB" dirty="0"/>
              <a:t> (Open Access Infrastructure for Research in Europe) </a:t>
            </a:r>
          </a:p>
          <a:p>
            <a:pPr lvl="1"/>
            <a:r>
              <a:rPr lang="en-GB" dirty="0"/>
              <a:t>OA infrastructure and national helpdesks. </a:t>
            </a:r>
          </a:p>
          <a:p>
            <a:pPr lvl="1"/>
            <a:r>
              <a:rPr lang="en-GB" dirty="0"/>
              <a:t>Currently identifies over 27.000 FP7 publications </a:t>
            </a:r>
          </a:p>
          <a:p>
            <a:endParaRPr lang="en-GB" dirty="0" smtClean="0"/>
          </a:p>
        </p:txBody>
      </p:sp>
      <p:sp>
        <p:nvSpPr>
          <p:cNvPr id="5" name="Title 2"/>
          <p:cNvSpPr>
            <a:spLocks noGrp="1"/>
          </p:cNvSpPr>
          <p:nvPr>
            <p:ph type="title"/>
          </p:nvPr>
        </p:nvSpPr>
        <p:spPr/>
        <p:txBody>
          <a:bodyPr/>
          <a:lstStyle/>
          <a:p>
            <a:r>
              <a:rPr lang="en-GB" dirty="0" smtClean="0"/>
              <a:t>Open Access: FP7 Publications</a:t>
            </a:r>
            <a:endParaRPr lang="en-GB" dirty="0"/>
          </a:p>
        </p:txBody>
      </p:sp>
    </p:spTree>
    <p:extLst>
      <p:ext uri="{BB962C8B-B14F-4D97-AF65-F5344CB8AC3E}">
        <p14:creationId xmlns:p14="http://schemas.microsoft.com/office/powerpoint/2010/main" val="3105236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628800"/>
            <a:ext cx="8229600" cy="4525963"/>
          </a:xfrm>
        </p:spPr>
        <p:txBody>
          <a:bodyPr>
            <a:normAutofit/>
          </a:bodyPr>
          <a:lstStyle/>
          <a:p>
            <a:r>
              <a:rPr lang="en-GB" dirty="0"/>
              <a:t>EC Survey (Summer 2011</a:t>
            </a:r>
            <a:r>
              <a:rPr lang="en-GB" dirty="0" smtClean="0"/>
              <a:t>)</a:t>
            </a:r>
          </a:p>
          <a:p>
            <a:pPr lvl="1"/>
            <a:r>
              <a:rPr lang="en-GB" dirty="0" smtClean="0"/>
              <a:t>&gt;50% did not know of the possibility of costing OA</a:t>
            </a:r>
          </a:p>
          <a:p>
            <a:pPr lvl="2"/>
            <a:r>
              <a:rPr lang="en-GB" dirty="0" smtClean="0"/>
              <a:t>Only 8 projects out of 194 answers reported they used costing option</a:t>
            </a:r>
          </a:p>
          <a:p>
            <a:pPr lvl="1"/>
            <a:r>
              <a:rPr lang="en-GB" dirty="0" smtClean="0"/>
              <a:t>For 72% of respondents, reimbursement of Gold OA is restricted by the fact that most publishing activities occur after the project end</a:t>
            </a:r>
          </a:p>
          <a:p>
            <a:pPr lvl="1"/>
            <a:r>
              <a:rPr lang="en-GB" dirty="0" smtClean="0"/>
              <a:t>Almost 70% of respondents thought it better to use self-archiving (‘Green’ OA) to satisfy OA requirements</a:t>
            </a:r>
            <a:endParaRPr lang="en-GB" dirty="0"/>
          </a:p>
        </p:txBody>
      </p:sp>
      <p:sp>
        <p:nvSpPr>
          <p:cNvPr id="4" name="Title 2"/>
          <p:cNvSpPr>
            <a:spLocks noGrp="1"/>
          </p:cNvSpPr>
          <p:nvPr>
            <p:ph type="title"/>
          </p:nvPr>
        </p:nvSpPr>
        <p:spPr/>
        <p:txBody>
          <a:bodyPr/>
          <a:lstStyle/>
          <a:p>
            <a:r>
              <a:rPr lang="en-GB" dirty="0" smtClean="0"/>
              <a:t>Open Access: FP7 Publications</a:t>
            </a:r>
            <a:endParaRPr lang="en-GB" dirty="0"/>
          </a:p>
        </p:txBody>
      </p:sp>
    </p:spTree>
    <p:extLst>
      <p:ext uri="{BB962C8B-B14F-4D97-AF65-F5344CB8AC3E}">
        <p14:creationId xmlns:p14="http://schemas.microsoft.com/office/powerpoint/2010/main" val="34246584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kro_template">
  <a:themeElements>
    <a:clrScheme name="Custom 3">
      <a:dk1>
        <a:sysClr val="windowText" lastClr="000000"/>
      </a:dk1>
      <a:lt1>
        <a:sysClr val="window" lastClr="FFFFFF"/>
      </a:lt1>
      <a:dk2>
        <a:srgbClr val="666666"/>
      </a:dk2>
      <a:lt2>
        <a:srgbClr val="D2D2D2"/>
      </a:lt2>
      <a:accent1>
        <a:srgbClr val="422163"/>
      </a:accent1>
      <a:accent2>
        <a:srgbClr val="68007F"/>
      </a:accent2>
      <a:accent3>
        <a:srgbClr val="9C007F"/>
      </a:accent3>
      <a:accent4>
        <a:srgbClr val="D519FF"/>
      </a:accent4>
      <a:accent5>
        <a:srgbClr val="FF79C2"/>
      </a:accent5>
      <a:accent6>
        <a:srgbClr val="17BBFD"/>
      </a:accent6>
      <a:hlink>
        <a:srgbClr val="00349E"/>
      </a:hlink>
      <a:folHlink>
        <a:srgbClr val="005BD3"/>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ukro_template">
  <a:themeElements>
    <a:clrScheme name="Custom 3">
      <a:dk1>
        <a:sysClr val="windowText" lastClr="000000"/>
      </a:dk1>
      <a:lt1>
        <a:sysClr val="window" lastClr="FFFFFF"/>
      </a:lt1>
      <a:dk2>
        <a:srgbClr val="666666"/>
      </a:dk2>
      <a:lt2>
        <a:srgbClr val="D2D2D2"/>
      </a:lt2>
      <a:accent1>
        <a:srgbClr val="422163"/>
      </a:accent1>
      <a:accent2>
        <a:srgbClr val="68007F"/>
      </a:accent2>
      <a:accent3>
        <a:srgbClr val="9C007F"/>
      </a:accent3>
      <a:accent4>
        <a:srgbClr val="D519FF"/>
      </a:accent4>
      <a:accent5>
        <a:srgbClr val="FF79C2"/>
      </a:accent5>
      <a:accent6>
        <a:srgbClr val="17BBFD"/>
      </a:accent6>
      <a:hlink>
        <a:srgbClr val="00349E"/>
      </a:hlink>
      <a:folHlink>
        <a:srgbClr val="005BD3"/>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ukro_template</Template>
  <TotalTime>674</TotalTime>
  <Words>1900</Words>
  <Application>Microsoft Office PowerPoint</Application>
  <PresentationFormat>On-screen Show (4:3)</PresentationFormat>
  <Paragraphs>252</Paragraphs>
  <Slides>30</Slides>
  <Notes>2</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ukro_template</vt:lpstr>
      <vt:lpstr>Slide_Master</vt:lpstr>
      <vt:lpstr>1_ukro_template</vt:lpstr>
      <vt:lpstr>Open Access and Research Data Management </vt:lpstr>
      <vt:lpstr>Session Overview</vt:lpstr>
      <vt:lpstr>What is Open Access &amp; EU Policy</vt:lpstr>
      <vt:lpstr>What is Open Access (OA) to scientific information?</vt:lpstr>
      <vt:lpstr>EU Policy objective</vt:lpstr>
      <vt:lpstr>European Commission and OA</vt:lpstr>
      <vt:lpstr>Open Access: Publications</vt:lpstr>
      <vt:lpstr>Open Access: FP7 Publications</vt:lpstr>
      <vt:lpstr>Open Access: FP7 Publications</vt:lpstr>
      <vt:lpstr>Implementation in the Grant Agreement: General Obligation</vt:lpstr>
      <vt:lpstr>What is foreseen for OA in Horizon 2020 - Publications?</vt:lpstr>
      <vt:lpstr>Dissemination and Exploitation of research results</vt:lpstr>
      <vt:lpstr>Implementation in the Grant Agreement: Publications</vt:lpstr>
      <vt:lpstr>Open Access: Research Data</vt:lpstr>
      <vt:lpstr>Types of Research Data</vt:lpstr>
      <vt:lpstr>What is foreseen for OA in Horizon 2020 – Research Data?</vt:lpstr>
      <vt:lpstr>PowerPoint Presentation</vt:lpstr>
      <vt:lpstr>PowerPoint Presentation</vt:lpstr>
      <vt:lpstr>Implementation in the Grant Agreement: Data Pilot </vt:lpstr>
      <vt:lpstr>Implementation in the Grant Agreement: Data Pilot</vt:lpstr>
      <vt:lpstr>PowerPoint Presentation</vt:lpstr>
      <vt:lpstr>Data Management Plan (DMP)</vt:lpstr>
      <vt:lpstr>Data Management Plan (DMP)</vt:lpstr>
      <vt:lpstr>Data Management Plan (DMP)</vt:lpstr>
      <vt:lpstr>Data Management Plan (DMP)</vt:lpstr>
      <vt:lpstr>Incentives and Support</vt:lpstr>
      <vt:lpstr>Summary &amp; Links</vt:lpstr>
      <vt:lpstr>In summary…</vt:lpstr>
      <vt:lpstr>Useful Links</vt:lpstr>
      <vt:lpstr>Thank you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Heelas (UKRO)</dc:creator>
  <cp:lastModifiedBy>Ian Devine (UKRO)</cp:lastModifiedBy>
  <cp:revision>79</cp:revision>
  <cp:lastPrinted>2014-09-09T09:41:52Z</cp:lastPrinted>
  <dcterms:created xsi:type="dcterms:W3CDTF">2013-09-19T08:16:09Z</dcterms:created>
  <dcterms:modified xsi:type="dcterms:W3CDTF">2014-09-09T09:47:06Z</dcterms:modified>
</cp:coreProperties>
</file>