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8" r:id="rId2"/>
    <p:sldId id="459" r:id="rId3"/>
    <p:sldId id="464" r:id="rId4"/>
    <p:sldId id="458" r:id="rId5"/>
    <p:sldId id="332" r:id="rId6"/>
    <p:sldId id="336" r:id="rId7"/>
    <p:sldId id="467" r:id="rId8"/>
    <p:sldId id="460" r:id="rId9"/>
    <p:sldId id="461" r:id="rId10"/>
    <p:sldId id="463" r:id="rId11"/>
    <p:sldId id="465" r:id="rId12"/>
    <p:sldId id="326" r:id="rId13"/>
    <p:sldId id="42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5"/>
    <p:restoredTop sz="91438"/>
  </p:normalViewPr>
  <p:slideViewPr>
    <p:cSldViewPr>
      <p:cViewPr varScale="1">
        <p:scale>
          <a:sx n="111" d="100"/>
          <a:sy n="111" d="100"/>
        </p:scale>
        <p:origin x="35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759-530A-46AC-842F-B07144F002F9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>
            <a:extLst>
              <a:ext uri="{FF2B5EF4-FFF2-40B4-BE49-F238E27FC236}">
                <a16:creationId xmlns:a16="http://schemas.microsoft.com/office/drawing/2014/main" id="{887D6F99-2EF2-1F83-1BD6-8285E4AE1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7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8105-8845-4543-9ED8-9E57E8E42CB7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8E4D-CDF4-4B1F-BD52-35BFB528DB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73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6883-B614-42E6-9595-363FA777B038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344-E335-44E9-ACDC-CB48264504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36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6232-AB33-4513-9527-F98CEC472D23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>
            <a:extLst>
              <a:ext uri="{FF2B5EF4-FFF2-40B4-BE49-F238E27FC236}">
                <a16:creationId xmlns:a16="http://schemas.microsoft.com/office/drawing/2014/main" id="{FE60EAC9-A391-A9BE-7D1E-8FC75741B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66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D916-7149-4247-856D-87DAB39295C7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F840-035C-411F-BA81-AF7A8ED7813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>
            <a:extLst>
              <a:ext uri="{FF2B5EF4-FFF2-40B4-BE49-F238E27FC236}">
                <a16:creationId xmlns:a16="http://schemas.microsoft.com/office/drawing/2014/main" id="{28FDAF6E-8F61-5741-1D8B-CD0520491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43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9641-23CB-4E80-A5B0-5F03D2E94610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A264-F771-4264-8DF0-4BB7F0DA3C6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11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E03-F40B-4399-AC2E-A4C6E9D600B3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BDDC-0BFC-44A0-A4BA-47C3E99EB1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3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F7DA-80EC-4CF7-AB7B-078F533B953B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6293-7DA2-4D9E-8605-5715E69AF2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1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269B-21F6-4A71-848B-6E891C314B78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9173-A1D5-421E-B384-2A426DF314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80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48B1-3911-4AC2-8E3A-DF4A70CC86E7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D388-5704-4C64-A883-D899E85706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2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A9A3-945F-42AF-BCAE-8459AEA58868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F5-7E8D-47B8-82FB-3832A72B6B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0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7D1D-6254-4063-974C-6A2AE04E4B91}" type="datetimeFigureOut">
              <a:rPr lang="en-GB" smtClean="0"/>
              <a:pPr/>
              <a:t>22/09/2025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>
            <a:extLst>
              <a:ext uri="{FF2B5EF4-FFF2-40B4-BE49-F238E27FC236}">
                <a16:creationId xmlns:a16="http://schemas.microsoft.com/office/drawing/2014/main" id="{ED4336BA-8714-4A44-D403-BE9A4D5D011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0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UMS.doctoralacademy.CDT@manchester.ac.uk" TargetMode="External"/><Relationship Id="rId2" Type="http://schemas.openxmlformats.org/officeDocument/2006/relationships/hyperlink" Target="mailto:HUMS.doctoralacademy.support@manchester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UMS.doctoralacademy.funding@manchester.ac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livemanchesterac.sharepoint.com/sites/UOM-HUM-DA/PGR-Handbook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CEC3A-C3A7-4C4C-9D30-8E9E495B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3"/>
            <a:ext cx="9252520" cy="6939390"/>
          </a:xfrm>
          <a:prstGeom prst="rect">
            <a:avLst/>
          </a:prstGeom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683568" y="5661248"/>
            <a:ext cx="8154652" cy="107721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77"/>
              </a:rPr>
              <a:t>The Alliance Manchester Business School</a:t>
            </a:r>
          </a:p>
          <a:p>
            <a:pPr algn="ctr"/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77"/>
              </a:rPr>
              <a:t>PGR Induction Session</a:t>
            </a:r>
            <a:endParaRPr lang="en-GB" sz="3200" b="1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A65B7-CC59-074F-A358-2D9E59C88F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107503" y="116632"/>
            <a:ext cx="238908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5" name="Rectangle 718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737A4B02-C85D-E6A3-6900-647848717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27010" b="2"/>
          <a:stretch/>
        </p:blipFill>
        <p:spPr bwMode="auto">
          <a:xfrm>
            <a:off x="2650188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834121" y="234315"/>
            <a:ext cx="5298059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Baskerville Old Face" panose="02020602080505020303" pitchFamily="18" charset="77"/>
              </a:rPr>
              <a:t>PGR Studying at AMBS</a:t>
            </a:r>
          </a:p>
        </p:txBody>
      </p:sp>
      <p:sp>
        <p:nvSpPr>
          <p:cNvPr id="7189" name="Rectangle 718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91" name="Rectangle 719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77502" y="1916832"/>
            <a:ext cx="4005648" cy="34240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Full time position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Attendance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Engagement at RTP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Supervisor’s Engagement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Cohort Engagement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Divisional Engagement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Responsiveness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Problems?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 err="1">
                <a:latin typeface="Baskerville Old Face" panose="02020602080505020303" pitchFamily="18" charset="77"/>
              </a:rPr>
              <a:t>eProg</a:t>
            </a:r>
            <a:r>
              <a:rPr lang="en-GB" altLang="en-US" sz="2400" b="1" dirty="0">
                <a:latin typeface="Baskerville Old Face" panose="02020602080505020303" pitchFamily="18" charset="77"/>
              </a:rPr>
              <a:t> and Supervisor </a:t>
            </a:r>
            <a:r>
              <a:rPr lang="en-GB" altLang="en-US" sz="2400" b="1" dirty="0" err="1">
                <a:latin typeface="Baskerville Old Face" panose="02020602080505020303" pitchFamily="18" charset="77"/>
              </a:rPr>
              <a:t>Mgt</a:t>
            </a:r>
            <a:endParaRPr lang="en-GB" altLang="en-US" sz="2400" b="1" dirty="0">
              <a:latin typeface="Baskerville Old Face" panose="02020602080505020303" pitchFamily="18" charset="77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highlight>
                <a:srgbClr val="FFFF00"/>
              </a:highlight>
              <a:latin typeface="Baskerville Old Face" panose="02020602080505020303" pitchFamily="18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45462-269F-DDE4-DE92-C2058A79DC22}"/>
              </a:ext>
            </a:extLst>
          </p:cNvPr>
          <p:cNvSpPr txBox="1"/>
          <p:nvPr/>
        </p:nvSpPr>
        <p:spPr>
          <a:xfrm>
            <a:off x="5051884" y="2443480"/>
            <a:ext cx="3207903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77"/>
              </a:rPr>
              <a:t>…attending every supervisory meeting or scheduled learning session…</a:t>
            </a:r>
            <a:endParaRPr lang="en-US" sz="3200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03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203848" y="404664"/>
            <a:ext cx="383594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Baskerville Old Face" panose="02020602080505020303" pitchFamily="18" charset="77"/>
              </a:rPr>
              <a:t>Who are we?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i="1" dirty="0">
                <a:latin typeface="Baskerville Old Face" panose="02020602080505020303" pitchFamily="18" charset="77"/>
              </a:rPr>
              <a:t>The Doctoral Academy </a:t>
            </a:r>
            <a:endParaRPr lang="en-US" altLang="en-US" sz="2800" dirty="0">
              <a:latin typeface="Baskerville Old Face" panose="02020602080505020303" pitchFamily="18" charset="77"/>
            </a:endParaRPr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8845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Progression &amp; Welfare team</a:t>
            </a:r>
          </a:p>
          <a:p>
            <a:pPr algn="just" eaLnBrk="1" hangingPunct="1">
              <a:buNone/>
            </a:pPr>
            <a:r>
              <a:rPr lang="en-GB" altLang="en-US" sz="2400" dirty="0">
                <a:latin typeface="Baskerville Old Face" panose="02020602080505020303" pitchFamily="18" charset="77"/>
                <a:hlinkClick r:id="rId2"/>
              </a:rPr>
              <a:t>HUMS.doctoralacademy.support@manchester.ac.uk</a:t>
            </a:r>
            <a:r>
              <a:rPr lang="en-GB" altLang="en-US" sz="2400" dirty="0">
                <a:latin typeface="Baskerville Old Face" panose="02020602080505020303" pitchFamily="18" charset="77"/>
              </a:rPr>
              <a:t> </a:t>
            </a:r>
          </a:p>
          <a:p>
            <a:pPr marL="342900" indent="-342900" eaLnBrk="1" hangingPunct="1"/>
            <a:r>
              <a:rPr lang="en-GB" altLang="en-US" sz="2400" dirty="0">
                <a:latin typeface="Baskerville Old Face" panose="02020602080505020303" pitchFamily="18" charset="77"/>
              </a:rPr>
              <a:t>Lynne Barlow-Cheetham – PGR Coordinator (including Research Training Programme queries and day-to-day queries*).  </a:t>
            </a:r>
          </a:p>
          <a:p>
            <a:pPr marL="342900" indent="-342900" eaLnBrk="1" hangingPunct="1"/>
            <a:r>
              <a:rPr lang="en-US" altLang="en-US" sz="2400" i="1" dirty="0">
                <a:latin typeface="Baskerville Old Face" panose="02020602080505020303" pitchFamily="18" charset="77"/>
              </a:rPr>
              <a:t>(*For PGRs on the Manchester-Melbourne Dual Award, day-to-day queries should be addressed to Sandra Bundy-Palmer at </a:t>
            </a:r>
            <a:r>
              <a:rPr lang="en-US" altLang="en-US" sz="2400" i="1" dirty="0">
                <a:latin typeface="Baskerville Old Face" panose="02020602080505020303" pitchFamily="18" charset="77"/>
                <a:hlinkClick r:id="rId3"/>
              </a:rPr>
              <a:t>HUMS.doctoralacademy.CDT@manchester.ac.uk</a:t>
            </a:r>
            <a:r>
              <a:rPr lang="en-US" altLang="en-US" sz="2400" i="1" dirty="0">
                <a:latin typeface="Baskerville Old Face" panose="02020602080505020303" pitchFamily="18" charset="77"/>
              </a:rPr>
              <a:t>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n-GB" altLang="en-US" sz="2400" dirty="0">
                <a:latin typeface="Baskerville Old Face" panose="02020602080505020303" pitchFamily="18" charset="77"/>
              </a:rPr>
              <a:t>Angel Shing - </a:t>
            </a:r>
            <a:r>
              <a:rPr lang="en-GB" sz="2400" dirty="0">
                <a:latin typeface="Baskerville Old Face" panose="02020602080505020303" pitchFamily="18" charset="77"/>
              </a:rPr>
              <a:t>PGR Operations Assistant (Examinations) </a:t>
            </a:r>
            <a:endParaRPr lang="en-GB" altLang="en-US" sz="2400" dirty="0">
              <a:latin typeface="Baskerville Old Face" panose="02020602080505020303" pitchFamily="18" charset="77"/>
            </a:endParaRPr>
          </a:p>
          <a:p>
            <a:pPr algn="just" eaLnBrk="1" hangingPunct="1">
              <a:buNone/>
            </a:pPr>
            <a:r>
              <a:rPr lang="en-GB" altLang="en-US" sz="2400" b="1" dirty="0">
                <a:latin typeface="Baskerville Old Face" panose="02020602080505020303" pitchFamily="18" charset="77"/>
              </a:rPr>
              <a:t>Funding team</a:t>
            </a:r>
          </a:p>
          <a:p>
            <a:pPr algn="just" eaLnBrk="1" hangingPunct="1">
              <a:buNone/>
            </a:pPr>
            <a:r>
              <a:rPr lang="en-GB" altLang="en-US" sz="2400" dirty="0">
                <a:latin typeface="Baskerville Old Face" panose="02020602080505020303" pitchFamily="18" charset="77"/>
                <a:hlinkClick r:id="rId4"/>
              </a:rPr>
              <a:t>HUMS.doctoralacademy.funding@manchester.ac.uk</a:t>
            </a:r>
            <a:r>
              <a:rPr lang="en-GB" altLang="en-US" sz="2400" dirty="0">
                <a:latin typeface="Baskerville Old Face" panose="02020602080505020303" pitchFamily="18" charset="77"/>
              </a:rPr>
              <a:t> </a:t>
            </a:r>
          </a:p>
          <a:p>
            <a:pPr algn="just" eaLnBrk="1" hangingPunct="1">
              <a:buNone/>
            </a:pPr>
            <a:endParaRPr lang="en-GB" altLang="en-US" sz="2400" dirty="0">
              <a:latin typeface="Baskerville Old Face" panose="02020602080505020303" pitchFamily="18" charset="77"/>
            </a:endParaRPr>
          </a:p>
          <a:p>
            <a:pPr algn="just" eaLnBrk="1" hangingPunct="1">
              <a:buNone/>
            </a:pPr>
            <a:endParaRPr lang="en-GB" altLang="en-US" sz="2400" dirty="0">
              <a:latin typeface="Baskerville Old Face" panose="02020602080505020303" pitchFamily="18" charset="77"/>
            </a:endParaRPr>
          </a:p>
          <a:p>
            <a:pPr algn="just" eaLnBrk="1" hangingPunct="1">
              <a:buFont typeface="Arial" pitchFamily="34" charset="0"/>
              <a:buNone/>
            </a:pPr>
            <a:endParaRPr lang="en-GB" altLang="en-US" sz="2800" dirty="0">
              <a:highlight>
                <a:srgbClr val="FFFF00"/>
              </a:highlight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421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491880" y="550863"/>
            <a:ext cx="379263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Baskerville Old Face" panose="02020602080505020303" pitchFamily="18" charset="77"/>
              </a:rPr>
              <a:t>PGR Handbook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Baskerville Old Face" panose="02020602080505020303" pitchFamily="18" charset="77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389731" y="1628775"/>
            <a:ext cx="875426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371600" indent="-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GB" sz="2400" b="1" dirty="0">
                <a:latin typeface="Baskerville Old Face" panose="02020602080505020303" pitchFamily="18" charset="77"/>
                <a:cs typeface="Arial" panose="020B0604020202020204" pitchFamily="34" charset="0"/>
              </a:rPr>
              <a:t>AMBS PGR handbook</a:t>
            </a:r>
          </a:p>
          <a:p>
            <a:pPr marL="0" indent="0" algn="just" eaLnBrk="1" hangingPunct="1">
              <a:buNone/>
              <a:defRPr/>
            </a:pPr>
            <a:r>
              <a:rPr lang="en-US" sz="2400" dirty="0">
                <a:latin typeface="Baskerville Old Face" panose="02020602080505020303" pitchFamily="18" charset="77"/>
                <a:hlinkClick r:id="rId2" tooltip="https://livemanchesterac.sharepoint.com/sites/uom-hum-da/pgr-handbook?xsdata=mdv8mdj8fdg5mtq0mjg3nmq3zjrjngexndmzmdhkzgy5ztvin2vkfgmxntjjyja3nje0ztrhymi4mthhzjaznwnmytkxytc3fdb8mhw2mzg5nde0odcxoduwnzmymdn8vw5rbm93bnxwr1zoylhovfpxtjfjbwwwzvzobgnuwnbzmly4zxlkrfftstzjbfjswvcxelgwrlvvrk5sy25acfkyvmzvmujqveu5r0lpd2lwauk2swpbdu1dnhdnref3swl3avvdstzjbgrwympneulpd2lrvtrpt2lkugrhagxjaulzswxkvulqb3hnwda9fdf8tdjob1lyunpmeku1t2pbnfpezzvpr1zstfrkbu5htxrorgxttkmxavpqaghmvejttnpoavpqy3povfjotmw4efkyttraak5stkmwnvphstvmvff6tldnde9esxpnatb6tmpwafpettvov0l3tm1gqwrxnxhmbwrpykm1emnhrmpawe12yldwemmyrm5awe12tvrjmu9evtfnvgt4tnpvd05bpt18odiym2mznzmzztlhndi2m2finduwogrkzjllnwi3zwn8mtfimwixmzcwyzvhndbizwe3mzk3njm1nwy5mwq5otm%3d&amp;sdata=zlfzt05qa1npsuxuwkh0wwjeaxj5cfdabhz3njh1nvjtcnbkd3m1mzeyrt0%3d&amp;ovuser=c152cb07-614e-4abb-818a-f035cfa91a77%2clloyd.harris%40manchester.ac.uk"/>
              </a:rPr>
              <a:t>https://livemanchesterac.sharepoint.com/sites/UOM-HUM-DA/PGR-Handbook</a:t>
            </a:r>
            <a:endParaRPr lang="en-US" sz="2400" dirty="0">
              <a:latin typeface="Baskerville Old Face" panose="02020602080505020303" pitchFamily="18" charset="77"/>
            </a:endParaRPr>
          </a:p>
          <a:p>
            <a:pPr marL="0" indent="0" algn="just" eaLnBrk="1" hangingPunct="1">
              <a:buNone/>
              <a:defRPr/>
            </a:pPr>
            <a:r>
              <a:rPr lang="en-US" altLang="en-US" sz="2600" dirty="0">
                <a:latin typeface="Baskerville Old Face" panose="02020602080505020303" pitchFamily="18" charset="77"/>
              </a:rPr>
              <a:t>Your one-stop shop for all things PGR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altLang="en-US" dirty="0">
                <a:latin typeface="Baskerville Old Face" panose="02020602080505020303" pitchFamily="18" charset="77"/>
              </a:rPr>
              <a:t>Policies &amp; Procedures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altLang="en-US" dirty="0">
                <a:latin typeface="Baskerville Old Face" panose="02020602080505020303" pitchFamily="18" charset="77"/>
              </a:rPr>
              <a:t>Guidelines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altLang="en-US" dirty="0">
                <a:latin typeface="Baskerville Old Face" panose="02020602080505020303" pitchFamily="18" charset="77"/>
              </a:rPr>
              <a:t>Research Training </a:t>
            </a:r>
          </a:p>
          <a:p>
            <a:pPr marL="914400" lvl="2" indent="0" algn="just" eaLnBrk="1" hangingPunct="1">
              <a:buFont typeface="Arial" pitchFamily="34" charset="0"/>
              <a:buNone/>
              <a:defRPr/>
            </a:pPr>
            <a:r>
              <a:rPr lang="en-US" altLang="en-US" dirty="0">
                <a:latin typeface="Baskerville Old Face" panose="02020602080505020303" pitchFamily="18" charset="77"/>
              </a:rPr>
              <a:t>	</a:t>
            </a:r>
            <a:r>
              <a:rPr lang="en-US" altLang="en-US" dirty="0" err="1">
                <a:latin typeface="Baskerville Old Face" panose="02020602080505020303" pitchFamily="18" charset="77"/>
              </a:rPr>
              <a:t>Programme</a:t>
            </a:r>
            <a:endParaRPr lang="en-US" altLang="en-US" dirty="0">
              <a:latin typeface="Baskerville Old Face" panose="02020602080505020303" pitchFamily="18" charset="77"/>
            </a:endParaRP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altLang="en-US" dirty="0">
                <a:latin typeface="Baskerville Old Face" panose="02020602080505020303" pitchFamily="18" charset="77"/>
              </a:rPr>
              <a:t>Links to wider training </a:t>
            </a:r>
          </a:p>
          <a:p>
            <a:pPr marL="914400" lvl="2" indent="0" algn="just" eaLnBrk="1" hangingPunct="1">
              <a:buFont typeface="Arial" pitchFamily="34" charset="0"/>
              <a:buNone/>
              <a:defRPr/>
            </a:pPr>
            <a:r>
              <a:rPr lang="en-US" altLang="en-US" dirty="0">
                <a:latin typeface="Baskerville Old Face" panose="02020602080505020303" pitchFamily="18" charset="77"/>
              </a:rPr>
              <a:t>	networks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endParaRPr lang="en-US" altLang="en-US" sz="2600" dirty="0">
              <a:latin typeface="Baskerville Old Face" panose="02020602080505020303" pitchFamily="18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10" y="3501008"/>
            <a:ext cx="4364789" cy="31672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081B390F-E85D-767F-E480-CF0ECB69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548680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b="1" dirty="0">
                <a:latin typeface="Baskerville Old Face" panose="02020602080505020303" pitchFamily="18" charset="77"/>
              </a:rPr>
              <a:t>Thoughts and Questions? 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03DDF96D-40CB-CE1C-D0DD-38C7146C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533525"/>
            <a:ext cx="8782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3CDF9BDD-D753-5E1D-440F-5388A0ED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5" name="Rectangle 718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737A4B02-C85D-E6A3-6900-647848717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27010" b="2"/>
          <a:stretch/>
        </p:blipFill>
        <p:spPr bwMode="auto">
          <a:xfrm>
            <a:off x="2650188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834121" y="234315"/>
            <a:ext cx="5298059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b="1" dirty="0">
                <a:latin typeface="Baskerville Old Face" panose="02020602080505020303" pitchFamily="18" charset="77"/>
                <a:ea typeface="+mj-ea"/>
                <a:cs typeface="+mj-cs"/>
              </a:rPr>
              <a:t>What are we doing here? </a:t>
            </a:r>
          </a:p>
        </p:txBody>
      </p:sp>
      <p:sp>
        <p:nvSpPr>
          <p:cNvPr id="7189" name="Rectangle 718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91" name="Rectangle 719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365229" y="2139378"/>
            <a:ext cx="4005648" cy="34240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  <a:ea typeface="+mn-ea"/>
                <a:cs typeface="+mn-cs"/>
              </a:rPr>
              <a:t>Structure of today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  <a:ea typeface="+mn-ea"/>
                <a:cs typeface="+mn-cs"/>
              </a:rPr>
              <a:t>Into to UoM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  <a:ea typeface="+mn-ea"/>
                <a:cs typeface="+mn-cs"/>
              </a:rPr>
              <a:t>Intro to AMBS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</a:rPr>
              <a:t>Intro to PGR Team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  <a:ea typeface="+mn-ea"/>
                <a:cs typeface="+mn-cs"/>
              </a:rPr>
              <a:t>Intro to PGR Coordinators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  <a:ea typeface="+mn-ea"/>
                <a:cs typeface="+mn-cs"/>
              </a:rPr>
              <a:t>Expectations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  <a:ea typeface="+mn-ea"/>
                <a:cs typeface="+mn-cs"/>
              </a:rPr>
              <a:t>Intro to DA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2400" dirty="0">
                <a:latin typeface="Baskerville Old Face" panose="02020602080505020303" pitchFamily="18" charset="77"/>
                <a:ea typeface="+mn-ea"/>
                <a:cs typeface="+mn-cs"/>
              </a:rPr>
              <a:t>Handbook</a:t>
            </a: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latin typeface="Baskerville Old Face" panose="02020602080505020303" pitchFamily="18" charset="77"/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</a:pPr>
            <a:endParaRPr lang="en-US" altLang="en-US" sz="2400" dirty="0">
              <a:highlight>
                <a:srgbClr val="FFFF00"/>
              </a:highlight>
              <a:latin typeface="Baskerville Old Face" panose="02020602080505020303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5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DF87EB-D0FE-F28D-C859-069347593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938509"/>
              </p:ext>
            </p:extLst>
          </p:nvPr>
        </p:nvGraphicFramePr>
        <p:xfrm>
          <a:off x="539552" y="1099090"/>
          <a:ext cx="8344383" cy="5590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968">
                  <a:extLst>
                    <a:ext uri="{9D8B030D-6E8A-4147-A177-3AD203B41FA5}">
                      <a16:colId xmlns:a16="http://schemas.microsoft.com/office/drawing/2014/main" val="3695392967"/>
                    </a:ext>
                  </a:extLst>
                </a:gridCol>
                <a:gridCol w="1194586">
                  <a:extLst>
                    <a:ext uri="{9D8B030D-6E8A-4147-A177-3AD203B41FA5}">
                      <a16:colId xmlns:a16="http://schemas.microsoft.com/office/drawing/2014/main" val="2120067077"/>
                    </a:ext>
                  </a:extLst>
                </a:gridCol>
                <a:gridCol w="1866541">
                  <a:extLst>
                    <a:ext uri="{9D8B030D-6E8A-4147-A177-3AD203B41FA5}">
                      <a16:colId xmlns:a16="http://schemas.microsoft.com/office/drawing/2014/main" val="147773511"/>
                    </a:ext>
                  </a:extLst>
                </a:gridCol>
                <a:gridCol w="2314511">
                  <a:extLst>
                    <a:ext uri="{9D8B030D-6E8A-4147-A177-3AD203B41FA5}">
                      <a16:colId xmlns:a16="http://schemas.microsoft.com/office/drawing/2014/main" val="2662365169"/>
                    </a:ext>
                  </a:extLst>
                </a:gridCol>
                <a:gridCol w="1509777">
                  <a:extLst>
                    <a:ext uri="{9D8B030D-6E8A-4147-A177-3AD203B41FA5}">
                      <a16:colId xmlns:a16="http://schemas.microsoft.com/office/drawing/2014/main" val="2342590502"/>
                    </a:ext>
                  </a:extLst>
                </a:gridCol>
              </a:tblGrid>
              <a:tr h="167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Baskerville Old Face" panose="02020602080505020303" pitchFamily="18" charset="77"/>
                        </a:rPr>
                        <a:t>Date </a:t>
                      </a:r>
                      <a:endParaRPr lang="en-GB" sz="1600" dirty="0"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Baskerville Old Face" panose="02020602080505020303" pitchFamily="18" charset="77"/>
                        </a:rPr>
                        <a:t>Time</a:t>
                      </a:r>
                      <a:endParaRPr lang="en-GB" sz="1600"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Baskerville Old Face" panose="02020602080505020303" pitchFamily="18" charset="77"/>
                        </a:rPr>
                        <a:t>In Person Event </a:t>
                      </a:r>
                      <a:endParaRPr lang="en-GB" sz="1600"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Baskerville Old Face" panose="02020602080505020303" pitchFamily="18" charset="77"/>
                        </a:rPr>
                        <a:t>Hosted by</a:t>
                      </a:r>
                      <a:endParaRPr lang="en-GB" sz="1600"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Baskerville Old Face" panose="02020602080505020303" pitchFamily="18" charset="77"/>
                        </a:rPr>
                        <a:t>Room </a:t>
                      </a:r>
                      <a:endParaRPr lang="en-GB" sz="1600"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2595911753"/>
                  </a:ext>
                </a:extLst>
              </a:tr>
              <a:tr h="25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Wednesday 24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 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 September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10:45am – 11:00am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Welcome from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Head of School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Professor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Ken McPhail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Head of School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Room_3.049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740436222"/>
                  </a:ext>
                </a:extLst>
              </a:tr>
              <a:tr h="234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Wednesday 24</a:t>
                      </a:r>
                      <a:r>
                        <a:rPr kumimoji="0" lang="en-GB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 September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11:00am – 11:30am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Welcome from the PGR Director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Professor Lloyd C. Harris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PGR </a:t>
                      </a:r>
                      <a:r>
                        <a:rPr lang="de-DE" sz="1600" b="1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Director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Room_3.049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396425029"/>
                  </a:ext>
                </a:extLst>
              </a:tr>
              <a:tr h="1381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Wednesday 24</a:t>
                      </a:r>
                      <a:r>
                        <a:rPr kumimoji="0" lang="en-GB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 September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11:30am – 12:30pm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Meet your Division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Prof Hening Liu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A&amp;F PGR Divisional Coordinator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Dr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Gianluigi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Giustiziero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IMP PGR Divisional Coordinator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Dr Ilma Nur Chowdhury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MSM PGR Divisional Coordinator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Dr Kara Ng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PMO PGR Divisional Coordinator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Room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3.008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AMBS_3.015A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Room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3.049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AMBS_3.015B</a:t>
                      </a:r>
                    </a:p>
                  </a:txBody>
                  <a:tcPr marL="41685" marR="41685" marT="0" marB="0"/>
                </a:tc>
                <a:extLst>
                  <a:ext uri="{0D108BD9-81ED-4DB2-BD59-A6C34878D82A}">
                    <a16:rowId xmlns:a16="http://schemas.microsoft.com/office/drawing/2014/main" val="2913131362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72A4E7F3-E13F-FA49-5BB3-782AE72A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665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4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DF87EB-D0FE-F28D-C859-069347593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115767"/>
              </p:ext>
            </p:extLst>
          </p:nvPr>
        </p:nvGraphicFramePr>
        <p:xfrm>
          <a:off x="661488" y="1556792"/>
          <a:ext cx="8047805" cy="4016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828">
                  <a:extLst>
                    <a:ext uri="{9D8B030D-6E8A-4147-A177-3AD203B41FA5}">
                      <a16:colId xmlns:a16="http://schemas.microsoft.com/office/drawing/2014/main" val="3695392967"/>
                    </a:ext>
                  </a:extLst>
                </a:gridCol>
                <a:gridCol w="1196873">
                  <a:extLst>
                    <a:ext uri="{9D8B030D-6E8A-4147-A177-3AD203B41FA5}">
                      <a16:colId xmlns:a16="http://schemas.microsoft.com/office/drawing/2014/main" val="2120067077"/>
                    </a:ext>
                  </a:extLst>
                </a:gridCol>
                <a:gridCol w="1754513">
                  <a:extLst>
                    <a:ext uri="{9D8B030D-6E8A-4147-A177-3AD203B41FA5}">
                      <a16:colId xmlns:a16="http://schemas.microsoft.com/office/drawing/2014/main" val="147773511"/>
                    </a:ext>
                  </a:extLst>
                </a:gridCol>
                <a:gridCol w="2005969">
                  <a:extLst>
                    <a:ext uri="{9D8B030D-6E8A-4147-A177-3AD203B41FA5}">
                      <a16:colId xmlns:a16="http://schemas.microsoft.com/office/drawing/2014/main" val="2662365169"/>
                    </a:ext>
                  </a:extLst>
                </a:gridCol>
                <a:gridCol w="1503622">
                  <a:extLst>
                    <a:ext uri="{9D8B030D-6E8A-4147-A177-3AD203B41FA5}">
                      <a16:colId xmlns:a16="http://schemas.microsoft.com/office/drawing/2014/main" val="2342590502"/>
                    </a:ext>
                  </a:extLst>
                </a:gridCol>
              </a:tblGrid>
              <a:tr h="167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Baskerville Old Face" panose="02020602080505020303" pitchFamily="18" charset="77"/>
                        </a:rPr>
                        <a:t>Date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Baskerville Old Face" panose="02020602080505020303" pitchFamily="18" charset="77"/>
                        </a:rPr>
                        <a:t>Time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Baskerville Old Face" panose="02020602080505020303" pitchFamily="18" charset="77"/>
                        </a:rPr>
                        <a:t>In Person Event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Baskerville Old Face" panose="02020602080505020303" pitchFamily="18" charset="77"/>
                        </a:rPr>
                        <a:t>Hosted by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Baskerville Old Face" panose="02020602080505020303" pitchFamily="18" charset="77"/>
                        </a:rPr>
                        <a:t>Room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2595911753"/>
                  </a:ext>
                </a:extLst>
              </a:tr>
              <a:tr h="234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Wednesday 24 September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12:30pm – 1:30pm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Lunch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Room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3.049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Baskerville Old Face" panose="02020602080505020303" pitchFamily="18" charset="77"/>
                      </a:endParaRP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1688368023"/>
                  </a:ext>
                </a:extLst>
              </a:tr>
              <a:tr h="255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Wednesday 24 September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1:30pm – 2:30pm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Research Training Programme Session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Dr Stefan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Zagelmeyer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Room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3.049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Baskerville Old Face" panose="02020602080505020303" pitchFamily="18" charset="77"/>
                      </a:endParaRP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2146031037"/>
                  </a:ext>
                </a:extLst>
              </a:tr>
              <a:tr h="267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Wednesday 24 September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2.45pm – 3.30pm</a:t>
                      </a: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Tour of AMBS Building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Darren Cunningham, Jo Slater and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Jodie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Ebdon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Meeting Point: AMBS Reception</a:t>
                      </a: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1521534055"/>
                  </a:ext>
                </a:extLst>
              </a:tr>
              <a:tr h="264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anose="02020602080505020303" pitchFamily="18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Wednesday 24 September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3:30pm – </a:t>
                      </a: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77"/>
                          <a:ea typeface="+mn-ea"/>
                          <a:cs typeface="+mn-cs"/>
                        </a:rPr>
                        <a:t>Meet your Supervisor (optional session) </a:t>
                      </a:r>
                    </a:p>
                  </a:txBody>
                  <a:tcPr marL="41685" marR="41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Various</a:t>
                      </a: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Various</a:t>
                      </a:r>
                    </a:p>
                  </a:txBody>
                  <a:tcPr marL="41685" marR="41685" marT="0" marB="0" anchor="ctr"/>
                </a:tc>
                <a:extLst>
                  <a:ext uri="{0D108BD9-81ED-4DB2-BD59-A6C34878D82A}">
                    <a16:rowId xmlns:a16="http://schemas.microsoft.com/office/drawing/2014/main" val="133741426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72A4E7F3-E13F-FA49-5BB3-782AE72A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665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4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00050" y="976313"/>
            <a:ext cx="8743950" cy="4801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GB" altLang="en-US" sz="2800" i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675681" y="452981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Baskerville Old Face" panose="02020602080505020303" pitchFamily="18" charset="77"/>
              </a:rPr>
              <a:t>University Structure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0097" y="2578177"/>
            <a:ext cx="2170433" cy="10951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Faculty of Biology, Medicine &amp; Health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7027" y="2649167"/>
            <a:ext cx="2168024" cy="10951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Faculty of Science &amp; Engineering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69715" y="2934523"/>
            <a:ext cx="2204569" cy="10951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Faculty of Humanities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38907" y="1711844"/>
            <a:ext cx="3359889" cy="95693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University of Manchester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0097" y="4922874"/>
            <a:ext cx="1825891" cy="11057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Alliance Manchester Business School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45777" y="4937045"/>
            <a:ext cx="1698613" cy="11057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School of Arts, Languages &amp; Cultures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72025" y="4912240"/>
            <a:ext cx="1839509" cy="11057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School of Education, Environment &amp; Development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76053" y="4937045"/>
            <a:ext cx="1854820" cy="11057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School of Social Sciences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1858617" y="4051936"/>
            <a:ext cx="1611098" cy="77848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868861" y="4171478"/>
            <a:ext cx="322231" cy="76556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988364" y="4171478"/>
            <a:ext cx="562030" cy="7513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5766733" y="3902067"/>
            <a:ext cx="1829603" cy="9283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0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429769" y="215920"/>
            <a:ext cx="7254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Baskerville Old Face" panose="02020602080505020303" pitchFamily="18" charset="77"/>
              </a:rPr>
              <a:t>School 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Baskerville Old Face" panose="02020602080505020303" pitchFamily="18" charset="77"/>
              </a:rPr>
              <a:t>Head &amp; Deputy Head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63" y="4506615"/>
            <a:ext cx="4487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Baskerville Old Face" panose="02020602080505020303" pitchFamily="18" charset="77"/>
              </a:rPr>
              <a:t>Professor </a:t>
            </a:r>
          </a:p>
          <a:p>
            <a:pPr algn="ctr"/>
            <a:r>
              <a:rPr lang="en-GB" sz="3200" dirty="0">
                <a:latin typeface="Baskerville Old Face" panose="02020602080505020303" pitchFamily="18" charset="77"/>
              </a:rPr>
              <a:t>Stuart Hyde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52" y="1844824"/>
            <a:ext cx="3547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Baskerville Old Face" panose="02020602080505020303" pitchFamily="18" charset="77"/>
              </a:rPr>
              <a:t>Professor </a:t>
            </a:r>
          </a:p>
          <a:p>
            <a:pPr algn="ctr"/>
            <a:r>
              <a:rPr lang="en-GB" sz="3200" dirty="0">
                <a:latin typeface="Baskerville Old Face" panose="02020602080505020303" pitchFamily="18" charset="77"/>
              </a:rPr>
              <a:t>Ken McPhail</a:t>
            </a:r>
          </a:p>
        </p:txBody>
      </p:sp>
      <p:pic>
        <p:nvPicPr>
          <p:cNvPr id="3074" name="Picture 2" descr="Ken McPhail">
            <a:extLst>
              <a:ext uri="{FF2B5EF4-FFF2-40B4-BE49-F238E27FC236}">
                <a16:creationId xmlns:a16="http://schemas.microsoft.com/office/drawing/2014/main" id="{A8A003A4-4EB4-119E-2221-45326880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0367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Leadership team - Stuart Hyde">
            <a:extLst>
              <a:ext uri="{FF2B5EF4-FFF2-40B4-BE49-F238E27FC236}">
                <a16:creationId xmlns:a16="http://schemas.microsoft.com/office/drawing/2014/main" id="{D4105FC7-42D1-A3C2-BEA9-47458ECB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7842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6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00050" y="976313"/>
            <a:ext cx="87439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GB" altLang="en-US" sz="2800" i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355758" y="496823"/>
            <a:ext cx="6525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Baskerville Old Face" panose="02020602080505020303" pitchFamily="18" charset="77"/>
              </a:rPr>
              <a:t>School Structure: Heads of Division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75033" y="1524436"/>
            <a:ext cx="1874946" cy="10951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Accounting &amp; Finance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4456" y="1524436"/>
            <a:ext cx="1936269" cy="10951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People, Management &amp; Organisations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30259" y="1540202"/>
            <a:ext cx="1936369" cy="10951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Management Science &amp; Marketing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80122" y="1538607"/>
            <a:ext cx="1893454" cy="109515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77"/>
              </a:rPr>
              <a:t>Innovation Management &amp; Policy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1387" y="5144062"/>
            <a:ext cx="207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skerville Old Face" panose="02020602080505020303" pitchFamily="18" charset="77"/>
              </a:rPr>
              <a:t>Professor Mark Healey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52801" y="5165088"/>
            <a:ext cx="207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skerville Old Face" panose="02020602080505020303" pitchFamily="18" charset="77"/>
              </a:rPr>
              <a:t>Professor Michelle Carter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2421" y="5117021"/>
            <a:ext cx="2073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skerville Old Face" panose="02020602080505020303" pitchFamily="18" charset="77"/>
              </a:rPr>
              <a:t>Professor </a:t>
            </a:r>
          </a:p>
          <a:p>
            <a:pPr algn="ctr"/>
            <a:r>
              <a:rPr lang="en-GB" dirty="0">
                <a:latin typeface="Baskerville Old Face" panose="02020602080505020303" pitchFamily="18" charset="77"/>
              </a:rPr>
              <a:t>Sheena Johnson (Interim)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4E46D-D25F-280D-56BF-0059FB2C7B03}"/>
              </a:ext>
            </a:extLst>
          </p:cNvPr>
          <p:cNvSpPr txBox="1"/>
          <p:nvPr/>
        </p:nvSpPr>
        <p:spPr>
          <a:xfrm>
            <a:off x="205415" y="5165088"/>
            <a:ext cx="207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skerville Old Face" panose="02020602080505020303" pitchFamily="18" charset="77"/>
              </a:rPr>
              <a:t>Professor Stuart</a:t>
            </a:r>
          </a:p>
          <a:p>
            <a:pPr algn="ctr"/>
            <a:r>
              <a:rPr lang="en-GB" dirty="0">
                <a:latin typeface="Baskerville Old Face" panose="02020602080505020303" pitchFamily="18" charset="77"/>
              </a:rPr>
              <a:t>Hyde</a:t>
            </a:r>
          </a:p>
        </p:txBody>
      </p:sp>
      <p:pic>
        <p:nvPicPr>
          <p:cNvPr id="1026" name="Picture 2" descr="Michelle Carter, Director of Equality, Diversity, and Inclusion (EDI) at AMBS">
            <a:extLst>
              <a:ext uri="{FF2B5EF4-FFF2-40B4-BE49-F238E27FC236}">
                <a16:creationId xmlns:a16="http://schemas.microsoft.com/office/drawing/2014/main" id="{B8605B04-B218-FB85-62D8-63DF0E7B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04" y="2858605"/>
            <a:ext cx="21335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Healey, Head of the Division of Innovation, Management and Policy at AMBS">
            <a:extLst>
              <a:ext uri="{FF2B5EF4-FFF2-40B4-BE49-F238E27FC236}">
                <a16:creationId xmlns:a16="http://schemas.microsoft.com/office/drawing/2014/main" id="{393C224B-CFA4-BA53-F05C-40EBCB23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58" y="2868845"/>
            <a:ext cx="2168197" cy="21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art Hyde, Deputy Head of School and Head of the Division of Accounting and Finance at AMBS">
            <a:extLst>
              <a:ext uri="{FF2B5EF4-FFF2-40B4-BE49-F238E27FC236}">
                <a16:creationId xmlns:a16="http://schemas.microsoft.com/office/drawing/2014/main" id="{4BBB2B32-CAD2-8A5E-371B-C95F7778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0" y="2882645"/>
            <a:ext cx="2168198" cy="21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heena JOHNSON | Professor | PhD Organisational Psychology | The University  of Manchester, Manchester | Alliance Manchester Business School (AMBS) |  Research profile">
            <a:extLst>
              <a:ext uri="{FF2B5EF4-FFF2-40B4-BE49-F238E27FC236}">
                <a16:creationId xmlns:a16="http://schemas.microsoft.com/office/drawing/2014/main" id="{4E7BAD76-8B8B-AB0B-E0E3-71530FDF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52" y="2858604"/>
            <a:ext cx="21335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2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2E40ED0-674D-584E-85AA-00896743D29B}"/>
              </a:ext>
            </a:extLst>
          </p:cNvPr>
          <p:cNvSpPr txBox="1"/>
          <p:nvPr/>
        </p:nvSpPr>
        <p:spPr>
          <a:xfrm>
            <a:off x="2411760" y="4759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askerville Old Face" panose="02020602080505020303" pitchFamily="18" charset="77"/>
              </a:rPr>
              <a:t>PGR Who are we?</a:t>
            </a:r>
          </a:p>
        </p:txBody>
      </p:sp>
      <p:pic>
        <p:nvPicPr>
          <p:cNvPr id="4100" name="Picture 4" descr="Lloyd C Harris">
            <a:extLst>
              <a:ext uri="{FF2B5EF4-FFF2-40B4-BE49-F238E27FC236}">
                <a16:creationId xmlns:a16="http://schemas.microsoft.com/office/drawing/2014/main" id="{E0FDD201-24B0-29DA-9B94-9F212409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05" y="1606722"/>
            <a:ext cx="2153315" cy="23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efan Zagelmeyer">
            <a:extLst>
              <a:ext uri="{FF2B5EF4-FFF2-40B4-BE49-F238E27FC236}">
                <a16:creationId xmlns:a16="http://schemas.microsoft.com/office/drawing/2014/main" id="{883AF093-B6D0-5760-7662-3A9EC3AF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06722"/>
            <a:ext cx="1656184" cy="23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B4E20-0825-5CC0-24D5-038752BE27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9" y="4423374"/>
            <a:ext cx="3096344" cy="109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2400" dirty="0">
                <a:latin typeface="Baskerville Old Face" panose="02020602080505020303" pitchFamily="18" charset="77"/>
              </a:rPr>
              <a:t>Professor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i="0" u="none" strike="noStrike" dirty="0">
                <a:solidFill>
                  <a:srgbClr val="323232"/>
                </a:solidFill>
                <a:effectLst/>
                <a:latin typeface="Baskerville Old Face" panose="02020602080505020303" pitchFamily="18" charset="77"/>
              </a:rPr>
              <a:t>Heiner </a:t>
            </a:r>
            <a:r>
              <a:rPr lang="en-GB" sz="2400" i="0" u="none" strike="noStrike" dirty="0" err="1">
                <a:solidFill>
                  <a:srgbClr val="323232"/>
                </a:solidFill>
                <a:effectLst/>
                <a:latin typeface="Baskerville Old Face" panose="02020602080505020303" pitchFamily="18" charset="77"/>
              </a:rPr>
              <a:t>Evanschitzky</a:t>
            </a:r>
            <a:endParaRPr lang="en-GB" sz="2400" i="0" u="none" strike="noStrike" dirty="0">
              <a:solidFill>
                <a:srgbClr val="323232"/>
              </a:solidFill>
              <a:effectLst/>
              <a:latin typeface="Baskerville Old Face" panose="02020602080505020303" pitchFamily="18" charset="77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latin typeface="Baskerville Old Face" panose="02020602080505020303" pitchFamily="18" charset="77"/>
              </a:rPr>
              <a:t>Research Director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145A5B4-16BB-FCE8-6AA3-7BF281AB91A3}"/>
              </a:ext>
            </a:extLst>
          </p:cNvPr>
          <p:cNvSpPr txBox="1">
            <a:spLocks/>
          </p:cNvSpPr>
          <p:nvPr/>
        </p:nvSpPr>
        <p:spPr>
          <a:xfrm>
            <a:off x="3096590" y="4423375"/>
            <a:ext cx="3096344" cy="109042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dirty="0">
                <a:latin typeface="Baskerville Old Face" panose="02020602080505020303" pitchFamily="18" charset="77"/>
              </a:rPr>
              <a:t>Professor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>
                <a:latin typeface="Baskerville Old Face" panose="02020602080505020303" pitchFamily="18" charset="77"/>
              </a:rPr>
              <a:t>Lloyd C Harris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latin typeface="Baskerville Old Face" panose="02020602080505020303" pitchFamily="18" charset="77"/>
              </a:rPr>
              <a:t>PGR Director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05132CE-0B95-6963-9C3F-D637EC49A0C5}"/>
              </a:ext>
            </a:extLst>
          </p:cNvPr>
          <p:cNvSpPr txBox="1">
            <a:spLocks/>
          </p:cNvSpPr>
          <p:nvPr/>
        </p:nvSpPr>
        <p:spPr>
          <a:xfrm>
            <a:off x="6228184" y="4434365"/>
            <a:ext cx="2520280" cy="109042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i="0" u="none" strike="noStrike" dirty="0">
                <a:effectLst/>
                <a:latin typeface="Baskerville Old Face" panose="02020602080505020303" pitchFamily="18" charset="77"/>
              </a:rPr>
              <a:t>Dr Stefan </a:t>
            </a:r>
            <a:r>
              <a:rPr lang="en-GB" sz="2400" i="0" u="none" strike="noStrike" dirty="0" err="1">
                <a:effectLst/>
                <a:latin typeface="Baskerville Old Face" panose="02020602080505020303" pitchFamily="18" charset="77"/>
              </a:rPr>
              <a:t>Zagelmeyer</a:t>
            </a:r>
            <a:endParaRPr lang="en-GB" sz="2400" i="0" u="none" strike="noStrike" dirty="0">
              <a:effectLst/>
              <a:latin typeface="Baskerville Old Face" panose="02020602080505020303" pitchFamily="18" charset="77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latin typeface="Baskerville Old Face" panose="02020602080505020303" pitchFamily="18" charset="77"/>
              </a:rPr>
              <a:t>Director of RTP</a:t>
            </a:r>
            <a:endParaRPr lang="en-GB" sz="2400" b="1" i="0" u="none" strike="noStrike" dirty="0">
              <a:effectLst/>
              <a:latin typeface="Baskerville Old Face" panose="02020602080505020303" pitchFamily="18" charset="77"/>
            </a:endParaRPr>
          </a:p>
        </p:txBody>
      </p:sp>
      <p:pic>
        <p:nvPicPr>
          <p:cNvPr id="6" name="Picture 2" descr="Heiner Evanschitzky">
            <a:extLst>
              <a:ext uri="{FF2B5EF4-FFF2-40B4-BE49-F238E27FC236}">
                <a16:creationId xmlns:a16="http://schemas.microsoft.com/office/drawing/2014/main" id="{FD1A2FC2-E859-854A-F986-006CCA789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t="-588" r="16007" b="-1240"/>
          <a:stretch/>
        </p:blipFill>
        <p:spPr bwMode="auto">
          <a:xfrm>
            <a:off x="467544" y="1581954"/>
            <a:ext cx="23654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339752" y="548680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96" charset="-128"/>
                <a:cs typeface="Geneva" pitchFamily="-9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-96" charset="0"/>
                <a:cs typeface="Geneva" pitchFamily="-9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Baskerville Old Face" panose="02020602080505020303" pitchFamily="18" charset="77"/>
              </a:rPr>
              <a:t>Divisional PGR Co-</a:t>
            </a:r>
            <a:r>
              <a:rPr lang="en-US" altLang="en-US" b="1" dirty="0" err="1">
                <a:latin typeface="Baskerville Old Face" panose="02020602080505020303" pitchFamily="18" charset="77"/>
              </a:rPr>
              <a:t>ordinators</a:t>
            </a:r>
            <a:endParaRPr lang="en-GB" altLang="en-US" b="1" dirty="0">
              <a:latin typeface="Baskerville Old Face" panose="02020602080505020303" pitchFamily="18" charset="77"/>
            </a:endParaRPr>
          </a:p>
        </p:txBody>
      </p:sp>
      <p:sp>
        <p:nvSpPr>
          <p:cNvPr id="2" name="AutoShape 6" descr="Image result for kathy keeling manchester business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Baskerville Old Face" panose="02020602080505020303" pitchFamily="18" charset="7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447" y="1831640"/>
            <a:ext cx="8382000" cy="164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Baskerville Old Face" panose="02020602080505020303" pitchFamily="18" charset="77"/>
              </a:rPr>
              <a:t> A&amp;F  - 		Prof Hening Liu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Baskerville Old Face" panose="02020602080505020303" pitchFamily="18" charset="77"/>
              </a:rPr>
              <a:t>  IMP   -   		Dr </a:t>
            </a:r>
            <a:r>
              <a:rPr lang="en-GB" sz="28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Gianluigi </a:t>
            </a:r>
            <a:r>
              <a:rPr lang="en-GB" sz="2800" dirty="0" err="1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Giustiziero</a:t>
            </a:r>
            <a:r>
              <a:rPr lang="en-GB" sz="28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Baskerville Old Face" panose="02020602080505020303" pitchFamily="18" charset="77"/>
                <a:cs typeface="Times New Roman" panose="02020603050405020304" pitchFamily="18" charset="0"/>
              </a:rPr>
              <a:t>  </a:t>
            </a:r>
            <a:r>
              <a:rPr lang="en-GB" altLang="en-US" sz="2800" dirty="0">
                <a:latin typeface="Baskerville Old Face" panose="02020602080505020303" pitchFamily="18" charset="77"/>
              </a:rPr>
              <a:t>MSM - 		Dr Ilma Nur </a:t>
            </a:r>
            <a:r>
              <a:rPr lang="en-GB" altLang="en-US" sz="2800" dirty="0" err="1">
                <a:latin typeface="Baskerville Old Face" panose="02020602080505020303" pitchFamily="18" charset="77"/>
              </a:rPr>
              <a:t>Chowdury</a:t>
            </a:r>
            <a:endParaRPr lang="en-GB" altLang="en-US" sz="2800" dirty="0">
              <a:latin typeface="Baskerville Old Face" panose="02020602080505020303" pitchFamily="18" charset="77"/>
            </a:endParaRP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Baskerville Old Face" panose="02020602080505020303" pitchFamily="18" charset="77"/>
              </a:rPr>
              <a:t>  PMO - 		Dr Kara Ng</a:t>
            </a:r>
          </a:p>
        </p:txBody>
      </p:sp>
      <p:pic>
        <p:nvPicPr>
          <p:cNvPr id="6" name="Picture 4" descr="Ilma Nur Chowdhury">
            <a:extLst>
              <a:ext uri="{FF2B5EF4-FFF2-40B4-BE49-F238E27FC236}">
                <a16:creationId xmlns:a16="http://schemas.microsoft.com/office/drawing/2014/main" id="{688EB390-A3BC-4979-419C-6857853A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1199"/>
            <a:ext cx="2032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ening Liu">
            <a:extLst>
              <a:ext uri="{FF2B5EF4-FFF2-40B4-BE49-F238E27FC236}">
                <a16:creationId xmlns:a16="http://schemas.microsoft.com/office/drawing/2014/main" id="{EC6705E2-2B34-30A2-8E03-BF19FE8F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2803"/>
            <a:ext cx="1389396" cy="19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ra Ng">
            <a:extLst>
              <a:ext uri="{FF2B5EF4-FFF2-40B4-BE49-F238E27FC236}">
                <a16:creationId xmlns:a16="http://schemas.microsoft.com/office/drawing/2014/main" id="{0913245B-3D55-16C7-493B-5117DC77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60" y="3878499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anluigi GIUSTIZIERO | Professor ...">
            <a:extLst>
              <a:ext uri="{FF2B5EF4-FFF2-40B4-BE49-F238E27FC236}">
                <a16:creationId xmlns:a16="http://schemas.microsoft.com/office/drawing/2014/main" id="{C1B7784A-C261-21CD-FECB-4947373B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56" y="3878499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3299</TotalTime>
  <Words>531</Words>
  <Application>Microsoft Macintosh PowerPoint</Application>
  <PresentationFormat>On-screen Show (4:3)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Lloyd Harris</cp:lastModifiedBy>
  <cp:revision>60</cp:revision>
  <cp:lastPrinted>2022-10-22T06:44:45Z</cp:lastPrinted>
  <dcterms:created xsi:type="dcterms:W3CDTF">2012-06-12T15:56:20Z</dcterms:created>
  <dcterms:modified xsi:type="dcterms:W3CDTF">2025-09-22T15:19:49Z</dcterms:modified>
</cp:coreProperties>
</file>