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3"/>
    <p:sldMasterId id="2147483660" r:id="rId4"/>
  </p:sldMasterIdLst>
  <p:notesMasterIdLst>
    <p:notesMasterId r:id="rId29"/>
  </p:notesMasterIdLst>
  <p:handoutMasterIdLst>
    <p:handoutMasterId r:id="rId30"/>
  </p:handoutMasterIdLst>
  <p:sldIdLst>
    <p:sldId id="487" r:id="rId5"/>
    <p:sldId id="1489" r:id="rId6"/>
    <p:sldId id="1508" r:id="rId7"/>
    <p:sldId id="1523" r:id="rId8"/>
    <p:sldId id="1521" r:id="rId9"/>
    <p:sldId id="256" r:id="rId10"/>
    <p:sldId id="259" r:id="rId11"/>
    <p:sldId id="263" r:id="rId12"/>
    <p:sldId id="258" r:id="rId13"/>
    <p:sldId id="257" r:id="rId14"/>
    <p:sldId id="260" r:id="rId15"/>
    <p:sldId id="267" r:id="rId16"/>
    <p:sldId id="261" r:id="rId17"/>
    <p:sldId id="266" r:id="rId18"/>
    <p:sldId id="268" r:id="rId19"/>
    <p:sldId id="1524" r:id="rId20"/>
    <p:sldId id="1525" r:id="rId21"/>
    <p:sldId id="1526" r:id="rId22"/>
    <p:sldId id="1527" r:id="rId23"/>
    <p:sldId id="1528" r:id="rId24"/>
    <p:sldId id="1529" r:id="rId25"/>
    <p:sldId id="1530" r:id="rId26"/>
    <p:sldId id="1509" r:id="rId27"/>
    <p:sldId id="151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00A2"/>
    <a:srgbClr val="FDEADA"/>
    <a:srgbClr val="C00000"/>
    <a:srgbClr val="E6B9B8"/>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8DB909-1BC7-AEEC-05C8-F07931D00C88}" v="14" dt="2025-03-04T16:05:44.571"/>
    <p1510:client id="{2DF16528-098C-441D-9F66-EA669ACFF920}" v="16" dt="2025-03-04T09:46:15.0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1.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stair Beech" userId="S::alistair.beech@manchester.ac.uk::c5dfed00-dade-4239-8d33-bfac3dea69b8" providerId="AD" clId="Web-{108DB909-1BC7-AEEC-05C8-F07931D00C88}"/>
    <pc:docChg chg="addSld delSld">
      <pc:chgData name="Alistair Beech" userId="S::alistair.beech@manchester.ac.uk::c5dfed00-dade-4239-8d33-bfac3dea69b8" providerId="AD" clId="Web-{108DB909-1BC7-AEEC-05C8-F07931D00C88}" dt="2025-03-04T16:05:44.571" v="13"/>
      <pc:docMkLst>
        <pc:docMk/>
      </pc:docMkLst>
      <pc:sldChg chg="del">
        <pc:chgData name="Alistair Beech" userId="S::alistair.beech@manchester.ac.uk::c5dfed00-dade-4239-8d33-bfac3dea69b8" providerId="AD" clId="Web-{108DB909-1BC7-AEEC-05C8-F07931D00C88}" dt="2025-03-04T16:05:39.790" v="8"/>
        <pc:sldMkLst>
          <pc:docMk/>
          <pc:sldMk cId="1547722484" sldId="1511"/>
        </pc:sldMkLst>
      </pc:sldChg>
      <pc:sldChg chg="del">
        <pc:chgData name="Alistair Beech" userId="S::alistair.beech@manchester.ac.uk::c5dfed00-dade-4239-8d33-bfac3dea69b8" providerId="AD" clId="Web-{108DB909-1BC7-AEEC-05C8-F07931D00C88}" dt="2025-03-04T16:05:40.649" v="9"/>
        <pc:sldMkLst>
          <pc:docMk/>
          <pc:sldMk cId="464879824" sldId="1513"/>
        </pc:sldMkLst>
      </pc:sldChg>
      <pc:sldChg chg="del">
        <pc:chgData name="Alistair Beech" userId="S::alistair.beech@manchester.ac.uk::c5dfed00-dade-4239-8d33-bfac3dea69b8" providerId="AD" clId="Web-{108DB909-1BC7-AEEC-05C8-F07931D00C88}" dt="2025-03-04T16:05:41.508" v="10"/>
        <pc:sldMkLst>
          <pc:docMk/>
          <pc:sldMk cId="2830385196" sldId="1514"/>
        </pc:sldMkLst>
      </pc:sldChg>
      <pc:sldChg chg="del">
        <pc:chgData name="Alistair Beech" userId="S::alistair.beech@manchester.ac.uk::c5dfed00-dade-4239-8d33-bfac3dea69b8" providerId="AD" clId="Web-{108DB909-1BC7-AEEC-05C8-F07931D00C88}" dt="2025-03-04T16:05:42.836" v="11"/>
        <pc:sldMkLst>
          <pc:docMk/>
          <pc:sldMk cId="3501280226" sldId="1515"/>
        </pc:sldMkLst>
      </pc:sldChg>
      <pc:sldChg chg="del">
        <pc:chgData name="Alistair Beech" userId="S::alistair.beech@manchester.ac.uk::c5dfed00-dade-4239-8d33-bfac3dea69b8" providerId="AD" clId="Web-{108DB909-1BC7-AEEC-05C8-F07931D00C88}" dt="2025-03-04T16:05:43.743" v="12"/>
        <pc:sldMkLst>
          <pc:docMk/>
          <pc:sldMk cId="386854252" sldId="1516"/>
        </pc:sldMkLst>
      </pc:sldChg>
      <pc:sldChg chg="del">
        <pc:chgData name="Alistair Beech" userId="S::alistair.beech@manchester.ac.uk::c5dfed00-dade-4239-8d33-bfac3dea69b8" providerId="AD" clId="Web-{108DB909-1BC7-AEEC-05C8-F07931D00C88}" dt="2025-03-04T16:05:44.571" v="13"/>
        <pc:sldMkLst>
          <pc:docMk/>
          <pc:sldMk cId="3539031763" sldId="1517"/>
        </pc:sldMkLst>
      </pc:sldChg>
      <pc:sldChg chg="del">
        <pc:chgData name="Alistair Beech" userId="S::alistair.beech@manchester.ac.uk::c5dfed00-dade-4239-8d33-bfac3dea69b8" providerId="AD" clId="Web-{108DB909-1BC7-AEEC-05C8-F07931D00C88}" dt="2025-03-04T16:05:38.868" v="7"/>
        <pc:sldMkLst>
          <pc:docMk/>
          <pc:sldMk cId="1134390515" sldId="1520"/>
        </pc:sldMkLst>
      </pc:sldChg>
      <pc:sldChg chg="add">
        <pc:chgData name="Alistair Beech" userId="S::alistair.beech@manchester.ac.uk::c5dfed00-dade-4239-8d33-bfac3dea69b8" providerId="AD" clId="Web-{108DB909-1BC7-AEEC-05C8-F07931D00C88}" dt="2025-03-04T16:05:34.024" v="0"/>
        <pc:sldMkLst>
          <pc:docMk/>
          <pc:sldMk cId="1084254617" sldId="1524"/>
        </pc:sldMkLst>
      </pc:sldChg>
      <pc:sldChg chg="add">
        <pc:chgData name="Alistair Beech" userId="S::alistair.beech@manchester.ac.uk::c5dfed00-dade-4239-8d33-bfac3dea69b8" providerId="AD" clId="Web-{108DB909-1BC7-AEEC-05C8-F07931D00C88}" dt="2025-03-04T16:05:34.024" v="1"/>
        <pc:sldMkLst>
          <pc:docMk/>
          <pc:sldMk cId="3432148166" sldId="1525"/>
        </pc:sldMkLst>
      </pc:sldChg>
      <pc:sldChg chg="add">
        <pc:chgData name="Alistair Beech" userId="S::alistair.beech@manchester.ac.uk::c5dfed00-dade-4239-8d33-bfac3dea69b8" providerId="AD" clId="Web-{108DB909-1BC7-AEEC-05C8-F07931D00C88}" dt="2025-03-04T16:05:34.039" v="2"/>
        <pc:sldMkLst>
          <pc:docMk/>
          <pc:sldMk cId="3124574639" sldId="1526"/>
        </pc:sldMkLst>
      </pc:sldChg>
      <pc:sldChg chg="add">
        <pc:chgData name="Alistair Beech" userId="S::alistair.beech@manchester.ac.uk::c5dfed00-dade-4239-8d33-bfac3dea69b8" providerId="AD" clId="Web-{108DB909-1BC7-AEEC-05C8-F07931D00C88}" dt="2025-03-04T16:05:34.039" v="3"/>
        <pc:sldMkLst>
          <pc:docMk/>
          <pc:sldMk cId="1327276866" sldId="1527"/>
        </pc:sldMkLst>
      </pc:sldChg>
      <pc:sldChg chg="add">
        <pc:chgData name="Alistair Beech" userId="S::alistair.beech@manchester.ac.uk::c5dfed00-dade-4239-8d33-bfac3dea69b8" providerId="AD" clId="Web-{108DB909-1BC7-AEEC-05C8-F07931D00C88}" dt="2025-03-04T16:05:34.055" v="4"/>
        <pc:sldMkLst>
          <pc:docMk/>
          <pc:sldMk cId="2913434013" sldId="1528"/>
        </pc:sldMkLst>
      </pc:sldChg>
      <pc:sldChg chg="add">
        <pc:chgData name="Alistair Beech" userId="S::alistair.beech@manchester.ac.uk::c5dfed00-dade-4239-8d33-bfac3dea69b8" providerId="AD" clId="Web-{108DB909-1BC7-AEEC-05C8-F07931D00C88}" dt="2025-03-04T16:05:34.055" v="5"/>
        <pc:sldMkLst>
          <pc:docMk/>
          <pc:sldMk cId="3340351932" sldId="1529"/>
        </pc:sldMkLst>
      </pc:sldChg>
      <pc:sldChg chg="add">
        <pc:chgData name="Alistair Beech" userId="S::alistair.beech@manchester.ac.uk::c5dfed00-dade-4239-8d33-bfac3dea69b8" providerId="AD" clId="Web-{108DB909-1BC7-AEEC-05C8-F07931D00C88}" dt="2025-03-04T16:05:34.071" v="6"/>
        <pc:sldMkLst>
          <pc:docMk/>
          <pc:sldMk cId="3325518585" sldId="1530"/>
        </pc:sldMkLst>
      </pc:sldChg>
    </pc:docChg>
  </pc:docChgLst>
  <pc:docChgLst>
    <pc:chgData name="Lynda Mcintosh" userId="S::lynda.s.mcintosh@manchester.ac.uk::397e4d6b-3d08-4671-a546-0e05eb70c688" providerId="AD" clId="Web-{2DF16528-098C-441D-9F66-EA669ACFF920}"/>
    <pc:docChg chg="addSld delSld">
      <pc:chgData name="Lynda Mcintosh" userId="S::lynda.s.mcintosh@manchester.ac.uk::397e4d6b-3d08-4671-a546-0e05eb70c688" providerId="AD" clId="Web-{2DF16528-098C-441D-9F66-EA669ACFF920}" dt="2025-03-04T09:46:15.047" v="15"/>
      <pc:docMkLst>
        <pc:docMk/>
      </pc:docMkLst>
      <pc:sldChg chg="add del replId">
        <pc:chgData name="Lynda Mcintosh" userId="S::lynda.s.mcintosh@manchester.ac.uk::397e4d6b-3d08-4671-a546-0e05eb70c688" providerId="AD" clId="Web-{2DF16528-098C-441D-9F66-EA669ACFF920}" dt="2025-03-04T09:46:15.047" v="15"/>
        <pc:sldMkLst>
          <pc:docMk/>
          <pc:sldMk cId="3332888228" sldId="1524"/>
        </pc:sldMkLst>
      </pc:sldChg>
      <pc:sldChg chg="add del replId">
        <pc:chgData name="Lynda Mcintosh" userId="S::lynda.s.mcintosh@manchester.ac.uk::397e4d6b-3d08-4671-a546-0e05eb70c688" providerId="AD" clId="Web-{2DF16528-098C-441D-9F66-EA669ACFF920}" dt="2025-03-04T09:46:15.047" v="14"/>
        <pc:sldMkLst>
          <pc:docMk/>
          <pc:sldMk cId="655205919" sldId="1525"/>
        </pc:sldMkLst>
      </pc:sldChg>
      <pc:sldChg chg="add del replId">
        <pc:chgData name="Lynda Mcintosh" userId="S::lynda.s.mcintosh@manchester.ac.uk::397e4d6b-3d08-4671-a546-0e05eb70c688" providerId="AD" clId="Web-{2DF16528-098C-441D-9F66-EA669ACFF920}" dt="2025-03-04T09:46:15.031" v="13"/>
        <pc:sldMkLst>
          <pc:docMk/>
          <pc:sldMk cId="2052771147" sldId="1526"/>
        </pc:sldMkLst>
      </pc:sldChg>
      <pc:sldChg chg="add del replId">
        <pc:chgData name="Lynda Mcintosh" userId="S::lynda.s.mcintosh@manchester.ac.uk::397e4d6b-3d08-4671-a546-0e05eb70c688" providerId="AD" clId="Web-{2DF16528-098C-441D-9F66-EA669ACFF920}" dt="2025-03-04T09:46:15.031" v="12"/>
        <pc:sldMkLst>
          <pc:docMk/>
          <pc:sldMk cId="2612557605" sldId="1527"/>
        </pc:sldMkLst>
      </pc:sldChg>
      <pc:sldChg chg="add del replId">
        <pc:chgData name="Lynda Mcintosh" userId="S::lynda.s.mcintosh@manchester.ac.uk::397e4d6b-3d08-4671-a546-0e05eb70c688" providerId="AD" clId="Web-{2DF16528-098C-441D-9F66-EA669ACFF920}" dt="2025-03-04T09:46:15.031" v="11"/>
        <pc:sldMkLst>
          <pc:docMk/>
          <pc:sldMk cId="981537254" sldId="1528"/>
        </pc:sldMkLst>
      </pc:sldChg>
      <pc:sldChg chg="add del replId">
        <pc:chgData name="Lynda Mcintosh" userId="S::lynda.s.mcintosh@manchester.ac.uk::397e4d6b-3d08-4671-a546-0e05eb70c688" providerId="AD" clId="Web-{2DF16528-098C-441D-9F66-EA669ACFF920}" dt="2025-03-04T09:46:15.031" v="10"/>
        <pc:sldMkLst>
          <pc:docMk/>
          <pc:sldMk cId="2056061063" sldId="1529"/>
        </pc:sldMkLst>
      </pc:sldChg>
      <pc:sldChg chg="add del replId">
        <pc:chgData name="Lynda Mcintosh" userId="S::lynda.s.mcintosh@manchester.ac.uk::397e4d6b-3d08-4671-a546-0e05eb70c688" providerId="AD" clId="Web-{2DF16528-098C-441D-9F66-EA669ACFF920}" dt="2025-03-04T09:46:15.031" v="9"/>
        <pc:sldMkLst>
          <pc:docMk/>
          <pc:sldMk cId="3340024000" sldId="1530"/>
        </pc:sldMkLst>
      </pc:sldChg>
      <pc:sldChg chg="add del replId">
        <pc:chgData name="Lynda Mcintosh" userId="S::lynda.s.mcintosh@manchester.ac.uk::397e4d6b-3d08-4671-a546-0e05eb70c688" providerId="AD" clId="Web-{2DF16528-098C-441D-9F66-EA669ACFF920}" dt="2025-03-04T09:46:15.031" v="8"/>
        <pc:sldMkLst>
          <pc:docMk/>
          <pc:sldMk cId="732361491" sldId="153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A39D220-9986-1645-993A-1DADAE0CC8D4}" type="datetimeFigureOut">
              <a:rPr lang="en-US" smtClean="0"/>
              <a:t>3/4/2025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5B78E09-E4CC-E646-A8E2-42364C70E50F}" type="slidenum">
              <a:rPr lang="en-US" smtClean="0"/>
              <a:t>‹#›</a:t>
            </a:fld>
            <a:endParaRPr lang="en-US"/>
          </a:p>
        </p:txBody>
      </p:sp>
    </p:spTree>
    <p:extLst>
      <p:ext uri="{BB962C8B-B14F-4D97-AF65-F5344CB8AC3E}">
        <p14:creationId xmlns:p14="http://schemas.microsoft.com/office/powerpoint/2010/main" val="3065875630"/>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2-21T10:34:00.53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7673 8573 16383 0 0,'5'0'0'0'0,"1"4"0"0"0,6 3 0 0 0,4-1 0 0 0,5-1 0 0 0,4-1 0 0 0,3-2 0 0 0,1-1 0 0 0,1 0 0 0 0,0-1 0 0 0,5 0 0 0 0,1-1 0 0 0,0 1 0 0 0,-2 0 0 0 0,-1 0 0 0 0,-2 0 0 0 0,4-1 0 0 0,1 1 0 0 0,0 0 0 0 0,-3 0 0 0 0,0 0 0 0 0,-2 0 0 0 0,-1 0 0 0 0,-1 0 0 0 0,0 0 0 0 0,0 0 0 0 0,-1 0 0 0 0,6 0 0 0 0,1 0 0 0 0,0 0 0 0 0,-1 0 0 0 0,-1 0 0 0 0,-2 0 0 0 0,-1 0 0 0 0,5 0 0 0 0,0 0 0 0 0,0 0 0 0 0,-1 0 0 0 0,-2 0 0 0 0,4 0 0 0 0,6 0 0 0 0,0 0 0 0 0,3 0 0 0 0,4 0 0 0 0,3 0 0 0 0,-2 0 0 0 0,-4 0 0 0 0,-6 0 0 0 0,0 0 0 0 0,-1 0 0 0 0,3 0 0 0 0,8 0 0 0 0,6 0 0 0 0,-2 0 0 0 0,-5 0 0 0 0,-6 0 0 0 0,-5 0 0 0 0,-4 0 0 0 0,-4 0 0 0 0,-1 0 0 0 0,0 0 0 0 0,-2 0 0 0 0,6 0 0 0 0,2 5 0 0 0,-1 2 0 0 0,5-1 0 0 0,5-1 0 0 0,0-1 0 0 0,2-2 0 0 0,4-1 0 0 0,-2 0 0 0 0,-5-1 0 0 0,6 0 0 0 0,-1-1 0 0 0,-3 1 0 0 0,0 0 0 0 0,-3 0 0 0 0,-3 0 0 0 0,-3-1 0 0 0,-4 1 0 0 0,4 0 0 0 0,0 0 0 0 0,-1 0 0 0 0,-2 0 0 0 0,4 0 0 0 0,5 0 0 0 0,5 0 0 0 0,0 0 0 0 0,-3 0 0 0 0,-4 0 0 0 0,0 0 0 0 0,5 0 0 0 0,-2 0 0 0 0,-3 0 0 0 0,-3 0 0 0 0,-3 0 0 0 0,-2 0 0 0 0,-2 0 0 0 0,-1 0 0 0 0,-1 0 0 0 0,1 0 0 0 0,4 0 0 0 0,2 0 0 0 0,5 0 0 0 0,0 0 0 0 0,4 5 0 0 0,-1 2 0 0 0,2-1 0 0 0,-2-1 0 0 0,-3-1 0 0 0,2-2 0 0 0,3-1 0 0 0,-1 0 0 0 0,-3-1 0 0 0,-4 0 0 0 0,2-1 0 0 0,-1 1 0 0 0,-1 0 0 0 0,-3 0 0 0 0,-2 0 0 0 0,3-1 0 0 0,1 1 0 0 0,0 0 0 0 0,-3 0 0 0 0,-1 0 0 0 0,-1 0 0 0 0,-1 0 0 0 0,4 0 0 0 0,2 0 0 0 0,-1 0 0 0 0,-2 0 0 0 0,5 5 0 0 0,14 2 0 0 0,19-1 0 0 0,6-1 0 0 0,1-1 0 0 0,-8-2 0 0 0,-6-1 0 0 0,-10 0 0 0 0,-3-1 0 0 0,-6 0 0 0 0,0-1 0 0 0,-4 1 0 0 0,-3 0 0 0 0,-3 0 0 0 0,-3 0 0 0 0,-2-1 0 0 0,-1 1 0 0 0,14 0 0 0 0,25 0 0 0 0,20 0 0 0 0,15 0 0 0 0,10 0 0 0 0,10 0 0 0 0,-6 0 0 0 0,-18 0 0 0 0,-21 0 0 0 0,-18 0 0 0 0,-15 0 0 0 0,-5 0 0 0 0,5 0 0 0 0,10 0 0 0 0,10 0 0 0 0,5 0 0 0 0,-6 0 0 0 0,-3 0 0 0 0,-7 0 0 0 0,-8 0 0 0 0,-7 0 0 0 0,-5 0 0 0 0,-4 0 0 0 0,-1 0 0 0 0,-1 0 0 0 0,-1 0 0 0 0,1 0 0 0 0,0 0 0 0 0,5 0 0 0 0,7 0 0 0 0,11 0 0 0 0,3 0 0 0 0,1 0 0 0 0,-4 0 0 0 0,5 0 0 0 0,2 0 0 0 0,2 0 0 0 0,0 0 0 0 0,-1 0 0 0 0,10 0 0 0 0,23 0 0 0 0,25 0 0 0 0,22 0 0 0 0,13 0 0 0 0,-15 0 0 0 0,-26 0 0 0 0,-27 0 0 0 0,-23 0 0 0 0,-6 0 0 0 0,-4 0 0 0 0,-5 0 0 0 0,5 0 0 0 0,3 0 0 0 0,-3 0 0 0 0,-5 5 0 0 0,0 2 0 0 0,-3-1 0 0 0,-4-1 0 0 0,1-1 0 0 0,4-2 0 0 0,4-1 0 0 0,-1 0 0 0 0,1-1 0 0 0,-3 0 0 0 0,-3-1 0 0 0,-5 1 0 0 0,-3 0 0 0 0,-3 0 0 0 0,-6-5 0 0 0,-3-2 0 0 0,0 1 0 0 0,6 1 0 0 0,8 1 0 0 0,3 2 0 0 0,0 1 0 0 0,-2 0 0 0 0,-2 1 0 0 0,-3 0 0 0 0,-1 1 0 0 0,-1-1 0 0 0,-1 0 0 0 0,-5-5 0 0 0,-2-1 0 0 0,0 0 0 0 0,2 1 0 0 0,1 1 0 0 0,1 2 0 0 0,2 1 0 0 0,1 0 0 0 0,0 1 0 0 0,0 0 0 0 0,0 1 0 0 0,0-1 0 0 0,1 0 0 0 0,-1 0 0 0 0,5 0 0 0 0,1 1 0 0 0,1-1 0 0 0,-2 0 0 0 0,-2 0 0 0 0,4 0 0 0 0,1 0 0 0 0,-1-1 0 0 0,3 1 0 0 0,0 0 0 0 0,3 0 0 0 0,4 0 0 0 0,5 0 0 0 0,-2 0 0 0 0,-4 0 0 0 0,-5 0 0 0 0,0 0 0 0 0,-1 0 0 0 0,-2 0 0 0 0,-3 0 0 0 0,-2 0 0 0 0,-2 0 0 0 0,4 0 0 0 0,1 0 0 0 0,0 0 0 0 0,4 0 0 0 0,4 0 0 0 0,11 0 0 0 0,0 0 0 0 0,-3 0 0 0 0,-7 0 0 0 0,-4 0 0 0 0,-5 0 0 0 0,-4 0 0 0 0,-1 0 0 0 0,-2 0 0 0 0,0 0 0 0 0,0 0 0 0 0,0 0 0 0 0,0 0 0 0 0,1 0 0 0 0,0 0 0 0 0,0 0 0 0 0,-1 0 0 0 0,2 0 0 0 0,-1 0 0 0 0,5 0 0 0 0,1 0 0 0 0,0 0 0 0 0,-1 0 0 0 0,-1 0 0 0 0,3 0 0 0 0,1 0 0 0 0,-1 0 0 0 0,-2 0 0 0 0,-2 0 0 0 0,-1 0 0 0 0,-1 0 0 0 0,-1 0 0 0 0,0 0 0 0 0,0 0 0 0 0,-1 0 0 0 0,1 0 0 0 0,0 0 0 0 0,5 5 0 0 0,-4 2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2-21T10:34:00.53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7620 9184 16383 0 0,'5'0'0'0'0,"6"0"0"0"0,7 0 0 0 0,10 0 0 0 0,5 0 0 0 0,7 0 0 0 0,6 0 0 0 0,10 0 0 0 0,1 0 0 0 0,-4 0 0 0 0,-7 0 0 0 0,-6 0 0 0 0,0 0 0 0 0,-2 0 0 0 0,-2 0 0 0 0,2 0 0 0 0,0 0 0 0 0,-2 0 0 0 0,4 0 0 0 0,-2 0 0 0 0,-1 0 0 0 0,-2 0 0 0 0,-2 0 0 0 0,-2 0 0 0 0,8 0 0 0 0,8 0 0 0 0,6 0 0 0 0,4 0 0 0 0,6 0 0 0 0,8 0 0 0 0,11 0 0 0 0,12 0 0 0 0,-1 0 0 0 0,-10 0 0 0 0,-16 0 0 0 0,-13 0 0 0 0,-11 0 0 0 0,-8 0 0 0 0,-6 0 0 0 0,-1 0 0 0 0,3 0 0 0 0,1 0 0 0 0,1 0 0 0 0,0 0 0 0 0,3 0 0 0 0,1 0 0 0 0,-1 0 0 0 0,4 0 0 0 0,4 0 0 0 0,0 0 0 0 0,-3 0 0 0 0,-3 0 0 0 0,-3 0 0 0 0,-3 0 0 0 0,-2 0 0 0 0,-1 0 0 0 0,0 0 0 0 0,4 0 0 0 0,2 0 0 0 0,0 0 0 0 0,8 0 0 0 0,3 0 0 0 0,-3 0 0 0 0,-2 0 0 0 0,0 0 0 0 0,-1 0 0 0 0,2 0 0 0 0,0 0 0 0 0,-4 0 0 0 0,3 5 0 0 0,3 6 0 0 0,5 2 0 0 0,-1-2 0 0 0,1-2 0 0 0,1-3 0 0 0,-1-3 0 0 0,-6-1 0 0 0,1-2 0 0 0,-3 0 0 0 0,2 0 0 0 0,-1-1 0 0 0,-4 0 0 0 0,-2 1 0 0 0,-4 0 0 0 0,4 0 0 0 0,0 0 0 0 0,-1 0 0 0 0,-1 0 0 0 0,-2 0 0 0 0,4 0 0 0 0,0 0 0 0 0,4 5 0 0 0,6 1 0 0 0,-1 0 0 0 0,-3-1 0 0 0,-4-1 0 0 0,-3-2 0 0 0,3-1 0 0 0,-1 0 0 0 0,-2-1 0 0 0,-1 0 0 0 0,-3-1 0 0 0,0 1 0 0 0,-1 0 0 0 0,-1 0 0 0 0,-1 0 0 0 0,1 0 0 0 0,0 0 0 0 0,-1 0 0 0 0,1 0 0 0 0,5 0 0 0 0,1 0 0 0 0,1 0 0 0 0,3 0 0 0 0,0 0 0 0 0,-2 0 0 0 0,-1 0 0 0 0,-3 0 0 0 0,3 0 0 0 0,0 0 0 0 0,0 0 0 0 0,-3 0 0 0 0,0 0 0 0 0,-3 0 0 0 0,0 0 0 0 0,-1 0 0 0 0,0 0 0 0 0,0 0 0 0 0,0 0 0 0 0,-1 0 0 0 0,1 0 0 0 0,0 0 0 0 0,0 0 0 0 0,0 0 0 0 0,0 0 0 0 0,0 0 0 0 0,0 0 0 0 0,0 0 0 0 0,0 0 0 0 0,-5-5 0 0 0,-2-2 0 0 0,1 1 0 0 0,1-4 0 0 0,1 0 0 0 0,7 1 0 0 0,-2-2 0 0 0,3 1 0 0 0,1 1 0 0 0,0 3 0 0 0,-1 2 0 0 0,-1 2 0 0 0,4 2 0 0 0,0 0 0 0 0,0 0 0 0 0,-2 0 0 0 0,3 1 0 0 0,0-1 0 0 0,0 1 0 0 0,2-1 0 0 0,5 0 0 0 0,5 0 0 0 0,8 0 0 0 0,10 0 0 0 0,-2 0 0 0 0,-6 0 0 0 0,-10 0 0 0 0,-7 0 0 0 0,-1 0 0 0 0,-3 0 0 0 0,-2 0 0 0 0,-3 0 0 0 0,-2 0 0 0 0,-2 0 0 0 0,0 0 0 0 0,0 0 0 0 0,-1 0 0 0 0,1 0 0 0 0,-1 5 0 0 0,1 1 0 0 0,5 0 0 0 0,6-1 0 0 0,2-1 0 0 0,-2-2 0 0 0,-2-1 0 0 0,-4 0 0 0 0,4-1 0 0 0,-1 0 0 0 0,-1-1 0 0 0,-2 1 0 0 0,-2 0 0 0 0,-2 0 0 0 0,0 0 0 0 0,-1 0 0 0 0,0 0 0 0 0,0 0 0 0 0,-1 0 0 0 0,6 0 0 0 0,1 0 0 0 0,0 0 0 0 0,-1 0 0 0 0,-1 0 0 0 0,-2 0 0 0 0,4 0 0 0 0,1 0 0 0 0,-1 0 0 0 0,-1 0 0 0 0,-1 0 0 0 0,-2 0 0 0 0,3 0 0 0 0,2 0 0 0 0,-1 0 0 0 0,-1 0 0 0 0,-1 0 0 0 0,-3 0 0 0 0,0 0 0 0 0,0 0 0 0 0,-1 0 0 0 0,-1 0 0 0 0,6 0 0 0 0,1 0 0 0 0,0 0 0 0 0,-1 0 0 0 0,-1 0 0 0 0,-2 0 0 0 0,-1 0 0 0 0,0 0 0 0 0,-1 0 0 0 0,-1 0 0 0 0,1 0 0 0 0,0 0 0 0 0,0 0 0 0 0,-1 0 0 0 0,1 0 0 0 0,5 0 0 0 0,12 0 0 0 0,7 0 0 0 0,0 0 0 0 0,1 0 0 0 0,1 0 0 0 0,1 0 0 0 0,-4 0 0 0 0,4 0 0 0 0,7 0 0 0 0,12 0 0 0 0,19 0 0 0 0,23 0 0 0 0,15 0 0 0 0,16 5 0 0 0,-13 1 0 0 0,-24 0 0 0 0,-16-1 0 0 0,-20-1 0 0 0,-12-2 0 0 0,-13-1 0 0 0,-9 0 0 0 0,-7-1 0 0 0,-4 0 0 0 0,-2 4 0 0 0,-2 3 0 0 0,1-1 0 0 0,0-1 0 0 0,0-2 0 0 0,1-1 0 0 0,1-1 0 0 0,0 0 0 0 0,4-1 0 0 0,3 0 0 0 0,9-1 0 0 0,7 1 0 0 0,0 0 0 0 0,-4 0 0 0 0,-6 0 0 0 0,-4 0 0 0 0,0 0 0 0 0,0 0 0 0 0,2 5 0 0 0,5 1 0 0 0,-1 5 0 0 0,3 1 0 0 0,-3-2 0 0 0,-3-3 0 0 0,-4-2 0 0 0,-3-2 0 0 0,3-2 0 0 0,4-1 0 0 0,5 0 0 0 0,0-1 0 0 0,-2 1 0 0 0,-5-1 0 0 0,-4 1 0 0 0,-2 0 0 0 0,-3 0 0 0 0,-1 0 0 0 0,0 0 0 0 0,-1 0 0 0 0,0 0 0 0 0,1 0 0 0 0,-1 0 0 0 0,1-5 0 0 0,0-2 0 0 0,0 1 0 0 0,0 1 0 0 0,0 1 0 0 0,5 2 0 0 0,1 1 0 0 0,5 0 0 0 0,1 1 0 0 0,-2 1 0 0 0,-3-1 0 0 0,-2 0 0 0 0,-2 0 0 0 0,3 1 0 0 0,5-1 0 0 0,2 0 0 0 0,-2 0 0 0 0,-3 0 0 0 0,-3 0 0 0 0,3 0 0 0 0,0 0 0 0 0,-1 0 0 0 0,-2 0 0 0 0,-2 0 0 0 0,-6-5 0 0 0,-3-2 0 0 0,0 1 0 0 0,0-4 0 0 0,2 0 0 0 0,2 1 0 0 0,5 3 0 0 0,3-3 0 0 0,0 0 0 0 0,4 2 0 0 0,6 2 0 0 0,-6-3 0 0 0,-4-1 0 0 0,2 2 0 0 0,0 2 0 0 0,-3 2 0 0 0,-5-4 0 0 0,-4 0 0 0 0,-1 0 0 0 0,0 2 0 0 0,2 2 0 0 0,0 1 0 0 0,2 1 0 0 0,-5 1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2-21T10:34:00.53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7620 9773 16383 0 0,'5'0'0'0'0,"16"-5"0"0"0,15-1 0 0 0,11 0 0 0 0,12 1 0 0 0,11 1 0 0 0,13-3 0 0 0,13-6 0 0 0,9 0 0 0 0,2 2 0 0 0,-13 2 0 0 0,-17 4 0 0 0,-17 2 0 0 0,-13 1 0 0 0,-10 2 0 0 0,-7 0 0 0 0,-3 1 0 0 0,4-1 0 0 0,1 1 0 0 0,0-1 0 0 0,0 0 0 0 0,4 0 0 0 0,6 0 0 0 0,6 1 0 0 0,4-1 0 0 0,3-1 0 0 0,-2 1 0 0 0,-1 0 0 0 0,-4 0 0 0 0,0 0 0 0 0,-4 0 0 0 0,1 0 0 0 0,7 0 0 0 0,15 0 0 0 0,11 0 0 0 0,11 0 0 0 0,16 0 0 0 0,9 0 0 0 0,6 0 0 0 0,-14 0 0 0 0,-19 0 0 0 0,-19 0 0 0 0,-17 0 0 0 0,-7 0 0 0 0,-1 0 0 0 0,-3 0 0 0 0,-4 0 0 0 0,-2 0 0 0 0,-3 0 0 0 0,-1 0 0 0 0,-1 0 0 0 0,4 0 0 0 0,7 0 0 0 0,2 0 0 0 0,2 0 0 0 0,0 0 0 0 0,-3 0 0 0 0,-4 0 0 0 0,-3 0 0 0 0,3 0 0 0 0,10 0 0 0 0,1 0 0 0 0,3 0 0 0 0,7 0 0 0 0,9 0 0 0 0,-2 0 0 0 0,-7 0 0 0 0,-9 0 0 0 0,-8 0 0 0 0,0 0 0 0 0,2 0 0 0 0,-1 0 0 0 0,-3 0 0 0 0,-3 0 0 0 0,-3 0 0 0 0,3 0 0 0 0,5 0 0 0 0,1 0 0 0 0,-2 0 0 0 0,-3 0 0 0 0,-3 0 0 0 0,-2 0 0 0 0,3 0 0 0 0,1 0 0 0 0,-1 0 0 0 0,3 0 0 0 0,1 0 0 0 0,-2 0 0 0 0,-2 0 0 0 0,-2 0 0 0 0,-2 0 0 0 0,-1 0 0 0 0,-1 0 0 0 0,0 0 0 0 0,-1 0 0 0 0,6 0 0 0 0,1 0 0 0 0,5 0 0 0 0,5-5 0 0 0,5-1 0 0 0,-1 0 0 0 0,-3 1 0 0 0,-6 1 0 0 0,-4 2 0 0 0,-3 1 0 0 0,-3 0 0 0 0,-1 1 0 0 0,-1 0 0 0 0,0 1 0 0 0,0-1 0 0 0,1 0 0 0 0,-1 0 0 0 0,1 0 0 0 0,0 0 0 0 0,0 0 0 0 0,0 0 0 0 0,0 0 0 0 0,0 0 0 0 0,0 0 0 0 0,0 0 0 0 0,0 0 0 0 0,5 0 0 0 0,1 0 0 0 0,1 0 0 0 0,-2 0 0 0 0,-2 0 0 0 0,-1 0 0 0 0,0 0 0 0 0,-2 0 0 0 0,0 0 0 0 0,0 0 0 0 0,4 0 0 0 0,8 0 0 0 0,0 0 0 0 0,-1 0 0 0 0,-2 0 0 0 0,-3 0 0 0 0,-3 0 0 0 0,-1 0 0 0 0,-2 0 0 0 0,0 0 0 0 0,0 0 0 0 0,-1 0 0 0 0,0 0 0 0 0,1 0 0 0 0,0 0 0 0 0,0 0 0 0 0,0 0 0 0 0,0 0 0 0 0,5 0 0 0 0,1 0 0 0 0,0 0 0 0 0,-1 0 0 0 0,4 0 0 0 0,0 0 0 0 0,-2 0 0 0 0,-1 0 0 0 0,-3 0 0 0 0,-1 0 0 0 0,-1 0 0 0 0,-1 0 0 0 0,0 0 0 0 0,0 0 0 0 0,-1 0 0 0 0,1 0 0 0 0,5 0 0 0 0,11 0 0 0 0,13 0 0 0 0,7 0 0 0 0,1 0 0 0 0,1 0 0 0 0,2 0 0 0 0,-5 0 0 0 0,-8 0 0 0 0,-9 0 0 0 0,-8 0 0 0 0,-5 0 0 0 0,-4 0 0 0 0,4 0 0 0 0,0 0 0 0 0,-1 0 0 0 0,5 0 0 0 0,0 0 0 0 0,-2 0 0 0 0,-1 0 0 0 0,-2 0 0 0 0,-2 0 0 0 0,-1 0 0 0 0,-1 0 0 0 0,0 0 0 0 0,0 0 0 0 0,4 0 0 0 0,2 0 0 0 0,0 0 0 0 0,-6 10 0 0 0,12 3 0 0 0,9 0 0 0 0,5-3 0 0 0,4 2 0 0 0,-4-1 0 0 0,-6-2 0 0 0,4-3 0 0 0,2-3 0 0 0,-3-1 0 0 0,-1 4 0 0 0,-3 0 0 0 0,-6 0 0 0 0,-5-2 0 0 0,2 0 0 0 0,-2-3 0 0 0,-1 0 0 0 0,-3 0 0 0 0,-1-1 0 0 0,-2-1 0 0 0,-1 1 0 0 0,0 0 0 0 0,0 0 0 0 0,-1-1 0 0 0,1 1 0 0 0,0 0 0 0 0,-1 5 0 0 0,1 2 0 0 0,5-1 0 0 0,2-1 0 0 0,-1-1 0 0 0,-1-2 0 0 0,3-1 0 0 0,16 0 0 0 0,8-1 0 0 0,-1-1 0 0 0,-6 1 0 0 0,-2 0 0 0 0,-6 0 0 0 0,-4 0 0 0 0,-6-1 0 0 0,-3 1 0 0 0,-3 0 0 0 0,-1 0 0 0 0,4 0 0 0 0,6 0 0 0 0,2 0 0 0 0,-1 0 0 0 0,-3 0 0 0 0,-3 0 0 0 0,-2 0 0 0 0,-1 0 0 0 0,-2 0 0 0 0,0 0 0 0 0,0 0 0 0 0,-1 0 0 0 0,1 0 0 0 0,-1 0 0 0 0,1 0 0 0 0,0 0 0 0 0,0 0 0 0 0,0 0 0 0 0,5 0 0 0 0,1 0 0 0 0,1 0 0 0 0,-2 0 0 0 0,3 0 0 0 0,6 0 0 0 0,10 0 0 0 0,1 0 0 0 0,1 0 0 0 0,-4 0 0 0 0,-5 0 0 0 0,-7 0 0 0 0,-3 0 0 0 0,-5 0 0 0 0,-1 0 0 0 0,3 0 0 0 0,2 0 0 0 0,-1 0 0 0 0,-1 0 0 0 0,4 0 0 0 0,5 0 0 0 0,11 0 0 0 0,10 0 0 0 0,10 0 0 0 0,8 0 0 0 0,3 0 0 0 0,4 0 0 0 0,-9 0 0 0 0,-13 0 0 0 0,-12 0 0 0 0,-11 0 0 0 0,-3 5 0 0 0,-3 2 0 0 0,-3-1 0 0 0,-7-1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2-21T10:34:00.53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7620 10247 16383 0 0,'5'0'0'0'0,"11"-5"0"0"0,4-6 0 0 0,7-2 0 0 0,10 2 0 0 0,8 2 0 0 0,11 3 0 0 0,11 3 0 0 0,9 1 0 0 0,11-3 0 0 0,1-2 0 0 0,-10 2 0 0 0,-8 0 0 0 0,-12 2 0 0 0,-5 1 0 0 0,-1 1 0 0 0,-6 1 0 0 0,0 0 0 0 0,-3 0 0 0 0,-4 0 0 0 0,1 1 0 0 0,9-1 0 0 0,10 0 0 0 0,16 0 0 0 0,14 0 0 0 0,12 0 0 0 0,8 0 0 0 0,6 0 0 0 0,3 0 0 0 0,-4 0 0 0 0,-7 0 0 0 0,-6 0 0 0 0,-16 0 0 0 0,-17 0 0 0 0,-16 0 0 0 0,-1 0 0 0 0,-5 0 0 0 0,0 0 0 0 0,7 0 0 0 0,9 0 0 0 0,4 0 0 0 0,-4 0 0 0 0,1 0 0 0 0,-4 0 0 0 0,-7 0 0 0 0,-3 0 0 0 0,-5 0 0 0 0,0 0 0 0 0,-3 0 0 0 0,7 0 0 0 0,10 0 0 0 0,15 0 0 0 0,9 0 0 0 0,7 0 0 0 0,11 0 0 0 0,-5 0 0 0 0,-14 0 0 0 0,-12 0 0 0 0,-11 0 0 0 0,-12 0 0 0 0,-8 0 0 0 0,-6 0 0 0 0,-3 0 0 0 0,8 0 0 0 0,2 0 0 0 0,5 0 0 0 0,10 0 0 0 0,10 0 0 0 0,0 0 0 0 0,-2 0 0 0 0,3 0 0 0 0,1 0 0 0 0,-5 0 0 0 0,-10 0 0 0 0,-2 0 0 0 0,-5 0 0 0 0,-1 0 0 0 0,-1 0 0 0 0,0 0 0 0 0,0 0 0 0 0,-4 0 0 0 0,-3 0 0 0 0,-2 0 0 0 0,3 0 0 0 0,0 0 0 0 0,4 0 0 0 0,0 0 0 0 0,-2 0 0 0 0,-2 0 0 0 0,2 0 0 0 0,0 0 0 0 0,-1 0 0 0 0,-3 0 0 0 0,3 0 0 0 0,10 0 0 0 0,2 0 0 0 0,-2 0 0 0 0,0 0 0 0 0,3 0 0 0 0,2 0 0 0 0,2 0 0 0 0,-3 0 0 0 0,-5 0 0 0 0,-6 0 0 0 0,-4 0 0 0 0,-4 0 0 0 0,-2 0 0 0 0,-2 0 0 0 0,0 0 0 0 0,0 0 0 0 0,0 0 0 0 0,1 0 0 0 0,-1 0 0 0 0,6 0 0 0 0,1 0 0 0 0,10 0 0 0 0,7 0 0 0 0,0 0 0 0 0,0 0 0 0 0,-3 0 0 0 0,-5 0 0 0 0,-5 0 0 0 0,-5 0 0 0 0,-2 0 0 0 0,-3 0 0 0 0,0 0 0 0 0,-1 0 0 0 0,0 0 0 0 0,0 0 0 0 0,0 0 0 0 0,1 0 0 0 0,0 0 0 0 0,-1 0 0 0 0,6 0 0 0 0,2 0 0 0 0,-1 0 0 0 0,-1 0 0 0 0,-1 0 0 0 0,-2 0 0 0 0,-1 0 0 0 0,0 0 0 0 0,-1 0 0 0 0,0 0 0 0 0,4 0 0 0 0,-2 0 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04T14:25:19.34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24580 11729 16383 0 0,'5'0'0'0'0,"6"0"0"0"0,7 0 0 0 0,5 0 0 0 0,8 0 0 0 0,4 0 0 0 0,6 0 0 0 0,1 0 0 0 0,-2 0 0 0 0,-3 0 0 0 0,-2 0 0 0 0,-3 0 0 0 0,-1 0 0 0 0,-2 0 0 0 0,0 0 0 0 0,-1 0 0 0 0,6 0 0 0 0,6 0 0 0 0,1 0 0 0 0,-1 0 0 0 0,-2 0 0 0 0,-4 0 0 0 0,-1 0 0 0 0,-3 0 0 0 0,5 0 0 0 0,0 0 0 0 0,0 0 0 0 0,-2 0 0 0 0,-1 0 0 0 0,-1 0 0 0 0,-1 0 0 0 0,0 0 0 0 0,-1 0 0 0 0,-1 0 0 0 0,1 0 0 0 0,0 0 0 0 0,0 0 0 0 0,-1 0 0 0 0,1 0 0 0 0,0 0 0 0 0,-5-5 0 0 0,-1-2 0 0 0,4 1 0 0 0,4 1 0 0 0,1 2 0 0 0,-1 0 0 0 0,1 2 0 0 0,-1 1 0 0 0,-1 0 0 0 0,-1 0 0 0 0,1 0 0 0 0,4 0 0 0 0,6 1 0 0 0,17-1 0 0 0,12 0 0 0 0,6 0 0 0 0,-6 0 0 0 0,-5 0 0 0 0,-3 0 0 0 0,-7 0 0 0 0,-8 0 0 0 0,-7 0 0 0 0,-5 0 0 0 0,-3 0 0 0 0,-2 0 0 0 0,-2 0 0 0 0,1 0 0 0 0,4 0 0 0 0,3 0 0 0 0,-1 0 0 0 0,5 0 0 0 0,0 0 0 0 0,-2 0 0 0 0,-2 0 0 0 0,3 0 0 0 0,10 0 0 0 0,11 0 0 0 0,16 0 0 0 0,10 0 0 0 0,-6 0 0 0 0,-10 0 0 0 0,-12 0 0 0 0,-11 0 0 0 0,-3 0 0 0 0,0 0 0 0 0,-1 0 0 0 0,-4 0 0 0 0,-3 0 0 0 0,-2 0 0 0 0,2 0 0 0 0,6 0 0 0 0,11 0 0 0 0,10 0 0 0 0,11 0 0 0 0,2 0 0 0 0,-7 0 0 0 0,-10 0 0 0 0,-9 0 0 0 0,-9 0 0 0 0,-6 0 0 0 0,-4 0 0 0 0,3 0 0 0 0,10 0 0 0 0,14 0 0 0 0,10 0 0 0 0,10 0 0 0 0,6 0 0 0 0,-6 0 0 0 0,-11 0 0 0 0,-12 0 0 0 0,0 0 0 0 0,5 0 0 0 0,13 0 0 0 0,13 5 0 0 0,7 1 0 0 0,-1 1 0 0 0,-13-2 0 0 0,-13-2 0 0 0,-14-1 0 0 0,-10 0 0 0 0,-2-2 0 0 0,1 0 0 0 0,5 0 0 0 0,4 0 0 0 0,9-1 0 0 0,9 1 0 0 0,8 0 0 0 0,11 0 0 0 0,10 0 0 0 0,9 0 0 0 0,7 0 0 0 0,-7 0 0 0 0,-16 0 0 0 0,-18 0 0 0 0,-16 5 0 0 0,-12 1 0 0 0,-10 1 0 0 0,1-2 0 0 0,-1-2 0 0 0,-2-1 0 0 0,0 0 0 0 0,4-2 0 0 0,1 0 0 0 0,-1 0 0 0 0,-1 0 0 0 0,-2-1 0 0 0,-1 1 0 0 0,-1 0 0 0 0,0 0 0 0 0,4 0 0 0 0,11 0 0 0 0,13 0 0 0 0,16 5 0 0 0,25 1 0 0 0,21 1 0 0 0,-1-2 0 0 0,-15-2 0 0 0,-16-1 0 0 0,-18 0 0 0 0,-15-2 0 0 0,-3 0 0 0 0,5 0 0 0 0,2 0 0 0 0,-4-1 0 0 0,-1 1 0 0 0,0 0 0 0 0,-4 0 0 0 0,-6 0 0 0 0,-6 0 0 0 0,-3 0 0 0 0,6 0 0 0 0,11 0 0 0 0,2 0 0 0 0,-4 0 0 0 0,-4 0 0 0 0,-2 0 0 0 0,-2 0 0 0 0,1 0 0 0 0,-2 0 0 0 0,-2 0 0 0 0,-4 0 0 0 0,3 0 0 0 0,9-5 0 0 0,11-7 0 0 0,12 0 0 0 0,-3 0 0 0 0,-6 4 0 0 0,-10 2 0 0 0,-13-2 0 0 0,-3-1 0 0 0,-3 3 0 0 0,9 1 0 0 0,11 2 0 0 0,2 1 0 0 0,2 1 0 0 0,1 1 0 0 0,-4 0 0 0 0,-6 1 0 0 0,-7-1 0 0 0,-4 0 0 0 0,-4 1 0 0 0,-2-1 0 0 0,3 0 0 0 0,11 0 0 0 0,8 0 0 0 0,0-10 0 0 0,-4-3 0 0 0,-5 0 0 0 0,-5 3 0 0 0,1 3 0 0 0,9 3 0 0 0,0 1 0 0 0,-2 2 0 0 0,-4 1 0 0 0,-5 1 0 0 0,-3-1 0 0 0,2 1 0 0 0,0-1 0 0 0,-1 1 0 0 0,-2-1 0 0 0,9 0 0 0 0,2 0 0 0 0,-2 0 0 0 0,-3 0 0 0 0,2 0 0 0 0,8 0 0 0 0,7 0 0 0 0,-3 0 0 0 0,-4 0 0 0 0,-6 0 0 0 0,0 0 0 0 0,-3 0 0 0 0,-3 0 0 0 0,-3 0 0 0 0,-3 0 0 0 0,-1 5 0 0 0,-1 1 0 0 0,5 6 0 0 0,1 4 0 0 0,0 0 0 0 0,-2-2 0 0 0,-1-4 0 0 0,-1 1 0 0 0,-1-1 0 0 0,0-2 0 0 0,-1-3 0 0 0,0-2 0 0 0,-1-1 0 0 0,1-2 0 0 0,5 0 0 0 0,1 0 0 0 0,0-1 0 0 0,-1 1 0 0 0,-1-1 0 0 0,-2 1 0 0 0,-1 0 0 0 0,0 0 0 0 0,-6 5 0 0 0,-7 6 0 0 0,-6 2 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04T14:25:19.34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24474 12284 16383 0 0,'10'0'0'0'0,"8"0"0"0"0,16 0 0 0 0,12 0 0 0 0,3 0 0 0 0,3 0 0 0 0,-3 0 0 0 0,-4 0 0 0 0,-5 0 0 0 0,1 0 0 0 0,-2 0 0 0 0,2 0 0 0 0,-1 0 0 0 0,-2-5 0 0 0,-3-1 0 0 0,3 0 0 0 0,0 1 0 0 0,3 1 0 0 0,-1 2 0 0 0,3 1 0 0 0,19-5 0 0 0,9 0 0 0 0,2 0 0 0 0,-7 1 0 0 0,-9 2 0 0 0,-4 1 0 0 0,-7 0 0 0 0,-1 2 0 0 0,1 0 0 0 0,-1 0 0 0 0,0 1 0 0 0,-1-1 0 0 0,-4 0 0 0 0,-4 0 0 0 0,-3 0 0 0 0,3 0 0 0 0,0 0 0 0 0,-1 0 0 0 0,-1 0 0 0 0,2 0 0 0 0,1 0 0 0 0,4 0 0 0 0,5 0 0 0 0,-1 0 0 0 0,-3 0 0 0 0,2 0 0 0 0,2 0 0 0 0,4 0 0 0 0,3 0 0 0 0,-2 0 0 0 0,0 0 0 0 0,0 0 0 0 0,-2 0 0 0 0,-1 0 0 0 0,-2 0 0 0 0,-6 0 0 0 0,-3 0 0 0 0,1 0 0 0 0,-1 0 0 0 0,-1 0 0 0 0,-3 0 0 0 0,-1 0 0 0 0,-1 0 0 0 0,-2 0 0 0 0,0 0 0 0 0,0-5 0 0 0,-1-1 0 0 0,1 0 0 0 0,0 1 0 0 0,-1 1 0 0 0,1 2 0 0 0,5 1 0 0 0,7 0 0 0 0,0 1 0 0 0,0 0 0 0 0,-4 1 0 0 0,-2-1 0 0 0,2 0 0 0 0,6 0 0 0 0,-1 0 0 0 0,-2 0 0 0 0,-3 0 0 0 0,-3 0 0 0 0,-2 0 0 0 0,-1 0 0 0 0,-2 0 0 0 0,-1 0 0 0 0,1 0 0 0 0,-1 0 0 0 0,1 0 0 0 0,-1 0 0 0 0,1 0 0 0 0,0 0 0 0 0,0 0 0 0 0,0 0 0 0 0,0 0 0 0 0,0 0 0 0 0,5 0 0 0 0,2 0 0 0 0,-1 0 0 0 0,-1 0 0 0 0,-2 0 0 0 0,0 0 0 0 0,3 0 0 0 0,1 0 0 0 0,-1 0 0 0 0,-1 0 0 0 0,-2 0 0 0 0,-6 5 0 0 0,3 2 0 0 0,0-1 0 0 0,6-1 0 0 0,2-1 0 0 0,-1-2 0 0 0,-1-1 0 0 0,-2 0 0 0 0,4-1 0 0 0,-1-1 0 0 0,0 1 0 0 0,-2 0 0 0 0,3 0 0 0 0,1 0 0 0 0,-2-1 0 0 0,-2 1 0 0 0,-1 0 0 0 0,-2 0 0 0 0,-2 0 0 0 0,1 0 0 0 0,-2 0 0 0 0,1 0 0 0 0,0 0 0 0 0,-1 0 0 0 0,1 0 0 0 0,0 0 0 0 0,0 0 0 0 0,0 0 0 0 0,0 0 0 0 0,0 0 0 0 0,0 0 0 0 0,0 5 0 0 0,0 2 0 0 0,0-1 0 0 0,0-1 0 0 0,-5 4 0 0 0,-2-1 0 0 0,1 0 0 0 0,1-3 0 0 0,6-1 0 0 0,4-2 0 0 0,0-1 0 0 0,-1-1 0 0 0,0 0 0 0 0,-2 0 0 0 0,5-1 0 0 0,0 1 0 0 0,4 0 0 0 0,1-1 0 0 0,-2 1 0 0 0,2 0 0 0 0,-6 5 0 0 0,-4 2 0 0 0,-2-1 0 0 0,4-1 0 0 0,5-1 0 0 0,3-2 0 0 0,-2-1 0 0 0,-3 0 0 0 0,4-1 0 0 0,3-1 0 0 0,1 1 0 0 0,-4 0 0 0 0,-2 0 0 0 0,-4 0 0 0 0,3-1 0 0 0,0 6 0 0 0,-2 2 0 0 0,4-1 0 0 0,-1-1 0 0 0,-1-1 0 0 0,-2-2 0 0 0,-2-1 0 0 0,-2 0 0 0 0,-2-1 0 0 0,5-1 0 0 0,7 1 0 0 0,10 0 0 0 0,2 0 0 0 0,-3 0 0 0 0,-6-1 0 0 0,-4 1 0 0 0,-5 0 0 0 0,1 5 0 0 0,1 2 0 0 0,3-1 0 0 0,4-1 0 0 0,10-1 0 0 0,11-2 0 0 0,4-1 0 0 0,-6 0 0 0 0,-7-1 0 0 0,-9-1 0 0 0,-2 1 0 0 0,0 0 0 0 0,-2 0 0 0 0,-3-1 0 0 0,-4 1 0 0 0,-3 0 0 0 0,-7 5 0 0 0,-3 2 0 0 0,0-1 0 0 0,5-1 0 0 0,8-1 0 0 0,8-2 0 0 0,16-1 0 0 0,13 0 0 0 0,13-1 0 0 0,12-1 0 0 0,9 1 0 0 0,-8 0 0 0 0,-17 0 0 0 0,-17-1 0 0 0,-10 1 0 0 0,-9 0 0 0 0,-8 0 0 0 0,-5-5 0 0 0,-3-1 0 0 0,-2 0 0 0 0,-1 1 0 0 0,5 1 0 0 0,12 2 0 0 0,3-4 0 0 0,-1-1 0 0 0,-4 0 0 0 0,-9-2 0 0 0,0-1 0 0 0,-1 2 0 0 0,10-3 0 0 0,6 0 0 0 0,-4-2 0 0 0,-5 0 0 0 0,-4 3 0 0 0,-3-2 0 0 0,-3 1 0 0 0,5 3 0 0 0,1 2 0 0 0,-1 2 0 0 0,4 3 0 0 0,6 0 0 0 0,-1 1 0 0 0,-2 1 0 0 0,-3-1 0 0 0,-3 1 0 0 0,-3-1 0 0 0,-1 0 0 0 0,-2 0 0 0 0,0-4 0 0 0,-6-3 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04T14:25:19.34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24527 12884 16383 0 0,'5'0'0'0'0,"1"-5"0"0"0,10-1 0 0 0,8-1 0 0 0,13-2 0 0 0,16-7 0 0 0,14 1 0 0 0,9-2 0 0 0,8 1 0 0 0,-1 4 0 0 0,-10 4 0 0 0,-12 3 0 0 0,-12-2 0 0 0,-14-6 0 0 0,-3 1 0 0 0,3 1 0 0 0,15 3 0 0 0,19-2 0 0 0,17 1 0 0 0,24 1 0 0 0,13 3 0 0 0,5 2 0 0 0,-15 1 0 0 0,-20 1 0 0 0,-22 1 0 0 0,-19 1 0 0 0,-7-1 0 0 0,3 1 0 0 0,8-1 0 0 0,0 0 0 0 0,-5 0 0 0 0,-6 0 0 0 0,-1 0 0 0 0,-3 0 0 0 0,-4 0 0 0 0,-3 0 0 0 0,-2 0 0 0 0,8 0 0 0 0,12 0 0 0 0,17 0 0 0 0,11 0 0 0 0,-2 0 0 0 0,-5 0 0 0 0,-11 0 0 0 0,-5 0 0 0 0,-7 0 0 0 0,-8 0 0 0 0,-6 0 0 0 0,1 0 0 0 0,4 0 0 0 0,0 0 0 0 0,8 0 0 0 0,0 0 0 0 0,-3 0 0 0 0,1 0 0 0 0,-3 0 0 0 0,0 0 0 0 0,4 0 0 0 0,-2 0 0 0 0,1 0 0 0 0,7 0 0 0 0,15 0 0 0 0,14 0 0 0 0,-1-5 0 0 0,-10-1 0 0 0,-12-5 0 0 0,-11-1 0 0 0,-10 2 0 0 0,-6 3 0 0 0,-3 2 0 0 0,-3 2 0 0 0,5 2 0 0 0,1 1 0 0 0,0 0 0 0 0,0 1 0 0 0,3-1 0 0 0,2 1 0 0 0,-2-1 0 0 0,-2-5 0 0 0,-1-1 0 0 0,-2 0 0 0 0,-1 1 0 0 0,0 1 0 0 0,-2 2 0 0 0,1 1 0 0 0,0 0 0 0 0,-1 1 0 0 0,1 0 0 0 0,0 1 0 0 0,0-1 0 0 0,0 0 0 0 0,0 0 0 0 0,0 0 0 0 0,0 0 0 0 0,0 0 0 0 0,0 0 0 0 0,0 10 0 0 0,0 3 0 0 0,0 0 0 0 0,0-3 0 0 0,0-3 0 0 0,0 2 0 0 0,0 5 0 0 0,0 5 0 0 0,0-1 0 0 0,0-4 0 0 0,0-3 0 0 0,0-5 0 0 0,0-3 0 0 0,0-1 0 0 0,0-2 0 0 0,0-1 0 0 0,0 0 0 0 0,0 1 0 0 0,0-1 0 0 0,0 1 0 0 0,0-1 0 0 0,0 1 0 0 0,0 0 0 0 0,0 0 0 0 0,0 0 0 0 0,-5 0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299CDA-54DB-42F8-BC0E-B5BB74442020}" type="datetimeFigureOut">
              <a:rPr lang="en-US" smtClean="0"/>
              <a:pPr/>
              <a:t>3/4/2025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218C0E-EBC0-4363-B866-4FBE8A16C4C0}" type="slidenum">
              <a:rPr lang="en-US" smtClean="0"/>
              <a:pPr/>
              <a:t>‹#›</a:t>
            </a:fld>
            <a:endParaRPr lang="en-US"/>
          </a:p>
        </p:txBody>
      </p:sp>
    </p:spTree>
    <p:extLst>
      <p:ext uri="{BB962C8B-B14F-4D97-AF65-F5344CB8AC3E}">
        <p14:creationId xmlns:p14="http://schemas.microsoft.com/office/powerpoint/2010/main" val="371279619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livemanchesterac.sharepoint.com/sites/UOM-HUM-Digital-Team/AI/SitePages/Home.aspx"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sz="1800" b="0" i="0">
              <a:solidFill>
                <a:srgbClr val="242424"/>
              </a:solidFill>
              <a:effectLst/>
              <a:latin typeface="Arial" panose="020B0604020202020204" pitchFamily="34" charset="0"/>
            </a:endParaRPr>
          </a:p>
          <a:p>
            <a:pPr algn="l" rtl="0"/>
            <a:r>
              <a:rPr lang="en-US" sz="1800" b="0" i="0">
                <a:solidFill>
                  <a:srgbClr val="242424"/>
                </a:solidFill>
                <a:effectLst/>
                <a:latin typeface="Arial" panose="020B0604020202020204" pitchFamily="34" charset="0"/>
              </a:rPr>
              <a:t>Alistair</a:t>
            </a:r>
          </a:p>
        </p:txBody>
      </p:sp>
      <p:sp>
        <p:nvSpPr>
          <p:cNvPr id="4" name="Slide Number Placeholder 3"/>
          <p:cNvSpPr>
            <a:spLocks noGrp="1"/>
          </p:cNvSpPr>
          <p:nvPr>
            <p:ph type="sldNum" sz="quarter" idx="5"/>
          </p:nvPr>
        </p:nvSpPr>
        <p:spPr/>
        <p:txBody>
          <a:bodyPr/>
          <a:lstStyle/>
          <a:p>
            <a:fld id="{03218C0E-EBC0-4363-B866-4FBE8A16C4C0}" type="slidenum">
              <a:rPr lang="en-US" smtClean="0"/>
              <a:pPr/>
              <a:t>1</a:t>
            </a:fld>
            <a:endParaRPr lang="en-US"/>
          </a:p>
        </p:txBody>
      </p:sp>
    </p:spTree>
    <p:extLst>
      <p:ext uri="{BB962C8B-B14F-4D97-AF65-F5344CB8AC3E}">
        <p14:creationId xmlns:p14="http://schemas.microsoft.com/office/powerpoint/2010/main" val="1381514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7442B-C85E-CD87-2177-57453952B6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7BDDA4-9EBB-6F88-DF1D-30E00E9E24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B5FA7C-5425-313E-D31B-87B2DD86B0C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61E3F79-CEC8-8E23-494F-E43E9826AE42}"/>
              </a:ext>
            </a:extLst>
          </p:cNvPr>
          <p:cNvSpPr>
            <a:spLocks noGrp="1"/>
          </p:cNvSpPr>
          <p:nvPr>
            <p:ph type="sldNum" sz="quarter" idx="5"/>
          </p:nvPr>
        </p:nvSpPr>
        <p:spPr/>
        <p:txBody>
          <a:bodyPr/>
          <a:lstStyle/>
          <a:p>
            <a:fld id="{03218C0E-EBC0-4363-B866-4FBE8A16C4C0}" type="slidenum">
              <a:rPr lang="en-US" smtClean="0"/>
              <a:pPr/>
              <a:t>19</a:t>
            </a:fld>
            <a:endParaRPr lang="en-US"/>
          </a:p>
        </p:txBody>
      </p:sp>
    </p:spTree>
    <p:extLst>
      <p:ext uri="{BB962C8B-B14F-4D97-AF65-F5344CB8AC3E}">
        <p14:creationId xmlns:p14="http://schemas.microsoft.com/office/powerpoint/2010/main" val="4047656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4AC71-BCCA-D85C-6686-3F9514587B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0C70FF-451B-2A20-DEC6-0B0532A9D9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268178-8A79-3EF8-DEDA-79D24B5E567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C8C8F29-466E-1395-1AE2-CDA5AE7334C5}"/>
              </a:ext>
            </a:extLst>
          </p:cNvPr>
          <p:cNvSpPr>
            <a:spLocks noGrp="1"/>
          </p:cNvSpPr>
          <p:nvPr>
            <p:ph type="sldNum" sz="quarter" idx="5"/>
          </p:nvPr>
        </p:nvSpPr>
        <p:spPr/>
        <p:txBody>
          <a:bodyPr/>
          <a:lstStyle/>
          <a:p>
            <a:fld id="{03218C0E-EBC0-4363-B866-4FBE8A16C4C0}" type="slidenum">
              <a:rPr lang="en-US" smtClean="0"/>
              <a:pPr/>
              <a:t>21</a:t>
            </a:fld>
            <a:endParaRPr lang="en-US"/>
          </a:p>
        </p:txBody>
      </p:sp>
    </p:spTree>
    <p:extLst>
      <p:ext uri="{BB962C8B-B14F-4D97-AF65-F5344CB8AC3E}">
        <p14:creationId xmlns:p14="http://schemas.microsoft.com/office/powerpoint/2010/main" val="3009438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Alistair to add some reflections on the two presentations. </a:t>
            </a:r>
          </a:p>
          <a:p>
            <a:endParaRPr lang="en-GB"/>
          </a:p>
          <a:p>
            <a:r>
              <a:rPr lang="en-GB"/>
              <a:t>Thank you to the speakers. Before we go to Q&amp;A, here are some touchpoints for you to get more support. </a:t>
            </a:r>
          </a:p>
          <a:p>
            <a:endParaRPr lang="en-GB"/>
          </a:p>
          <a:p>
            <a:r>
              <a:rPr lang="en-US" b="0" i="0">
                <a:solidFill>
                  <a:srgbClr val="242424"/>
                </a:solidFill>
                <a:effectLst/>
                <a:latin typeface="Aptos" panose="020B0004020202020204" pitchFamily="34" charset="0"/>
              </a:rPr>
              <a:t>HUMS: </a:t>
            </a:r>
          </a:p>
          <a:p>
            <a:r>
              <a:rPr lang="en-US" b="0" i="0">
                <a:solidFill>
                  <a:srgbClr val="242424"/>
                </a:solidFill>
                <a:effectLst/>
                <a:latin typeface="Aptos" panose="020B0004020202020204" pitchFamily="34" charset="0"/>
              </a:rPr>
              <a:t>We have an </a:t>
            </a:r>
            <a:r>
              <a:rPr lang="en-US" b="0" i="0" u="sng">
                <a:solidFill>
                  <a:srgbClr val="467886"/>
                </a:solidFill>
                <a:effectLst/>
                <a:latin typeface="Aptos" panose="020B0004020202020204" pitchFamily="34" charset="0"/>
                <a:hlinkClick r:id="rId3" tooltip="Original URL: https://livemanchesterac.sharepoint.com/sites/UOM-HUM-Digital-Team/AI/SitePages/Home.aspx. Click or tap if you trust this link."/>
              </a:rPr>
              <a:t>AI hub</a:t>
            </a:r>
            <a:r>
              <a:rPr lang="en-US" b="0" i="0">
                <a:solidFill>
                  <a:srgbClr val="242424"/>
                </a:solidFill>
                <a:effectLst/>
                <a:latin typeface="Aptos" panose="020B0004020202020204" pitchFamily="34" charset="0"/>
              </a:rPr>
              <a:t> for faculty staff to use. We are also planning on delivering sessions in the coming months for school staff to support them with using AI to produce digital and web content.</a:t>
            </a:r>
            <a:endParaRPr lang="en-GB"/>
          </a:p>
        </p:txBody>
      </p:sp>
      <p:sp>
        <p:nvSpPr>
          <p:cNvPr id="4" name="Slide Number Placeholder 3"/>
          <p:cNvSpPr>
            <a:spLocks noGrp="1"/>
          </p:cNvSpPr>
          <p:nvPr>
            <p:ph type="sldNum" sz="quarter" idx="5"/>
          </p:nvPr>
        </p:nvSpPr>
        <p:spPr/>
        <p:txBody>
          <a:bodyPr/>
          <a:lstStyle/>
          <a:p>
            <a:fld id="{03218C0E-EBC0-4363-B866-4FBE8A16C4C0}" type="slidenum">
              <a:rPr lang="en-US" smtClean="0"/>
              <a:pPr/>
              <a:t>23</a:t>
            </a:fld>
            <a:endParaRPr lang="en-US"/>
          </a:p>
        </p:txBody>
      </p:sp>
    </p:spTree>
    <p:extLst>
      <p:ext uri="{BB962C8B-B14F-4D97-AF65-F5344CB8AC3E}">
        <p14:creationId xmlns:p14="http://schemas.microsoft.com/office/powerpoint/2010/main" val="2916446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B19CB-263E-2764-A68A-90128E6099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7E0AAF-573C-F847-FA5F-73F961D2B3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818B7A-7D2F-021C-6142-B8CD216BF19B}"/>
              </a:ext>
            </a:extLst>
          </p:cNvPr>
          <p:cNvSpPr>
            <a:spLocks noGrp="1"/>
          </p:cNvSpPr>
          <p:nvPr>
            <p:ph type="body" idx="1"/>
          </p:nvPr>
        </p:nvSpPr>
        <p:spPr/>
        <p:txBody>
          <a:bodyPr/>
          <a:lstStyle/>
          <a:p>
            <a:r>
              <a:rPr lang="en-GB"/>
              <a:t>Alistair. 5-10 mins Q&amp;A </a:t>
            </a:r>
          </a:p>
          <a:p>
            <a:endParaRPr lang="en-GB"/>
          </a:p>
          <a:p>
            <a:r>
              <a:rPr lang="en-GB"/>
              <a:t>Finish at 12.25 (AM session) and 2.00 (PM)</a:t>
            </a:r>
          </a:p>
        </p:txBody>
      </p:sp>
      <p:sp>
        <p:nvSpPr>
          <p:cNvPr id="4" name="Slide Number Placeholder 3">
            <a:extLst>
              <a:ext uri="{FF2B5EF4-FFF2-40B4-BE49-F238E27FC236}">
                <a16:creationId xmlns:a16="http://schemas.microsoft.com/office/drawing/2014/main" id="{C8D0F043-7778-20B8-1198-A3D77EF77539}"/>
              </a:ext>
            </a:extLst>
          </p:cNvPr>
          <p:cNvSpPr>
            <a:spLocks noGrp="1"/>
          </p:cNvSpPr>
          <p:nvPr>
            <p:ph type="sldNum" sz="quarter" idx="5"/>
          </p:nvPr>
        </p:nvSpPr>
        <p:spPr/>
        <p:txBody>
          <a:bodyPr/>
          <a:lstStyle/>
          <a:p>
            <a:fld id="{03218C0E-EBC0-4363-B866-4FBE8A16C4C0}" type="slidenum">
              <a:rPr lang="en-US" smtClean="0"/>
              <a:pPr/>
              <a:t>24</a:t>
            </a:fld>
            <a:endParaRPr lang="en-US"/>
          </a:p>
        </p:txBody>
      </p:sp>
    </p:spTree>
    <p:extLst>
      <p:ext uri="{BB962C8B-B14F-4D97-AF65-F5344CB8AC3E}">
        <p14:creationId xmlns:p14="http://schemas.microsoft.com/office/powerpoint/2010/main" val="1630378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1">
                    <a:lumMod val="65000"/>
                    <a:lumOff val="35000"/>
                  </a:schemeClr>
                </a:solidFill>
                <a:latin typeface="Open Sans"/>
                <a:ea typeface="Arial"/>
                <a:cs typeface="Arial"/>
                <a:sym typeface="Arial"/>
              </a:rPr>
              <a:t>Alistair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1">
                    <a:lumMod val="65000"/>
                    <a:lumOff val="35000"/>
                  </a:schemeClr>
                </a:solidFill>
                <a:latin typeface="Open Sans"/>
                <a:ea typeface="Arial"/>
                <a:cs typeface="Arial"/>
                <a:sym typeface="Arial"/>
              </a:rPr>
              <a:t>For use in morning session. </a:t>
            </a:r>
            <a:endParaRPr lang="en-GB" sz="1200" b="0" i="0" kern="1200" baseline="0">
              <a:solidFill>
                <a:schemeClr val="tx1"/>
              </a:solidFill>
              <a:effectLst/>
              <a:latin typeface="+mn-lt"/>
              <a:ea typeface="+mn-ea"/>
              <a:cs typeface="+mn-cs"/>
            </a:endParaRP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1E6CC1CF-6344-A04D-93F0-6E174D9AA91B}" type="slidenum">
              <a:rPr lang="en-US" sz="1200"/>
              <a:pPr eaLnBrk="1" fontAlgn="base" hangingPunct="1">
                <a:spcBef>
                  <a:spcPct val="0"/>
                </a:spcBef>
                <a:spcAft>
                  <a:spcPct val="0"/>
                </a:spcAft>
              </a:pPr>
              <a:t>2</a:t>
            </a:fld>
            <a:endParaRPr lang="en-US" sz="1200"/>
          </a:p>
        </p:txBody>
      </p:sp>
    </p:spTree>
    <p:extLst>
      <p:ext uri="{BB962C8B-B14F-4D97-AF65-F5344CB8AC3E}">
        <p14:creationId xmlns:p14="http://schemas.microsoft.com/office/powerpoint/2010/main" val="2772906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D0ACB-8E5B-7A11-165B-CDCD7547D80E}"/>
            </a:ext>
          </a:extLst>
        </p:cNvPr>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01EB817A-EC48-1C69-96B1-3348DEB68E7C}"/>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9698" name="Notes Placeholder 2">
            <a:extLst>
              <a:ext uri="{FF2B5EF4-FFF2-40B4-BE49-F238E27FC236}">
                <a16:creationId xmlns:a16="http://schemas.microsoft.com/office/drawing/2014/main" id="{4435B888-B2D1-9CD4-1B2B-77039CAF68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a:solidFill>
                  <a:schemeClr val="tx1">
                    <a:lumMod val="65000"/>
                    <a:lumOff val="35000"/>
                  </a:schemeClr>
                </a:solidFill>
                <a:latin typeface="Open Sans"/>
                <a:ea typeface="Arial"/>
                <a:cs typeface="Arial"/>
                <a:sym typeface="Arial"/>
              </a:rPr>
              <a:t>Alistair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a:solidFill>
                <a:schemeClr val="tx1">
                  <a:lumMod val="65000"/>
                  <a:lumOff val="35000"/>
                </a:schemeClr>
              </a:solidFill>
              <a:latin typeface="Open Sans"/>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a:solidFill>
                  <a:schemeClr val="tx1">
                    <a:lumMod val="65000"/>
                    <a:lumOff val="35000"/>
                  </a:schemeClr>
                </a:solidFill>
                <a:latin typeface="Open Sans"/>
                <a:ea typeface="Arial"/>
                <a:cs typeface="Arial"/>
                <a:sym typeface="Arial"/>
              </a:rPr>
              <a:t>For use in afternoon session. </a:t>
            </a:r>
            <a:endParaRPr lang="en-GB" sz="1200" b="0" i="0" kern="1200" baseline="0">
              <a:solidFill>
                <a:schemeClr val="tx1"/>
              </a:solidFill>
              <a:effectLst/>
              <a:latin typeface="+mn-lt"/>
              <a:ea typeface="+mn-ea"/>
              <a:cs typeface="+mn-cs"/>
            </a:endParaRPr>
          </a:p>
        </p:txBody>
      </p:sp>
      <p:sp>
        <p:nvSpPr>
          <p:cNvPr id="29699" name="Slide Number Placeholder 3">
            <a:extLst>
              <a:ext uri="{FF2B5EF4-FFF2-40B4-BE49-F238E27FC236}">
                <a16:creationId xmlns:a16="http://schemas.microsoft.com/office/drawing/2014/main" id="{6CB173C6-B347-0E92-C68E-73A210553E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defRPr>
            </a:lvl2pPr>
            <a:lvl3pPr marL="1143000" indent="-228600" eaLnBrk="0" hangingPunct="0">
              <a:defRPr sz="2400">
                <a:solidFill>
                  <a:schemeClr val="tx1"/>
                </a:solidFill>
                <a:latin typeface="Calibri" charset="0"/>
                <a:ea typeface="ヒラギノ角ゴ Pro W3" charset="0"/>
              </a:defRPr>
            </a:lvl3pPr>
            <a:lvl4pPr marL="1600200" indent="-228600" eaLnBrk="0" hangingPunct="0">
              <a:defRPr sz="2400">
                <a:solidFill>
                  <a:schemeClr val="tx1"/>
                </a:solidFill>
                <a:latin typeface="Calibri" charset="0"/>
                <a:ea typeface="ヒラギノ角ゴ Pro W3" charset="0"/>
              </a:defRPr>
            </a:lvl4pPr>
            <a:lvl5pPr marL="2057400" indent="-228600" eaLnBrk="0" hangingPunct="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pPr eaLnBrk="1" fontAlgn="base" hangingPunct="1">
              <a:spcBef>
                <a:spcPct val="0"/>
              </a:spcBef>
              <a:spcAft>
                <a:spcPct val="0"/>
              </a:spcAft>
            </a:pPr>
            <a:fld id="{1E6CC1CF-6344-A04D-93F0-6E174D9AA91B}" type="slidenum">
              <a:rPr lang="en-US" sz="1200"/>
              <a:pPr eaLnBrk="1" fontAlgn="base" hangingPunct="1">
                <a:spcBef>
                  <a:spcPct val="0"/>
                </a:spcBef>
                <a:spcAft>
                  <a:spcPct val="0"/>
                </a:spcAft>
              </a:pPr>
              <a:t>3</a:t>
            </a:fld>
            <a:endParaRPr lang="en-US" sz="1200"/>
          </a:p>
        </p:txBody>
      </p:sp>
    </p:spTree>
    <p:extLst>
      <p:ext uri="{BB962C8B-B14F-4D97-AF65-F5344CB8AC3E}">
        <p14:creationId xmlns:p14="http://schemas.microsoft.com/office/powerpoint/2010/main" val="3748332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Alistair</a:t>
            </a:r>
          </a:p>
        </p:txBody>
      </p:sp>
      <p:sp>
        <p:nvSpPr>
          <p:cNvPr id="4" name="Slide Number Placeholder 3"/>
          <p:cNvSpPr>
            <a:spLocks noGrp="1"/>
          </p:cNvSpPr>
          <p:nvPr>
            <p:ph type="sldNum" sz="quarter" idx="5"/>
          </p:nvPr>
        </p:nvSpPr>
        <p:spPr/>
        <p:txBody>
          <a:bodyPr/>
          <a:lstStyle/>
          <a:p>
            <a:fld id="{03218C0E-EBC0-4363-B866-4FBE8A16C4C0}" type="slidenum">
              <a:rPr lang="en-US" smtClean="0"/>
              <a:pPr/>
              <a:t>4</a:t>
            </a:fld>
            <a:endParaRPr lang="en-US"/>
          </a:p>
        </p:txBody>
      </p:sp>
    </p:spTree>
    <p:extLst>
      <p:ext uri="{BB962C8B-B14F-4D97-AF65-F5344CB8AC3E}">
        <p14:creationId xmlns:p14="http://schemas.microsoft.com/office/powerpoint/2010/main" val="550877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Alistair to hand over to Skye.</a:t>
            </a:r>
          </a:p>
          <a:p>
            <a:endParaRPr lang="en-GB"/>
          </a:p>
          <a:p>
            <a:r>
              <a:rPr lang="en-GB"/>
              <a:t>For use in morning session only</a:t>
            </a:r>
          </a:p>
        </p:txBody>
      </p:sp>
      <p:sp>
        <p:nvSpPr>
          <p:cNvPr id="4" name="Slide Number Placeholder 3"/>
          <p:cNvSpPr>
            <a:spLocks noGrp="1"/>
          </p:cNvSpPr>
          <p:nvPr>
            <p:ph type="sldNum" sz="quarter" idx="5"/>
          </p:nvPr>
        </p:nvSpPr>
        <p:spPr/>
        <p:txBody>
          <a:bodyPr/>
          <a:lstStyle/>
          <a:p>
            <a:fld id="{03218C0E-EBC0-4363-B866-4FBE8A16C4C0}" type="slidenum">
              <a:rPr lang="en-US" smtClean="0"/>
              <a:pPr/>
              <a:t>5</a:t>
            </a:fld>
            <a:endParaRPr lang="en-US"/>
          </a:p>
        </p:txBody>
      </p:sp>
    </p:spTree>
    <p:extLst>
      <p:ext uri="{BB962C8B-B14F-4D97-AF65-F5344CB8AC3E}">
        <p14:creationId xmlns:p14="http://schemas.microsoft.com/office/powerpoint/2010/main" val="3227531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Alistair to hand over to Mark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For use in afternoon session only</a:t>
            </a:r>
          </a:p>
          <a:p>
            <a:endParaRPr lang="en-GB"/>
          </a:p>
        </p:txBody>
      </p:sp>
      <p:sp>
        <p:nvSpPr>
          <p:cNvPr id="4" name="Slide Number Placeholder 3"/>
          <p:cNvSpPr>
            <a:spLocks noGrp="1"/>
          </p:cNvSpPr>
          <p:nvPr>
            <p:ph type="sldNum" sz="quarter" idx="5"/>
          </p:nvPr>
        </p:nvSpPr>
        <p:spPr/>
        <p:txBody>
          <a:bodyPr/>
          <a:lstStyle/>
          <a:p>
            <a:fld id="{03218C0E-EBC0-4363-B866-4FBE8A16C4C0}" type="slidenum">
              <a:rPr lang="en-US" smtClean="0"/>
              <a:pPr/>
              <a:t>6</a:t>
            </a:fld>
            <a:endParaRPr lang="en-US"/>
          </a:p>
        </p:txBody>
      </p:sp>
    </p:spTree>
    <p:extLst>
      <p:ext uri="{BB962C8B-B14F-4D97-AF65-F5344CB8AC3E}">
        <p14:creationId xmlns:p14="http://schemas.microsoft.com/office/powerpoint/2010/main" val="1770775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1006D-5CC1-0ED6-E562-50D03C485D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A506F7-9C45-8130-85A1-94E918FA98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A37299-E2D2-DC3D-DC61-ED29080C5F0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t>Mark to hand over to Chris</a:t>
            </a:r>
          </a:p>
          <a:p>
            <a:endParaRPr lang="en-GB" sz="1800"/>
          </a:p>
          <a:p>
            <a:r>
              <a:rPr lang="en-US" sz="1800">
                <a:effectLst/>
              </a:rPr>
              <a:t>Chris to talk for ten minutes about how AI has helped improve efficiency in GDI research comms practice, with examples and lessons learnt. </a:t>
            </a:r>
            <a:endParaRPr lang="en-GB" sz="1800"/>
          </a:p>
          <a:p>
            <a:pPr algn="l" rtl="0"/>
            <a:endParaRPr lang="en-US" sz="1800" b="0" i="0">
              <a:solidFill>
                <a:srgbClr val="242424"/>
              </a:solidFill>
              <a:effectLst/>
              <a:latin typeface="Arial" panose="020B0604020202020204" pitchFamily="34" charset="0"/>
            </a:endParaRPr>
          </a:p>
          <a:p>
            <a:pPr algn="l" rtl="0"/>
            <a:endParaRPr lang="en-US" sz="1800" b="0" i="0">
              <a:solidFill>
                <a:srgbClr val="242424"/>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53C647E5-4D34-593A-D67A-F652D19DA283}"/>
              </a:ext>
            </a:extLst>
          </p:cNvPr>
          <p:cNvSpPr>
            <a:spLocks noGrp="1"/>
          </p:cNvSpPr>
          <p:nvPr>
            <p:ph type="sldNum" sz="quarter" idx="5"/>
          </p:nvPr>
        </p:nvSpPr>
        <p:spPr/>
        <p:txBody>
          <a:bodyPr/>
          <a:lstStyle/>
          <a:p>
            <a:fld id="{03218C0E-EBC0-4363-B866-4FBE8A16C4C0}" type="slidenum">
              <a:rPr lang="en-US" smtClean="0"/>
              <a:pPr/>
              <a:t>16</a:t>
            </a:fld>
            <a:endParaRPr lang="en-US"/>
          </a:p>
        </p:txBody>
      </p:sp>
    </p:spTree>
    <p:extLst>
      <p:ext uri="{BB962C8B-B14F-4D97-AF65-F5344CB8AC3E}">
        <p14:creationId xmlns:p14="http://schemas.microsoft.com/office/powerpoint/2010/main" val="2002641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57705-1E89-8364-88CA-A0F1330C19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BD83D7-A4FF-EE41-BA50-2114F1CE99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30C9F2-70B9-E424-CAAD-FE499C84F65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4838AC8-EF1D-E007-37D3-E6CBC843D210}"/>
              </a:ext>
            </a:extLst>
          </p:cNvPr>
          <p:cNvSpPr>
            <a:spLocks noGrp="1"/>
          </p:cNvSpPr>
          <p:nvPr>
            <p:ph type="sldNum" sz="quarter" idx="5"/>
          </p:nvPr>
        </p:nvSpPr>
        <p:spPr/>
        <p:txBody>
          <a:bodyPr/>
          <a:lstStyle/>
          <a:p>
            <a:fld id="{03218C0E-EBC0-4363-B866-4FBE8A16C4C0}" type="slidenum">
              <a:rPr lang="en-US" smtClean="0"/>
              <a:pPr/>
              <a:t>17</a:t>
            </a:fld>
            <a:endParaRPr lang="en-US"/>
          </a:p>
        </p:txBody>
      </p:sp>
    </p:spTree>
    <p:extLst>
      <p:ext uri="{BB962C8B-B14F-4D97-AF65-F5344CB8AC3E}">
        <p14:creationId xmlns:p14="http://schemas.microsoft.com/office/powerpoint/2010/main" val="3018352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37B0C-8D76-1276-60F6-2CC581A03F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4B238C-03C4-3253-1004-589A69D939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DDF542-815C-0A59-45D7-F4DBAA87F98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5E7FBD2-CD95-4867-3B29-A709A84EA6E0}"/>
              </a:ext>
            </a:extLst>
          </p:cNvPr>
          <p:cNvSpPr>
            <a:spLocks noGrp="1"/>
          </p:cNvSpPr>
          <p:nvPr>
            <p:ph type="sldNum" sz="quarter" idx="5"/>
          </p:nvPr>
        </p:nvSpPr>
        <p:spPr/>
        <p:txBody>
          <a:bodyPr/>
          <a:lstStyle/>
          <a:p>
            <a:fld id="{03218C0E-EBC0-4363-B866-4FBE8A16C4C0}" type="slidenum">
              <a:rPr lang="en-US" smtClean="0"/>
              <a:pPr/>
              <a:t>18</a:t>
            </a:fld>
            <a:endParaRPr lang="en-US"/>
          </a:p>
        </p:txBody>
      </p:sp>
    </p:spTree>
    <p:extLst>
      <p:ext uri="{BB962C8B-B14F-4D97-AF65-F5344CB8AC3E}">
        <p14:creationId xmlns:p14="http://schemas.microsoft.com/office/powerpoint/2010/main" val="1505110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3392" y="2132857"/>
            <a:ext cx="10363200" cy="1470025"/>
          </a:xfrm>
        </p:spPr>
        <p:txBody>
          <a:bodyPr>
            <a:normAutofit/>
          </a:bodyPr>
          <a:lstStyle>
            <a:lvl1pPr>
              <a:defRPr sz="2800" b="1">
                <a:solidFill>
                  <a:schemeClr val="tx1">
                    <a:lumMod val="65000"/>
                    <a:lumOff val="35000"/>
                  </a:schemeClr>
                </a:solidFill>
              </a:defRPr>
            </a:lvl1pPr>
          </a:lstStyle>
          <a:p>
            <a:r>
              <a:rPr lang="en-US"/>
              <a:t>Click to edit Master title style</a:t>
            </a:r>
          </a:p>
        </p:txBody>
      </p:sp>
      <p:sp>
        <p:nvSpPr>
          <p:cNvPr id="3" name="Subtitle 2"/>
          <p:cNvSpPr>
            <a:spLocks noGrp="1"/>
          </p:cNvSpPr>
          <p:nvPr>
            <p:ph type="subTitle" idx="1"/>
          </p:nvPr>
        </p:nvSpPr>
        <p:spPr>
          <a:xfrm>
            <a:off x="623392" y="3933056"/>
            <a:ext cx="8534400" cy="1752600"/>
          </a:xfrm>
        </p:spPr>
        <p:txBody>
          <a:bodyPr>
            <a:normAutofit/>
          </a:bodyPr>
          <a:lstStyle>
            <a:lvl1pPr marL="0" indent="0" algn="l">
              <a:buNone/>
              <a:defRPr sz="2400" b="1">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9" name="Straight Connector 8">
            <a:extLst>
              <a:ext uri="{FF2B5EF4-FFF2-40B4-BE49-F238E27FC236}">
                <a16:creationId xmlns:a16="http://schemas.microsoft.com/office/drawing/2014/main" id="{8A0F80E9-55FA-4FA4-BF32-94E90AA83E10}"/>
              </a:ext>
            </a:extLst>
          </p:cNvPr>
          <p:cNvCxnSpPr>
            <a:cxnSpLocks noChangeShapeType="1"/>
          </p:cNvCxnSpPr>
          <p:nvPr userDrawn="1"/>
        </p:nvCxnSpPr>
        <p:spPr bwMode="auto">
          <a:xfrm>
            <a:off x="623392" y="3789040"/>
            <a:ext cx="9505056" cy="0"/>
          </a:xfrm>
          <a:prstGeom prst="line">
            <a:avLst/>
          </a:prstGeom>
          <a:noFill/>
          <a:ln w="25400">
            <a:solidFill>
              <a:srgbClr val="660066"/>
            </a:solidFill>
            <a:prstDash val="dot"/>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A4640B-83F0-4950-B5B2-251FABC93E11}" type="datetime1">
              <a:rPr lang="en-GB" smtClean="0"/>
              <a:t>04/03/2025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51FE3-7623-4EAD-B2F3-330393A65E7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18BA85-62EA-453D-9121-87A4ACE19859}" type="datetime1">
              <a:rPr lang="en-GB" smtClean="0"/>
              <a:t>04/03/2025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51FE3-7623-4EAD-B2F3-330393A65E7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347543" y="274639"/>
            <a:ext cx="10972800" cy="884531"/>
          </a:xfrm>
        </p:spPr>
        <p:txBody>
          <a:bodyPr>
            <a:normAutofit/>
          </a:bodyPr>
          <a:lstStyle/>
          <a:p>
            <a:pPr algn="l"/>
            <a:r>
              <a:rPr lang="en-US" sz="3734" b="1">
                <a:solidFill>
                  <a:schemeClr val="tx1">
                    <a:lumMod val="65000"/>
                    <a:lumOff val="35000"/>
                  </a:schemeClr>
                </a:solidFill>
                <a:latin typeface="Open Sans"/>
                <a:cs typeface="Open Sans"/>
              </a:rPr>
              <a:t>Click to insert title</a:t>
            </a:r>
          </a:p>
        </p:txBody>
      </p:sp>
    </p:spTree>
    <p:extLst>
      <p:ext uri="{BB962C8B-B14F-4D97-AF65-F5344CB8AC3E}">
        <p14:creationId xmlns:p14="http://schemas.microsoft.com/office/powerpoint/2010/main" val="21746684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and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335360" y="1844826"/>
            <a:ext cx="11521280" cy="1470025"/>
          </a:xfrm>
        </p:spPr>
        <p:txBody>
          <a:bodyPr anchor="b">
            <a:normAutofit/>
          </a:bodyPr>
          <a:lstStyle>
            <a:lvl1pPr algn="l">
              <a:defRPr sz="3600">
                <a:solidFill>
                  <a:srgbClr val="9A1D2B"/>
                </a:solidFill>
                <a:latin typeface="+mj-lt"/>
                <a:cs typeface="Arial" pitchFamily="34" charset="0"/>
              </a:defRPr>
            </a:lvl1pPr>
          </a:lstStyle>
          <a:p>
            <a:r>
              <a:rPr lang="en-US"/>
              <a:t>Click to edit Master title style</a:t>
            </a:r>
            <a:endParaRPr lang="en-GB"/>
          </a:p>
        </p:txBody>
      </p:sp>
      <p:sp>
        <p:nvSpPr>
          <p:cNvPr id="3" name="Subtitle 2"/>
          <p:cNvSpPr>
            <a:spLocks noGrp="1"/>
          </p:cNvSpPr>
          <p:nvPr>
            <p:ph type="subTitle" idx="1"/>
          </p:nvPr>
        </p:nvSpPr>
        <p:spPr>
          <a:xfrm>
            <a:off x="335360" y="3356992"/>
            <a:ext cx="11521280" cy="17526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6" name="Footer Placeholder 4"/>
          <p:cNvSpPr>
            <a:spLocks noGrp="1"/>
          </p:cNvSpPr>
          <p:nvPr>
            <p:ph type="ftr" sz="quarter" idx="3"/>
          </p:nvPr>
        </p:nvSpPr>
        <p:spPr>
          <a:xfrm>
            <a:off x="335361" y="6165304"/>
            <a:ext cx="2851911" cy="451156"/>
          </a:xfrm>
          <a:prstGeom prst="rect">
            <a:avLst/>
          </a:prstGeom>
        </p:spPr>
        <p:txBody>
          <a:bodyPr vert="horz" lIns="91440" tIns="45720" rIns="91440" bIns="45720" rtlCol="0" anchor="ctr"/>
          <a:lstStyle>
            <a:lvl1pPr algn="l" fontAlgn="auto">
              <a:spcBef>
                <a:spcPts val="0"/>
              </a:spcBef>
              <a:spcAft>
                <a:spcPts val="0"/>
              </a:spcAft>
              <a:defRPr sz="2000">
                <a:solidFill>
                  <a:schemeClr val="tx1"/>
                </a:solidFill>
                <a:latin typeface="Segoe UI Light" panose="020B0502040204020203" pitchFamily="34" charset="0"/>
                <a:cs typeface="CordiaUPC" panose="020B0304020202020204" pitchFamily="34" charset="-34"/>
              </a:defRPr>
            </a:lvl1pPr>
          </a:lstStyle>
          <a:p>
            <a:pPr>
              <a:defRPr/>
            </a:pPr>
            <a:endParaRPr lang="en-GB"/>
          </a:p>
        </p:txBody>
      </p:sp>
    </p:spTree>
    <p:extLst>
      <p:ext uri="{BB962C8B-B14F-4D97-AF65-F5344CB8AC3E}">
        <p14:creationId xmlns:p14="http://schemas.microsoft.com/office/powerpoint/2010/main" val="32688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5360" y="1196752"/>
            <a:ext cx="11521280" cy="576064"/>
          </a:xfrm>
        </p:spPr>
        <p:txBody>
          <a:bodyPr anchor="b">
            <a:normAutofit/>
          </a:bodyPr>
          <a:lstStyle>
            <a:lvl1pPr algn="l">
              <a:defRPr sz="3200">
                <a:solidFill>
                  <a:srgbClr val="9A1D2B"/>
                </a:solidFill>
                <a:latin typeface="+mj-lt"/>
                <a:cs typeface="Arial" pitchFamily="34" charset="0"/>
              </a:defRPr>
            </a:lvl1pPr>
          </a:lstStyle>
          <a:p>
            <a:r>
              <a:rPr lang="en-US"/>
              <a:t>Click to edit Master title style</a:t>
            </a:r>
            <a:endParaRPr lang="en-GB"/>
          </a:p>
        </p:txBody>
      </p:sp>
      <p:sp>
        <p:nvSpPr>
          <p:cNvPr id="3" name="Content Placeholder 2"/>
          <p:cNvSpPr>
            <a:spLocks noGrp="1"/>
          </p:cNvSpPr>
          <p:nvPr>
            <p:ph idx="1"/>
          </p:nvPr>
        </p:nvSpPr>
        <p:spPr>
          <a:xfrm>
            <a:off x="335360" y="1916833"/>
            <a:ext cx="11521280" cy="4209332"/>
          </a:xfrm>
        </p:spPr>
        <p:txBody>
          <a:bodyPr/>
          <a:lstStyle>
            <a:lvl5pPr>
              <a:buFont typeface="Arial"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4"/>
          <p:cNvSpPr>
            <a:spLocks noGrp="1"/>
          </p:cNvSpPr>
          <p:nvPr>
            <p:ph type="ftr" sz="quarter" idx="3"/>
          </p:nvPr>
        </p:nvSpPr>
        <p:spPr>
          <a:xfrm>
            <a:off x="335361" y="6165304"/>
            <a:ext cx="2851911" cy="451156"/>
          </a:xfrm>
          <a:prstGeom prst="rect">
            <a:avLst/>
          </a:prstGeom>
        </p:spPr>
        <p:txBody>
          <a:bodyPr vert="horz" lIns="91440" tIns="45720" rIns="91440" bIns="45720" rtlCol="0" anchor="ctr"/>
          <a:lstStyle>
            <a:lvl1pPr algn="l" fontAlgn="auto">
              <a:spcBef>
                <a:spcPts val="0"/>
              </a:spcBef>
              <a:spcAft>
                <a:spcPts val="0"/>
              </a:spcAft>
              <a:defRPr sz="2000">
                <a:solidFill>
                  <a:schemeClr val="tx1"/>
                </a:solidFill>
                <a:latin typeface="Segoe UI Light" panose="020B0502040204020203" pitchFamily="34" charset="0"/>
                <a:cs typeface="CordiaUPC" panose="020B0304020202020204" pitchFamily="34" charset="-34"/>
              </a:defRPr>
            </a:lvl1pPr>
          </a:lstStyle>
          <a:p>
            <a:pPr>
              <a:defRPr/>
            </a:pPr>
            <a:endParaRPr lang="en-GB"/>
          </a:p>
        </p:txBody>
      </p:sp>
    </p:spTree>
    <p:extLst>
      <p:ext uri="{BB962C8B-B14F-4D97-AF65-F5344CB8AC3E}">
        <p14:creationId xmlns:p14="http://schemas.microsoft.com/office/powerpoint/2010/main" val="3600219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360" y="1196753"/>
            <a:ext cx="11521280" cy="4929411"/>
          </a:xfrm>
        </p:spPr>
        <p:txBody>
          <a:bodyPr/>
          <a:lstStyle>
            <a:lvl5pPr>
              <a:buFont typeface="Arial"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4"/>
          <p:cNvSpPr>
            <a:spLocks noGrp="1"/>
          </p:cNvSpPr>
          <p:nvPr>
            <p:ph type="ftr" sz="quarter" idx="3"/>
          </p:nvPr>
        </p:nvSpPr>
        <p:spPr>
          <a:xfrm>
            <a:off x="335361" y="6165304"/>
            <a:ext cx="2851911" cy="451156"/>
          </a:xfrm>
          <a:prstGeom prst="rect">
            <a:avLst/>
          </a:prstGeom>
        </p:spPr>
        <p:txBody>
          <a:bodyPr vert="horz" lIns="91440" tIns="45720" rIns="91440" bIns="45720" rtlCol="0" anchor="ctr"/>
          <a:lstStyle>
            <a:lvl1pPr algn="l" fontAlgn="auto">
              <a:spcBef>
                <a:spcPts val="0"/>
              </a:spcBef>
              <a:spcAft>
                <a:spcPts val="0"/>
              </a:spcAft>
              <a:defRPr sz="2000">
                <a:solidFill>
                  <a:schemeClr val="tx1"/>
                </a:solidFill>
                <a:latin typeface="Segoe UI Light" panose="020B0502040204020203" pitchFamily="34" charset="0"/>
                <a:cs typeface="CordiaUPC" panose="020B0304020202020204" pitchFamily="34" charset="-34"/>
              </a:defRPr>
            </a:lvl1pPr>
          </a:lstStyle>
          <a:p>
            <a:pPr>
              <a:defRPr/>
            </a:pPr>
            <a:endParaRPr lang="en-GB"/>
          </a:p>
        </p:txBody>
      </p:sp>
    </p:spTree>
    <p:extLst>
      <p:ext uri="{BB962C8B-B14F-4D97-AF65-F5344CB8AC3E}">
        <p14:creationId xmlns:p14="http://schemas.microsoft.com/office/powerpoint/2010/main" val="32045494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12778"/>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412778"/>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4"/>
          <p:cNvSpPr>
            <a:spLocks noGrp="1"/>
          </p:cNvSpPr>
          <p:nvPr>
            <p:ph type="ftr" sz="quarter" idx="3"/>
          </p:nvPr>
        </p:nvSpPr>
        <p:spPr>
          <a:xfrm>
            <a:off x="335361" y="6165304"/>
            <a:ext cx="2851911" cy="451156"/>
          </a:xfrm>
          <a:prstGeom prst="rect">
            <a:avLst/>
          </a:prstGeom>
        </p:spPr>
        <p:txBody>
          <a:bodyPr vert="horz" lIns="91440" tIns="45720" rIns="91440" bIns="45720" rtlCol="0" anchor="ctr"/>
          <a:lstStyle>
            <a:lvl1pPr algn="l" fontAlgn="auto">
              <a:spcBef>
                <a:spcPts val="0"/>
              </a:spcBef>
              <a:spcAft>
                <a:spcPts val="0"/>
              </a:spcAft>
              <a:defRPr sz="2000">
                <a:solidFill>
                  <a:schemeClr val="tx1"/>
                </a:solidFill>
                <a:latin typeface="Segoe UI Light" panose="020B0502040204020203" pitchFamily="34" charset="0"/>
                <a:cs typeface="CordiaUPC" panose="020B0304020202020204" pitchFamily="34" charset="-34"/>
              </a:defRPr>
            </a:lvl1pPr>
          </a:lstStyle>
          <a:p>
            <a:pPr>
              <a:defRPr/>
            </a:pPr>
            <a:endParaRPr lang="en-GB"/>
          </a:p>
        </p:txBody>
      </p:sp>
    </p:spTree>
    <p:extLst>
      <p:ext uri="{BB962C8B-B14F-4D97-AF65-F5344CB8AC3E}">
        <p14:creationId xmlns:p14="http://schemas.microsoft.com/office/powerpoint/2010/main" val="37737384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89717" y="1268760"/>
            <a:ext cx="7315200" cy="417646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445225"/>
            <a:ext cx="7315200" cy="65496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Footer Placeholder 4"/>
          <p:cNvSpPr>
            <a:spLocks noGrp="1"/>
          </p:cNvSpPr>
          <p:nvPr>
            <p:ph type="ftr" sz="quarter" idx="3"/>
          </p:nvPr>
        </p:nvSpPr>
        <p:spPr>
          <a:xfrm>
            <a:off x="335361" y="6165304"/>
            <a:ext cx="2851911" cy="451156"/>
          </a:xfrm>
          <a:prstGeom prst="rect">
            <a:avLst/>
          </a:prstGeom>
        </p:spPr>
        <p:txBody>
          <a:bodyPr vert="horz" lIns="91440" tIns="45720" rIns="91440" bIns="45720" rtlCol="0" anchor="ctr"/>
          <a:lstStyle>
            <a:lvl1pPr algn="l" fontAlgn="auto">
              <a:spcBef>
                <a:spcPts val="0"/>
              </a:spcBef>
              <a:spcAft>
                <a:spcPts val="0"/>
              </a:spcAft>
              <a:defRPr sz="2000">
                <a:solidFill>
                  <a:schemeClr val="tx1"/>
                </a:solidFill>
                <a:latin typeface="Segoe UI Light" panose="020B0502040204020203" pitchFamily="34" charset="0"/>
                <a:cs typeface="CordiaUPC" panose="020B0304020202020204" pitchFamily="34" charset="-34"/>
              </a:defRPr>
            </a:lvl1pPr>
          </a:lstStyle>
          <a:p>
            <a:pPr>
              <a:defRPr/>
            </a:pPr>
            <a:endParaRPr lang="en-GB"/>
          </a:p>
        </p:txBody>
      </p:sp>
    </p:spTree>
    <p:extLst>
      <p:ext uri="{BB962C8B-B14F-4D97-AF65-F5344CB8AC3E}">
        <p14:creationId xmlns:p14="http://schemas.microsoft.com/office/powerpoint/2010/main" val="10511517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335361" y="6165304"/>
            <a:ext cx="2851911" cy="451156"/>
          </a:xfrm>
          <a:prstGeom prst="rect">
            <a:avLst/>
          </a:prstGeom>
        </p:spPr>
        <p:txBody>
          <a:bodyPr vert="horz" lIns="91440" tIns="45720" rIns="91440" bIns="45720" rtlCol="0" anchor="ctr"/>
          <a:lstStyle>
            <a:lvl1pPr algn="l" fontAlgn="auto">
              <a:spcBef>
                <a:spcPts val="0"/>
              </a:spcBef>
              <a:spcAft>
                <a:spcPts val="0"/>
              </a:spcAft>
              <a:defRPr sz="2000">
                <a:solidFill>
                  <a:schemeClr val="tx1"/>
                </a:solidFill>
                <a:latin typeface="Segoe UI Light" panose="020B0502040204020203" pitchFamily="34" charset="0"/>
                <a:cs typeface="CordiaUPC" panose="020B0304020202020204" pitchFamily="34" charset="-34"/>
              </a:defRPr>
            </a:lvl1pPr>
          </a:lstStyle>
          <a:p>
            <a:pPr>
              <a:defRPr/>
            </a:pPr>
            <a:endParaRPr lang="en-GB"/>
          </a:p>
        </p:txBody>
      </p:sp>
    </p:spTree>
    <p:extLst>
      <p:ext uri="{BB962C8B-B14F-4D97-AF65-F5344CB8AC3E}">
        <p14:creationId xmlns:p14="http://schemas.microsoft.com/office/powerpoint/2010/main" val="3547422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sz="3600"/>
            </a:lvl1pPr>
          </a:lstStyle>
          <a:p>
            <a:r>
              <a:rPr lang="en-US"/>
              <a:t>		Click to edit title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370EF0-FDF0-4D03-AC50-8BC10C2D8C4A}" type="datetime1">
              <a:rPr lang="en-GB" smtClean="0"/>
              <a:t>04/03/2025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51FE3-7623-4EAD-B2F3-330393A65E7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31B5FAE-E6BD-4BFD-865C-B9623812F52F}" type="datetime1">
              <a:rPr lang="en-GB" smtClean="0"/>
              <a:t>04/03/2025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51FE3-7623-4EAD-B2F3-330393A65E7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C0DB76-7E42-44B4-8EB4-449560A284C5}" type="datetime1">
              <a:rPr lang="en-GB" smtClean="0"/>
              <a:t>04/03/2025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C51FE3-7623-4EAD-B2F3-330393A65E7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DC2FB0-8BD2-4BBA-8178-4F4A4FB9BF89}" type="datetime1">
              <a:rPr lang="en-GB" smtClean="0"/>
              <a:t>04/03/2025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C51FE3-7623-4EAD-B2F3-330393A65E7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55B59D0-C056-4946-829F-E8F2B2E5697E}" type="datetime1">
              <a:rPr lang="en-GB" smtClean="0"/>
              <a:t>04/03/2025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C51FE3-7623-4EAD-B2F3-330393A65E7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20E726-2538-47C2-9779-0D56E55D6D89}" type="datetime1">
              <a:rPr lang="en-GB" smtClean="0"/>
              <a:t>04/03/2025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C51FE3-7623-4EAD-B2F3-330393A65E7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4B7D396-5C50-45B6-85CC-579255B8BB3C}" type="datetime1">
              <a:rPr lang="en-GB" smtClean="0"/>
              <a:t>04/03/2025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C51FE3-7623-4EAD-B2F3-330393A65E7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4E6F0F7-FF06-4AB5-AD78-4E3F86AA7864}" type="datetime1">
              <a:rPr lang="en-GB" smtClean="0"/>
              <a:t>04/03/2025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C51FE3-7623-4EAD-B2F3-330393A65E7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jpeg"/><Relationship Id="rId3" Type="http://schemas.openxmlformats.org/officeDocument/2006/relationships/slideLayout" Target="../slideLayouts/slideLayout15.xml"/><Relationship Id="rId7" Type="http://schemas.openxmlformats.org/officeDocument/2006/relationships/theme" Target="../theme/theme2.xml"/><Relationship Id="rId12" Type="http://schemas.openxmlformats.org/officeDocument/2006/relationships/image" Target="../media/image6.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5.jpeg"/><Relationship Id="rId5" Type="http://schemas.openxmlformats.org/officeDocument/2006/relationships/slideLayout" Target="../slideLayouts/slideLayout17.xml"/><Relationship Id="rId10" Type="http://schemas.openxmlformats.org/officeDocument/2006/relationships/image" Target="../media/image4.png"/><Relationship Id="rId4" Type="http://schemas.openxmlformats.org/officeDocument/2006/relationships/slideLayout" Target="../slideLayouts/slideLayout16.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79576" y="258212"/>
            <a:ext cx="930282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FF0673-C28F-4BF7-AE33-0EB1E579660E}" type="datetime1">
              <a:rPr lang="en-GB" smtClean="0"/>
              <a:t>04/03/2025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48785" y="647297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C51FE3-7623-4EAD-B2F3-330393A65E73}" type="slidenum">
              <a:rPr lang="en-US" smtClean="0"/>
              <a:pPr/>
              <a:t>‹#›</a:t>
            </a:fld>
            <a:endParaRPr lang="en-US"/>
          </a:p>
        </p:txBody>
      </p:sp>
      <p:pic>
        <p:nvPicPr>
          <p:cNvPr id="8" name="Picture 2" descr="TAB_col_white_background.eps">
            <a:extLst>
              <a:ext uri="{FF2B5EF4-FFF2-40B4-BE49-F238E27FC236}">
                <a16:creationId xmlns:a16="http://schemas.microsoft.com/office/drawing/2014/main" id="{BEBFE5C7-1111-4735-BD40-7689CB15DD1C}"/>
              </a:ext>
            </a:extLst>
          </p:cNvPr>
          <p:cNvPicPr>
            <a:picLocks noChangeAspect="1"/>
          </p:cNvPicPr>
          <p:nvPr userDrawn="1"/>
        </p:nvPicPr>
        <p:blipFill>
          <a:blip r:embed="rId14" cstate="print"/>
          <a:srcRect/>
          <a:stretch>
            <a:fillRect/>
          </a:stretch>
        </p:blipFill>
        <p:spPr bwMode="auto">
          <a:xfrm>
            <a:off x="523875" y="509588"/>
            <a:ext cx="1663700" cy="711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67" r:id="rId12"/>
  </p:sldLayoutIdLst>
  <p:hf sldNum="0" hdr="0" ftr="0" dt="0"/>
  <p:txStyles>
    <p:titleStyle>
      <a:lvl1pPr algn="l" defTabSz="914400" rtl="0" eaLnBrk="1" latinLnBrk="0" hangingPunct="1">
        <a:spcBef>
          <a:spcPct val="0"/>
        </a:spcBef>
        <a:buNone/>
        <a:defRPr sz="3600" kern="1200">
          <a:solidFill>
            <a:srgbClr val="7800A2"/>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023659" y="253032"/>
            <a:ext cx="7200800" cy="826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GB"/>
          </a:p>
        </p:txBody>
      </p:sp>
      <p:sp>
        <p:nvSpPr>
          <p:cNvPr id="1027" name="Text Placeholder 2"/>
          <p:cNvSpPr>
            <a:spLocks noGrp="1"/>
          </p:cNvSpPr>
          <p:nvPr>
            <p:ph type="body" idx="1"/>
          </p:nvPr>
        </p:nvSpPr>
        <p:spPr bwMode="auto">
          <a:xfrm>
            <a:off x="609600" y="1196753"/>
            <a:ext cx="10972800" cy="492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28" name="Picture 7" descr="logo-ltr.tif"/>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4434" y="312080"/>
            <a:ext cx="2592917"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334434" y="1079500"/>
            <a:ext cx="11523133"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34434" y="6165850"/>
            <a:ext cx="11523133"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031" name="Picture 11" descr="address.gif"/>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67900" y="6237288"/>
            <a:ext cx="198966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0315479" y="233836"/>
            <a:ext cx="1339180" cy="745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Footer Placeholder 4"/>
          <p:cNvSpPr>
            <a:spLocks noGrp="1"/>
          </p:cNvSpPr>
          <p:nvPr>
            <p:ph type="ftr" sz="quarter" idx="3"/>
          </p:nvPr>
        </p:nvSpPr>
        <p:spPr>
          <a:xfrm>
            <a:off x="527382" y="6165304"/>
            <a:ext cx="2851911" cy="451156"/>
          </a:xfrm>
          <a:prstGeom prst="rect">
            <a:avLst/>
          </a:prstGeom>
        </p:spPr>
        <p:txBody>
          <a:bodyPr vert="horz" lIns="91440" tIns="45720" rIns="91440" bIns="45720" rtlCol="0" anchor="ctr"/>
          <a:lstStyle>
            <a:lvl1pPr algn="l" fontAlgn="auto">
              <a:spcBef>
                <a:spcPts val="0"/>
              </a:spcBef>
              <a:spcAft>
                <a:spcPts val="0"/>
              </a:spcAft>
              <a:defRPr sz="2000">
                <a:solidFill>
                  <a:schemeClr val="tx1"/>
                </a:solidFill>
                <a:latin typeface="Segoe UI Light" panose="020B0502040204020203" pitchFamily="34" charset="0"/>
                <a:cs typeface="CordiaUPC" panose="020B0304020202020204" pitchFamily="34" charset="-34"/>
              </a:defRPr>
            </a:lvl1pPr>
          </a:lstStyle>
          <a:p>
            <a:pPr>
              <a:defRPr/>
            </a:pPr>
            <a:endParaRPr lang="en-GB"/>
          </a:p>
        </p:txBody>
      </p:sp>
      <p:pic>
        <p:nvPicPr>
          <p:cNvPr id="3" name="Picture 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52848" y="476677"/>
            <a:ext cx="2784000" cy="453535"/>
          </a:xfrm>
          <a:prstGeom prst="rect">
            <a:avLst/>
          </a:prstGeom>
        </p:spPr>
      </p:pic>
      <p:pic>
        <p:nvPicPr>
          <p:cNvPr id="4" name="Picture 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152117" y="253844"/>
            <a:ext cx="2400000" cy="654876"/>
          </a:xfrm>
          <a:prstGeom prst="rect">
            <a:avLst/>
          </a:prstGeom>
        </p:spPr>
      </p:pic>
      <p:pic>
        <p:nvPicPr>
          <p:cNvPr id="15" name="Picture 7" descr="logo-ltr.tif"/>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344662" y="324732"/>
            <a:ext cx="2592917"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9867900" y="6237288"/>
            <a:ext cx="1989667" cy="342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2" name="Picture 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128597" y="6207517"/>
            <a:ext cx="1344000" cy="402442"/>
          </a:xfrm>
          <a:prstGeom prst="rect">
            <a:avLst/>
          </a:prstGeom>
        </p:spPr>
      </p:pic>
    </p:spTree>
    <p:extLst>
      <p:ext uri="{BB962C8B-B14F-4D97-AF65-F5344CB8AC3E}">
        <p14:creationId xmlns:p14="http://schemas.microsoft.com/office/powerpoint/2010/main" val="18733910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sldNum="0" hdr="0" ftr="0" dt="0"/>
  <p:txStyles>
    <p:titleStyle>
      <a:lvl1pPr algn="l" rtl="0" eaLnBrk="1" fontAlgn="base" hangingPunct="1">
        <a:spcBef>
          <a:spcPct val="0"/>
        </a:spcBef>
        <a:spcAft>
          <a:spcPct val="0"/>
        </a:spcAft>
        <a:defRPr sz="3200" kern="1200">
          <a:solidFill>
            <a:srgbClr val="9A1D2B"/>
          </a:solidFill>
          <a:latin typeface="+mj-lt"/>
          <a:ea typeface="+mj-ea"/>
          <a:cs typeface="Arial" pitchFamily="34" charset="0"/>
        </a:defRPr>
      </a:lvl1pPr>
      <a:lvl2pPr algn="l" rtl="0" eaLnBrk="1" fontAlgn="base" hangingPunct="1">
        <a:spcBef>
          <a:spcPct val="0"/>
        </a:spcBef>
        <a:spcAft>
          <a:spcPct val="0"/>
        </a:spcAft>
        <a:defRPr sz="3200">
          <a:solidFill>
            <a:srgbClr val="9A1D2B"/>
          </a:solidFill>
          <a:latin typeface="Arial" charset="0"/>
          <a:cs typeface="Arial" charset="0"/>
        </a:defRPr>
      </a:lvl2pPr>
      <a:lvl3pPr algn="l" rtl="0" eaLnBrk="1" fontAlgn="base" hangingPunct="1">
        <a:spcBef>
          <a:spcPct val="0"/>
        </a:spcBef>
        <a:spcAft>
          <a:spcPct val="0"/>
        </a:spcAft>
        <a:defRPr sz="3200">
          <a:solidFill>
            <a:srgbClr val="9A1D2B"/>
          </a:solidFill>
          <a:latin typeface="Arial" charset="0"/>
          <a:cs typeface="Arial" charset="0"/>
        </a:defRPr>
      </a:lvl3pPr>
      <a:lvl4pPr algn="l" rtl="0" eaLnBrk="1" fontAlgn="base" hangingPunct="1">
        <a:spcBef>
          <a:spcPct val="0"/>
        </a:spcBef>
        <a:spcAft>
          <a:spcPct val="0"/>
        </a:spcAft>
        <a:defRPr sz="3200">
          <a:solidFill>
            <a:srgbClr val="9A1D2B"/>
          </a:solidFill>
          <a:latin typeface="Arial" charset="0"/>
          <a:cs typeface="Arial" charset="0"/>
        </a:defRPr>
      </a:lvl4pPr>
      <a:lvl5pPr algn="l" rtl="0" eaLnBrk="1" fontAlgn="base" hangingPunct="1">
        <a:spcBef>
          <a:spcPct val="0"/>
        </a:spcBef>
        <a:spcAft>
          <a:spcPct val="0"/>
        </a:spcAft>
        <a:defRPr sz="3200">
          <a:solidFill>
            <a:srgbClr val="9A1D2B"/>
          </a:solidFill>
          <a:latin typeface="Arial" charset="0"/>
          <a:cs typeface="Arial" charset="0"/>
        </a:defRPr>
      </a:lvl5pPr>
      <a:lvl6pPr marL="457200" algn="l" rtl="0" eaLnBrk="1" fontAlgn="base" hangingPunct="1">
        <a:spcBef>
          <a:spcPct val="0"/>
        </a:spcBef>
        <a:spcAft>
          <a:spcPct val="0"/>
        </a:spcAft>
        <a:defRPr sz="3200">
          <a:solidFill>
            <a:srgbClr val="9A1D2B"/>
          </a:solidFill>
          <a:latin typeface="Arial" charset="0"/>
          <a:cs typeface="Arial" charset="0"/>
        </a:defRPr>
      </a:lvl6pPr>
      <a:lvl7pPr marL="914400" algn="l" rtl="0" eaLnBrk="1" fontAlgn="base" hangingPunct="1">
        <a:spcBef>
          <a:spcPct val="0"/>
        </a:spcBef>
        <a:spcAft>
          <a:spcPct val="0"/>
        </a:spcAft>
        <a:defRPr sz="3200">
          <a:solidFill>
            <a:srgbClr val="9A1D2B"/>
          </a:solidFill>
          <a:latin typeface="Arial" charset="0"/>
          <a:cs typeface="Arial" charset="0"/>
        </a:defRPr>
      </a:lvl7pPr>
      <a:lvl8pPr marL="1371600" algn="l" rtl="0" eaLnBrk="1" fontAlgn="base" hangingPunct="1">
        <a:spcBef>
          <a:spcPct val="0"/>
        </a:spcBef>
        <a:spcAft>
          <a:spcPct val="0"/>
        </a:spcAft>
        <a:defRPr sz="3200">
          <a:solidFill>
            <a:srgbClr val="9A1D2B"/>
          </a:solidFill>
          <a:latin typeface="Arial" charset="0"/>
          <a:cs typeface="Arial" charset="0"/>
        </a:defRPr>
      </a:lvl8pPr>
      <a:lvl9pPr marL="1828800" algn="l" rtl="0" eaLnBrk="1" fontAlgn="base" hangingPunct="1">
        <a:spcBef>
          <a:spcPct val="0"/>
        </a:spcBef>
        <a:spcAft>
          <a:spcPct val="0"/>
        </a:spcAft>
        <a:defRPr sz="3200">
          <a:solidFill>
            <a:srgbClr val="9A1D2B"/>
          </a:solidFill>
          <a:latin typeface="Arial" charset="0"/>
          <a:cs typeface="Arial"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rgbClr val="BF2F37"/>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Christopher.Jordan@manchester.ac.uk"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customXml" Target="../ink/ink5.xml"/><Relationship Id="rId18" Type="http://schemas.openxmlformats.org/officeDocument/2006/relationships/image" Target="../media/image27.png"/><Relationship Id="rId3" Type="http://schemas.openxmlformats.org/officeDocument/2006/relationships/image" Target="../media/image19.png"/><Relationship Id="rId7" Type="http://schemas.openxmlformats.org/officeDocument/2006/relationships/customXml" Target="../ink/ink2.xml"/><Relationship Id="rId12" Type="http://schemas.openxmlformats.org/officeDocument/2006/relationships/image" Target="../media/image24.png"/><Relationship Id="rId17" Type="http://schemas.openxmlformats.org/officeDocument/2006/relationships/customXml" Target="../ink/ink7.xml"/><Relationship Id="rId2" Type="http://schemas.openxmlformats.org/officeDocument/2006/relationships/notesSlide" Target="../notesSlides/notesSlide9.xml"/><Relationship Id="rId16"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customXml" Target="../ink/ink4.xml"/><Relationship Id="rId5" Type="http://schemas.openxmlformats.org/officeDocument/2006/relationships/customXml" Target="../ink/ink1.xml"/><Relationship Id="rId15" Type="http://schemas.openxmlformats.org/officeDocument/2006/relationships/customXml" Target="../ink/ink6.xml"/><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customXml" Target="../ink/ink3.xml"/><Relationship Id="rId1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hyperlink" Target="http://bit.ly/ACRCmentalhealth" TargetMode="External"/><Relationship Id="rId2" Type="http://schemas.openxmlformats.org/officeDocument/2006/relationships/image" Target="../media/image29.png"/><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hyperlink" Target="http://bit.ly/PressSHMcr"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bit.ly/SHCMcrMEN" TargetMode="External"/><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hyperlink" Target="NULL" TargetMode="External"/><Relationship Id="rId13" Type="http://schemas.openxmlformats.org/officeDocument/2006/relationships/hyperlink" Target="https://livemanchesterac.sharepoint.com/sites/UOM-HUM-Digital-Team/AI/SitePages/Home.aspx" TargetMode="External"/><Relationship Id="rId3" Type="http://schemas.openxmlformats.org/officeDocument/2006/relationships/hyperlink" Target="https://www.staffnet.manchester.ac.uk/news/display/?id=32296" TargetMode="External"/><Relationship Id="rId7" Type="http://schemas.openxmlformats.org/officeDocument/2006/relationships/hyperlink" Target="NULL" TargetMode="External"/><Relationship Id="rId12" Type="http://schemas.openxmlformats.org/officeDocument/2006/relationships/hyperlink" Target="mailto:donna.campbell-2@manchester.ac.uk"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hyperlink" Target="https://engage.cloud.microsoft/main/org/live.manchester.ac.uk/groups/eyJfdHlwZSI6Ikdyb3VwIiwiaWQiOiIxOTcwODYwMTk1ODQifQ/all" TargetMode="External"/><Relationship Id="rId11" Type="http://schemas.openxmlformats.org/officeDocument/2006/relationships/hyperlink" Target="mailto:justin.wilkinson@manchester.ac.uk" TargetMode="External"/><Relationship Id="rId5" Type="http://schemas.openxmlformats.org/officeDocument/2006/relationships/hyperlink" Target="https://livemanchesterac.sharepoint.com/sites/UOM-ITS-Copilot" TargetMode="External"/><Relationship Id="rId10" Type="http://schemas.openxmlformats.org/officeDocument/2006/relationships/hyperlink" Target="mailto:kory.stout@manchester.ac.uk" TargetMode="External"/><Relationship Id="rId4" Type="http://schemas.openxmlformats.org/officeDocument/2006/relationships/hyperlink" Target="https://www.staffnet.manchester.ac.uk/dcmsr/communications/ai-guidelines/" TargetMode="External"/><Relationship Id="rId9" Type="http://schemas.openxmlformats.org/officeDocument/2006/relationships/hyperlink" Target="mailto:helen.l.robinson@manchester.ac.uk"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1.jpe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6"/>
          <p:cNvSpPr>
            <a:spLocks noChangeArrowheads="1"/>
          </p:cNvSpPr>
          <p:nvPr/>
        </p:nvSpPr>
        <p:spPr bwMode="auto">
          <a:xfrm>
            <a:off x="407368" y="1484784"/>
            <a:ext cx="9721080"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defRPr/>
            </a:pPr>
            <a:endParaRPr lang="en-GB" sz="3000" b="1">
              <a:solidFill>
                <a:schemeClr val="tx1">
                  <a:lumMod val="65000"/>
                  <a:lumOff val="35000"/>
                </a:schemeClr>
              </a:solidFill>
              <a:ea typeface="Geneva" charset="0"/>
              <a:cs typeface="Arial"/>
            </a:endParaRPr>
          </a:p>
          <a:p>
            <a:pPr>
              <a:defRPr/>
            </a:pPr>
            <a:r>
              <a:rPr lang="en-GB" sz="3000" b="1">
                <a:solidFill>
                  <a:schemeClr val="tx1">
                    <a:lumMod val="65000"/>
                    <a:lumOff val="35000"/>
                  </a:schemeClr>
                </a:solidFill>
                <a:ea typeface="Geneva" charset="0"/>
                <a:cs typeface="Arial"/>
              </a:rPr>
              <a:t>Generative AI for Research Communications</a:t>
            </a:r>
          </a:p>
          <a:p>
            <a:pPr>
              <a:defRPr/>
            </a:pPr>
            <a:r>
              <a:rPr lang="en-GB" sz="3000" b="1">
                <a:solidFill>
                  <a:schemeClr val="tx1">
                    <a:lumMod val="65000"/>
                    <a:lumOff val="35000"/>
                  </a:schemeClr>
                </a:solidFill>
                <a:ea typeface="Geneva" charset="0"/>
                <a:cs typeface="Arial"/>
              </a:rPr>
              <a:t>A Quick Start Guide</a:t>
            </a:r>
          </a:p>
        </p:txBody>
      </p:sp>
      <p:sp>
        <p:nvSpPr>
          <p:cNvPr id="2" name="Rectangle 1"/>
          <p:cNvSpPr/>
          <p:nvPr/>
        </p:nvSpPr>
        <p:spPr>
          <a:xfrm>
            <a:off x="407368" y="4437112"/>
            <a:ext cx="6096000" cy="394210"/>
          </a:xfrm>
          <a:prstGeom prst="rect">
            <a:avLst/>
          </a:prstGeom>
        </p:spPr>
        <p:txBody>
          <a:bodyPr>
            <a:spAutoFit/>
          </a:bodyPr>
          <a:lstStyle/>
          <a:p>
            <a:pPr>
              <a:lnSpc>
                <a:spcPct val="120000"/>
              </a:lnSpc>
            </a:pPr>
            <a:r>
              <a:rPr lang="en-GB">
                <a:solidFill>
                  <a:srgbClr val="595959"/>
                </a:solidFill>
                <a:cs typeface="Arial" charset="0"/>
              </a:rPr>
              <a:t>Research Communications Conference 2025</a:t>
            </a:r>
          </a:p>
        </p:txBody>
      </p:sp>
    </p:spTree>
    <p:extLst>
      <p:ext uri="{BB962C8B-B14F-4D97-AF65-F5344CB8AC3E}">
        <p14:creationId xmlns:p14="http://schemas.microsoft.com/office/powerpoint/2010/main" val="216369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CAD2D9B-812B-729E-63E3-67DE94114615}"/>
              </a:ext>
            </a:extLst>
          </p:cNvPr>
          <p:cNvSpPr>
            <a:spLocks noGrp="1"/>
          </p:cNvSpPr>
          <p:nvPr>
            <p:ph type="title"/>
          </p:nvPr>
        </p:nvSpPr>
        <p:spPr>
          <a:xfrm>
            <a:off x="2300869" y="441491"/>
            <a:ext cx="9356419" cy="744836"/>
          </a:xfrm>
        </p:spPr>
        <p:txBody>
          <a:bodyPr vert="horz" lIns="91440" tIns="45720" rIns="91440" bIns="45720" rtlCol="0" anchor="ctr">
            <a:normAutofit fontScale="90000"/>
          </a:bodyPr>
          <a:lstStyle/>
          <a:p>
            <a:pPr algn="ctr"/>
            <a:r>
              <a:rPr lang="en-US" sz="3200" kern="1200">
                <a:solidFill>
                  <a:schemeClr val="tx1"/>
                </a:solidFill>
                <a:latin typeface="+mj-lt"/>
                <a:ea typeface="+mj-ea"/>
                <a:cs typeface="+mj-cs"/>
              </a:rPr>
              <a:t>ChatGPT will discuss these questions and map your responses</a:t>
            </a:r>
            <a:endParaRPr lang="en-US" sz="3200" kern="1200">
              <a:solidFill>
                <a:schemeClr val="tx1"/>
              </a:solidFill>
              <a:latin typeface="+mj-lt"/>
            </a:endParaRPr>
          </a:p>
        </p:txBody>
      </p:sp>
      <p:pic>
        <p:nvPicPr>
          <p:cNvPr id="1026" name="Picture 2">
            <a:extLst>
              <a:ext uri="{FF2B5EF4-FFF2-40B4-BE49-F238E27FC236}">
                <a16:creationId xmlns:a16="http://schemas.microsoft.com/office/drawing/2014/main" id="{44ABEF87-2DDC-3AD9-0CF8-4AB17A3B8EF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159174" y="1295187"/>
            <a:ext cx="9865584" cy="4809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951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AD9CD-309C-A0C8-9ED2-2C0C3B7D2E85}"/>
              </a:ext>
            </a:extLst>
          </p:cNvPr>
          <p:cNvSpPr>
            <a:spLocks noGrp="1"/>
          </p:cNvSpPr>
          <p:nvPr>
            <p:ph type="title"/>
          </p:nvPr>
        </p:nvSpPr>
        <p:spPr/>
        <p:txBody>
          <a:bodyPr>
            <a:normAutofit fontScale="90000"/>
          </a:bodyPr>
          <a:lstStyle/>
          <a:p>
            <a:r>
              <a:rPr lang="en-US"/>
              <a:t>Use Case #2: Content Adaptation and Translation</a:t>
            </a:r>
          </a:p>
        </p:txBody>
      </p:sp>
      <p:sp>
        <p:nvSpPr>
          <p:cNvPr id="3" name="Content Placeholder 2">
            <a:extLst>
              <a:ext uri="{FF2B5EF4-FFF2-40B4-BE49-F238E27FC236}">
                <a16:creationId xmlns:a16="http://schemas.microsoft.com/office/drawing/2014/main" id="{E675A2C3-3773-0021-5F96-4E5792CF8E8F}"/>
              </a:ext>
            </a:extLst>
          </p:cNvPr>
          <p:cNvSpPr>
            <a:spLocks noGrp="1"/>
          </p:cNvSpPr>
          <p:nvPr>
            <p:ph idx="1"/>
          </p:nvPr>
        </p:nvSpPr>
        <p:spPr/>
        <p:txBody>
          <a:bodyPr>
            <a:normAutofit fontScale="92500" lnSpcReduction="20000"/>
          </a:bodyPr>
          <a:lstStyle/>
          <a:p>
            <a:r>
              <a:rPr lang="en-GB"/>
              <a:t>AI can help translate complex academic writing into formats suitable for different audiences without losing the core message </a:t>
            </a:r>
          </a:p>
          <a:p>
            <a:r>
              <a:rPr lang="en-GB"/>
              <a:t>The key is being clear about who your audience is and what constraints this imposes on how we communicate</a:t>
            </a:r>
          </a:p>
          <a:p>
            <a:r>
              <a:rPr lang="en-GB"/>
              <a:t>If you aren't clear about their interests and outlook, it can help you work towards clarity</a:t>
            </a:r>
          </a:p>
          <a:p>
            <a:r>
              <a:rPr lang="en-GB"/>
              <a:t>This isn't about outsourcing translation entirely, but rather using </a:t>
            </a:r>
            <a:r>
              <a:rPr lang="en-GB" err="1"/>
              <a:t>GenAI</a:t>
            </a:r>
            <a:r>
              <a:rPr lang="en-GB"/>
              <a:t> to support a thoughtful adaptation process</a:t>
            </a:r>
          </a:p>
          <a:p>
            <a:r>
              <a:rPr lang="en-GB"/>
              <a:t>This can help you focus on the message you intend to communicate to a specific audience</a:t>
            </a:r>
            <a:endParaRPr lang="en-US"/>
          </a:p>
        </p:txBody>
      </p:sp>
    </p:spTree>
    <p:extLst>
      <p:ext uri="{BB962C8B-B14F-4D97-AF65-F5344CB8AC3E}">
        <p14:creationId xmlns:p14="http://schemas.microsoft.com/office/powerpoint/2010/main" val="79244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0A6AE6EC-22DD-C819-FFF5-0B0A4864228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57876" y="347738"/>
            <a:ext cx="11667065" cy="5510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645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2E4E5-4663-1F8D-C5F0-987D48E69F99}"/>
              </a:ext>
            </a:extLst>
          </p:cNvPr>
          <p:cNvSpPr>
            <a:spLocks noGrp="1"/>
          </p:cNvSpPr>
          <p:nvPr>
            <p:ph type="title"/>
          </p:nvPr>
        </p:nvSpPr>
        <p:spPr/>
        <p:txBody>
          <a:bodyPr/>
          <a:lstStyle/>
          <a:p>
            <a:r>
              <a:rPr lang="en-US"/>
              <a:t>Use Case #3: Quality Checking</a:t>
            </a:r>
          </a:p>
        </p:txBody>
      </p:sp>
      <p:sp>
        <p:nvSpPr>
          <p:cNvPr id="3" name="Content Placeholder 2">
            <a:extLst>
              <a:ext uri="{FF2B5EF4-FFF2-40B4-BE49-F238E27FC236}">
                <a16:creationId xmlns:a16="http://schemas.microsoft.com/office/drawing/2014/main" id="{AFED58D6-FB6A-5D91-2887-E943ED56AA1A}"/>
              </a:ext>
            </a:extLst>
          </p:cNvPr>
          <p:cNvSpPr>
            <a:spLocks noGrp="1"/>
          </p:cNvSpPr>
          <p:nvPr>
            <p:ph idx="1"/>
          </p:nvPr>
        </p:nvSpPr>
        <p:spPr/>
        <p:txBody>
          <a:bodyPr/>
          <a:lstStyle/>
          <a:p>
            <a:r>
              <a:rPr lang="en-GB"/>
              <a:t>AI can help identify when academic writing habits are creating barriers for wider audiences </a:t>
            </a:r>
          </a:p>
          <a:p>
            <a:r>
              <a:rPr lang="en-GB"/>
              <a:t>Like working with an editor, </a:t>
            </a:r>
            <a:r>
              <a:rPr lang="en-GB" err="1"/>
              <a:t>GenAI</a:t>
            </a:r>
            <a:r>
              <a:rPr lang="en-GB"/>
              <a:t> can highlight issues with syntax and structure that might be invisible to us </a:t>
            </a:r>
          </a:p>
          <a:p>
            <a:r>
              <a:rPr lang="en-GB"/>
              <a:t>The goal is to maintain sophisticated content while ensuring accessibility </a:t>
            </a:r>
          </a:p>
          <a:p>
            <a:r>
              <a:rPr lang="en-GB"/>
              <a:t>This process can lead to lasting improvements in how you write for particular audiences</a:t>
            </a:r>
            <a:endParaRPr lang="en-US"/>
          </a:p>
        </p:txBody>
      </p:sp>
    </p:spTree>
    <p:extLst>
      <p:ext uri="{BB962C8B-B14F-4D97-AF65-F5344CB8AC3E}">
        <p14:creationId xmlns:p14="http://schemas.microsoft.com/office/powerpoint/2010/main" val="1449456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DB87F33-4403-E1CD-9773-1FDE9DFF52D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31252" y="0"/>
            <a:ext cx="774915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7731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3C8E4-8359-881B-750B-BFFFD6FB106E}"/>
              </a:ext>
            </a:extLst>
          </p:cNvPr>
          <p:cNvSpPr>
            <a:spLocks noGrp="1"/>
          </p:cNvSpPr>
          <p:nvPr>
            <p:ph type="title"/>
          </p:nvPr>
        </p:nvSpPr>
        <p:spPr>
          <a:xfrm>
            <a:off x="2502119" y="443487"/>
            <a:ext cx="8137820" cy="761747"/>
          </a:xfrm>
        </p:spPr>
        <p:txBody>
          <a:bodyPr anchor="ctr">
            <a:normAutofit/>
          </a:bodyPr>
          <a:lstStyle/>
          <a:p>
            <a:r>
              <a:rPr lang="en-US" sz="4000"/>
              <a:t>Three points for best practice</a:t>
            </a:r>
          </a:p>
        </p:txBody>
      </p:sp>
      <p:sp>
        <p:nvSpPr>
          <p:cNvPr id="3" name="Content Placeholder 2">
            <a:extLst>
              <a:ext uri="{FF2B5EF4-FFF2-40B4-BE49-F238E27FC236}">
                <a16:creationId xmlns:a16="http://schemas.microsoft.com/office/drawing/2014/main" id="{2F84FFF9-7D1F-A9F2-41FF-3DC7FF36C93E}"/>
              </a:ext>
            </a:extLst>
          </p:cNvPr>
          <p:cNvSpPr>
            <a:spLocks noGrp="1"/>
          </p:cNvSpPr>
          <p:nvPr>
            <p:ph idx="1"/>
          </p:nvPr>
        </p:nvSpPr>
        <p:spPr>
          <a:xfrm>
            <a:off x="569379" y="1659659"/>
            <a:ext cx="8456341" cy="4242490"/>
          </a:xfrm>
        </p:spPr>
        <p:txBody>
          <a:bodyPr anchor="ctr">
            <a:normAutofit lnSpcReduction="10000"/>
          </a:bodyPr>
          <a:lstStyle/>
          <a:p>
            <a:pPr marL="514350" indent="-514350">
              <a:buFont typeface="+mj-lt"/>
              <a:buAutoNum type="arabicPeriod"/>
            </a:pPr>
            <a:r>
              <a:rPr lang="en-US" sz="2200" b="1"/>
              <a:t>Everything needs checking </a:t>
            </a:r>
            <a:r>
              <a:rPr lang="en-US" sz="2200"/>
              <a:t>- AI tools can make mistakes even when working with your own research materials. No output should ever be used without thorough human review - your domain expertise remains essential.</a:t>
            </a:r>
          </a:p>
          <a:p>
            <a:pPr marL="514350" indent="-514350">
              <a:buFont typeface="+mj-lt"/>
              <a:buAutoNum type="arabicPeriod"/>
            </a:pPr>
            <a:r>
              <a:rPr lang="en-US" sz="2200" b="1"/>
              <a:t>Clarity is critical </a:t>
            </a:r>
            <a:r>
              <a:rPr lang="en-US" sz="2200"/>
              <a:t>- the effectiveness of AI assistance depends entirely on your guidance. Be specific about your audience, purpose and desired outcomes. Clear direction leads to more useful outputs.</a:t>
            </a:r>
          </a:p>
          <a:p>
            <a:pPr marL="514350" indent="-514350">
              <a:buFont typeface="+mj-lt"/>
              <a:buAutoNum type="arabicPeriod"/>
            </a:pPr>
            <a:r>
              <a:rPr lang="en-US" sz="2200" b="1"/>
              <a:t>Reimagine rather than generate </a:t>
            </a:r>
            <a:r>
              <a:rPr lang="en-US" sz="2200"/>
              <a:t>- use AI to explore new ways of presenting your existing research rather than creating new content. Your expertise and original thinking should always be the foundation.</a:t>
            </a:r>
          </a:p>
          <a:p>
            <a:pPr marL="514350" indent="-514350">
              <a:buFont typeface="+mj-lt"/>
              <a:buAutoNum type="arabicPeriod"/>
            </a:pPr>
            <a:endParaRPr lang="en-US" sz="1700"/>
          </a:p>
        </p:txBody>
      </p:sp>
      <p:pic>
        <p:nvPicPr>
          <p:cNvPr id="2052" name="Picture 4" descr="Generative AI for Academics">
            <a:extLst>
              <a:ext uri="{FF2B5EF4-FFF2-40B4-BE49-F238E27FC236}">
                <a16:creationId xmlns:a16="http://schemas.microsoft.com/office/drawing/2014/main" id="{91207902-E011-A72D-14E3-DCFE804B63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9376" y="0"/>
            <a:ext cx="2792624" cy="39655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ocial Media for Academics">
            <a:extLst>
              <a:ext uri="{FF2B5EF4-FFF2-40B4-BE49-F238E27FC236}">
                <a16:creationId xmlns:a16="http://schemas.microsoft.com/office/drawing/2014/main" id="{B7AA07F5-D646-6CD7-355A-DDADC7449F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5099" y="3620530"/>
            <a:ext cx="2596901" cy="3237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124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8C9E4-2E5C-6198-91A3-23ACFBA74C59}"/>
            </a:ext>
          </a:extLst>
        </p:cNvPr>
        <p:cNvGrpSpPr/>
        <p:nvPr/>
      </p:nvGrpSpPr>
      <p:grpSpPr>
        <a:xfrm>
          <a:off x="0" y="0"/>
          <a:ext cx="0" cy="0"/>
          <a:chOff x="0" y="0"/>
          <a:chExt cx="0" cy="0"/>
        </a:xfrm>
      </p:grpSpPr>
      <p:sp>
        <p:nvSpPr>
          <p:cNvPr id="3076" name="Rectangle 6">
            <a:extLst>
              <a:ext uri="{FF2B5EF4-FFF2-40B4-BE49-F238E27FC236}">
                <a16:creationId xmlns:a16="http://schemas.microsoft.com/office/drawing/2014/main" id="{229DD033-FE1A-8433-F087-441F8391DE1B}"/>
              </a:ext>
            </a:extLst>
          </p:cNvPr>
          <p:cNvSpPr>
            <a:spLocks noChangeArrowheads="1"/>
          </p:cNvSpPr>
          <p:nvPr/>
        </p:nvSpPr>
        <p:spPr bwMode="auto">
          <a:xfrm>
            <a:off x="407368" y="1484784"/>
            <a:ext cx="972108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defRPr/>
            </a:pPr>
            <a:endParaRPr lang="en-GB" sz="3000" b="1">
              <a:solidFill>
                <a:schemeClr val="tx1">
                  <a:lumMod val="65000"/>
                  <a:lumOff val="35000"/>
                </a:schemeClr>
              </a:solidFill>
              <a:ea typeface="Geneva" charset="0"/>
              <a:cs typeface="Arial"/>
            </a:endParaRPr>
          </a:p>
          <a:p>
            <a:pPr>
              <a:defRPr/>
            </a:pPr>
            <a:r>
              <a:rPr lang="en-GB" sz="3000" b="1">
                <a:solidFill>
                  <a:schemeClr val="tx1">
                    <a:lumMod val="65000"/>
                    <a:lumOff val="35000"/>
                  </a:schemeClr>
                </a:solidFill>
                <a:ea typeface="Geneva" charset="0"/>
                <a:cs typeface="Arial"/>
              </a:rPr>
              <a:t>Gen AI for GDI Research Comms</a:t>
            </a:r>
          </a:p>
        </p:txBody>
      </p:sp>
      <p:sp>
        <p:nvSpPr>
          <p:cNvPr id="2" name="Rectangle 1">
            <a:extLst>
              <a:ext uri="{FF2B5EF4-FFF2-40B4-BE49-F238E27FC236}">
                <a16:creationId xmlns:a16="http://schemas.microsoft.com/office/drawing/2014/main" id="{311577C5-C6D3-40D6-2760-BF6BFF7037ED}"/>
              </a:ext>
            </a:extLst>
          </p:cNvPr>
          <p:cNvSpPr/>
          <p:nvPr/>
        </p:nvSpPr>
        <p:spPr>
          <a:xfrm>
            <a:off x="479376" y="3861048"/>
            <a:ext cx="6096000" cy="1059008"/>
          </a:xfrm>
          <a:prstGeom prst="rect">
            <a:avLst/>
          </a:prstGeom>
        </p:spPr>
        <p:txBody>
          <a:bodyPr lIns="91440" tIns="45720" rIns="91440" bIns="45720" anchor="t">
            <a:spAutoFit/>
          </a:bodyPr>
          <a:lstStyle/>
          <a:p>
            <a:pPr>
              <a:lnSpc>
                <a:spcPct val="120000"/>
              </a:lnSpc>
            </a:pPr>
            <a:r>
              <a:rPr lang="en-GB" dirty="0">
                <a:solidFill>
                  <a:srgbClr val="595959"/>
                </a:solidFill>
                <a:cs typeface="Arial"/>
              </a:rPr>
              <a:t>Chris Jordan</a:t>
            </a:r>
          </a:p>
          <a:p>
            <a:pPr>
              <a:lnSpc>
                <a:spcPct val="120000"/>
              </a:lnSpc>
            </a:pPr>
            <a:r>
              <a:rPr lang="en-GB" dirty="0">
                <a:solidFill>
                  <a:srgbClr val="595959"/>
                </a:solidFill>
                <a:cs typeface="Arial"/>
              </a:rPr>
              <a:t>Chris.Jordan@manchester.ac.uk</a:t>
            </a:r>
            <a:endParaRPr lang="en-GB" dirty="0">
              <a:solidFill>
                <a:srgbClr val="595959"/>
              </a:solidFill>
              <a:cs typeface="Arial"/>
              <a:hlinkClick r:id="rId3">
                <a:extLst>
                  <a:ext uri="{A12FA001-AC4F-418D-AE19-62706E023703}">
                    <ahyp:hlinkClr xmlns:ahyp="http://schemas.microsoft.com/office/drawing/2018/hyperlinkcolor" val="tx"/>
                  </a:ext>
                </a:extLst>
              </a:hlinkClick>
            </a:endParaRPr>
          </a:p>
          <a:p>
            <a:pPr>
              <a:lnSpc>
                <a:spcPct val="120000"/>
              </a:lnSpc>
            </a:pPr>
            <a:endParaRPr lang="en-GB">
              <a:solidFill>
                <a:srgbClr val="000000"/>
              </a:solidFill>
              <a:cs typeface="Arial"/>
            </a:endParaRPr>
          </a:p>
        </p:txBody>
      </p:sp>
      <p:pic>
        <p:nvPicPr>
          <p:cNvPr id="3" name="Picture 2" descr="A cover of a book&#10;&#10;AI-generated content may be incorrect.">
            <a:extLst>
              <a:ext uri="{FF2B5EF4-FFF2-40B4-BE49-F238E27FC236}">
                <a16:creationId xmlns:a16="http://schemas.microsoft.com/office/drawing/2014/main" id="{7EBA1D8E-26FC-41C0-4E2F-F2D24AFF9D4B}"/>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84254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3783E-0DEA-F07D-5109-A78D3CF511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08BBCD-77F9-61D0-A5D8-5CA98A9E572B}"/>
              </a:ext>
            </a:extLst>
          </p:cNvPr>
          <p:cNvSpPr>
            <a:spLocks noGrp="1"/>
          </p:cNvSpPr>
          <p:nvPr>
            <p:ph type="title"/>
          </p:nvPr>
        </p:nvSpPr>
        <p:spPr>
          <a:xfrm>
            <a:off x="2495600" y="332656"/>
            <a:ext cx="7559458" cy="884531"/>
          </a:xfrm>
        </p:spPr>
        <p:txBody>
          <a:bodyPr/>
          <a:lstStyle/>
          <a:p>
            <a:r>
              <a:rPr lang="en-GB"/>
              <a:t>Gen AI for GDI research comms</a:t>
            </a:r>
          </a:p>
        </p:txBody>
      </p:sp>
      <p:sp>
        <p:nvSpPr>
          <p:cNvPr id="3" name="TextBox 2">
            <a:extLst>
              <a:ext uri="{FF2B5EF4-FFF2-40B4-BE49-F238E27FC236}">
                <a16:creationId xmlns:a16="http://schemas.microsoft.com/office/drawing/2014/main" id="{40ECD251-EDEC-6BC6-82B9-008DF5D3B930}"/>
              </a:ext>
            </a:extLst>
          </p:cNvPr>
          <p:cNvSpPr txBox="1"/>
          <p:nvPr/>
        </p:nvSpPr>
        <p:spPr>
          <a:xfrm>
            <a:off x="479376" y="1710186"/>
            <a:ext cx="11208703"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2400" dirty="0">
                <a:cs typeface="Arial"/>
              </a:rPr>
              <a:t>We are still dabbling with generative AI.</a:t>
            </a:r>
          </a:p>
          <a:p>
            <a:endParaRPr lang="en-GB" sz="2400">
              <a:cs typeface="Arial"/>
            </a:endParaRPr>
          </a:p>
          <a:p>
            <a:pPr marL="285750" indent="-285750">
              <a:buFont typeface="Arial"/>
              <a:buChar char="•"/>
            </a:pPr>
            <a:r>
              <a:rPr lang="en-GB" sz="2400" dirty="0">
                <a:cs typeface="Arial"/>
              </a:rPr>
              <a:t>There are concerns within the team about AI negatively affecting our careers and other ethical issues. </a:t>
            </a:r>
          </a:p>
          <a:p>
            <a:pPr marL="285750" indent="-285750">
              <a:buFont typeface="Arial"/>
              <a:buChar char="•"/>
            </a:pPr>
            <a:endParaRPr lang="en-GB" sz="2400">
              <a:cs typeface="Arial"/>
            </a:endParaRPr>
          </a:p>
          <a:p>
            <a:pPr marL="285750" indent="-285750">
              <a:buFont typeface="Arial"/>
              <a:buChar char="•"/>
            </a:pPr>
            <a:r>
              <a:rPr lang="en-GB" sz="2400" dirty="0">
                <a:cs typeface="Arial"/>
              </a:rPr>
              <a:t>We've had some success using AI to save time and produce decent quality output that otherwise would have dropped off the to do list. </a:t>
            </a:r>
          </a:p>
          <a:p>
            <a:pPr marL="742950" lvl="1" indent="-285750">
              <a:buFont typeface="Courier New"/>
              <a:buChar char="o"/>
            </a:pPr>
            <a:r>
              <a:rPr lang="en-GB" sz="2400" dirty="0">
                <a:cs typeface="Arial"/>
              </a:rPr>
              <a:t>Google </a:t>
            </a:r>
            <a:r>
              <a:rPr lang="en-GB" sz="2400" dirty="0" err="1">
                <a:cs typeface="Arial"/>
              </a:rPr>
              <a:t>NotebookLM</a:t>
            </a:r>
            <a:r>
              <a:rPr lang="en-GB" sz="2400" dirty="0">
                <a:cs typeface="Arial"/>
              </a:rPr>
              <a:t> has been particularly useful.</a:t>
            </a:r>
          </a:p>
          <a:p>
            <a:pPr marL="285750" indent="-285750">
              <a:buFont typeface="Arial"/>
              <a:buChar char="•"/>
            </a:pPr>
            <a:endParaRPr lang="en-GB" sz="2400">
              <a:cs typeface="Arial"/>
            </a:endParaRPr>
          </a:p>
          <a:p>
            <a:pPr marL="285750" indent="-285750">
              <a:buFont typeface="Arial"/>
              <a:buChar char="•"/>
            </a:pPr>
            <a:r>
              <a:rPr lang="en-GB" sz="2400" dirty="0">
                <a:cs typeface="Arial"/>
              </a:rPr>
              <a:t>Our next steps: looking at how AI could help us to synthesise the findings and insights from large research projects.</a:t>
            </a:r>
          </a:p>
        </p:txBody>
      </p:sp>
    </p:spTree>
    <p:extLst>
      <p:ext uri="{BB962C8B-B14F-4D97-AF65-F5344CB8AC3E}">
        <p14:creationId xmlns:p14="http://schemas.microsoft.com/office/powerpoint/2010/main" val="3432148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2E589-833E-8ECF-D3B2-79D5CFA496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671CF4-075D-182B-692F-F693B02437B7}"/>
              </a:ext>
            </a:extLst>
          </p:cNvPr>
          <p:cNvSpPr>
            <a:spLocks noGrp="1"/>
          </p:cNvSpPr>
          <p:nvPr>
            <p:ph type="title"/>
          </p:nvPr>
        </p:nvSpPr>
        <p:spPr>
          <a:xfrm>
            <a:off x="2495600" y="332656"/>
            <a:ext cx="10972800" cy="884531"/>
          </a:xfrm>
        </p:spPr>
        <p:txBody>
          <a:bodyPr/>
          <a:lstStyle/>
          <a:p>
            <a:r>
              <a:rPr lang="en-GB" dirty="0"/>
              <a:t>Research insights (almost) on demand...</a:t>
            </a:r>
          </a:p>
        </p:txBody>
      </p:sp>
      <p:pic>
        <p:nvPicPr>
          <p:cNvPr id="5" name="Picture 4" descr="A screenshot of a white text box&#10;&#10;AI-generated content may be incorrect.">
            <a:extLst>
              <a:ext uri="{FF2B5EF4-FFF2-40B4-BE49-F238E27FC236}">
                <a16:creationId xmlns:a16="http://schemas.microsoft.com/office/drawing/2014/main" id="{691D718F-3089-EFD5-3C98-DCD2101FE812}"/>
              </a:ext>
            </a:extLst>
          </p:cNvPr>
          <p:cNvPicPr>
            <a:picLocks noChangeAspect="1"/>
          </p:cNvPicPr>
          <p:nvPr/>
        </p:nvPicPr>
        <p:blipFill>
          <a:blip r:embed="rId3"/>
          <a:stretch>
            <a:fillRect/>
          </a:stretch>
        </p:blipFill>
        <p:spPr>
          <a:xfrm>
            <a:off x="86960" y="1462524"/>
            <a:ext cx="5519157" cy="2991469"/>
          </a:xfrm>
          <a:prstGeom prst="rect">
            <a:avLst/>
          </a:prstGeom>
        </p:spPr>
      </p:pic>
      <p:pic>
        <p:nvPicPr>
          <p:cNvPr id="7" name="Picture 6" descr="A screenshot of a social media post&#10;&#10;AI-generated content may be incorrect.">
            <a:extLst>
              <a:ext uri="{FF2B5EF4-FFF2-40B4-BE49-F238E27FC236}">
                <a16:creationId xmlns:a16="http://schemas.microsoft.com/office/drawing/2014/main" id="{E443FBA1-62A2-2AB1-AE65-B936A7D09E07}"/>
              </a:ext>
            </a:extLst>
          </p:cNvPr>
          <p:cNvPicPr>
            <a:picLocks noChangeAspect="1"/>
          </p:cNvPicPr>
          <p:nvPr/>
        </p:nvPicPr>
        <p:blipFill>
          <a:blip r:embed="rId4"/>
          <a:stretch>
            <a:fillRect/>
          </a:stretch>
        </p:blipFill>
        <p:spPr>
          <a:xfrm>
            <a:off x="6367397" y="1462374"/>
            <a:ext cx="5351423" cy="4680773"/>
          </a:xfrm>
          <a:prstGeom prst="rect">
            <a:avLst/>
          </a:prstGeom>
        </p:spPr>
      </p:pic>
      <mc:AlternateContent xmlns:mc="http://schemas.openxmlformats.org/markup-compatibility/2006">
        <mc:Choice xmlns:p14="http://schemas.microsoft.com/office/powerpoint/2010/main" Requires="p14">
          <p:contentPart p14:bwMode="auto" r:id="rId5">
            <p14:nvContentPartPr>
              <p14:cNvPr id="9" name="Ink 8">
                <a:extLst>
                  <a:ext uri="{FF2B5EF4-FFF2-40B4-BE49-F238E27FC236}">
                    <a16:creationId xmlns:a16="http://schemas.microsoft.com/office/drawing/2014/main" id="{139DFC74-87E7-B536-518E-2F7F25427C51}"/>
                  </a:ext>
                </a:extLst>
              </p14:cNvPr>
              <p14:cNvContentPartPr/>
              <p14:nvPr/>
            </p14:nvContentPartPr>
            <p14:xfrm>
              <a:off x="459287" y="2828794"/>
              <a:ext cx="4627161" cy="52646"/>
            </p14:xfrm>
          </p:contentPart>
        </mc:Choice>
        <mc:Fallback>
          <p:pic>
            <p:nvPicPr>
              <p:cNvPr id="9" name="Ink 8">
                <a:extLst>
                  <a:ext uri="{FF2B5EF4-FFF2-40B4-BE49-F238E27FC236}">
                    <a16:creationId xmlns:a16="http://schemas.microsoft.com/office/drawing/2014/main" id="{139DFC74-87E7-B536-518E-2F7F25427C51}"/>
                  </a:ext>
                </a:extLst>
              </p:cNvPr>
              <p:cNvPicPr/>
              <p:nvPr/>
            </p:nvPicPr>
            <p:blipFill>
              <a:blip r:embed="rId6"/>
              <a:stretch>
                <a:fillRect/>
              </a:stretch>
            </p:blipFill>
            <p:spPr>
              <a:xfrm>
                <a:off x="405290" y="2721353"/>
                <a:ext cx="4734795" cy="267169"/>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0" name="Ink 9">
                <a:extLst>
                  <a:ext uri="{FF2B5EF4-FFF2-40B4-BE49-F238E27FC236}">
                    <a16:creationId xmlns:a16="http://schemas.microsoft.com/office/drawing/2014/main" id="{5AAC1022-7D79-A4D8-82AB-B79C5793A83B}"/>
                  </a:ext>
                </a:extLst>
              </p14:cNvPr>
              <p14:cNvContentPartPr/>
              <p14:nvPr/>
            </p14:nvContentPartPr>
            <p14:xfrm>
              <a:off x="438411" y="3057916"/>
              <a:ext cx="4810684" cy="63981"/>
            </p14:xfrm>
          </p:contentPart>
        </mc:Choice>
        <mc:Fallback>
          <p:pic>
            <p:nvPicPr>
              <p:cNvPr id="10" name="Ink 9">
                <a:extLst>
                  <a:ext uri="{FF2B5EF4-FFF2-40B4-BE49-F238E27FC236}">
                    <a16:creationId xmlns:a16="http://schemas.microsoft.com/office/drawing/2014/main" id="{5AAC1022-7D79-A4D8-82AB-B79C5793A83B}"/>
                  </a:ext>
                </a:extLst>
              </p:cNvPr>
              <p:cNvPicPr/>
              <p:nvPr/>
            </p:nvPicPr>
            <p:blipFill>
              <a:blip r:embed="rId8"/>
              <a:stretch>
                <a:fillRect/>
              </a:stretch>
            </p:blipFill>
            <p:spPr>
              <a:xfrm>
                <a:off x="384415" y="2950685"/>
                <a:ext cx="4918316" cy="278085"/>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1" name="Ink 10">
                <a:extLst>
                  <a:ext uri="{FF2B5EF4-FFF2-40B4-BE49-F238E27FC236}">
                    <a16:creationId xmlns:a16="http://schemas.microsoft.com/office/drawing/2014/main" id="{872A55FC-ABDC-AA26-9300-22988F4FFF6F}"/>
                  </a:ext>
                </a:extLst>
              </p14:cNvPr>
              <p14:cNvContentPartPr/>
              <p14:nvPr/>
            </p14:nvContentPartPr>
            <p14:xfrm>
              <a:off x="438410" y="3256312"/>
              <a:ext cx="4373139" cy="60847"/>
            </p14:xfrm>
          </p:contentPart>
        </mc:Choice>
        <mc:Fallback>
          <p:pic>
            <p:nvPicPr>
              <p:cNvPr id="11" name="Ink 10">
                <a:extLst>
                  <a:ext uri="{FF2B5EF4-FFF2-40B4-BE49-F238E27FC236}">
                    <a16:creationId xmlns:a16="http://schemas.microsoft.com/office/drawing/2014/main" id="{872A55FC-ABDC-AA26-9300-22988F4FFF6F}"/>
                  </a:ext>
                </a:extLst>
              </p:cNvPr>
              <p:cNvPicPr/>
              <p:nvPr/>
            </p:nvPicPr>
            <p:blipFill>
              <a:blip r:embed="rId10"/>
              <a:stretch>
                <a:fillRect/>
              </a:stretch>
            </p:blipFill>
            <p:spPr>
              <a:xfrm>
                <a:off x="384416" y="3148935"/>
                <a:ext cx="4480767" cy="275243"/>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2" name="Ink 11">
                <a:extLst>
                  <a:ext uri="{FF2B5EF4-FFF2-40B4-BE49-F238E27FC236}">
                    <a16:creationId xmlns:a16="http://schemas.microsoft.com/office/drawing/2014/main" id="{7880D9E9-AB8A-A068-567F-53611CABA8FC}"/>
                  </a:ext>
                </a:extLst>
              </p14:cNvPr>
              <p14:cNvContentPartPr/>
              <p14:nvPr/>
            </p14:nvContentPartPr>
            <p14:xfrm>
              <a:off x="438410" y="3454651"/>
              <a:ext cx="2581431" cy="31759"/>
            </p14:xfrm>
          </p:contentPart>
        </mc:Choice>
        <mc:Fallback>
          <p:pic>
            <p:nvPicPr>
              <p:cNvPr id="12" name="Ink 11">
                <a:extLst>
                  <a:ext uri="{FF2B5EF4-FFF2-40B4-BE49-F238E27FC236}">
                    <a16:creationId xmlns:a16="http://schemas.microsoft.com/office/drawing/2014/main" id="{7880D9E9-AB8A-A068-567F-53611CABA8FC}"/>
                  </a:ext>
                </a:extLst>
              </p:cNvPr>
              <p:cNvPicPr/>
              <p:nvPr/>
            </p:nvPicPr>
            <p:blipFill>
              <a:blip r:embed="rId12"/>
              <a:stretch>
                <a:fillRect/>
              </a:stretch>
            </p:blipFill>
            <p:spPr>
              <a:xfrm>
                <a:off x="384420" y="3347598"/>
                <a:ext cx="2689051" cy="245508"/>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4" name="Ink 3">
                <a:extLst>
                  <a:ext uri="{FF2B5EF4-FFF2-40B4-BE49-F238E27FC236}">
                    <a16:creationId xmlns:a16="http://schemas.microsoft.com/office/drawing/2014/main" id="{1930B0B6-E6C7-21E9-D707-C80A17897E12}"/>
                  </a:ext>
                </a:extLst>
              </p14:cNvPr>
              <p14:cNvContentPartPr/>
              <p14:nvPr/>
            </p14:nvContentPartPr>
            <p14:xfrm>
              <a:off x="7129397" y="4038733"/>
              <a:ext cx="4237006" cy="53558"/>
            </p14:xfrm>
          </p:contentPart>
        </mc:Choice>
        <mc:Fallback>
          <p:pic>
            <p:nvPicPr>
              <p:cNvPr id="4" name="Ink 3">
                <a:extLst>
                  <a:ext uri="{FF2B5EF4-FFF2-40B4-BE49-F238E27FC236}">
                    <a16:creationId xmlns:a16="http://schemas.microsoft.com/office/drawing/2014/main" id="{1930B0B6-E6C7-21E9-D707-C80A17897E12}"/>
                  </a:ext>
                </a:extLst>
              </p:cNvPr>
              <p:cNvPicPr/>
              <p:nvPr/>
            </p:nvPicPr>
            <p:blipFill>
              <a:blip r:embed="rId14"/>
              <a:stretch>
                <a:fillRect/>
              </a:stretch>
            </p:blipFill>
            <p:spPr>
              <a:xfrm>
                <a:off x="7075399" y="3931617"/>
                <a:ext cx="4344641" cy="267433"/>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6" name="Ink 5">
                <a:extLst>
                  <a:ext uri="{FF2B5EF4-FFF2-40B4-BE49-F238E27FC236}">
                    <a16:creationId xmlns:a16="http://schemas.microsoft.com/office/drawing/2014/main" id="{2A0C54E1-AC43-AAE5-81ED-2B39F50BC96A}"/>
                  </a:ext>
                </a:extLst>
              </p14:cNvPr>
              <p14:cNvContentPartPr/>
              <p14:nvPr/>
            </p14:nvContentPartPr>
            <p14:xfrm>
              <a:off x="7087643" y="4258394"/>
              <a:ext cx="3579887" cy="73978"/>
            </p14:xfrm>
          </p:contentPart>
        </mc:Choice>
        <mc:Fallback>
          <p:pic>
            <p:nvPicPr>
              <p:cNvPr id="6" name="Ink 5">
                <a:extLst>
                  <a:ext uri="{FF2B5EF4-FFF2-40B4-BE49-F238E27FC236}">
                    <a16:creationId xmlns:a16="http://schemas.microsoft.com/office/drawing/2014/main" id="{2A0C54E1-AC43-AAE5-81ED-2B39F50BC96A}"/>
                  </a:ext>
                </a:extLst>
              </p:cNvPr>
              <p:cNvPicPr/>
              <p:nvPr/>
            </p:nvPicPr>
            <p:blipFill>
              <a:blip r:embed="rId16"/>
              <a:stretch>
                <a:fillRect/>
              </a:stretch>
            </p:blipFill>
            <p:spPr>
              <a:xfrm>
                <a:off x="7033648" y="4151180"/>
                <a:ext cx="3687518" cy="28805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8" name="Ink 7">
                <a:extLst>
                  <a:ext uri="{FF2B5EF4-FFF2-40B4-BE49-F238E27FC236}">
                    <a16:creationId xmlns:a16="http://schemas.microsoft.com/office/drawing/2014/main" id="{8796370C-12FD-5A32-8825-B130C4DFB522}"/>
                  </a:ext>
                </a:extLst>
              </p14:cNvPr>
              <p14:cNvContentPartPr/>
              <p14:nvPr/>
            </p14:nvContentPartPr>
            <p14:xfrm>
              <a:off x="7108520" y="4414974"/>
              <a:ext cx="1950812" cy="104833"/>
            </p14:xfrm>
          </p:contentPart>
        </mc:Choice>
        <mc:Fallback>
          <p:pic>
            <p:nvPicPr>
              <p:cNvPr id="8" name="Ink 7">
                <a:extLst>
                  <a:ext uri="{FF2B5EF4-FFF2-40B4-BE49-F238E27FC236}">
                    <a16:creationId xmlns:a16="http://schemas.microsoft.com/office/drawing/2014/main" id="{8796370C-12FD-5A32-8825-B130C4DFB522}"/>
                  </a:ext>
                </a:extLst>
              </p:cNvPr>
              <p:cNvPicPr/>
              <p:nvPr/>
            </p:nvPicPr>
            <p:blipFill>
              <a:blip r:embed="rId18"/>
              <a:stretch>
                <a:fillRect/>
              </a:stretch>
            </p:blipFill>
            <p:spPr>
              <a:xfrm>
                <a:off x="7054531" y="4307269"/>
                <a:ext cx="2058431" cy="319884"/>
              </a:xfrm>
              <a:prstGeom prst="rect">
                <a:avLst/>
              </a:prstGeom>
            </p:spPr>
          </p:pic>
        </mc:Fallback>
      </mc:AlternateContent>
    </p:spTree>
    <p:extLst>
      <p:ext uri="{BB962C8B-B14F-4D97-AF65-F5344CB8AC3E}">
        <p14:creationId xmlns:p14="http://schemas.microsoft.com/office/powerpoint/2010/main" val="3124574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7673C-EB78-CD6F-5BC6-D4883181C7B6}"/>
            </a:ext>
          </a:extLst>
        </p:cNvPr>
        <p:cNvGrpSpPr/>
        <p:nvPr/>
      </p:nvGrpSpPr>
      <p:grpSpPr>
        <a:xfrm>
          <a:off x="0" y="0"/>
          <a:ext cx="0" cy="0"/>
          <a:chOff x="0" y="0"/>
          <a:chExt cx="0" cy="0"/>
        </a:xfrm>
      </p:grpSpPr>
      <p:pic>
        <p:nvPicPr>
          <p:cNvPr id="16" name="Picture 15" descr="A blue and yellow cover with white text&#10;&#10;AI-generated content may be incorrect.">
            <a:extLst>
              <a:ext uri="{FF2B5EF4-FFF2-40B4-BE49-F238E27FC236}">
                <a16:creationId xmlns:a16="http://schemas.microsoft.com/office/drawing/2014/main" id="{F8A901E5-B79F-BE00-51E0-ED6D4FB3FA71}"/>
              </a:ext>
            </a:extLst>
          </p:cNvPr>
          <p:cNvPicPr>
            <a:picLocks noChangeAspect="1"/>
          </p:cNvPicPr>
          <p:nvPr/>
        </p:nvPicPr>
        <p:blipFill>
          <a:blip r:embed="rId3"/>
          <a:stretch>
            <a:fillRect/>
          </a:stretch>
        </p:blipFill>
        <p:spPr>
          <a:xfrm>
            <a:off x="535572" y="1377863"/>
            <a:ext cx="3615678" cy="5146110"/>
          </a:xfrm>
          <a:prstGeom prst="rect">
            <a:avLst/>
          </a:prstGeom>
        </p:spPr>
      </p:pic>
      <p:sp>
        <p:nvSpPr>
          <p:cNvPr id="19" name="TextBox 18">
            <a:extLst>
              <a:ext uri="{FF2B5EF4-FFF2-40B4-BE49-F238E27FC236}">
                <a16:creationId xmlns:a16="http://schemas.microsoft.com/office/drawing/2014/main" id="{D13D4B6A-7C91-E9B7-2C9D-2E6F83ECCCCD}"/>
              </a:ext>
            </a:extLst>
          </p:cNvPr>
          <p:cNvSpPr txBox="1"/>
          <p:nvPr/>
        </p:nvSpPr>
        <p:spPr>
          <a:xfrm>
            <a:off x="5814164" y="2014602"/>
            <a:ext cx="2743199"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sp>
        <p:nvSpPr>
          <p:cNvPr id="21" name="TextBox 20">
            <a:extLst>
              <a:ext uri="{FF2B5EF4-FFF2-40B4-BE49-F238E27FC236}">
                <a16:creationId xmlns:a16="http://schemas.microsoft.com/office/drawing/2014/main" id="{DB865AAA-DABD-EFE9-C9C7-A39AA324B8A1}"/>
              </a:ext>
            </a:extLst>
          </p:cNvPr>
          <p:cNvSpPr txBox="1"/>
          <p:nvPr/>
        </p:nvSpPr>
        <p:spPr>
          <a:xfrm>
            <a:off x="4359875" y="1353561"/>
            <a:ext cx="7361754" cy="5293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2000" dirty="0">
                <a:latin typeface="+mj-lt"/>
                <a:cs typeface="Arial"/>
              </a:rPr>
              <a:t>63 pages …. with mental health related findings sprinkled throughout. </a:t>
            </a:r>
          </a:p>
          <a:p>
            <a:endParaRPr lang="en-GB" sz="2000">
              <a:latin typeface="+mj-lt"/>
              <a:cs typeface="Arial"/>
            </a:endParaRPr>
          </a:p>
          <a:p>
            <a:pPr marL="285750" indent="-285750">
              <a:buFont typeface="Arial"/>
              <a:buChar char="•"/>
            </a:pPr>
            <a:r>
              <a:rPr lang="en-GB" sz="2000" dirty="0">
                <a:latin typeface="+mj-lt"/>
                <a:cs typeface="Arial"/>
              </a:rPr>
              <a:t>Uploaded the report to Google Notebook LM as a source.</a:t>
            </a:r>
          </a:p>
          <a:p>
            <a:pPr marL="285750" indent="-285750">
              <a:buFont typeface="Arial"/>
              <a:buChar char="•"/>
            </a:pPr>
            <a:r>
              <a:rPr lang="en-GB" sz="2000" dirty="0">
                <a:latin typeface="+mj-lt"/>
                <a:cs typeface="Arial"/>
              </a:rPr>
              <a:t>Asked it to:</a:t>
            </a:r>
          </a:p>
          <a:p>
            <a:pPr marL="742950" lvl="1" indent="-285750">
              <a:buFont typeface="Courier New"/>
              <a:buChar char="o"/>
            </a:pPr>
            <a:r>
              <a:rPr lang="en-GB" sz="2000" dirty="0">
                <a:latin typeface="+mj-lt"/>
                <a:cs typeface="Arial"/>
              </a:rPr>
              <a:t>Summarise the mental health findings</a:t>
            </a:r>
          </a:p>
          <a:p>
            <a:pPr marL="742950" lvl="1" indent="-285750">
              <a:buFont typeface="Courier New"/>
              <a:buChar char="o"/>
            </a:pPr>
            <a:r>
              <a:rPr lang="en-GB" sz="2000" dirty="0">
                <a:latin typeface="+mj-lt"/>
                <a:cs typeface="Arial"/>
              </a:rPr>
              <a:t>Summarise their implications for development policy makers and practitioners</a:t>
            </a:r>
          </a:p>
          <a:p>
            <a:pPr marL="742950" lvl="1" indent="-285750">
              <a:buFont typeface="Courier New"/>
              <a:buChar char="o"/>
            </a:pPr>
            <a:r>
              <a:rPr lang="en-GB" sz="2000" dirty="0">
                <a:latin typeface="+mj-lt"/>
                <a:cs typeface="Arial"/>
              </a:rPr>
              <a:t>Draft as a blog post</a:t>
            </a:r>
          </a:p>
          <a:p>
            <a:pPr marL="742950" lvl="1" indent="-285750">
              <a:buFont typeface="Courier New"/>
              <a:buChar char="o"/>
            </a:pPr>
            <a:r>
              <a:rPr lang="en-GB" sz="2000" dirty="0">
                <a:latin typeface="+mj-lt"/>
                <a:cs typeface="Arial"/>
              </a:rPr>
              <a:t>Rewrite various paragraphs </a:t>
            </a:r>
          </a:p>
          <a:p>
            <a:pPr marL="742950" lvl="1" indent="-285750">
              <a:buFont typeface="Courier New"/>
              <a:buChar char="o"/>
            </a:pPr>
            <a:r>
              <a:rPr lang="en-GB" sz="2000" dirty="0">
                <a:latin typeface="+mj-lt"/>
                <a:cs typeface="Arial"/>
              </a:rPr>
              <a:t>Critique the draft blog and suggest improvements</a:t>
            </a:r>
          </a:p>
          <a:p>
            <a:pPr marL="742950" lvl="1" indent="-285750">
              <a:buFont typeface="Courier New"/>
              <a:buChar char="o"/>
            </a:pPr>
            <a:endParaRPr lang="en-GB" sz="2000">
              <a:latin typeface="+mj-lt"/>
              <a:cs typeface="Arial"/>
            </a:endParaRPr>
          </a:p>
          <a:p>
            <a:pPr marL="285750" indent="-285750">
              <a:buFont typeface="Arial"/>
              <a:buChar char="•"/>
            </a:pPr>
            <a:r>
              <a:rPr lang="en-GB" sz="2000" dirty="0">
                <a:latin typeface="+mj-lt"/>
                <a:cs typeface="Arial"/>
              </a:rPr>
              <a:t>I then fully copy edited the blog.</a:t>
            </a:r>
          </a:p>
          <a:p>
            <a:pPr marL="285750" indent="-285750">
              <a:buFont typeface="Arial"/>
              <a:buChar char="•"/>
            </a:pPr>
            <a:r>
              <a:rPr lang="en-GB" sz="2000" dirty="0">
                <a:latin typeface="+mj-lt"/>
                <a:cs typeface="Arial"/>
              </a:rPr>
              <a:t>Asked a colleague to copy edit it too.</a:t>
            </a:r>
          </a:p>
          <a:p>
            <a:pPr marL="285750" indent="-285750">
              <a:buFont typeface="Arial"/>
              <a:buChar char="•"/>
            </a:pPr>
            <a:r>
              <a:rPr lang="en-GB" sz="2000" dirty="0">
                <a:latin typeface="+mj-lt"/>
                <a:cs typeface="Arial"/>
              </a:rPr>
              <a:t>Passed the final version to a lead UoM author for sign off.</a:t>
            </a:r>
          </a:p>
          <a:p>
            <a:pPr marL="285750" indent="-285750">
              <a:buFont typeface="Arial"/>
              <a:buChar char="•"/>
            </a:pPr>
            <a:r>
              <a:rPr lang="en-GB" sz="2000" dirty="0">
                <a:latin typeface="+mj-lt"/>
                <a:cs typeface="Arial"/>
              </a:rPr>
              <a:t>Uploaded 3 days after the initial LinkedIn conversation.</a:t>
            </a:r>
          </a:p>
          <a:p>
            <a:pPr algn="l"/>
            <a:endParaRPr lang="en-GB" sz="1600">
              <a:cs typeface="Arial"/>
            </a:endParaRPr>
          </a:p>
        </p:txBody>
      </p:sp>
    </p:spTree>
    <p:extLst>
      <p:ext uri="{BB962C8B-B14F-4D97-AF65-F5344CB8AC3E}">
        <p14:creationId xmlns:p14="http://schemas.microsoft.com/office/powerpoint/2010/main" val="1327276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136"/>
          <p:cNvSpPr/>
          <p:nvPr/>
        </p:nvSpPr>
        <p:spPr>
          <a:xfrm>
            <a:off x="75618" y="5440342"/>
            <a:ext cx="11674845" cy="584775"/>
          </a:xfrm>
          <a:prstGeom prst="rect">
            <a:avLst/>
          </a:prstGeom>
          <a:ln w="12700">
            <a:miter lim="400000"/>
          </a:ln>
          <a:extLst>
            <a:ext uri="{C572A759-6A51-4108-AA02-DFA0A04FC94B}">
              <ma14:wrappingTextBoxFlag xmlns:ma14="http://schemas.microsoft.com/office/mac/drawingml/2011/main" xmlns="" val="1"/>
            </a:ext>
          </a:extLst>
        </p:spPr>
        <p:txBody>
          <a:bodyPr wrap="square" lIns="60959" rIns="60959">
            <a:spAutoFit/>
          </a:bodyPr>
          <a:lstStyle/>
          <a:p>
            <a:pPr>
              <a:defRPr sz="5400">
                <a:solidFill>
                  <a:srgbClr val="FFFFFF"/>
                </a:solidFill>
                <a:latin typeface="Arial"/>
                <a:ea typeface="Arial"/>
                <a:cs typeface="Arial"/>
                <a:sym typeface="Arial"/>
              </a:defRPr>
            </a:pPr>
            <a:endParaRPr sz="3200" b="1">
              <a:solidFill>
                <a:schemeClr val="bg1"/>
              </a:solidFill>
            </a:endParaRPr>
          </a:p>
        </p:txBody>
      </p:sp>
      <p:sp>
        <p:nvSpPr>
          <p:cNvPr id="12" name="Google Shape;56;p13"/>
          <p:cNvSpPr txBox="1"/>
          <p:nvPr/>
        </p:nvSpPr>
        <p:spPr>
          <a:xfrm>
            <a:off x="4583832" y="1481075"/>
            <a:ext cx="7013279" cy="965052"/>
          </a:xfrm>
          <a:prstGeom prst="rect">
            <a:avLst/>
          </a:prstGeom>
          <a:noFill/>
          <a:ln>
            <a:noFill/>
          </a:ln>
        </p:spPr>
        <p:txBody>
          <a:bodyPr spcFirstLastPara="1" wrap="square" lIns="60950" tIns="30467" rIns="60950" bIns="30467" anchor="t" anchorCtr="0">
            <a:noAutofit/>
          </a:bodyPr>
          <a:lstStyle/>
          <a:p>
            <a:pPr lvl="0"/>
            <a:r>
              <a:rPr lang="en-GB" sz="2000" b="1">
                <a:solidFill>
                  <a:schemeClr val="tx1">
                    <a:lumMod val="65000"/>
                    <a:lumOff val="35000"/>
                  </a:schemeClr>
                </a:solidFill>
                <a:latin typeface="+mj-lt"/>
              </a:rPr>
              <a:t>Alistair Beech (MCIPR)</a:t>
            </a:r>
          </a:p>
          <a:p>
            <a:pPr lvl="0"/>
            <a:r>
              <a:rPr lang="en-GB" sz="2000">
                <a:solidFill>
                  <a:schemeClr val="tx1">
                    <a:lumMod val="65000"/>
                    <a:lumOff val="35000"/>
                  </a:schemeClr>
                </a:solidFill>
                <a:latin typeface="+mj-lt"/>
              </a:rPr>
              <a:t>Interim Head of Communications</a:t>
            </a:r>
          </a:p>
          <a:p>
            <a:pPr lvl="0"/>
            <a:r>
              <a:rPr lang="en-GB" sz="2000">
                <a:solidFill>
                  <a:schemeClr val="tx1">
                    <a:lumMod val="65000"/>
                    <a:lumOff val="35000"/>
                  </a:schemeClr>
                </a:solidFill>
                <a:latin typeface="+mj-lt"/>
              </a:rPr>
              <a:t>Member, Communications and Marketing AI working group</a:t>
            </a:r>
          </a:p>
        </p:txBody>
      </p:sp>
      <p:sp>
        <p:nvSpPr>
          <p:cNvPr id="2" name="Google Shape;56;p13">
            <a:extLst>
              <a:ext uri="{FF2B5EF4-FFF2-40B4-BE49-F238E27FC236}">
                <a16:creationId xmlns:a16="http://schemas.microsoft.com/office/drawing/2014/main" id="{988C1E93-41BF-BA12-5F92-6436E60A2A64}"/>
              </a:ext>
            </a:extLst>
          </p:cNvPr>
          <p:cNvSpPr txBox="1"/>
          <p:nvPr/>
        </p:nvSpPr>
        <p:spPr>
          <a:xfrm>
            <a:off x="4598544" y="3219915"/>
            <a:ext cx="7013279" cy="965052"/>
          </a:xfrm>
          <a:prstGeom prst="rect">
            <a:avLst/>
          </a:prstGeom>
          <a:noFill/>
          <a:ln>
            <a:noFill/>
          </a:ln>
        </p:spPr>
        <p:txBody>
          <a:bodyPr spcFirstLastPara="1" wrap="square" lIns="60950" tIns="30467" rIns="60950" bIns="30467" anchor="t" anchorCtr="0">
            <a:noAutofit/>
          </a:bodyPr>
          <a:lstStyle/>
          <a:p>
            <a:pPr lvl="0"/>
            <a:r>
              <a:rPr lang="en-GB" sz="2000" b="1">
                <a:solidFill>
                  <a:schemeClr val="tx1">
                    <a:lumMod val="65000"/>
                    <a:lumOff val="35000"/>
                  </a:schemeClr>
                </a:solidFill>
                <a:latin typeface="+mj-lt"/>
              </a:rPr>
              <a:t>Chris Jordan</a:t>
            </a:r>
          </a:p>
          <a:p>
            <a:pPr lvl="0"/>
            <a:r>
              <a:rPr lang="en-GB" sz="2000">
                <a:solidFill>
                  <a:schemeClr val="tx1">
                    <a:lumMod val="65000"/>
                    <a:lumOff val="35000"/>
                  </a:schemeClr>
                </a:solidFill>
                <a:latin typeface="+mj-lt"/>
              </a:rPr>
              <a:t>Communications and Impact Manager</a:t>
            </a:r>
          </a:p>
          <a:p>
            <a:pPr lvl="0"/>
            <a:r>
              <a:rPr lang="en-GB" sz="2000">
                <a:solidFill>
                  <a:schemeClr val="tx1">
                    <a:lumMod val="65000"/>
                    <a:lumOff val="35000"/>
                  </a:schemeClr>
                </a:solidFill>
                <a:latin typeface="+mj-lt"/>
              </a:rPr>
              <a:t>Global Development Institute</a:t>
            </a:r>
          </a:p>
        </p:txBody>
      </p:sp>
      <p:sp>
        <p:nvSpPr>
          <p:cNvPr id="3" name="Google Shape;56;p13">
            <a:extLst>
              <a:ext uri="{FF2B5EF4-FFF2-40B4-BE49-F238E27FC236}">
                <a16:creationId xmlns:a16="http://schemas.microsoft.com/office/drawing/2014/main" id="{F8AF8BF1-FC05-66F6-4FAE-B12D81A17891}"/>
              </a:ext>
            </a:extLst>
          </p:cNvPr>
          <p:cNvSpPr txBox="1"/>
          <p:nvPr/>
        </p:nvSpPr>
        <p:spPr>
          <a:xfrm>
            <a:off x="4583830" y="5157192"/>
            <a:ext cx="7013279" cy="965052"/>
          </a:xfrm>
          <a:prstGeom prst="rect">
            <a:avLst/>
          </a:prstGeom>
          <a:noFill/>
          <a:ln>
            <a:noFill/>
          </a:ln>
        </p:spPr>
        <p:txBody>
          <a:bodyPr spcFirstLastPara="1" wrap="square" lIns="60950" tIns="30467" rIns="60950" bIns="30467" anchor="t" anchorCtr="0">
            <a:noAutofit/>
          </a:bodyPr>
          <a:lstStyle/>
          <a:p>
            <a:pPr lvl="0"/>
            <a:r>
              <a:rPr lang="en-GB" sz="2000" b="1">
                <a:solidFill>
                  <a:schemeClr val="tx1">
                    <a:lumMod val="65000"/>
                    <a:lumOff val="35000"/>
                  </a:schemeClr>
                </a:solidFill>
                <a:latin typeface="+mj-lt"/>
              </a:rPr>
              <a:t>Skye Zhao</a:t>
            </a:r>
          </a:p>
          <a:p>
            <a:pPr lvl="0"/>
            <a:r>
              <a:rPr lang="en-GB" sz="2000">
                <a:solidFill>
                  <a:schemeClr val="tx1">
                    <a:lumMod val="65000"/>
                    <a:lumOff val="35000"/>
                  </a:schemeClr>
                </a:solidFill>
                <a:latin typeface="+mj-lt"/>
              </a:rPr>
              <a:t>Lecturer in Generative AI for Education</a:t>
            </a:r>
          </a:p>
          <a:p>
            <a:pPr lvl="0"/>
            <a:r>
              <a:rPr lang="en-GB" sz="2000">
                <a:solidFill>
                  <a:schemeClr val="tx1">
                    <a:lumMod val="65000"/>
                    <a:lumOff val="35000"/>
                  </a:schemeClr>
                </a:solidFill>
                <a:latin typeface="+mj-lt"/>
              </a:rPr>
              <a:t>School of Environment, Education and Development</a:t>
            </a:r>
          </a:p>
        </p:txBody>
      </p:sp>
      <p:pic>
        <p:nvPicPr>
          <p:cNvPr id="5" name="Picture 4" descr="A person in a black shirt&#10;&#10;AI-generated content may be incorrect.">
            <a:extLst>
              <a:ext uri="{FF2B5EF4-FFF2-40B4-BE49-F238E27FC236}">
                <a16:creationId xmlns:a16="http://schemas.microsoft.com/office/drawing/2014/main" id="{6C7DC766-ECDF-2D4B-BE8D-B1884A293581}"/>
              </a:ext>
            </a:extLst>
          </p:cNvPr>
          <p:cNvPicPr>
            <a:picLocks noChangeAspect="1"/>
          </p:cNvPicPr>
          <p:nvPr/>
        </p:nvPicPr>
        <p:blipFill>
          <a:blip r:embed="rId3" cstate="print">
            <a:extLst>
              <a:ext uri="{28A0092B-C50C-407E-A947-70E740481C1C}">
                <a14:useLocalDpi xmlns:a14="http://schemas.microsoft.com/office/drawing/2010/main" val="0"/>
              </a:ext>
            </a:extLst>
          </a:blip>
          <a:srcRect t="5674" b="33028"/>
          <a:stretch/>
        </p:blipFill>
        <p:spPr>
          <a:xfrm>
            <a:off x="2567608" y="1124744"/>
            <a:ext cx="1668016" cy="1533698"/>
          </a:xfrm>
          <a:prstGeom prst="rect">
            <a:avLst/>
          </a:prstGeom>
        </p:spPr>
      </p:pic>
      <p:pic>
        <p:nvPicPr>
          <p:cNvPr id="16" name="Picture 15" descr="A person smiling at the camera&#10;&#10;AI-generated content may be incorrect.">
            <a:extLst>
              <a:ext uri="{FF2B5EF4-FFF2-40B4-BE49-F238E27FC236}">
                <a16:creationId xmlns:a16="http://schemas.microsoft.com/office/drawing/2014/main" id="{AD33681A-03F4-1C0E-34D4-690B14FE0C5D}"/>
              </a:ext>
            </a:extLst>
          </p:cNvPr>
          <p:cNvPicPr>
            <a:picLocks noChangeAspect="1"/>
          </p:cNvPicPr>
          <p:nvPr/>
        </p:nvPicPr>
        <p:blipFill>
          <a:blip r:embed="rId4"/>
          <a:stretch>
            <a:fillRect/>
          </a:stretch>
        </p:blipFill>
        <p:spPr>
          <a:xfrm>
            <a:off x="2566498" y="4746441"/>
            <a:ext cx="1667200" cy="1972575"/>
          </a:xfrm>
          <a:prstGeom prst="rect">
            <a:avLst/>
          </a:prstGeom>
        </p:spPr>
      </p:pic>
      <p:pic>
        <p:nvPicPr>
          <p:cNvPr id="6" name="Picture 5" descr="A person in a blue shirt&#10;&#10;AI-generated content may be incorrect.">
            <a:extLst>
              <a:ext uri="{FF2B5EF4-FFF2-40B4-BE49-F238E27FC236}">
                <a16:creationId xmlns:a16="http://schemas.microsoft.com/office/drawing/2014/main" id="{76E8E3CB-D897-5CF0-5AF0-FBCD8A1375BC}"/>
              </a:ext>
            </a:extLst>
          </p:cNvPr>
          <p:cNvPicPr>
            <a:picLocks noChangeAspect="1"/>
          </p:cNvPicPr>
          <p:nvPr/>
        </p:nvPicPr>
        <p:blipFill>
          <a:blip r:embed="rId5"/>
          <a:stretch>
            <a:fillRect/>
          </a:stretch>
        </p:blipFill>
        <p:spPr>
          <a:xfrm>
            <a:off x="2561035" y="2836057"/>
            <a:ext cx="1661588" cy="1732769"/>
          </a:xfrm>
          <a:prstGeom prst="rect">
            <a:avLst/>
          </a:prstGeom>
        </p:spPr>
      </p:pic>
    </p:spTree>
    <p:extLst>
      <p:ext uri="{BB962C8B-B14F-4D97-AF65-F5344CB8AC3E}">
        <p14:creationId xmlns:p14="http://schemas.microsoft.com/office/powerpoint/2010/main" val="2507168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alking down a dirt road&#10;&#10;AI-generated content may be incorrect.">
            <a:extLst>
              <a:ext uri="{FF2B5EF4-FFF2-40B4-BE49-F238E27FC236}">
                <a16:creationId xmlns:a16="http://schemas.microsoft.com/office/drawing/2014/main" id="{6930DEE6-57A1-B0B4-E053-0C9FE3632C50}"/>
              </a:ext>
            </a:extLst>
          </p:cNvPr>
          <p:cNvPicPr>
            <a:picLocks noChangeAspect="1"/>
          </p:cNvPicPr>
          <p:nvPr/>
        </p:nvPicPr>
        <p:blipFill>
          <a:blip r:embed="rId2"/>
          <a:stretch>
            <a:fillRect/>
          </a:stretch>
        </p:blipFill>
        <p:spPr>
          <a:xfrm>
            <a:off x="2963" y="-1"/>
            <a:ext cx="5129747" cy="5334001"/>
          </a:xfrm>
          <a:prstGeom prst="rect">
            <a:avLst/>
          </a:prstGeom>
        </p:spPr>
      </p:pic>
      <p:sp>
        <p:nvSpPr>
          <p:cNvPr id="4" name="TextBox 3">
            <a:extLst>
              <a:ext uri="{FF2B5EF4-FFF2-40B4-BE49-F238E27FC236}">
                <a16:creationId xmlns:a16="http://schemas.microsoft.com/office/drawing/2014/main" id="{BD3593D0-08C9-B3FF-34C1-32B99ABF3A93}"/>
              </a:ext>
            </a:extLst>
          </p:cNvPr>
          <p:cNvSpPr txBox="1"/>
          <p:nvPr/>
        </p:nvSpPr>
        <p:spPr>
          <a:xfrm>
            <a:off x="6520837" y="592009"/>
            <a:ext cx="2806753" cy="14157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cs typeface="Arial"/>
            </a:endParaRPr>
          </a:p>
          <a:p>
            <a:r>
              <a:rPr lang="en-GB" dirty="0">
                <a:latin typeface="+mj-lt"/>
                <a:cs typeface="Arial"/>
                <a:hlinkClick r:id="rId3"/>
              </a:rPr>
              <a:t>Bit.ly/ACRCmentalhealth</a:t>
            </a:r>
            <a:endParaRPr lang="en-GB" dirty="0">
              <a:latin typeface="+mj-lt"/>
              <a:cs typeface="Arial"/>
            </a:endParaRPr>
          </a:p>
          <a:p>
            <a:endParaRPr lang="en-GB">
              <a:latin typeface="+mj-lt"/>
              <a:cs typeface="Arial"/>
            </a:endParaRPr>
          </a:p>
          <a:p>
            <a:endParaRPr lang="en-GB" sz="1400" dirty="0">
              <a:latin typeface="+mj-lt"/>
              <a:cs typeface="Arial"/>
            </a:endParaRPr>
          </a:p>
          <a:p>
            <a:endParaRPr lang="en-GB">
              <a:cs typeface="Arial"/>
            </a:endParaRPr>
          </a:p>
        </p:txBody>
      </p:sp>
      <p:pic>
        <p:nvPicPr>
          <p:cNvPr id="2" name="Picture 1" descr="A screenshot of a computer&#10;&#10;AI-generated content may be incorrect.">
            <a:extLst>
              <a:ext uri="{FF2B5EF4-FFF2-40B4-BE49-F238E27FC236}">
                <a16:creationId xmlns:a16="http://schemas.microsoft.com/office/drawing/2014/main" id="{633627A5-247B-5436-6432-AF7CDA725914}"/>
              </a:ext>
            </a:extLst>
          </p:cNvPr>
          <p:cNvPicPr>
            <a:picLocks noChangeAspect="1"/>
          </p:cNvPicPr>
          <p:nvPr/>
        </p:nvPicPr>
        <p:blipFill>
          <a:blip r:embed="rId4"/>
          <a:stretch>
            <a:fillRect/>
          </a:stretch>
        </p:blipFill>
        <p:spPr>
          <a:xfrm>
            <a:off x="6297766" y="1400228"/>
            <a:ext cx="5135098" cy="2895540"/>
          </a:xfrm>
          <a:prstGeom prst="rect">
            <a:avLst/>
          </a:prstGeom>
        </p:spPr>
      </p:pic>
      <p:pic>
        <p:nvPicPr>
          <p:cNvPr id="5" name="Picture 4" descr="A white background with blue text&#10;&#10;AI-generated content may be incorrect.">
            <a:extLst>
              <a:ext uri="{FF2B5EF4-FFF2-40B4-BE49-F238E27FC236}">
                <a16:creationId xmlns:a16="http://schemas.microsoft.com/office/drawing/2014/main" id="{2325C25F-4DB5-7A1C-EEAF-40BA8CA057C6}"/>
              </a:ext>
            </a:extLst>
          </p:cNvPr>
          <p:cNvPicPr>
            <a:picLocks noChangeAspect="1"/>
          </p:cNvPicPr>
          <p:nvPr/>
        </p:nvPicPr>
        <p:blipFill>
          <a:blip r:embed="rId5"/>
          <a:stretch>
            <a:fillRect/>
          </a:stretch>
        </p:blipFill>
        <p:spPr>
          <a:xfrm>
            <a:off x="201200" y="5191061"/>
            <a:ext cx="8292752" cy="1663743"/>
          </a:xfrm>
          <a:prstGeom prst="rect">
            <a:avLst/>
          </a:prstGeom>
        </p:spPr>
      </p:pic>
    </p:spTree>
    <p:extLst>
      <p:ext uri="{BB962C8B-B14F-4D97-AF65-F5344CB8AC3E}">
        <p14:creationId xmlns:p14="http://schemas.microsoft.com/office/powerpoint/2010/main" val="2913434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F2F4A-928B-D48C-8A57-618EE4543BC0}"/>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5AB04283-44BF-85F5-8B87-BDD902D7AC97}"/>
              </a:ext>
            </a:extLst>
          </p:cNvPr>
          <p:cNvSpPr txBox="1"/>
          <p:nvPr/>
        </p:nvSpPr>
        <p:spPr>
          <a:xfrm>
            <a:off x="5814164" y="2014602"/>
            <a:ext cx="2743199"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pic>
        <p:nvPicPr>
          <p:cNvPr id="2" name="Picture 1" descr="A black and white photo of a city&#10;&#10;AI-generated content may be incorrect.">
            <a:extLst>
              <a:ext uri="{FF2B5EF4-FFF2-40B4-BE49-F238E27FC236}">
                <a16:creationId xmlns:a16="http://schemas.microsoft.com/office/drawing/2014/main" id="{E963D041-0F3B-6CA2-F706-E29617ED68B2}"/>
              </a:ext>
            </a:extLst>
          </p:cNvPr>
          <p:cNvPicPr>
            <a:picLocks noChangeAspect="1"/>
          </p:cNvPicPr>
          <p:nvPr/>
        </p:nvPicPr>
        <p:blipFill>
          <a:blip r:embed="rId3"/>
          <a:stretch>
            <a:fillRect/>
          </a:stretch>
        </p:blipFill>
        <p:spPr>
          <a:xfrm>
            <a:off x="511479" y="101733"/>
            <a:ext cx="8893480" cy="3708475"/>
          </a:xfrm>
          <a:prstGeom prst="rect">
            <a:avLst/>
          </a:prstGeom>
        </p:spPr>
      </p:pic>
      <p:sp>
        <p:nvSpPr>
          <p:cNvPr id="4" name="TextBox 3">
            <a:extLst>
              <a:ext uri="{FF2B5EF4-FFF2-40B4-BE49-F238E27FC236}">
                <a16:creationId xmlns:a16="http://schemas.microsoft.com/office/drawing/2014/main" id="{4A7EF066-E049-4E7C-E505-97796A1AD87F}"/>
              </a:ext>
            </a:extLst>
          </p:cNvPr>
          <p:cNvSpPr txBox="1"/>
          <p:nvPr/>
        </p:nvSpPr>
        <p:spPr>
          <a:xfrm>
            <a:off x="563670" y="3935259"/>
            <a:ext cx="753440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dirty="0">
                <a:latin typeface="+mj-lt"/>
                <a:cs typeface="Arial"/>
              </a:rPr>
              <a:t>Coalition of residents groups, NGOs, researchers and city councillors.</a:t>
            </a:r>
          </a:p>
          <a:p>
            <a:pPr marL="285750" indent="-285750">
              <a:buFont typeface="Arial"/>
              <a:buChar char="•"/>
            </a:pPr>
            <a:r>
              <a:rPr lang="en-GB" dirty="0">
                <a:latin typeface="+mj-lt"/>
                <a:cs typeface="Arial"/>
              </a:rPr>
              <a:t>80 page report drafted and launch event in Parliament organised.</a:t>
            </a:r>
          </a:p>
          <a:p>
            <a:pPr marL="285750" indent="-285750">
              <a:buFont typeface="Arial"/>
              <a:buChar char="•"/>
            </a:pPr>
            <a:r>
              <a:rPr lang="en-GB" dirty="0">
                <a:latin typeface="+mj-lt"/>
                <a:cs typeface="Arial"/>
              </a:rPr>
              <a:t>3 days before – I realised nobody had written a press release. </a:t>
            </a:r>
          </a:p>
          <a:p>
            <a:pPr marL="285750" indent="-285750">
              <a:buFont typeface="Arial"/>
              <a:buChar char="•"/>
            </a:pPr>
            <a:r>
              <a:rPr lang="en-GB" dirty="0">
                <a:latin typeface="+mj-lt"/>
                <a:cs typeface="Arial"/>
              </a:rPr>
              <a:t>I had less than an hour to pull something together….</a:t>
            </a:r>
          </a:p>
        </p:txBody>
      </p:sp>
      <p:sp>
        <p:nvSpPr>
          <p:cNvPr id="8" name="TextBox 7">
            <a:extLst>
              <a:ext uri="{FF2B5EF4-FFF2-40B4-BE49-F238E27FC236}">
                <a16:creationId xmlns:a16="http://schemas.microsoft.com/office/drawing/2014/main" id="{7D4D0046-66F1-F142-52F9-6DA3DD1AABA0}"/>
              </a:ext>
            </a:extLst>
          </p:cNvPr>
          <p:cNvSpPr txBox="1"/>
          <p:nvPr/>
        </p:nvSpPr>
        <p:spPr>
          <a:xfrm>
            <a:off x="4958219" y="5240054"/>
            <a:ext cx="7356952"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3464" indent="-283464" algn="l" rtl="0">
              <a:buFont typeface="Arial"/>
              <a:buChar char="•"/>
            </a:pPr>
            <a:r>
              <a:rPr lang="en-GB" sz="1800" kern="1200">
                <a:solidFill>
                  <a:schemeClr val="tx1"/>
                </a:solidFill>
                <a:ea typeface="+mn-ea"/>
                <a:cs typeface="+mn-cs"/>
              </a:rPr>
              <a:t>Uploaded the report to Google Notebook LM.</a:t>
            </a:r>
          </a:p>
          <a:p>
            <a:pPr marL="283464" indent="-283464" algn="l" rtl="0">
              <a:buFont typeface="Arial"/>
              <a:buChar char="•"/>
            </a:pPr>
            <a:r>
              <a:rPr lang="en-GB" sz="1800" kern="1200">
                <a:solidFill>
                  <a:schemeClr val="tx1"/>
                </a:solidFill>
                <a:ea typeface="+mn-ea"/>
                <a:cs typeface="+mn-cs"/>
              </a:rPr>
              <a:t>Asked for a summary for the media.</a:t>
            </a:r>
          </a:p>
          <a:p>
            <a:pPr marL="283464" indent="-283464" algn="l" rtl="0">
              <a:buFont typeface="Arial"/>
              <a:buChar char="•"/>
            </a:pPr>
            <a:r>
              <a:rPr lang="en-GB" sz="1800" kern="1200">
                <a:solidFill>
                  <a:schemeClr val="tx1"/>
                </a:solidFill>
                <a:ea typeface="+mn-ea"/>
                <a:cs typeface="+mn-cs"/>
              </a:rPr>
              <a:t>Rewrote as a press release.</a:t>
            </a:r>
          </a:p>
          <a:p>
            <a:pPr marL="283464" indent="-283464" algn="l" rtl="0">
              <a:buFont typeface="Arial"/>
              <a:buChar char="•"/>
            </a:pPr>
            <a:r>
              <a:rPr lang="en-GB" sz="1800" kern="1200">
                <a:solidFill>
                  <a:schemeClr val="tx1"/>
                </a:solidFill>
                <a:ea typeface="+mn-ea"/>
                <a:cs typeface="+mn-cs"/>
              </a:rPr>
              <a:t>Copy edited it extensively … but met the deadline.</a:t>
            </a:r>
          </a:p>
          <a:p>
            <a:pPr marL="283464" indent="-283464" algn="l" rtl="0">
              <a:buFont typeface="Arial"/>
              <a:buChar char="•"/>
            </a:pPr>
            <a:r>
              <a:rPr lang="en-GB" sz="1800" kern="1200">
                <a:solidFill>
                  <a:schemeClr val="tx1"/>
                </a:solidFill>
                <a:ea typeface="+mn-ea"/>
                <a:cs typeface="+mn-cs"/>
                <a:hlinkClick r:id="rId4"/>
              </a:rPr>
              <a:t>bit.ly/</a:t>
            </a:r>
            <a:r>
              <a:rPr lang="en-GB" sz="1800" kern="1200" err="1">
                <a:solidFill>
                  <a:schemeClr val="tx1"/>
                </a:solidFill>
                <a:ea typeface="+mn-ea"/>
                <a:cs typeface="+mn-cs"/>
                <a:hlinkClick r:id="rId4"/>
              </a:rPr>
              <a:t>PressSHMcr</a:t>
            </a:r>
            <a:endParaRPr lang="en-GB"/>
          </a:p>
        </p:txBody>
      </p:sp>
    </p:spTree>
    <p:extLst>
      <p:ext uri="{BB962C8B-B14F-4D97-AF65-F5344CB8AC3E}">
        <p14:creationId xmlns:p14="http://schemas.microsoft.com/office/powerpoint/2010/main" val="3340351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on a bed with a couple of cats&#10;&#10;AI-generated content may be incorrect.">
            <a:extLst>
              <a:ext uri="{FF2B5EF4-FFF2-40B4-BE49-F238E27FC236}">
                <a16:creationId xmlns:a16="http://schemas.microsoft.com/office/drawing/2014/main" id="{8297AA6A-CC8A-189B-9DB8-E9DCAB61213B}"/>
              </a:ext>
            </a:extLst>
          </p:cNvPr>
          <p:cNvPicPr>
            <a:picLocks noChangeAspect="1"/>
          </p:cNvPicPr>
          <p:nvPr/>
        </p:nvPicPr>
        <p:blipFill>
          <a:blip r:embed="rId2"/>
          <a:stretch>
            <a:fillRect/>
          </a:stretch>
        </p:blipFill>
        <p:spPr>
          <a:xfrm>
            <a:off x="2665795" y="-1043"/>
            <a:ext cx="9527781" cy="6858000"/>
          </a:xfrm>
          <a:prstGeom prst="rect">
            <a:avLst/>
          </a:prstGeom>
        </p:spPr>
      </p:pic>
      <p:sp>
        <p:nvSpPr>
          <p:cNvPr id="2" name="TextBox 1">
            <a:extLst>
              <a:ext uri="{FF2B5EF4-FFF2-40B4-BE49-F238E27FC236}">
                <a16:creationId xmlns:a16="http://schemas.microsoft.com/office/drawing/2014/main" id="{735984F9-83E3-DFE6-4B4B-7330F76C5D0C}"/>
              </a:ext>
            </a:extLst>
          </p:cNvPr>
          <p:cNvSpPr txBox="1"/>
          <p:nvPr/>
        </p:nvSpPr>
        <p:spPr>
          <a:xfrm>
            <a:off x="361167" y="5308948"/>
            <a:ext cx="36200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3"/>
              </a:rPr>
              <a:t>bit.ly/</a:t>
            </a:r>
            <a:r>
              <a:rPr lang="en-US" dirty="0" err="1">
                <a:hlinkClick r:id="rId3"/>
              </a:rPr>
              <a:t>SHCMcrMEN</a:t>
            </a:r>
            <a:endParaRPr lang="en-US" dirty="0" err="1">
              <a:cs typeface="Arial"/>
            </a:endParaRPr>
          </a:p>
        </p:txBody>
      </p:sp>
    </p:spTree>
    <p:extLst>
      <p:ext uri="{BB962C8B-B14F-4D97-AF65-F5344CB8AC3E}">
        <p14:creationId xmlns:p14="http://schemas.microsoft.com/office/powerpoint/2010/main" val="3325518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BC1CD-776C-771E-2AB4-28AD8901EA45}"/>
              </a:ext>
            </a:extLst>
          </p:cNvPr>
          <p:cNvSpPr>
            <a:spLocks noGrp="1"/>
          </p:cNvSpPr>
          <p:nvPr>
            <p:ph type="title"/>
          </p:nvPr>
        </p:nvSpPr>
        <p:spPr>
          <a:xfrm>
            <a:off x="2495600" y="332656"/>
            <a:ext cx="10972800" cy="884531"/>
          </a:xfrm>
        </p:spPr>
        <p:txBody>
          <a:bodyPr/>
          <a:lstStyle/>
          <a:p>
            <a:r>
              <a:rPr lang="en-GB"/>
              <a:t>University AI guidance and support</a:t>
            </a:r>
          </a:p>
        </p:txBody>
      </p:sp>
      <p:sp>
        <p:nvSpPr>
          <p:cNvPr id="3" name="TextBox 2">
            <a:extLst>
              <a:ext uri="{FF2B5EF4-FFF2-40B4-BE49-F238E27FC236}">
                <a16:creationId xmlns:a16="http://schemas.microsoft.com/office/drawing/2014/main" id="{BD54017B-AF33-E2FB-D818-864C54097143}"/>
              </a:ext>
            </a:extLst>
          </p:cNvPr>
          <p:cNvSpPr txBox="1"/>
          <p:nvPr/>
        </p:nvSpPr>
        <p:spPr>
          <a:xfrm>
            <a:off x="479376" y="1412776"/>
            <a:ext cx="10225136" cy="5262979"/>
          </a:xfrm>
          <a:prstGeom prst="rect">
            <a:avLst/>
          </a:prstGeom>
          <a:noFill/>
        </p:spPr>
        <p:txBody>
          <a:bodyPr wrap="square" lIns="91440" tIns="45720" rIns="91440" bIns="45720" rtlCol="0" anchor="t">
            <a:spAutoFit/>
          </a:bodyPr>
          <a:lstStyle/>
          <a:p>
            <a:r>
              <a:rPr lang="en-GB" sz="2400">
                <a:solidFill>
                  <a:srgbClr val="343536"/>
                </a:solidFill>
                <a:latin typeface="Arial"/>
                <a:ea typeface="Open Sans"/>
                <a:cs typeface="Open Sans"/>
              </a:rPr>
              <a:t>NEW: AI guidelines explaining how colleagues can use in general and in specific areas, including research:</a:t>
            </a:r>
          </a:p>
          <a:p>
            <a:r>
              <a:rPr lang="en-GB" sz="2400">
                <a:solidFill>
                  <a:srgbClr val="343536"/>
                </a:solidFill>
                <a:ea typeface="+mn-lt"/>
                <a:cs typeface="+mn-lt"/>
                <a:hlinkClick r:id="rId3"/>
              </a:rPr>
              <a:t>Guidelines for using or developing AI | StaffNet | The University of Manchester</a:t>
            </a:r>
            <a:endParaRPr lang="en-GB" sz="2800"/>
          </a:p>
          <a:p>
            <a:endParaRPr lang="en-GB" sz="2400">
              <a:solidFill>
                <a:srgbClr val="343536"/>
              </a:solidFill>
              <a:latin typeface="Arial"/>
              <a:ea typeface="Open Sans"/>
              <a:cs typeface="Open Sans"/>
            </a:endParaRPr>
          </a:p>
          <a:p>
            <a:r>
              <a:rPr lang="en-GB" sz="2400" u="sng">
                <a:solidFill>
                  <a:srgbClr val="000000"/>
                </a:solidFill>
                <a:latin typeface="Arial"/>
                <a:cs typeface="Arial"/>
                <a:hlinkClick r:id="rId4"/>
              </a:rPr>
              <a:t>Marcomms GenAI guidelines</a:t>
            </a:r>
            <a:endParaRPr lang="en-GB" sz="2400">
              <a:solidFill>
                <a:srgbClr val="000000"/>
              </a:solidFill>
              <a:latin typeface="Arial"/>
              <a:cs typeface="Arial"/>
            </a:endParaRPr>
          </a:p>
          <a:p>
            <a:r>
              <a:rPr lang="it-IT" sz="2400" b="0" i="0">
                <a:solidFill>
                  <a:srgbClr val="323130"/>
                </a:solidFill>
                <a:effectLst/>
                <a:latin typeface="Arial"/>
                <a:cs typeface="Arial"/>
                <a:hlinkClick r:id="rId4"/>
              </a:rPr>
              <a:t>Generative AI Guide for PGRs</a:t>
            </a:r>
            <a:endParaRPr lang="en-GB" sz="2400" b="0" i="0" u="sng" strike="noStrike">
              <a:solidFill>
                <a:srgbClr val="000000"/>
              </a:solidFill>
              <a:effectLst/>
              <a:latin typeface="Arial"/>
              <a:cs typeface="Arial"/>
              <a:hlinkClick r:id="" action="ppaction://noaction"/>
            </a:endParaRPr>
          </a:p>
          <a:p>
            <a:r>
              <a:rPr lang="en-GB" sz="2400" b="0" i="0" u="none" strike="noStrike">
                <a:solidFill>
                  <a:srgbClr val="000000"/>
                </a:solidFill>
                <a:effectLst/>
                <a:latin typeface="Arial"/>
                <a:cs typeface="Arial"/>
                <a:hlinkClick r:id="rId5"/>
              </a:rPr>
              <a:t>Microsoft Copilot at UoM SharePoint </a:t>
            </a:r>
            <a:r>
              <a:rPr lang="en-GB" sz="2400" b="0" i="0" u="none" strike="noStrike">
                <a:solidFill>
                  <a:srgbClr val="000000"/>
                </a:solidFill>
                <a:effectLst/>
                <a:latin typeface="Arial"/>
                <a:cs typeface="Arial"/>
              </a:rPr>
              <a:t>and </a:t>
            </a:r>
            <a:r>
              <a:rPr lang="en-GB" sz="2400" b="0" i="0" u="none" strike="noStrike">
                <a:solidFill>
                  <a:srgbClr val="000000"/>
                </a:solidFill>
                <a:effectLst/>
                <a:latin typeface="Arial"/>
                <a:cs typeface="Arial"/>
                <a:hlinkClick r:id="rId6"/>
              </a:rPr>
              <a:t>Viva Engage Community</a:t>
            </a:r>
            <a:endParaRPr lang="en-GB" sz="2400" b="0" i="0" u="none" strike="noStrike">
              <a:solidFill>
                <a:srgbClr val="000000"/>
              </a:solidFill>
              <a:effectLst/>
              <a:latin typeface="Arial"/>
              <a:cs typeface="Arial"/>
            </a:endParaRPr>
          </a:p>
          <a:p>
            <a:endParaRPr lang="en-GB" sz="2400">
              <a:solidFill>
                <a:srgbClr val="0000FF"/>
              </a:solidFill>
              <a:latin typeface="Arial" panose="020B0604020202020204" pitchFamily="34" charset="0"/>
              <a:cs typeface="Arial"/>
              <a:hlinkClick r:id="rId7" invalidUrl="http://">
                <a:extLst>
                  <a:ext uri="{A12FA001-AC4F-418D-AE19-62706E023703}">
                    <ahyp:hlinkClr xmlns:ahyp="http://schemas.microsoft.com/office/drawing/2018/hyperlinkcolor" val="tx"/>
                  </a:ext>
                </a:extLst>
              </a:hlinkClick>
            </a:endParaRPr>
          </a:p>
          <a:p>
            <a:r>
              <a:rPr lang="en-GB" sz="2400" u="sng">
                <a:latin typeface="Arial"/>
                <a:cs typeface="Arial"/>
              </a:rPr>
              <a:t>Key contacts</a:t>
            </a:r>
            <a:endParaRPr lang="en-GB" sz="2400" u="sng">
              <a:latin typeface="Arial"/>
              <a:cs typeface="Arial"/>
              <a:hlinkClick r:id="" action="ppaction://noaction">
                <a:extLst>
                  <a:ext uri="{A12FA001-AC4F-418D-AE19-62706E023703}">
                    <ahyp:hlinkClr xmlns:ahyp="http://schemas.microsoft.com/office/drawing/2018/hyperlinkcolor" val="tx"/>
                  </a:ext>
                </a:extLst>
              </a:hlinkClick>
            </a:endParaRPr>
          </a:p>
          <a:p>
            <a:endParaRPr lang="en-GB" sz="2400" b="0" i="0" u="sng" strike="noStrike">
              <a:effectLst/>
              <a:latin typeface="Arial" panose="020B0604020202020204" pitchFamily="34" charset="0"/>
              <a:cs typeface="Arial"/>
              <a:hlinkClick r:id="rId8" invalidUrl="http://">
                <a:extLst>
                  <a:ext uri="{A12FA001-AC4F-418D-AE19-62706E023703}">
                    <ahyp:hlinkClr xmlns:ahyp="http://schemas.microsoft.com/office/drawing/2018/hyperlinkcolor" val="tx"/>
                  </a:ext>
                </a:extLst>
              </a:hlinkClick>
            </a:endParaRPr>
          </a:p>
          <a:p>
            <a:r>
              <a:rPr lang="en-GB" sz="2400">
                <a:latin typeface="Arial"/>
                <a:cs typeface="Arial"/>
              </a:rPr>
              <a:t>FBMH: </a:t>
            </a:r>
            <a:r>
              <a:rPr lang="en-GB" sz="2400">
                <a:ea typeface="+mn-lt"/>
                <a:cs typeface="+mn-lt"/>
                <a:hlinkClick r:id="rId9"/>
              </a:rPr>
              <a:t>Helen Robinson</a:t>
            </a:r>
            <a:endParaRPr lang="en-GB" sz="2400">
              <a:latin typeface="Arial" panose="020B0604020202020204" pitchFamily="34" charset="0"/>
              <a:cs typeface="Arial"/>
            </a:endParaRPr>
          </a:p>
          <a:p>
            <a:r>
              <a:rPr lang="en-GB" sz="2400" b="0" i="0" strike="noStrike">
                <a:effectLst/>
                <a:latin typeface="Arial"/>
                <a:cs typeface="Arial"/>
              </a:rPr>
              <a:t>FSE:</a:t>
            </a:r>
            <a:r>
              <a:rPr lang="en-GB" sz="2400">
                <a:latin typeface="Arial"/>
                <a:cs typeface="Arial"/>
              </a:rPr>
              <a:t> </a:t>
            </a:r>
            <a:r>
              <a:rPr lang="en-GB" sz="2400">
                <a:latin typeface="Arial"/>
                <a:cs typeface="Arial"/>
                <a:hlinkClick r:id="rId10"/>
              </a:rPr>
              <a:t>Kory Stout </a:t>
            </a:r>
            <a:r>
              <a:rPr lang="en-GB" sz="2400">
                <a:latin typeface="Arial"/>
                <a:cs typeface="Arial"/>
              </a:rPr>
              <a:t>and </a:t>
            </a:r>
            <a:r>
              <a:rPr lang="en-GB" sz="2400">
                <a:latin typeface="Arial"/>
                <a:cs typeface="Arial"/>
                <a:hlinkClick r:id="rId11"/>
              </a:rPr>
              <a:t>Justin Wilkinson</a:t>
            </a:r>
            <a:endParaRPr lang="en-GB" sz="2400" b="0" i="0" strike="noStrike">
              <a:effectLst/>
              <a:latin typeface="Arial" panose="020B0604020202020204" pitchFamily="34" charset="0"/>
              <a:cs typeface="Arial"/>
            </a:endParaRPr>
          </a:p>
          <a:p>
            <a:r>
              <a:rPr lang="en-GB" sz="2400">
                <a:latin typeface="Arial"/>
                <a:cs typeface="Arial"/>
              </a:rPr>
              <a:t>HUMS: </a:t>
            </a:r>
            <a:r>
              <a:rPr lang="en-GB" sz="2400">
                <a:latin typeface="Arial"/>
                <a:cs typeface="Arial"/>
                <a:hlinkClick r:id="rId12"/>
              </a:rPr>
              <a:t>Donna Campbell </a:t>
            </a:r>
            <a:r>
              <a:rPr lang="en-GB" sz="2400">
                <a:latin typeface="Arial"/>
                <a:cs typeface="Arial"/>
              </a:rPr>
              <a:t>– see </a:t>
            </a:r>
            <a:r>
              <a:rPr lang="en-GB" sz="2400">
                <a:latin typeface="Arial"/>
                <a:cs typeface="Arial"/>
                <a:hlinkClick r:id="rId13"/>
              </a:rPr>
              <a:t>HUMS AI hub</a:t>
            </a:r>
            <a:r>
              <a:rPr lang="en-GB" sz="2400" b="0" i="0" strike="noStrike">
                <a:effectLst/>
                <a:latin typeface="Arial"/>
                <a:cs typeface="Arial"/>
              </a:rPr>
              <a:t>   </a:t>
            </a:r>
            <a:endParaRPr lang="en-GB" sz="2400">
              <a:latin typeface="Arial"/>
              <a:cs typeface="Arial"/>
            </a:endParaRPr>
          </a:p>
        </p:txBody>
      </p:sp>
    </p:spTree>
    <p:extLst>
      <p:ext uri="{BB962C8B-B14F-4D97-AF65-F5344CB8AC3E}">
        <p14:creationId xmlns:p14="http://schemas.microsoft.com/office/powerpoint/2010/main" val="38061313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05EB8-DD48-8BA2-E197-C0316F0BF5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4C3BDB-84D2-B493-B32E-43608C78CCC4}"/>
              </a:ext>
            </a:extLst>
          </p:cNvPr>
          <p:cNvSpPr>
            <a:spLocks noGrp="1"/>
          </p:cNvSpPr>
          <p:nvPr>
            <p:ph type="title"/>
          </p:nvPr>
        </p:nvSpPr>
        <p:spPr>
          <a:xfrm>
            <a:off x="4583832" y="2852936"/>
            <a:ext cx="2664296" cy="884531"/>
          </a:xfrm>
        </p:spPr>
        <p:txBody>
          <a:bodyPr>
            <a:noAutofit/>
          </a:bodyPr>
          <a:lstStyle/>
          <a:p>
            <a:r>
              <a:rPr lang="en-GB" sz="8000"/>
              <a:t>Q&amp;A</a:t>
            </a:r>
          </a:p>
        </p:txBody>
      </p:sp>
    </p:spTree>
    <p:extLst>
      <p:ext uri="{BB962C8B-B14F-4D97-AF65-F5344CB8AC3E}">
        <p14:creationId xmlns:p14="http://schemas.microsoft.com/office/powerpoint/2010/main" val="884946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1B088-2E5E-E8CE-F431-2E3A6BBB3C8E}"/>
            </a:ext>
          </a:extLst>
        </p:cNvPr>
        <p:cNvGrpSpPr/>
        <p:nvPr/>
      </p:nvGrpSpPr>
      <p:grpSpPr>
        <a:xfrm>
          <a:off x="0" y="0"/>
          <a:ext cx="0" cy="0"/>
          <a:chOff x="0" y="0"/>
          <a:chExt cx="0" cy="0"/>
        </a:xfrm>
      </p:grpSpPr>
      <p:sp>
        <p:nvSpPr>
          <p:cNvPr id="11" name="Shape 136">
            <a:extLst>
              <a:ext uri="{FF2B5EF4-FFF2-40B4-BE49-F238E27FC236}">
                <a16:creationId xmlns:a16="http://schemas.microsoft.com/office/drawing/2014/main" id="{04234A66-1E61-7A9E-2503-D1A588F9B15A}"/>
              </a:ext>
            </a:extLst>
          </p:cNvPr>
          <p:cNvSpPr/>
          <p:nvPr/>
        </p:nvSpPr>
        <p:spPr>
          <a:xfrm>
            <a:off x="75618" y="5440342"/>
            <a:ext cx="11674845" cy="584775"/>
          </a:xfrm>
          <a:prstGeom prst="rect">
            <a:avLst/>
          </a:prstGeom>
          <a:ln w="12700">
            <a:miter lim="400000"/>
          </a:ln>
          <a:extLst>
            <a:ext uri="{C572A759-6A51-4108-AA02-DFA0A04FC94B}">
              <ma14:wrappingTextBoxFlag xmlns:ma14="http://schemas.microsoft.com/office/mac/drawingml/2011/main" xmlns="" val="1"/>
            </a:ext>
          </a:extLst>
        </p:spPr>
        <p:txBody>
          <a:bodyPr wrap="square" lIns="60959" rIns="60959">
            <a:spAutoFit/>
          </a:bodyPr>
          <a:lstStyle/>
          <a:p>
            <a:pPr>
              <a:defRPr sz="5400">
                <a:solidFill>
                  <a:srgbClr val="FFFFFF"/>
                </a:solidFill>
                <a:latin typeface="Arial"/>
                <a:ea typeface="Arial"/>
                <a:cs typeface="Arial"/>
                <a:sym typeface="Arial"/>
              </a:defRPr>
            </a:pPr>
            <a:endParaRPr sz="3200" b="1">
              <a:solidFill>
                <a:schemeClr val="bg1"/>
              </a:solidFill>
            </a:endParaRPr>
          </a:p>
        </p:txBody>
      </p:sp>
      <p:sp>
        <p:nvSpPr>
          <p:cNvPr id="12" name="Google Shape;56;p13">
            <a:extLst>
              <a:ext uri="{FF2B5EF4-FFF2-40B4-BE49-F238E27FC236}">
                <a16:creationId xmlns:a16="http://schemas.microsoft.com/office/drawing/2014/main" id="{BB5CDE5A-0182-E7B0-AAA2-12C4A960A303}"/>
              </a:ext>
            </a:extLst>
          </p:cNvPr>
          <p:cNvSpPr txBox="1"/>
          <p:nvPr/>
        </p:nvSpPr>
        <p:spPr>
          <a:xfrm>
            <a:off x="4583832" y="1481075"/>
            <a:ext cx="7013279" cy="965052"/>
          </a:xfrm>
          <a:prstGeom prst="rect">
            <a:avLst/>
          </a:prstGeom>
          <a:noFill/>
          <a:ln>
            <a:noFill/>
          </a:ln>
        </p:spPr>
        <p:txBody>
          <a:bodyPr spcFirstLastPara="1" wrap="square" lIns="60950" tIns="30467" rIns="60950" bIns="30467" anchor="t" anchorCtr="0">
            <a:noAutofit/>
          </a:bodyPr>
          <a:lstStyle/>
          <a:p>
            <a:pPr lvl="0"/>
            <a:r>
              <a:rPr lang="en-GB" sz="2000" b="1">
                <a:solidFill>
                  <a:schemeClr val="tx1">
                    <a:lumMod val="65000"/>
                    <a:lumOff val="35000"/>
                  </a:schemeClr>
                </a:solidFill>
                <a:latin typeface="+mj-lt"/>
              </a:rPr>
              <a:t>Alistair Beech (MCIPR)</a:t>
            </a:r>
          </a:p>
          <a:p>
            <a:pPr lvl="0"/>
            <a:r>
              <a:rPr lang="en-GB" sz="2000">
                <a:solidFill>
                  <a:schemeClr val="tx1">
                    <a:lumMod val="65000"/>
                    <a:lumOff val="35000"/>
                  </a:schemeClr>
                </a:solidFill>
                <a:latin typeface="+mj-lt"/>
              </a:rPr>
              <a:t>Interim Head of Communications</a:t>
            </a:r>
          </a:p>
          <a:p>
            <a:pPr lvl="0"/>
            <a:r>
              <a:rPr lang="en-GB" sz="2000">
                <a:solidFill>
                  <a:schemeClr val="tx1">
                    <a:lumMod val="65000"/>
                    <a:lumOff val="35000"/>
                  </a:schemeClr>
                </a:solidFill>
                <a:latin typeface="+mj-lt"/>
              </a:rPr>
              <a:t>Member, Communications and Marketing AI working group</a:t>
            </a:r>
          </a:p>
        </p:txBody>
      </p:sp>
      <p:sp>
        <p:nvSpPr>
          <p:cNvPr id="2" name="Google Shape;56;p13">
            <a:extLst>
              <a:ext uri="{FF2B5EF4-FFF2-40B4-BE49-F238E27FC236}">
                <a16:creationId xmlns:a16="http://schemas.microsoft.com/office/drawing/2014/main" id="{E020ABE7-6522-A69F-6C21-08D339FFA332}"/>
              </a:ext>
            </a:extLst>
          </p:cNvPr>
          <p:cNvSpPr txBox="1"/>
          <p:nvPr/>
        </p:nvSpPr>
        <p:spPr>
          <a:xfrm>
            <a:off x="4583830" y="3319133"/>
            <a:ext cx="7013279" cy="965052"/>
          </a:xfrm>
          <a:prstGeom prst="rect">
            <a:avLst/>
          </a:prstGeom>
          <a:noFill/>
          <a:ln>
            <a:noFill/>
          </a:ln>
        </p:spPr>
        <p:txBody>
          <a:bodyPr spcFirstLastPara="1" wrap="square" lIns="60950" tIns="30467" rIns="60950" bIns="30467" anchor="t" anchorCtr="0">
            <a:noAutofit/>
          </a:bodyPr>
          <a:lstStyle/>
          <a:p>
            <a:pPr lvl="0"/>
            <a:r>
              <a:rPr lang="en-GB" sz="2000" b="1">
                <a:solidFill>
                  <a:schemeClr val="tx1">
                    <a:lumMod val="65000"/>
                    <a:lumOff val="35000"/>
                  </a:schemeClr>
                </a:solidFill>
                <a:latin typeface="+mj-lt"/>
              </a:rPr>
              <a:t>Chris Jordan</a:t>
            </a:r>
          </a:p>
          <a:p>
            <a:pPr lvl="0"/>
            <a:r>
              <a:rPr lang="en-GB" sz="2000">
                <a:solidFill>
                  <a:schemeClr val="tx1">
                    <a:lumMod val="65000"/>
                    <a:lumOff val="35000"/>
                  </a:schemeClr>
                </a:solidFill>
                <a:latin typeface="+mj-lt"/>
              </a:rPr>
              <a:t>Communications and Impact Manager</a:t>
            </a:r>
          </a:p>
          <a:p>
            <a:pPr lvl="0"/>
            <a:r>
              <a:rPr lang="en-GB" sz="2000">
                <a:solidFill>
                  <a:schemeClr val="tx1">
                    <a:lumMod val="65000"/>
                    <a:lumOff val="35000"/>
                  </a:schemeClr>
                </a:solidFill>
                <a:latin typeface="+mj-lt"/>
              </a:rPr>
              <a:t>Global Development Institute</a:t>
            </a:r>
          </a:p>
        </p:txBody>
      </p:sp>
      <p:sp>
        <p:nvSpPr>
          <p:cNvPr id="3" name="Google Shape;56;p13">
            <a:extLst>
              <a:ext uri="{FF2B5EF4-FFF2-40B4-BE49-F238E27FC236}">
                <a16:creationId xmlns:a16="http://schemas.microsoft.com/office/drawing/2014/main" id="{4BA8A4DD-A396-5466-AF1E-EADA3A0A8AD1}"/>
              </a:ext>
            </a:extLst>
          </p:cNvPr>
          <p:cNvSpPr txBox="1"/>
          <p:nvPr/>
        </p:nvSpPr>
        <p:spPr>
          <a:xfrm>
            <a:off x="4583830" y="5157192"/>
            <a:ext cx="7013279" cy="965052"/>
          </a:xfrm>
          <a:prstGeom prst="rect">
            <a:avLst/>
          </a:prstGeom>
          <a:noFill/>
          <a:ln>
            <a:noFill/>
          </a:ln>
        </p:spPr>
        <p:txBody>
          <a:bodyPr spcFirstLastPara="1" wrap="square" lIns="60950" tIns="30467" rIns="60950" bIns="30467" anchor="t" anchorCtr="0">
            <a:noAutofit/>
          </a:bodyPr>
          <a:lstStyle/>
          <a:p>
            <a:pPr lvl="0"/>
            <a:r>
              <a:rPr lang="en-GB" sz="2000" b="1">
                <a:solidFill>
                  <a:schemeClr val="tx1">
                    <a:lumMod val="65000"/>
                    <a:lumOff val="35000"/>
                  </a:schemeClr>
                </a:solidFill>
                <a:latin typeface="+mj-lt"/>
              </a:rPr>
              <a:t>Mark Carrigan</a:t>
            </a:r>
          </a:p>
          <a:p>
            <a:pPr lvl="0"/>
            <a:r>
              <a:rPr lang="en-GB" sz="2000">
                <a:solidFill>
                  <a:schemeClr val="tx1">
                    <a:lumMod val="65000"/>
                    <a:lumOff val="35000"/>
                  </a:schemeClr>
                </a:solidFill>
                <a:latin typeface="+mj-lt"/>
              </a:rPr>
              <a:t>Senior Lecturer in Education</a:t>
            </a:r>
          </a:p>
          <a:p>
            <a:pPr lvl="0"/>
            <a:r>
              <a:rPr lang="en-GB" sz="2000">
                <a:solidFill>
                  <a:schemeClr val="tx1">
                    <a:lumMod val="65000"/>
                    <a:lumOff val="35000"/>
                  </a:schemeClr>
                </a:solidFill>
                <a:latin typeface="+mj-lt"/>
              </a:rPr>
              <a:t>School of Environment, Education and Development</a:t>
            </a:r>
          </a:p>
        </p:txBody>
      </p:sp>
      <p:pic>
        <p:nvPicPr>
          <p:cNvPr id="5" name="Picture 4" descr="A person in a black shirt&#10;&#10;AI-generated content may be incorrect.">
            <a:extLst>
              <a:ext uri="{FF2B5EF4-FFF2-40B4-BE49-F238E27FC236}">
                <a16:creationId xmlns:a16="http://schemas.microsoft.com/office/drawing/2014/main" id="{7607F662-E7A3-0E4B-7904-CA6F86DC73D6}"/>
              </a:ext>
            </a:extLst>
          </p:cNvPr>
          <p:cNvPicPr>
            <a:picLocks noChangeAspect="1"/>
          </p:cNvPicPr>
          <p:nvPr/>
        </p:nvPicPr>
        <p:blipFill>
          <a:blip r:embed="rId3" cstate="print">
            <a:extLst>
              <a:ext uri="{28A0092B-C50C-407E-A947-70E740481C1C}">
                <a14:useLocalDpi xmlns:a14="http://schemas.microsoft.com/office/drawing/2010/main" val="0"/>
              </a:ext>
            </a:extLst>
          </a:blip>
          <a:srcRect t="5674" b="33028"/>
          <a:stretch/>
        </p:blipFill>
        <p:spPr>
          <a:xfrm>
            <a:off x="2567608" y="1124744"/>
            <a:ext cx="1668016" cy="1533698"/>
          </a:xfrm>
          <a:prstGeom prst="rect">
            <a:avLst/>
          </a:prstGeom>
        </p:spPr>
      </p:pic>
      <p:pic>
        <p:nvPicPr>
          <p:cNvPr id="6" name="Picture 5" descr="A person in a blue shirt&#10;&#10;AI-generated content may be incorrect.">
            <a:extLst>
              <a:ext uri="{FF2B5EF4-FFF2-40B4-BE49-F238E27FC236}">
                <a16:creationId xmlns:a16="http://schemas.microsoft.com/office/drawing/2014/main" id="{61AD2317-1C12-9F71-B1FD-F3D84198191C}"/>
              </a:ext>
            </a:extLst>
          </p:cNvPr>
          <p:cNvPicPr>
            <a:picLocks noChangeAspect="1"/>
          </p:cNvPicPr>
          <p:nvPr/>
        </p:nvPicPr>
        <p:blipFill>
          <a:blip r:embed="rId4"/>
          <a:stretch>
            <a:fillRect/>
          </a:stretch>
        </p:blipFill>
        <p:spPr>
          <a:xfrm>
            <a:off x="2572110" y="2933177"/>
            <a:ext cx="1661588" cy="1732769"/>
          </a:xfrm>
          <a:prstGeom prst="rect">
            <a:avLst/>
          </a:prstGeom>
        </p:spPr>
      </p:pic>
      <p:pic>
        <p:nvPicPr>
          <p:cNvPr id="1026" name="Picture 2" descr="Mark Carrigan - Research Explorer The ...">
            <a:extLst>
              <a:ext uri="{FF2B5EF4-FFF2-40B4-BE49-F238E27FC236}">
                <a16:creationId xmlns:a16="http://schemas.microsoft.com/office/drawing/2014/main" id="{2C445240-4D8A-C875-F9CA-41D03A3C611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43" b="29845"/>
          <a:stretch/>
        </p:blipFill>
        <p:spPr bwMode="auto">
          <a:xfrm>
            <a:off x="2582990" y="4764931"/>
            <a:ext cx="1661588" cy="1904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888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25832-F738-F4F7-4BE9-60845B19219D}"/>
              </a:ext>
            </a:extLst>
          </p:cNvPr>
          <p:cNvSpPr>
            <a:spLocks noGrp="1"/>
          </p:cNvSpPr>
          <p:nvPr>
            <p:ph type="title"/>
          </p:nvPr>
        </p:nvSpPr>
        <p:spPr>
          <a:xfrm>
            <a:off x="2567608" y="332656"/>
            <a:ext cx="10972800" cy="884531"/>
          </a:xfrm>
        </p:spPr>
        <p:txBody>
          <a:bodyPr/>
          <a:lstStyle/>
          <a:p>
            <a:r>
              <a:rPr lang="en-GB"/>
              <a:t>Session outcomes</a:t>
            </a:r>
          </a:p>
        </p:txBody>
      </p:sp>
      <p:sp>
        <p:nvSpPr>
          <p:cNvPr id="4" name="TextBox 3">
            <a:extLst>
              <a:ext uri="{FF2B5EF4-FFF2-40B4-BE49-F238E27FC236}">
                <a16:creationId xmlns:a16="http://schemas.microsoft.com/office/drawing/2014/main" id="{799C2D18-5A9B-47D9-71F0-02C76A314FD7}"/>
              </a:ext>
            </a:extLst>
          </p:cNvPr>
          <p:cNvSpPr txBox="1"/>
          <p:nvPr/>
        </p:nvSpPr>
        <p:spPr>
          <a:xfrm>
            <a:off x="551384" y="1844824"/>
            <a:ext cx="10972800" cy="378565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000" b="0" i="0">
                <a:solidFill>
                  <a:srgbClr val="242424"/>
                </a:solidFill>
                <a:effectLst/>
                <a:latin typeface="+mj-lt"/>
              </a:rPr>
              <a:t>Practical tips and essential best practices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000" b="0" i="0">
                <a:solidFill>
                  <a:srgbClr val="242424"/>
                </a:solidFill>
                <a:effectLst/>
                <a:latin typeface="+mj-lt"/>
              </a:rPr>
              <a:t>Use Generative AI (Gen AI) to adapt research comms for different audiences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000" b="0" i="0">
                <a:solidFill>
                  <a:srgbClr val="242424"/>
                </a:solidFill>
                <a:effectLst/>
                <a:latin typeface="+mj-lt"/>
              </a:rPr>
              <a:t>Learn how to craft effective AI prompts, quality check and adapt content </a:t>
            </a:r>
          </a:p>
          <a:p>
            <a:pPr marR="0" lvl="0" algn="l" defTabSz="914400" rtl="0" eaLnBrk="1" fontAlgn="auto" latinLnBrk="0" hangingPunct="1">
              <a:lnSpc>
                <a:spcPct val="100000"/>
              </a:lnSpc>
              <a:spcBef>
                <a:spcPts val="0"/>
              </a:spcBef>
              <a:spcAft>
                <a:spcPts val="0"/>
              </a:spcAft>
              <a:buClrTx/>
              <a:buSzTx/>
              <a:tabLst/>
              <a:defRPr/>
            </a:pPr>
            <a:endParaRPr lang="en-US" sz="3000">
              <a:solidFill>
                <a:srgbClr val="242424"/>
              </a:solidFill>
              <a:latin typeface="+mj-l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000">
                <a:solidFill>
                  <a:srgbClr val="242424"/>
                </a:solidFill>
                <a:latin typeface="+mj-lt"/>
              </a:rPr>
              <a:t>Case studies and examples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000">
                <a:solidFill>
                  <a:srgbClr val="242424"/>
                </a:solidFill>
                <a:latin typeface="+mj-lt"/>
              </a:rPr>
              <a:t>Where to find guidance and support</a:t>
            </a:r>
          </a:p>
        </p:txBody>
      </p:sp>
    </p:spTree>
    <p:extLst>
      <p:ext uri="{BB962C8B-B14F-4D97-AF65-F5344CB8AC3E}">
        <p14:creationId xmlns:p14="http://schemas.microsoft.com/office/powerpoint/2010/main" val="414400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Video 4" descr="Open Field With Satellite Dish">
            <a:extLst>
              <a:ext uri="{FF2B5EF4-FFF2-40B4-BE49-F238E27FC236}">
                <a16:creationId xmlns:a16="http://schemas.microsoft.com/office/drawing/2014/main" id="{870C8282-101B-96C6-215C-317606450410}"/>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284" r="1" b="1"/>
          <a:stretch/>
        </p:blipFill>
        <p:spPr>
          <a:xfrm>
            <a:off x="-3047" y="10"/>
            <a:ext cx="12191999" cy="6857990"/>
          </a:xfrm>
          <a:prstGeom prst="rect">
            <a:avLst/>
          </a:prstGeom>
        </p:spPr>
      </p:pic>
      <p:sp>
        <p:nvSpPr>
          <p:cNvPr id="2" name="Title 1">
            <a:extLst>
              <a:ext uri="{FF2B5EF4-FFF2-40B4-BE49-F238E27FC236}">
                <a16:creationId xmlns:a16="http://schemas.microsoft.com/office/drawing/2014/main" id="{9621E4D4-62F1-2843-4D9E-B72DFDD04A88}"/>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Using Generative AI for Research Communication</a:t>
            </a:r>
          </a:p>
        </p:txBody>
      </p:sp>
      <p:sp>
        <p:nvSpPr>
          <p:cNvPr id="3" name="Subtitle 2">
            <a:extLst>
              <a:ext uri="{FF2B5EF4-FFF2-40B4-BE49-F238E27FC236}">
                <a16:creationId xmlns:a16="http://schemas.microsoft.com/office/drawing/2014/main" id="{6C8D2E84-6296-8B54-4CD5-09D7EF00AB45}"/>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a:solidFill>
                  <a:srgbClr val="FFFFFF"/>
                </a:solidFill>
              </a:rPr>
              <a:t>Dr. Skye Zhao</a:t>
            </a:r>
          </a:p>
          <a:p>
            <a:r>
              <a:rPr lang="en-US">
                <a:solidFill>
                  <a:srgbClr val="FFFFFF"/>
                </a:solidFill>
              </a:rPr>
              <a:t>Skye.zhao@manchester.ac.uk</a:t>
            </a:r>
          </a:p>
        </p:txBody>
      </p:sp>
    </p:spTree>
    <p:extLst>
      <p:ext uri="{BB962C8B-B14F-4D97-AF65-F5344CB8AC3E}">
        <p14:creationId xmlns:p14="http://schemas.microsoft.com/office/powerpoint/2010/main" val="97697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Video 4" descr="Open Field With Satellite Dish">
            <a:extLst>
              <a:ext uri="{FF2B5EF4-FFF2-40B4-BE49-F238E27FC236}">
                <a16:creationId xmlns:a16="http://schemas.microsoft.com/office/drawing/2014/main" id="{870C8282-101B-96C6-215C-317606450410}"/>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284" r="1" b="1"/>
          <a:stretch/>
        </p:blipFill>
        <p:spPr>
          <a:xfrm>
            <a:off x="-3047" y="10"/>
            <a:ext cx="12191999" cy="6857990"/>
          </a:xfrm>
          <a:prstGeom prst="rect">
            <a:avLst/>
          </a:prstGeom>
        </p:spPr>
      </p:pic>
      <p:sp>
        <p:nvSpPr>
          <p:cNvPr id="2" name="Title 1">
            <a:extLst>
              <a:ext uri="{FF2B5EF4-FFF2-40B4-BE49-F238E27FC236}">
                <a16:creationId xmlns:a16="http://schemas.microsoft.com/office/drawing/2014/main" id="{9621E4D4-62F1-2843-4D9E-B72DFDD04A88}"/>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Using Generative AI for Research Communication</a:t>
            </a:r>
          </a:p>
        </p:txBody>
      </p:sp>
      <p:sp>
        <p:nvSpPr>
          <p:cNvPr id="3" name="Subtitle 2">
            <a:extLst>
              <a:ext uri="{FF2B5EF4-FFF2-40B4-BE49-F238E27FC236}">
                <a16:creationId xmlns:a16="http://schemas.microsoft.com/office/drawing/2014/main" id="{6C8D2E84-6296-8B54-4CD5-09D7EF00AB45}"/>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a:solidFill>
                  <a:srgbClr val="FFFFFF"/>
                </a:solidFill>
              </a:rPr>
              <a:t>Dr. Mark Carrigan</a:t>
            </a:r>
          </a:p>
          <a:p>
            <a:r>
              <a:rPr lang="en-US">
                <a:solidFill>
                  <a:srgbClr val="FFFFFF"/>
                </a:solidFill>
              </a:rPr>
              <a:t>mark.carrigan@manchester.ac.uk</a:t>
            </a:r>
          </a:p>
        </p:txBody>
      </p:sp>
    </p:spTree>
    <p:extLst>
      <p:ext uri="{BB962C8B-B14F-4D97-AF65-F5344CB8AC3E}">
        <p14:creationId xmlns:p14="http://schemas.microsoft.com/office/powerpoint/2010/main" val="152641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2B975-3B3E-C030-5FF4-585AB993307E}"/>
              </a:ext>
            </a:extLst>
          </p:cNvPr>
          <p:cNvSpPr>
            <a:spLocks noGrp="1"/>
          </p:cNvSpPr>
          <p:nvPr>
            <p:ph type="title"/>
          </p:nvPr>
        </p:nvSpPr>
        <p:spPr/>
        <p:txBody>
          <a:bodyPr>
            <a:normAutofit fontScale="90000"/>
          </a:bodyPr>
          <a:lstStyle/>
          <a:p>
            <a:r>
              <a:rPr lang="en-US"/>
              <a:t>The challenge facing academics for research communication </a:t>
            </a:r>
          </a:p>
        </p:txBody>
      </p:sp>
      <p:sp>
        <p:nvSpPr>
          <p:cNvPr id="3" name="Content Placeholder 2">
            <a:extLst>
              <a:ext uri="{FF2B5EF4-FFF2-40B4-BE49-F238E27FC236}">
                <a16:creationId xmlns:a16="http://schemas.microsoft.com/office/drawing/2014/main" id="{BD978D75-8006-B4E5-AB5E-2545FD8D549A}"/>
              </a:ext>
            </a:extLst>
          </p:cNvPr>
          <p:cNvSpPr>
            <a:spLocks noGrp="1"/>
          </p:cNvSpPr>
          <p:nvPr>
            <p:ph idx="1"/>
          </p:nvPr>
        </p:nvSpPr>
        <p:spPr>
          <a:xfrm>
            <a:off x="382477" y="1484784"/>
            <a:ext cx="11427046" cy="4525963"/>
          </a:xfrm>
        </p:spPr>
        <p:txBody>
          <a:bodyPr>
            <a:noAutofit/>
          </a:bodyPr>
          <a:lstStyle/>
          <a:p>
            <a:r>
              <a:rPr lang="en-US" sz="2500"/>
              <a:t>The academic expectation of engaging across multiple platforms has become increasingly complex, especially as audiences scatter across different social media services</a:t>
            </a:r>
          </a:p>
          <a:p>
            <a:r>
              <a:rPr lang="en-US" sz="2500"/>
              <a:t>Most academics find themselves caught between institutional expectations for engagement and their own desire to make a difference with their research</a:t>
            </a:r>
          </a:p>
          <a:p>
            <a:r>
              <a:rPr lang="en-US" sz="2500"/>
              <a:t>The growth of video and image-based platforms has created new technical barriers for academics who are primarily trained in text-based communication</a:t>
            </a:r>
          </a:p>
          <a:p>
            <a:r>
              <a:rPr lang="en-US" sz="2500"/>
              <a:t>Generative AI tools like Claude and </a:t>
            </a:r>
            <a:r>
              <a:rPr lang="en-US" sz="2500" err="1"/>
              <a:t>ChatGPT</a:t>
            </a:r>
            <a:r>
              <a:rPr lang="en-US" sz="2500"/>
              <a:t> offer powerful ways to support research communication by academics but </a:t>
            </a:r>
            <a:r>
              <a:rPr lang="en-US" sz="2500" u="sng"/>
              <a:t>they have to be approached very carefully</a:t>
            </a:r>
          </a:p>
          <a:p>
            <a:r>
              <a:rPr lang="en-GB" sz="2500"/>
              <a:t>It's getting harder to be a digitally engaged academic at precisely the point where they are needed more than ever</a:t>
            </a:r>
            <a:endParaRPr lang="en-US" sz="2500" u="sng"/>
          </a:p>
        </p:txBody>
      </p:sp>
    </p:spTree>
    <p:extLst>
      <p:ext uri="{BB962C8B-B14F-4D97-AF65-F5344CB8AC3E}">
        <p14:creationId xmlns:p14="http://schemas.microsoft.com/office/powerpoint/2010/main" val="3120808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07640-0704-A0A9-DB05-678D795053AA}"/>
              </a:ext>
            </a:extLst>
          </p:cNvPr>
          <p:cNvSpPr>
            <a:spLocks noGrp="1"/>
          </p:cNvSpPr>
          <p:nvPr>
            <p:ph type="title"/>
          </p:nvPr>
        </p:nvSpPr>
        <p:spPr/>
        <p:txBody>
          <a:bodyPr>
            <a:normAutofit fontScale="90000"/>
          </a:bodyPr>
          <a:lstStyle/>
          <a:p>
            <a:r>
              <a:rPr lang="en-US"/>
              <a:t>Use Case #1: Mapping out stakeholders using Large Language Models (LLM’s)</a:t>
            </a:r>
          </a:p>
        </p:txBody>
      </p:sp>
      <p:sp>
        <p:nvSpPr>
          <p:cNvPr id="3" name="Content Placeholder 2">
            <a:extLst>
              <a:ext uri="{FF2B5EF4-FFF2-40B4-BE49-F238E27FC236}">
                <a16:creationId xmlns:a16="http://schemas.microsoft.com/office/drawing/2014/main" id="{32114ACD-BB1B-B0A0-9F56-14ACA961019F}"/>
              </a:ext>
            </a:extLst>
          </p:cNvPr>
          <p:cNvSpPr>
            <a:spLocks noGrp="1"/>
          </p:cNvSpPr>
          <p:nvPr>
            <p:ph idx="1"/>
          </p:nvPr>
        </p:nvSpPr>
        <p:spPr>
          <a:xfrm>
            <a:off x="609600" y="1916832"/>
            <a:ext cx="10972800" cy="4525963"/>
          </a:xfrm>
        </p:spPr>
        <p:txBody>
          <a:bodyPr>
            <a:normAutofit/>
          </a:bodyPr>
          <a:lstStyle/>
          <a:p>
            <a:r>
              <a:rPr lang="en-GB" sz="2500"/>
              <a:t>Conversational AI can help map out potential stakeholders and their needs, acting like a mini-workshop you can conduct at any time </a:t>
            </a:r>
          </a:p>
          <a:p>
            <a:r>
              <a:rPr lang="en-GB" sz="2500"/>
              <a:t>The process helps clarify intuitions about engagement that academics often feel uncomfortable articulating </a:t>
            </a:r>
          </a:p>
          <a:p>
            <a:r>
              <a:rPr lang="en-GB" sz="2500"/>
              <a:t>This approach allows for immediate analysis that can prepare us for more detailed work further down the line</a:t>
            </a:r>
          </a:p>
          <a:p>
            <a:r>
              <a:rPr lang="en-GB" sz="2500"/>
              <a:t>If you are not clear who it is you are engaging with, your engagement is unlikely to be productive or effective </a:t>
            </a:r>
            <a:endParaRPr lang="en-US" sz="2500"/>
          </a:p>
        </p:txBody>
      </p:sp>
    </p:spTree>
    <p:extLst>
      <p:ext uri="{BB962C8B-B14F-4D97-AF65-F5344CB8AC3E}">
        <p14:creationId xmlns:p14="http://schemas.microsoft.com/office/powerpoint/2010/main" val="1509733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8F54B-D904-0FE9-B985-6EE931B89420}"/>
              </a:ext>
            </a:extLst>
          </p:cNvPr>
          <p:cNvSpPr>
            <a:spLocks noGrp="1"/>
          </p:cNvSpPr>
          <p:nvPr>
            <p:ph type="title"/>
          </p:nvPr>
        </p:nvSpPr>
        <p:spPr/>
        <p:txBody>
          <a:bodyPr/>
          <a:lstStyle/>
          <a:p>
            <a:r>
              <a:rPr lang="en-US"/>
              <a:t>Who? What? Why? How?</a:t>
            </a:r>
          </a:p>
        </p:txBody>
      </p:sp>
      <p:sp>
        <p:nvSpPr>
          <p:cNvPr id="3" name="Content Placeholder 2">
            <a:extLst>
              <a:ext uri="{FF2B5EF4-FFF2-40B4-BE49-F238E27FC236}">
                <a16:creationId xmlns:a16="http://schemas.microsoft.com/office/drawing/2014/main" id="{9E5A2FAD-097D-1DFC-168F-DE6B35502AE7}"/>
              </a:ext>
            </a:extLst>
          </p:cNvPr>
          <p:cNvSpPr>
            <a:spLocks noGrp="1"/>
          </p:cNvSpPr>
          <p:nvPr>
            <p:ph idx="1"/>
          </p:nvPr>
        </p:nvSpPr>
        <p:spPr>
          <a:xfrm>
            <a:off x="479376" y="1243319"/>
            <a:ext cx="10801200" cy="5356469"/>
          </a:xfrm>
        </p:spPr>
        <p:txBody>
          <a:bodyPr>
            <a:normAutofit fontScale="77500" lnSpcReduction="20000"/>
          </a:bodyPr>
          <a:lstStyle/>
          <a:p>
            <a:pPr marL="0" indent="0">
              <a:buNone/>
            </a:pPr>
            <a:endParaRPr lang="en-US"/>
          </a:p>
          <a:p>
            <a:r>
              <a:rPr lang="en-US"/>
              <a:t>Who are your potential followers and readers? What do you know about them? How can you learn more? What can you learn from them? Who are the key gatekeepers?</a:t>
            </a:r>
          </a:p>
          <a:p>
            <a:r>
              <a:rPr lang="en-US"/>
              <a:t>What social media platforms do those people use online? What interactions and connections are possible on those platforms? Can you use a similar approach to reach all of those followers? Or do you need targeted appeals?</a:t>
            </a:r>
          </a:p>
          <a:p>
            <a:r>
              <a:rPr lang="en-US"/>
              <a:t>Why will they be interested in connecting with you? What can you help them understand? What problems can you help them solve? Would participating in your project matter, or be useful, to them? </a:t>
            </a:r>
          </a:p>
          <a:p>
            <a:r>
              <a:rPr lang="en-US"/>
              <a:t>How much familiarity do you have with various platforms? How much time do you have each week for social media? What existing connections do you have to the people you hope to reach? What existing activity or content can you repurpose to connect with more followers?</a:t>
            </a:r>
          </a:p>
        </p:txBody>
      </p:sp>
    </p:spTree>
    <p:extLst>
      <p:ext uri="{BB962C8B-B14F-4D97-AF65-F5344CB8AC3E}">
        <p14:creationId xmlns:p14="http://schemas.microsoft.com/office/powerpoint/2010/main" val="42735970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oM_powerpoint_169_acasson.potx" id="{DCAA7602-4A94-4A10-89D9-5DC9CE20B579}" vid="{2F39BEB1-B4C6-4864-AAB0-C09F11223845}"/>
    </a:ext>
  </a:extLst>
</a:theme>
</file>

<file path=ppt/theme/theme2.xml><?xml version="1.0" encoding="utf-8"?>
<a:theme xmlns:a="http://schemas.openxmlformats.org/drawingml/2006/main" name="SPHER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oM_powerpoint_169_acasson.potx" id="{DCAA7602-4A94-4A10-89D9-5DC9CE20B579}" vid="{F3CE79FD-C231-4A13-BF9F-0F09E2FA48A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7085714DEF65E4EA1B441C362C31A70" ma:contentTypeVersion="15" ma:contentTypeDescription="Create a new document." ma:contentTypeScope="" ma:versionID="33ef7623cb432f3d1f8e4933f3b399b0">
  <xsd:schema xmlns:xsd="http://www.w3.org/2001/XMLSchema" xmlns:xs="http://www.w3.org/2001/XMLSchema" xmlns:p="http://schemas.microsoft.com/office/2006/metadata/properties" xmlns:ns2="f0241ee3-9874-473e-b697-f582c4cb8c8f" xmlns:ns3="26f23797-ab33-451f-ae62-7de329a519c0" targetNamespace="http://schemas.microsoft.com/office/2006/metadata/properties" ma:root="true" ma:fieldsID="e62e27314b0ba07a2db4442b09b0cdf0" ns2:_="" ns3:_="">
    <xsd:import namespace="f0241ee3-9874-473e-b697-f582c4cb8c8f"/>
    <xsd:import namespace="26f23797-ab33-451f-ae62-7de329a519c0"/>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241ee3-9874-473e-b697-f582c4cb8c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6d63537c-d192-4dc4-bb87-a5632b1c7687"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6f23797-ab33-451f-ae62-7de329a519c0"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a4b72338-d992-4269-aeb5-cd9e294f9966}" ma:internalName="TaxCatchAll" ma:showField="CatchAllData" ma:web="26f23797-ab33-451f-ae62-7de329a519c0">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0BDBA2B-F874-4181-BA08-2399EABBC8AB}">
  <ds:schemaRefs>
    <ds:schemaRef ds:uri="http://schemas.microsoft.com/sharepoint/v3/contenttype/forms"/>
  </ds:schemaRefs>
</ds:datastoreItem>
</file>

<file path=customXml/itemProps2.xml><?xml version="1.0" encoding="utf-8"?>
<ds:datastoreItem xmlns:ds="http://schemas.openxmlformats.org/officeDocument/2006/customXml" ds:itemID="{24411C1B-F7ED-4607-9216-AF224DD2E7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241ee3-9874-473e-b697-f582c4cb8c8f"/>
    <ds:schemaRef ds:uri="26f23797-ab33-451f-ae62-7de329a519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UoM_powerpoint_169_acasson</Template>
  <TotalTime>0</TotalTime>
  <Words>1444</Words>
  <Application>Microsoft Office PowerPoint</Application>
  <PresentationFormat>Widescreen</PresentationFormat>
  <Paragraphs>164</Paragraphs>
  <Slides>24</Slides>
  <Notes>13</Notes>
  <HiddenSlides>0</HiddenSlides>
  <MMClips>2</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Office Theme</vt:lpstr>
      <vt:lpstr>SPHERE template</vt:lpstr>
      <vt:lpstr>PowerPoint Presentation</vt:lpstr>
      <vt:lpstr>PowerPoint Presentation</vt:lpstr>
      <vt:lpstr>PowerPoint Presentation</vt:lpstr>
      <vt:lpstr>Session outcomes</vt:lpstr>
      <vt:lpstr>Using Generative AI for Research Communication</vt:lpstr>
      <vt:lpstr>Using Generative AI for Research Communication</vt:lpstr>
      <vt:lpstr>The challenge facing academics for research communication </vt:lpstr>
      <vt:lpstr>Use Case #1: Mapping out stakeholders using Large Language Models (LLM’s)</vt:lpstr>
      <vt:lpstr>Who? What? Why? How?</vt:lpstr>
      <vt:lpstr>ChatGPT will discuss these questions and map your responses</vt:lpstr>
      <vt:lpstr>Use Case #2: Content Adaptation and Translation</vt:lpstr>
      <vt:lpstr>PowerPoint Presentation</vt:lpstr>
      <vt:lpstr>Use Case #3: Quality Checking</vt:lpstr>
      <vt:lpstr>PowerPoint Presentation</vt:lpstr>
      <vt:lpstr>Three points for best practice</vt:lpstr>
      <vt:lpstr>PowerPoint Presentation</vt:lpstr>
      <vt:lpstr>Gen AI for GDI research comms</vt:lpstr>
      <vt:lpstr>Research insights (almost) on demand...</vt:lpstr>
      <vt:lpstr>PowerPoint Presentation</vt:lpstr>
      <vt:lpstr>PowerPoint Presentation</vt:lpstr>
      <vt:lpstr>PowerPoint Presentation</vt:lpstr>
      <vt:lpstr>PowerPoint Presentation</vt:lpstr>
      <vt:lpstr>University AI guidance and support</vt:lpstr>
      <vt:lpstr>Q&amp;A</vt:lpstr>
    </vt:vector>
  </TitlesOfParts>
  <Company>University of Manchester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Suzanne Ross</dc:creator>
  <cp:lastModifiedBy>Romy Nicholson</cp:lastModifiedBy>
  <cp:revision>6</cp:revision>
  <dcterms:created xsi:type="dcterms:W3CDTF">2022-05-13T10:11:39Z</dcterms:created>
  <dcterms:modified xsi:type="dcterms:W3CDTF">2025-03-04T16:05:44Z</dcterms:modified>
</cp:coreProperties>
</file>