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1"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4/27/2020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8C79C5D-2A6F-F04D-97DA-BEF2467B64E4}" type="datetimeFigureOut">
              <a:rPr lang="en-US" dirty="0"/>
              <a:pPr/>
              <a:t>4/27/2020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4/27/2020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Edit Master text styles</a:t>
            </a:r>
          </a:p>
        </p:txBody>
      </p:sp>
      <p:sp>
        <p:nvSpPr>
          <p:cNvPr id="2" name="Date Placeholder 1"/>
          <p:cNvSpPr>
            <a:spLocks noGrp="1"/>
          </p:cNvSpPr>
          <p:nvPr>
            <p:ph type="dt" sz="half" idx="10"/>
          </p:nvPr>
        </p:nvSpPr>
        <p:spPr/>
        <p:txBody>
          <a:bodyPr/>
          <a:lstStyle/>
          <a:p>
            <a:fld id="{FBF54567-0DE4-3F47-BF90-CB84690072F9}" type="datetimeFigureOut">
              <a:rPr lang="en-US" dirty="0"/>
              <a:pPr/>
              <a:t>4/27/2020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4/27/2020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4/27/2020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4/27/2020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4/27/2020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4/27/2020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4/27/2020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4/27/2020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4/27/2020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0DF5E60-9974-AC48-9591-99C2BB44B7CF}" type="datetimeFigureOut">
              <a:rPr lang="en-US" dirty="0"/>
              <a:pPr/>
              <a:t>4/27/2020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4/27/2020</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4/27/2020</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Module 3:Bridging the Memory Gap</a:t>
            </a:r>
          </a:p>
        </p:txBody>
      </p:sp>
      <p:sp>
        <p:nvSpPr>
          <p:cNvPr id="3" name="Subtitle 2"/>
          <p:cNvSpPr>
            <a:spLocks noGrp="1"/>
          </p:cNvSpPr>
          <p:nvPr>
            <p:ph type="subTitle" idx="1"/>
          </p:nvPr>
        </p:nvSpPr>
        <p:spPr/>
        <p:txBody>
          <a:bodyPr>
            <a:normAutofit fontScale="77500" lnSpcReduction="20000"/>
          </a:bodyPr>
          <a:lstStyle/>
          <a:p>
            <a:r>
              <a:rPr lang="en-GB" dirty="0"/>
              <a:t>Evidence from a Randomised Controlled Trial of memory aids and guidance by Dementia Support Practitioners for people with early-stage dementia and their carers</a:t>
            </a:r>
          </a:p>
        </p:txBody>
      </p:sp>
    </p:spTree>
    <p:extLst>
      <p:ext uri="{BB962C8B-B14F-4D97-AF65-F5344CB8AC3E}">
        <p14:creationId xmlns:p14="http://schemas.microsoft.com/office/powerpoint/2010/main" val="1076907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Bridging the Memory Gap</a:t>
            </a:r>
          </a:p>
        </p:txBody>
      </p:sp>
      <p:sp>
        <p:nvSpPr>
          <p:cNvPr id="3" name="Content Placeholder 2"/>
          <p:cNvSpPr>
            <a:spLocks noGrp="1"/>
          </p:cNvSpPr>
          <p:nvPr>
            <p:ph idx="1"/>
          </p:nvPr>
        </p:nvSpPr>
        <p:spPr/>
        <p:txBody>
          <a:bodyPr>
            <a:normAutofit/>
          </a:bodyPr>
          <a:lstStyle/>
          <a:p>
            <a:r>
              <a:rPr lang="en-GB" dirty="0"/>
              <a:t>In this module we provide evidence from a Randomised Controlled Trial of the use of memory aids, and guidance in their use, for people with early-stage dementia and their carers living at home.</a:t>
            </a:r>
          </a:p>
          <a:p>
            <a:r>
              <a:rPr lang="en-GB" b="1" dirty="0"/>
              <a:t>Why a Randomised Controlled Trial (RCT)?  </a:t>
            </a:r>
            <a:r>
              <a:rPr lang="en-GB" dirty="0"/>
              <a:t>An RCT is the ‘gold standard’ of research design.  Because participants are placed into either an ‘intervention group’ receiving the service and a ‘control group’ receiving usual care completely at random, this makes sure that the effects of any differences between participants (age, gender, receiving help etc.) is minimised.  Therefore, the results can be trusted more than other research designs.  </a:t>
            </a:r>
          </a:p>
          <a:p>
            <a:r>
              <a:rPr lang="en-GB" dirty="0"/>
              <a:t>This study, the Dementia Early Stage Cognitive Aids New Trial (DESCANT) recruited 468 people with dementia and their carers across 10 NHS Trust memory services in England and Wales.  The findings are presented below.</a:t>
            </a:r>
          </a:p>
        </p:txBody>
      </p:sp>
    </p:spTree>
    <p:extLst>
      <p:ext uri="{BB962C8B-B14F-4D97-AF65-F5344CB8AC3E}">
        <p14:creationId xmlns:p14="http://schemas.microsoft.com/office/powerpoint/2010/main" val="31877382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pic>
        <p:nvPicPr>
          <p:cNvPr id="4" name="Picture 3" descr="A screenshot of a cell phone&#10;&#10;Description automatically generated">
            <a:extLst>
              <a:ext uri="{FF2B5EF4-FFF2-40B4-BE49-F238E27FC236}">
                <a16:creationId xmlns:a16="http://schemas.microsoft.com/office/drawing/2014/main" id="{78676E93-BD0A-4763-901E-E99E633200A5}"/>
              </a:ext>
            </a:extLst>
          </p:cNvPr>
          <p:cNvPicPr>
            <a:picLocks noChangeAspect="1"/>
          </p:cNvPicPr>
          <p:nvPr/>
        </p:nvPicPr>
        <p:blipFill>
          <a:blip r:embed="rId2"/>
          <a:stretch>
            <a:fillRect/>
          </a:stretch>
        </p:blipFill>
        <p:spPr>
          <a:xfrm>
            <a:off x="857250" y="228600"/>
            <a:ext cx="10477500" cy="6400800"/>
          </a:xfrm>
          <a:prstGeom prst="rect">
            <a:avLst/>
          </a:prstGeom>
        </p:spPr>
      </p:pic>
    </p:spTree>
    <p:extLst>
      <p:ext uri="{BB962C8B-B14F-4D97-AF65-F5344CB8AC3E}">
        <p14:creationId xmlns:p14="http://schemas.microsoft.com/office/powerpoint/2010/main" val="34587122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Evidence from the trial – main findings</a:t>
            </a:r>
          </a:p>
        </p:txBody>
      </p:sp>
      <p:sp>
        <p:nvSpPr>
          <p:cNvPr id="3" name="Content Placeholder 2"/>
          <p:cNvSpPr>
            <a:spLocks noGrp="1"/>
          </p:cNvSpPr>
          <p:nvPr>
            <p:ph idx="1"/>
          </p:nvPr>
        </p:nvSpPr>
        <p:spPr/>
        <p:txBody>
          <a:bodyPr>
            <a:normAutofit/>
          </a:bodyPr>
          <a:lstStyle/>
          <a:p>
            <a:r>
              <a:rPr lang="en-GB" dirty="0"/>
              <a:t>Our findings from the trial </a:t>
            </a:r>
            <a:r>
              <a:rPr lang="en-GB" b="1" dirty="0"/>
              <a:t>show </a:t>
            </a:r>
            <a:r>
              <a:rPr lang="en-US" b="1" dirty="0"/>
              <a:t>no effect </a:t>
            </a:r>
            <a:r>
              <a:rPr lang="en-US" dirty="0"/>
              <a:t>of the Dementia Support Practitioner in offering guidance and memory aids on people with dementia’s activities of daily living.  There was only a slight difference over 6 months in people’s abilities to undertake activities of daily living and this was slightly less impaired in the </a:t>
            </a:r>
            <a:r>
              <a:rPr lang="en-GB" dirty="0"/>
              <a:t>comparator group  - but not significantly.  </a:t>
            </a:r>
          </a:p>
          <a:p>
            <a:r>
              <a:rPr lang="en-GB" b="1" dirty="0"/>
              <a:t>There were similarly no effects of the intervention on other outcomes.  </a:t>
            </a:r>
            <a:r>
              <a:rPr lang="en-GB" dirty="0"/>
              <a:t>These included: more complex daily living activities (e.g. using the telephone); Control, Autonomy, Self-realisation and Pleasure; memory; carers’ psychological health or their sense of competence in dealing with problems.</a:t>
            </a:r>
          </a:p>
          <a:p>
            <a:r>
              <a:rPr lang="en-GB" b="1" dirty="0"/>
              <a:t>The approach was well received</a:t>
            </a:r>
            <a:r>
              <a:rPr lang="en-GB" dirty="0"/>
              <a:t>. The Dementia Support Practitioners were trained and operated the approach as intended and participants liked it.  The following evidence adds weight to this.</a:t>
            </a:r>
          </a:p>
        </p:txBody>
      </p:sp>
    </p:spTree>
    <p:extLst>
      <p:ext uri="{BB962C8B-B14F-4D97-AF65-F5344CB8AC3E}">
        <p14:creationId xmlns:p14="http://schemas.microsoft.com/office/powerpoint/2010/main" val="3911337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Evidence from the trial - processes</a:t>
            </a:r>
          </a:p>
        </p:txBody>
      </p:sp>
      <p:sp>
        <p:nvSpPr>
          <p:cNvPr id="3" name="Content Placeholder 2"/>
          <p:cNvSpPr>
            <a:spLocks noGrp="1"/>
          </p:cNvSpPr>
          <p:nvPr>
            <p:ph idx="1"/>
          </p:nvPr>
        </p:nvSpPr>
        <p:spPr/>
        <p:txBody>
          <a:bodyPr>
            <a:normAutofit fontScale="92500"/>
          </a:bodyPr>
          <a:lstStyle/>
          <a:p>
            <a:r>
              <a:rPr lang="en-GB" dirty="0"/>
              <a:t>We interviewed the Dementia Support Practitioners taking part in the trial and reviewed their records.  The following adds more information as to what people thought of the approach and their perceptions of it. </a:t>
            </a:r>
          </a:p>
          <a:p>
            <a:r>
              <a:rPr lang="en-GB" dirty="0"/>
              <a:t>There were high levels of engagement amongst both people with dementia and carers. Most reported use of the memory aids and over half of DSPs considered them to be integrated into their routines. DSPs reported positive benefits for both people with dementia and carers.  </a:t>
            </a:r>
          </a:p>
          <a:p>
            <a:r>
              <a:rPr lang="en-GB" dirty="0"/>
              <a:t>Positive feedback was received regarding the memory aids issued, particularly the orientation clock, whiteboards and calendars.  They were considered to have a significant impact on participant’s daily living, encouraging independence and reducing reliance on their carer.</a:t>
            </a:r>
          </a:p>
          <a:p>
            <a:r>
              <a:rPr lang="en-GB" dirty="0"/>
              <a:t>Unintended effects were often unforeseen benefits. Examples included the recognition of undiagnosed memory issues in a family member and dual use of memory aids by other carers/family members to help better coordinate care. </a:t>
            </a:r>
          </a:p>
        </p:txBody>
      </p:sp>
    </p:spTree>
    <p:extLst>
      <p:ext uri="{BB962C8B-B14F-4D97-AF65-F5344CB8AC3E}">
        <p14:creationId xmlns:p14="http://schemas.microsoft.com/office/powerpoint/2010/main" val="6928821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Evidence – perceptions of benefit</a:t>
            </a:r>
          </a:p>
        </p:txBody>
      </p:sp>
      <p:sp>
        <p:nvSpPr>
          <p:cNvPr id="3" name="Content Placeholder 2"/>
          <p:cNvSpPr>
            <a:spLocks noGrp="1"/>
          </p:cNvSpPr>
          <p:nvPr>
            <p:ph idx="1"/>
          </p:nvPr>
        </p:nvSpPr>
        <p:spPr>
          <a:xfrm>
            <a:off x="810000" y="2272553"/>
            <a:ext cx="10554574" cy="3617259"/>
          </a:xfrm>
        </p:spPr>
        <p:txBody>
          <a:bodyPr>
            <a:normAutofit/>
          </a:bodyPr>
          <a:lstStyle/>
          <a:p>
            <a:r>
              <a:rPr lang="en-GB" dirty="0"/>
              <a:t>Some quotations from people with dementia and carers receiving the approach and DSPs implementing it:</a:t>
            </a:r>
          </a:p>
          <a:p>
            <a:endParaRPr lang="en-GB" dirty="0"/>
          </a:p>
          <a:p>
            <a:pPr marL="0" indent="0">
              <a:buNone/>
            </a:pPr>
            <a:r>
              <a:rPr lang="en-GB" dirty="0"/>
              <a:t>“[The aids] gave him a voice; [they] have become part of our daily lives” (carer talking about how the approach had helped her husband).</a:t>
            </a:r>
          </a:p>
          <a:p>
            <a:pPr marL="0" indent="0">
              <a:buNone/>
            </a:pPr>
            <a:endParaRPr lang="en-GB" dirty="0"/>
          </a:p>
          <a:p>
            <a:pPr marL="0" indent="0">
              <a:buNone/>
            </a:pPr>
            <a:r>
              <a:rPr lang="en-GB" dirty="0"/>
              <a:t>“I mean it's good because it's a manualised intervention, but also that we do have some flexibility within that…That we are able to make things individual for the individual and make it fit their needs “ (DSP)</a:t>
            </a:r>
          </a:p>
        </p:txBody>
      </p:sp>
    </p:spTree>
    <p:extLst>
      <p:ext uri="{BB962C8B-B14F-4D97-AF65-F5344CB8AC3E}">
        <p14:creationId xmlns:p14="http://schemas.microsoft.com/office/powerpoint/2010/main" val="2501589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Evidence – perceptions of benefit</a:t>
            </a:r>
          </a:p>
        </p:txBody>
      </p:sp>
      <p:sp>
        <p:nvSpPr>
          <p:cNvPr id="3" name="Content Placeholder 2"/>
          <p:cNvSpPr>
            <a:spLocks noGrp="1"/>
          </p:cNvSpPr>
          <p:nvPr>
            <p:ph idx="1"/>
          </p:nvPr>
        </p:nvSpPr>
        <p:spPr>
          <a:xfrm>
            <a:off x="810000" y="2272553"/>
            <a:ext cx="10554574" cy="3617259"/>
          </a:xfrm>
        </p:spPr>
        <p:txBody>
          <a:bodyPr>
            <a:normAutofit/>
          </a:bodyPr>
          <a:lstStyle/>
          <a:p>
            <a:pPr marL="0" indent="0">
              <a:buNone/>
            </a:pPr>
            <a:r>
              <a:rPr lang="en-GB" dirty="0"/>
              <a:t>“I’ve found it’s fitted really, really well, really seamless, certainly looking at what people have challenges with, in respect of their memory, their day to day functioning, how it’s impacted.  It’s very similar to the core skills of OT….And so, I’ve found it quite easy to transfer those skills across” (DSP)</a:t>
            </a:r>
          </a:p>
          <a:p>
            <a:pPr marL="0" indent="0">
              <a:buNone/>
            </a:pPr>
            <a:endParaRPr lang="en-GB" dirty="0"/>
          </a:p>
          <a:p>
            <a:pPr marL="0" indent="0">
              <a:buNone/>
            </a:pPr>
            <a:r>
              <a:rPr lang="en-GB" dirty="0"/>
              <a:t>“Last week, a carer said it was really helpful that I’d said to them, rather than you tell them the time, you say, go and look at your clock mum, go and do this mum….So they said, they found that really useful, that practical hands on tip…..  So, although you’re doing the aids, there’s a lot of strategy work that goes in it, like advising about approaches” (DSP) </a:t>
            </a:r>
          </a:p>
          <a:p>
            <a:endParaRPr lang="en-GB" dirty="0"/>
          </a:p>
        </p:txBody>
      </p:sp>
    </p:spTree>
    <p:extLst>
      <p:ext uri="{BB962C8B-B14F-4D97-AF65-F5344CB8AC3E}">
        <p14:creationId xmlns:p14="http://schemas.microsoft.com/office/powerpoint/2010/main" val="7040208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TM03457503[[fn=Quotable]]</Template>
  <TotalTime>135</TotalTime>
  <Words>761</Words>
  <Application>Microsoft Office PowerPoint</Application>
  <PresentationFormat>Widescreen</PresentationFormat>
  <Paragraphs>25</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Century Gothic</vt:lpstr>
      <vt:lpstr>Wingdings 2</vt:lpstr>
      <vt:lpstr>Quotable</vt:lpstr>
      <vt:lpstr>Module 3:Bridging the Memory Gap</vt:lpstr>
      <vt:lpstr>Bridging the Memory Gap</vt:lpstr>
      <vt:lpstr>PowerPoint Presentation</vt:lpstr>
      <vt:lpstr>Evidence from the trial – main findings</vt:lpstr>
      <vt:lpstr>Evidence from the trial - processes</vt:lpstr>
      <vt:lpstr>Evidence – perceptions of benefit</vt:lpstr>
      <vt:lpstr>Evidence – perceptions of benefit</vt:lpstr>
    </vt:vector>
  </TitlesOfParts>
  <Company>University of Manchester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5: Preferences for Care and Support</dc:title>
  <dc:creator>Paul Clarkson</dc:creator>
  <cp:lastModifiedBy>Rebecca Beresford</cp:lastModifiedBy>
  <cp:revision>20</cp:revision>
  <dcterms:created xsi:type="dcterms:W3CDTF">2020-01-23T08:43:55Z</dcterms:created>
  <dcterms:modified xsi:type="dcterms:W3CDTF">2020-04-27T15:31:26Z</dcterms:modified>
</cp:coreProperties>
</file>