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58" r:id="rId2"/>
  </p:sldMasterIdLst>
  <p:notesMasterIdLst>
    <p:notesMasterId r:id="rId24"/>
  </p:notesMasterIdLst>
  <p:sldIdLst>
    <p:sldId id="296" r:id="rId3"/>
    <p:sldId id="337" r:id="rId4"/>
    <p:sldId id="338" r:id="rId5"/>
    <p:sldId id="330" r:id="rId6"/>
    <p:sldId id="339" r:id="rId7"/>
    <p:sldId id="340" r:id="rId8"/>
    <p:sldId id="341" r:id="rId9"/>
    <p:sldId id="268" r:id="rId10"/>
    <p:sldId id="342" r:id="rId11"/>
    <p:sldId id="343" r:id="rId12"/>
    <p:sldId id="344" r:id="rId13"/>
    <p:sldId id="345" r:id="rId14"/>
    <p:sldId id="346" r:id="rId15"/>
    <p:sldId id="347" r:id="rId16"/>
    <p:sldId id="348" r:id="rId17"/>
    <p:sldId id="349" r:id="rId18"/>
    <p:sldId id="350" r:id="rId19"/>
    <p:sldId id="351" r:id="rId20"/>
    <p:sldId id="327" r:id="rId21"/>
    <p:sldId id="352" r:id="rId22"/>
    <p:sldId id="353" r:id="rId23"/>
  </p:sldIdLst>
  <p:sldSz cx="12192000" cy="6858000"/>
  <p:notesSz cx="6797675" cy="9928225"/>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B46"/>
    <a:srgbClr val="F69D4A"/>
    <a:srgbClr val="AAAE4A"/>
    <a:srgbClr val="EA3A3F"/>
    <a:srgbClr val="B63681"/>
    <a:srgbClr val="2132CA"/>
    <a:srgbClr val="E118D0"/>
    <a:srgbClr val="5D2979"/>
    <a:srgbClr val="6A23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329"/>
    <p:restoredTop sz="97759"/>
  </p:normalViewPr>
  <p:slideViewPr>
    <p:cSldViewPr>
      <p:cViewPr>
        <p:scale>
          <a:sx n="127" d="100"/>
          <a:sy n="127" d="100"/>
        </p:scale>
        <p:origin x="1192" y="27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6AECCAEB-7496-4C12-9A08-526B0D813A46}" type="datetimeFigureOut">
              <a:rPr lang="en-GB" smtClean="0"/>
              <a:pPr/>
              <a:t>15/01/2020</a:t>
            </a:fld>
            <a:endParaRPr lang="en-GB"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3EE8D4E6-F64F-4999-AC2A-A008E685C045}" type="slidenum">
              <a:rPr lang="en-GB" smtClean="0"/>
              <a:pPr/>
              <a:t>‹#›</a:t>
            </a:fld>
            <a:endParaRPr lang="en-GB" dirty="0"/>
          </a:p>
        </p:txBody>
      </p:sp>
    </p:spTree>
    <p:extLst>
      <p:ext uri="{BB962C8B-B14F-4D97-AF65-F5344CB8AC3E}">
        <p14:creationId xmlns:p14="http://schemas.microsoft.com/office/powerpoint/2010/main" val="4212246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3EE8D4E6-F64F-4999-AC2A-A008E685C045}" type="slidenum">
              <a:rPr lang="en-GB" smtClean="0"/>
              <a:pPr/>
              <a:t>1</a:t>
            </a:fld>
            <a:endParaRPr lang="en-GB" dirty="0"/>
          </a:p>
        </p:txBody>
      </p:sp>
    </p:spTree>
    <p:extLst>
      <p:ext uri="{BB962C8B-B14F-4D97-AF65-F5344CB8AC3E}">
        <p14:creationId xmlns:p14="http://schemas.microsoft.com/office/powerpoint/2010/main" val="2180971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E8D4E6-F64F-4999-AC2A-A008E685C045}" type="slidenum">
              <a:rPr lang="en-GB" smtClean="0"/>
              <a:pPr/>
              <a:t>19</a:t>
            </a:fld>
            <a:endParaRPr lang="en-GB" dirty="0"/>
          </a:p>
        </p:txBody>
      </p:sp>
    </p:spTree>
    <p:extLst>
      <p:ext uri="{BB962C8B-B14F-4D97-AF65-F5344CB8AC3E}">
        <p14:creationId xmlns:p14="http://schemas.microsoft.com/office/powerpoint/2010/main" val="147617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urple Title Slide">
    <p:bg>
      <p:bgPr>
        <a:solidFill>
          <a:srgbClr val="5D297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9B8E4AFA-0C8C-9540-AEFD-8CE9FF2C2B60}"/>
              </a:ext>
            </a:extLst>
          </p:cNvPr>
          <p:cNvSpPr/>
          <p:nvPr userDrawn="1"/>
        </p:nvSpPr>
        <p:spPr>
          <a:xfrm>
            <a:off x="609600" y="332656"/>
            <a:ext cx="2174032" cy="1080219"/>
          </a:xfrm>
          <a:prstGeom prst="rect">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98500" y="1846550"/>
            <a:ext cx="10363200" cy="2041524"/>
          </a:xfrm>
        </p:spPr>
        <p:txBody>
          <a:bodyPr/>
          <a:lstStyle>
            <a:lvl1pPr>
              <a:defRPr sz="4000" b="1">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698500" y="3888073"/>
            <a:ext cx="8534400" cy="1752600"/>
          </a:xfrm>
        </p:spPr>
        <p:txBody>
          <a:bodyPr/>
          <a:lstStyle>
            <a:lvl1pPr marL="0" indent="0" algn="l">
              <a:buNone/>
              <a:defRPr sz="2800">
                <a:solidFill>
                  <a:schemeClr val="bg1">
                    <a:lumMod val="85000"/>
                  </a:schemeClr>
                </a:solidFill>
                <a:latin typeface="Arial" panose="020B0604020202020204" pitchFamily="34" charset="0"/>
                <a:ea typeface="Open Sans" panose="020B0606030504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a:xfrm>
            <a:off x="698500" y="6430232"/>
            <a:ext cx="2844800" cy="365125"/>
          </a:xfr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fld id="{EC7AB759-530A-46AC-842F-B07144F002F9}" type="datetimeFigureOut">
              <a:rPr lang="en-GB" smtClean="0"/>
              <a:pPr/>
              <a:t>15/01/2020</a:t>
            </a:fld>
            <a:endParaRPr lang="en-GB" dirty="0"/>
          </a:p>
        </p:txBody>
      </p:sp>
      <p:sp>
        <p:nvSpPr>
          <p:cNvPr id="5" name="Footer Placeholder 4"/>
          <p:cNvSpPr>
            <a:spLocks noGrp="1"/>
          </p:cNvSpPr>
          <p:nvPr>
            <p:ph type="ftr" sz="quarter" idx="11"/>
          </p:nvPr>
        </p:nvSpPr>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fld id="{10AD8A0A-4898-40BF-9009-4DA7E611EAC1}" type="slidenum">
              <a:rPr lang="en-GB" smtClean="0"/>
              <a:pPr/>
              <a:t>‹#›</a:t>
            </a:fld>
            <a:endParaRPr lang="en-GB" dirty="0"/>
          </a:p>
        </p:txBody>
      </p:sp>
      <p:pic>
        <p:nvPicPr>
          <p:cNvPr id="10" name="Picture 9">
            <a:extLst>
              <a:ext uri="{FF2B5EF4-FFF2-40B4-BE49-F238E27FC236}">
                <a16:creationId xmlns:a16="http://schemas.microsoft.com/office/drawing/2014/main" xmlns="" id="{465F806C-12F6-4E44-8704-B6F78D76F7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8500" y="505148"/>
            <a:ext cx="1655343" cy="707627"/>
          </a:xfrm>
          <a:prstGeom prst="rect">
            <a:avLst/>
          </a:prstGeom>
        </p:spPr>
      </p:pic>
      <p:sp>
        <p:nvSpPr>
          <p:cNvPr id="12" name="TextBox 11">
            <a:extLst>
              <a:ext uri="{FF2B5EF4-FFF2-40B4-BE49-F238E27FC236}">
                <a16:creationId xmlns:a16="http://schemas.microsoft.com/office/drawing/2014/main" xmlns="" id="{C1DACEEB-9497-5B47-833B-4B4284ECF548}"/>
              </a:ext>
            </a:extLst>
          </p:cNvPr>
          <p:cNvSpPr txBox="1"/>
          <p:nvPr userDrawn="1"/>
        </p:nvSpPr>
        <p:spPr>
          <a:xfrm>
            <a:off x="13114" y="-243408"/>
            <a:ext cx="3418589" cy="92333"/>
          </a:xfrm>
          <a:prstGeom prst="rect">
            <a:avLst/>
          </a:prstGeom>
          <a:noFill/>
        </p:spPr>
        <p:txBody>
          <a:bodyPr wrap="square" lIns="0" tIns="0" rIns="0" bIns="0" rtlCol="0">
            <a:spAutoFit/>
          </a:bodyPr>
          <a:lstStyle/>
          <a:p>
            <a:r>
              <a:rPr lang="en-US" sz="600" dirty="0">
                <a:solidFill>
                  <a:schemeClr val="bg1"/>
                </a:solidFill>
              </a:rPr>
              <a:t>Our future V1 28.11.19 | Division of Communications and Marketing</a:t>
            </a:r>
          </a:p>
        </p:txBody>
      </p:sp>
    </p:spTree>
    <p:extLst>
      <p:ext uri="{BB962C8B-B14F-4D97-AF65-F5344CB8AC3E}">
        <p14:creationId xmlns:p14="http://schemas.microsoft.com/office/powerpoint/2010/main" val="67180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ck Title Slide">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9B8E4AFA-0C8C-9540-AEFD-8CE9FF2C2B60}"/>
              </a:ext>
            </a:extLst>
          </p:cNvPr>
          <p:cNvSpPr/>
          <p:nvPr userDrawn="1"/>
        </p:nvSpPr>
        <p:spPr>
          <a:xfrm>
            <a:off x="609600" y="332656"/>
            <a:ext cx="2174032" cy="10802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98500" y="1846550"/>
            <a:ext cx="10363200" cy="2041524"/>
          </a:xfrm>
        </p:spPr>
        <p:txBody>
          <a:bodyPr/>
          <a:lstStyle>
            <a:lvl1pPr>
              <a:defRPr sz="4000" b="1">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US" dirty="0"/>
              <a:t>Click to edit Master title style</a:t>
            </a:r>
            <a:endParaRPr lang="en-GB" dirty="0"/>
          </a:p>
        </p:txBody>
      </p:sp>
      <p:sp>
        <p:nvSpPr>
          <p:cNvPr id="6" name="TextBox 5">
            <a:extLst>
              <a:ext uri="{FF2B5EF4-FFF2-40B4-BE49-F238E27FC236}">
                <a16:creationId xmlns:a16="http://schemas.microsoft.com/office/drawing/2014/main" xmlns="" id="{AB3D6B44-7F6D-464A-A7F7-1B557FAAC49C}"/>
              </a:ext>
            </a:extLst>
          </p:cNvPr>
          <p:cNvSpPr txBox="1"/>
          <p:nvPr userDrawn="1"/>
        </p:nvSpPr>
        <p:spPr>
          <a:xfrm>
            <a:off x="13114" y="-243408"/>
            <a:ext cx="3418589" cy="92333"/>
          </a:xfrm>
          <a:prstGeom prst="rect">
            <a:avLst/>
          </a:prstGeom>
          <a:noFill/>
        </p:spPr>
        <p:txBody>
          <a:bodyPr wrap="square" lIns="0" tIns="0" rIns="0" bIns="0" rtlCol="0">
            <a:spAutoFit/>
          </a:bodyPr>
          <a:lstStyle/>
          <a:p>
            <a:r>
              <a:rPr lang="en-US" sz="600" dirty="0">
                <a:solidFill>
                  <a:schemeClr val="bg1"/>
                </a:solidFill>
              </a:rPr>
              <a:t>Our future V1 28.11.19 | Division of Communications and Marketing</a:t>
            </a:r>
          </a:p>
        </p:txBody>
      </p:sp>
    </p:spTree>
    <p:extLst>
      <p:ext uri="{BB962C8B-B14F-4D97-AF65-F5344CB8AC3E}">
        <p14:creationId xmlns:p14="http://schemas.microsoft.com/office/powerpoint/2010/main" val="3421768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8500" y="1268760"/>
            <a:ext cx="10959008" cy="1143000"/>
          </a:xfrm>
        </p:spPr>
        <p:txBody>
          <a:bodyPr/>
          <a:lstStyle>
            <a:lvl1pPr>
              <a:defRPr sz="3600">
                <a:latin typeface="Arial" panose="020B0604020202020204" pitchFamily="34" charset="0"/>
                <a:ea typeface="Open Sans" panose="020B0606030504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98500" y="2492897"/>
            <a:ext cx="10972800" cy="3633267"/>
          </a:xfrm>
        </p:spPr>
        <p:txBody>
          <a:bodyPr/>
          <a:lstStyle>
            <a:lvl1pPr>
              <a:defRPr sz="2800">
                <a:latin typeface="Arial" panose="020B0604020202020204" pitchFamily="34" charset="0"/>
                <a:ea typeface="Open Sans" panose="020B0606030504020204" pitchFamily="34" charset="0"/>
                <a:cs typeface="Arial" panose="020B0604020202020204" pitchFamily="34" charset="0"/>
              </a:defRPr>
            </a:lvl1pPr>
            <a:lvl2pPr>
              <a:defRPr sz="2400">
                <a:latin typeface="Arial" panose="020B0604020202020204" pitchFamily="34" charset="0"/>
                <a:ea typeface="Open Sans" panose="020B0606030504020204" pitchFamily="34" charset="0"/>
                <a:cs typeface="Arial" panose="020B0604020202020204" pitchFamily="34" charset="0"/>
              </a:defRPr>
            </a:lvl2pPr>
            <a:lvl3pPr>
              <a:defRPr sz="2400">
                <a:latin typeface="Arial" panose="020B0604020202020204" pitchFamily="34" charset="0"/>
                <a:ea typeface="Open Sans" panose="020B0606030504020204" pitchFamily="34" charset="0"/>
                <a:cs typeface="Arial" panose="020B0604020202020204" pitchFamily="34" charset="0"/>
              </a:defRPr>
            </a:lvl3pPr>
            <a:lvl4pPr>
              <a:defRPr sz="2400">
                <a:latin typeface="Arial" panose="020B0604020202020204" pitchFamily="34" charset="0"/>
                <a:ea typeface="Open Sans" panose="020B0606030504020204" pitchFamily="34" charset="0"/>
                <a:cs typeface="Arial" panose="020B0604020202020204" pitchFamily="34" charset="0"/>
              </a:defRPr>
            </a:lvl4pPr>
            <a:lvl5pPr>
              <a:defRPr sz="2400">
                <a:latin typeface="Arial" panose="020B0604020202020204" pitchFamily="34" charset="0"/>
                <a:ea typeface="Open Sans" panose="020B06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222B6232-AB33-4513-9527-F98CEC472D23}" type="datetimeFigureOut">
              <a:rPr lang="en-GB" smtClean="0"/>
              <a:pPr/>
              <a:t>15/01/2020</a:t>
            </a:fld>
            <a:endParaRPr lang="en-GB" dirty="0"/>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dirty="0"/>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F758A139-7ABE-46A1-B082-C2C77667394C}" type="slidenum">
              <a:rPr lang="en-GB" smtClean="0"/>
              <a:pPr/>
              <a:t>‹#›</a:t>
            </a:fld>
            <a:endParaRPr lang="en-GB" dirty="0"/>
          </a:p>
        </p:txBody>
      </p:sp>
    </p:spTree>
    <p:extLst>
      <p:ext uri="{BB962C8B-B14F-4D97-AF65-F5344CB8AC3E}">
        <p14:creationId xmlns:p14="http://schemas.microsoft.com/office/powerpoint/2010/main" val="623332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B1AE269B-21F6-4A71-848B-6E891C314B78}" type="datetimeFigureOut">
              <a:rPr lang="en-GB" smtClean="0"/>
              <a:pPr/>
              <a:t>15/01/2020</a:t>
            </a:fld>
            <a:endParaRPr lang="en-GB" dirty="0"/>
          </a:p>
        </p:txBody>
      </p:sp>
      <p:sp>
        <p:nvSpPr>
          <p:cNvPr id="3"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dirty="0"/>
          </a:p>
        </p:txBody>
      </p:sp>
      <p:sp>
        <p:nvSpPr>
          <p:cNvPr id="4"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32789173-A1D5-421E-B384-2A426DF314C2}" type="slidenum">
              <a:rPr lang="en-GB" smtClean="0"/>
              <a:pPr/>
              <a:t>‹#›</a:t>
            </a:fld>
            <a:endParaRPr lang="en-GB" dirty="0"/>
          </a:p>
        </p:txBody>
      </p:sp>
    </p:spTree>
    <p:extLst>
      <p:ext uri="{BB962C8B-B14F-4D97-AF65-F5344CB8AC3E}">
        <p14:creationId xmlns:p14="http://schemas.microsoft.com/office/powerpoint/2010/main" val="3318788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D99533D-D948-4549-BDE6-76654A87F2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368659" y="2457513"/>
            <a:ext cx="3454682" cy="1476811"/>
          </a:xfrm>
          <a:prstGeom prst="rect">
            <a:avLst/>
          </a:prstGeom>
        </p:spPr>
      </p:pic>
      <p:sp>
        <p:nvSpPr>
          <p:cNvPr id="4" name="TextBox 3">
            <a:extLst>
              <a:ext uri="{FF2B5EF4-FFF2-40B4-BE49-F238E27FC236}">
                <a16:creationId xmlns:a16="http://schemas.microsoft.com/office/drawing/2014/main" xmlns="" id="{9E99E6F4-5079-C641-A49C-8A91B8FA1673}"/>
              </a:ext>
            </a:extLst>
          </p:cNvPr>
          <p:cNvSpPr txBox="1"/>
          <p:nvPr userDrawn="1"/>
        </p:nvSpPr>
        <p:spPr>
          <a:xfrm>
            <a:off x="13114" y="-243408"/>
            <a:ext cx="3418589" cy="92333"/>
          </a:xfrm>
          <a:prstGeom prst="rect">
            <a:avLst/>
          </a:prstGeom>
          <a:noFill/>
        </p:spPr>
        <p:txBody>
          <a:bodyPr wrap="square" lIns="0" tIns="0" rIns="0" bIns="0" rtlCol="0">
            <a:spAutoFit/>
          </a:bodyPr>
          <a:lstStyle/>
          <a:p>
            <a:r>
              <a:rPr lang="en-US" sz="600" dirty="0">
                <a:solidFill>
                  <a:schemeClr val="bg1"/>
                </a:solidFill>
              </a:rPr>
              <a:t>Our future V1 28.11.19 | Division of Communications and Marketing</a:t>
            </a:r>
          </a:p>
        </p:txBody>
      </p:sp>
    </p:spTree>
    <p:extLst>
      <p:ext uri="{BB962C8B-B14F-4D97-AF65-F5344CB8AC3E}">
        <p14:creationId xmlns:p14="http://schemas.microsoft.com/office/powerpoint/2010/main" val="377944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98500" y="1340768"/>
            <a:ext cx="7790656"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a:t>Click to edit Master title style</a:t>
            </a:r>
            <a:endParaRPr lang="en-GB" dirty="0"/>
          </a:p>
        </p:txBody>
      </p:sp>
      <p:sp>
        <p:nvSpPr>
          <p:cNvPr id="1027" name="Text Placeholder 2"/>
          <p:cNvSpPr>
            <a:spLocks noGrp="1"/>
          </p:cNvSpPr>
          <p:nvPr>
            <p:ph type="body" idx="1"/>
          </p:nvPr>
        </p:nvSpPr>
        <p:spPr bwMode="auto">
          <a:xfrm>
            <a:off x="698500" y="2564905"/>
            <a:ext cx="10972800" cy="363326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98500" y="6428359"/>
            <a:ext cx="2844800" cy="365125"/>
          </a:xfrm>
          <a:prstGeom prst="rect">
            <a:avLst/>
          </a:prstGeom>
        </p:spPr>
        <p:txBody>
          <a:bodyPr vert="horz" wrap="square" lIns="0" tIns="0" rIns="0" bIns="0" numCol="1" anchor="ctr" anchorCtr="0" compatLnSpc="1">
            <a:prstTxWarp prst="textNoShape">
              <a:avLst/>
            </a:prstTxWarp>
          </a:bodyPr>
          <a:lstStyle>
            <a:lvl1pPr>
              <a:defRPr sz="1000">
                <a:solidFill>
                  <a:srgbClr val="898989"/>
                </a:solidFill>
                <a:latin typeface="Arial" panose="020B0604020202020204" pitchFamily="34" charset="0"/>
                <a:cs typeface="Arial" panose="020B0604020202020204" pitchFamily="34" charset="0"/>
              </a:defRPr>
            </a:lvl1pPr>
          </a:lstStyle>
          <a:p>
            <a:fld id="{456A7D1D-6254-4063-974C-6A2AE04E4B91}" type="datetimeFigureOut">
              <a:rPr lang="en-GB" smtClean="0"/>
              <a:pPr/>
              <a:t>15/01/2020</a:t>
            </a:fld>
            <a:endParaRPr lang="en-GB" dirty="0"/>
          </a:p>
        </p:txBody>
      </p:sp>
      <p:sp>
        <p:nvSpPr>
          <p:cNvPr id="5" name="Footer Placeholder 4"/>
          <p:cNvSpPr>
            <a:spLocks noGrp="1"/>
          </p:cNvSpPr>
          <p:nvPr>
            <p:ph type="ftr" sz="quarter" idx="3"/>
          </p:nvPr>
        </p:nvSpPr>
        <p:spPr>
          <a:xfrm>
            <a:off x="4240708" y="6428359"/>
            <a:ext cx="3860800" cy="365125"/>
          </a:xfrm>
          <a:prstGeom prst="rect">
            <a:avLst/>
          </a:prstGeom>
        </p:spPr>
        <p:txBody>
          <a:bodyPr vert="horz" wrap="square" lIns="0" tIns="0" rIns="0" bIns="0" numCol="1" anchor="ctr" anchorCtr="0" compatLnSpc="1">
            <a:prstTxWarp prst="textNoShape">
              <a:avLst/>
            </a:prstTxWarp>
          </a:bodyPr>
          <a:lstStyle>
            <a:lvl1pPr algn="ctr">
              <a:defRPr sz="1000">
                <a:solidFill>
                  <a:srgbClr val="898989"/>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8826500" y="6428359"/>
            <a:ext cx="2844800" cy="365125"/>
          </a:xfrm>
          <a:prstGeom prst="rect">
            <a:avLst/>
          </a:prstGeom>
        </p:spPr>
        <p:txBody>
          <a:bodyPr vert="horz" wrap="square" lIns="0" tIns="0" rIns="0" bIns="0" numCol="1" anchor="ctr" anchorCtr="0" compatLnSpc="1">
            <a:prstTxWarp prst="textNoShape">
              <a:avLst/>
            </a:prstTxWarp>
          </a:bodyPr>
          <a:lstStyle>
            <a:lvl1pPr algn="r">
              <a:defRPr sz="1000">
                <a:solidFill>
                  <a:srgbClr val="898989"/>
                </a:solidFill>
                <a:latin typeface="Arial" panose="020B0604020202020204" pitchFamily="34" charset="0"/>
                <a:cs typeface="Arial" panose="020B0604020202020204" pitchFamily="34" charset="0"/>
              </a:defRPr>
            </a:lvl1pPr>
          </a:lstStyle>
          <a:p>
            <a:fld id="{26878614-5F41-4702-8E44-D9C8B2874F5D}" type="slidenum">
              <a:rPr lang="en-GB" smtClean="0"/>
              <a:pPr/>
              <a:t>‹#›</a:t>
            </a:fld>
            <a:endParaRPr lang="en-GB" dirty="0"/>
          </a:p>
        </p:txBody>
      </p:sp>
      <p:pic>
        <p:nvPicPr>
          <p:cNvPr id="7" name="Picture 5" descr="TAB_col_white_background.eps"/>
          <p:cNvPicPr>
            <a:picLocks noChangeAspect="1"/>
          </p:cNvPicPr>
          <p:nvPr userDrawn="1"/>
        </p:nvPicPr>
        <p:blipFill>
          <a:blip r:embed="rId6" cstate="print"/>
          <a:srcRect/>
          <a:stretch>
            <a:fillRect/>
          </a:stretch>
        </p:blipFill>
        <p:spPr bwMode="auto">
          <a:xfrm>
            <a:off x="698500" y="509588"/>
            <a:ext cx="1663700" cy="711200"/>
          </a:xfrm>
          <a:prstGeom prst="rect">
            <a:avLst/>
          </a:prstGeom>
          <a:noFill/>
          <a:ln w="9525">
            <a:noFill/>
            <a:miter lim="800000"/>
            <a:headEnd/>
            <a:tailEnd/>
          </a:ln>
        </p:spPr>
      </p:pic>
    </p:spTree>
    <p:extLst>
      <p:ext uri="{BB962C8B-B14F-4D97-AF65-F5344CB8AC3E}">
        <p14:creationId xmlns:p14="http://schemas.microsoft.com/office/powerpoint/2010/main" val="2993702272"/>
      </p:ext>
    </p:extLst>
  </p:cSld>
  <p:clrMap bg1="lt1" tx1="dk1" bg2="lt2" tx2="dk2" accent1="accent1" accent2="accent2" accent3="accent3" accent4="accent4" accent5="accent5" accent6="accent6" hlink="hlink" folHlink="folHlink"/>
  <p:sldLayoutIdLst>
    <p:sldLayoutId id="2147483667" r:id="rId1"/>
    <p:sldLayoutId id="2147483677" r:id="rId2"/>
    <p:sldLayoutId id="2147483669" r:id="rId3"/>
    <p:sldLayoutId id="2147483675" r:id="rId4"/>
  </p:sldLayoutIdLst>
  <p:txStyles>
    <p:title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98634"/>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 Id="rId3" Type="http://schemas.openxmlformats.org/officeDocument/2006/relationships/slide" Target="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slide" Target="slide2.xml"/><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 Target="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 Id="rId3" Type="http://schemas.openxmlformats.org/officeDocument/2006/relationships/slide" Target="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 Id="rId3" Type="http://schemas.openxmlformats.org/officeDocument/2006/relationships/slide" Target="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 Target="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 Target="sl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 Id="rId3"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slide" Target="slide2.xml"/><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1" Type="http://schemas.openxmlformats.org/officeDocument/2006/relationships/slide" Target="slide12.xml"/><Relationship Id="rId12" Type="http://schemas.openxmlformats.org/officeDocument/2006/relationships/slide" Target="slide13.xml"/><Relationship Id="rId13" Type="http://schemas.openxmlformats.org/officeDocument/2006/relationships/slide" Target="slide14.xml"/><Relationship Id="rId14" Type="http://schemas.openxmlformats.org/officeDocument/2006/relationships/slide" Target="slide15.xml"/><Relationship Id="rId15" Type="http://schemas.openxmlformats.org/officeDocument/2006/relationships/slide" Target="slide16.xml"/><Relationship Id="rId16" Type="http://schemas.openxmlformats.org/officeDocument/2006/relationships/slide" Target="slide17.xml"/><Relationship Id="rId17" Type="http://schemas.openxmlformats.org/officeDocument/2006/relationships/slide" Target="slide18.xml"/><Relationship Id="rId18" Type="http://schemas.openxmlformats.org/officeDocument/2006/relationships/slide" Target="slide19.xml"/><Relationship Id="rId19" Type="http://schemas.openxmlformats.org/officeDocument/2006/relationships/slide" Target="slide20.xml"/><Relationship Id="rId1" Type="http://schemas.openxmlformats.org/officeDocument/2006/relationships/slideLayout" Target="../slideLayouts/slideLayout3.xml"/><Relationship Id="rId2" Type="http://schemas.openxmlformats.org/officeDocument/2006/relationships/slide" Target="slide3.xml"/><Relationship Id="rId3" Type="http://schemas.openxmlformats.org/officeDocument/2006/relationships/slide" Target="slide4.xml"/><Relationship Id="rId4" Type="http://schemas.openxmlformats.org/officeDocument/2006/relationships/slide" Target="slide5.xml"/><Relationship Id="rId5" Type="http://schemas.openxmlformats.org/officeDocument/2006/relationships/slide" Target="slide6.xml"/><Relationship Id="rId6" Type="http://schemas.openxmlformats.org/officeDocument/2006/relationships/slide" Target="slide7.xml"/><Relationship Id="rId7" Type="http://schemas.openxmlformats.org/officeDocument/2006/relationships/slide" Target="slide8.xml"/><Relationship Id="rId8" Type="http://schemas.openxmlformats.org/officeDocument/2006/relationships/slide" Target="slide9.xml"/><Relationship Id="rId9" Type="http://schemas.openxmlformats.org/officeDocument/2006/relationships/slide" Target="slide10.xml"/><Relationship Id="rId10" Type="http://schemas.openxmlformats.org/officeDocument/2006/relationships/slide" Target="slide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slide" Target="slide2.xml"/><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 Id="rId3" Type="http://schemas.openxmlformats.org/officeDocument/2006/relationships/slide" Target="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 Target="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 Id="rId3" Type="http://schemas.openxmlformats.org/officeDocument/2006/relationships/slide" Target="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 Id="rId3" Type="http://schemas.openxmlformats.org/officeDocument/2006/relationships/slide" Target="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 Target="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 Target="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2" y="0"/>
            <a:ext cx="12196212" cy="686302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902" y="476672"/>
            <a:ext cx="3240360" cy="1372528"/>
          </a:xfrm>
          <a:prstGeom prst="rect">
            <a:avLst/>
          </a:prstGeom>
        </p:spPr>
      </p:pic>
    </p:spTree>
    <p:extLst>
      <p:ext uri="{BB962C8B-B14F-4D97-AF65-F5344CB8AC3E}">
        <p14:creationId xmlns:p14="http://schemas.microsoft.com/office/powerpoint/2010/main" val="311616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8008" b="18959"/>
          <a:stretch/>
        </p:blipFill>
        <p:spPr>
          <a:xfrm>
            <a:off x="2408796" y="127769"/>
            <a:ext cx="7272808" cy="1312237"/>
          </a:xfrm>
          <a:prstGeom prst="rect">
            <a:avLst/>
          </a:prstGeom>
        </p:spPr>
      </p:pic>
      <p:sp>
        <p:nvSpPr>
          <p:cNvPr id="4" name="Content Placeholder 2">
            <a:extLst>
              <a:ext uri="{FF2B5EF4-FFF2-40B4-BE49-F238E27FC236}">
                <a16:creationId xmlns:a16="http://schemas.microsoft.com/office/drawing/2014/main" xmlns="" id="{641B01A3-5510-8842-8D97-7C2A3116ABB6}"/>
              </a:ext>
            </a:extLst>
          </p:cNvPr>
          <p:cNvSpPr txBox="1">
            <a:spLocks/>
          </p:cNvSpPr>
          <p:nvPr/>
        </p:nvSpPr>
        <p:spPr bwMode="auto">
          <a:xfrm>
            <a:off x="609601" y="1427766"/>
            <a:ext cx="10972800" cy="129614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3200" dirty="0">
              <a:solidFill>
                <a:schemeClr val="bg1"/>
              </a:solidFill>
            </a:endParaRPr>
          </a:p>
        </p:txBody>
      </p:sp>
      <p:sp>
        <p:nvSpPr>
          <p:cNvPr id="7" name="Content Placeholder 2">
            <a:extLst>
              <a:ext uri="{FF2B5EF4-FFF2-40B4-BE49-F238E27FC236}">
                <a16:creationId xmlns:a16="http://schemas.microsoft.com/office/drawing/2014/main" xmlns="" id="{F4FE8BE9-1EB4-2C4D-B1B5-2DCF3F1ACC1C}"/>
              </a:ext>
            </a:extLst>
          </p:cNvPr>
          <p:cNvSpPr txBox="1">
            <a:spLocks/>
          </p:cNvSpPr>
          <p:nvPr/>
        </p:nvSpPr>
        <p:spPr bwMode="auto">
          <a:xfrm>
            <a:off x="419100" y="1267260"/>
            <a:ext cx="11252200" cy="1107440"/>
          </a:xfrm>
          <a:prstGeom prst="rect">
            <a:avLst/>
          </a:prstGeom>
          <a:noFill/>
          <a:ln w="9525">
            <a:noFill/>
            <a:miter lim="800000"/>
            <a:headEnd/>
            <a:tailEnd/>
          </a:ln>
        </p:spPr>
        <p:txBody>
          <a:bodyPr vert="horz" wrap="square" lIns="108000" tIns="108000" rIns="251999" bIns="108000" numCol="1" anchor="t"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err="1">
                <a:solidFill>
                  <a:schemeClr val="bg1"/>
                </a:solidFill>
                <a:latin typeface="+mn-lt"/>
              </a:rPr>
              <a:t>Stellify</a:t>
            </a:r>
            <a:r>
              <a:rPr lang="en-US" sz="2000" dirty="0">
                <a:solidFill>
                  <a:schemeClr val="bg1"/>
                </a:solidFill>
                <a:latin typeface="+mn-lt"/>
              </a:rPr>
              <a:t> means to change, or be changed, into a star. Throughout their time with us, we challenge our students not simply to understand the issues that face our global and local communities, but to take action, make a difference and develop the distinctive attributes of a Manchester graduate. This is their </a:t>
            </a:r>
            <a:r>
              <a:rPr lang="en-US" sz="2000" dirty="0" err="1">
                <a:solidFill>
                  <a:schemeClr val="bg1"/>
                </a:solidFill>
                <a:latin typeface="+mn-lt"/>
              </a:rPr>
              <a:t>Stellify</a:t>
            </a:r>
            <a:r>
              <a:rPr lang="en-US" sz="2000" dirty="0">
                <a:solidFill>
                  <a:schemeClr val="bg1"/>
                </a:solidFill>
                <a:latin typeface="+mn-lt"/>
              </a:rPr>
              <a:t> journey.</a:t>
            </a:r>
          </a:p>
        </p:txBody>
      </p:sp>
      <p:sp>
        <p:nvSpPr>
          <p:cNvPr id="11" name="Rectangle 10">
            <a:extLst>
              <a:ext uri="{FF2B5EF4-FFF2-40B4-BE49-F238E27FC236}">
                <a16:creationId xmlns:a16="http://schemas.microsoft.com/office/drawing/2014/main" xmlns="" id="{8AE9497E-9DAF-7846-9B72-D403CA699F90}"/>
              </a:ext>
            </a:extLst>
          </p:cNvPr>
          <p:cNvSpPr/>
          <p:nvPr/>
        </p:nvSpPr>
        <p:spPr>
          <a:xfrm>
            <a:off x="407369" y="2865875"/>
            <a:ext cx="3536794" cy="1431161"/>
          </a:xfrm>
          <a:prstGeom prst="rect">
            <a:avLst/>
          </a:prstGeom>
        </p:spPr>
        <p:txBody>
          <a:bodyPr wrap="square">
            <a:spAutoFit/>
          </a:bodyPr>
          <a:lstStyle/>
          <a:p>
            <a:pPr algn="ctr">
              <a:spcAft>
                <a:spcPts val="600"/>
              </a:spcAft>
            </a:pPr>
            <a:r>
              <a:rPr lang="en-US" b="1" dirty="0" smtClean="0">
                <a:solidFill>
                  <a:schemeClr val="bg1"/>
                </a:solidFill>
              </a:rPr>
              <a:t>Learn without boundaries</a:t>
            </a:r>
          </a:p>
          <a:p>
            <a:pPr algn="ctr"/>
            <a:r>
              <a:rPr lang="en-US" sz="1600" dirty="0">
                <a:solidFill>
                  <a:schemeClr val="bg1"/>
                </a:solidFill>
              </a:rPr>
              <a:t>Nearly 3,000 students widened their horizons through interdisciplinary learning, studying abroad or taking up a work placement. </a:t>
            </a:r>
          </a:p>
        </p:txBody>
      </p:sp>
      <p:sp>
        <p:nvSpPr>
          <p:cNvPr id="12" name="Rectangle 11">
            <a:extLst>
              <a:ext uri="{FF2B5EF4-FFF2-40B4-BE49-F238E27FC236}">
                <a16:creationId xmlns:a16="http://schemas.microsoft.com/office/drawing/2014/main" xmlns="" id="{8056DD6D-BBEB-814C-B866-9211B7D5FC47}"/>
              </a:ext>
            </a:extLst>
          </p:cNvPr>
          <p:cNvSpPr/>
          <p:nvPr/>
        </p:nvSpPr>
        <p:spPr>
          <a:xfrm>
            <a:off x="4054768" y="2865875"/>
            <a:ext cx="3985448" cy="1508105"/>
          </a:xfrm>
          <a:prstGeom prst="rect">
            <a:avLst/>
          </a:prstGeom>
        </p:spPr>
        <p:txBody>
          <a:bodyPr wrap="square">
            <a:spAutoFit/>
          </a:bodyPr>
          <a:lstStyle/>
          <a:p>
            <a:pPr algn="ctr">
              <a:spcAft>
                <a:spcPts val="600"/>
              </a:spcAft>
            </a:pPr>
            <a:r>
              <a:rPr lang="en-US" b="1" dirty="0" smtClean="0">
                <a:solidFill>
                  <a:schemeClr val="bg1"/>
                </a:solidFill>
              </a:rPr>
              <a:t>Step up and lead</a:t>
            </a:r>
            <a:endParaRPr lang="en-US" dirty="0">
              <a:solidFill>
                <a:schemeClr val="bg1"/>
              </a:solidFill>
            </a:endParaRPr>
          </a:p>
          <a:p>
            <a:pPr algn="ctr">
              <a:spcAft>
                <a:spcPts val="600"/>
              </a:spcAft>
            </a:pPr>
            <a:r>
              <a:rPr lang="en-US" sz="1600" dirty="0">
                <a:solidFill>
                  <a:schemeClr val="bg1"/>
                </a:solidFill>
              </a:rPr>
              <a:t>Approximately 4,000 leadership </a:t>
            </a:r>
            <a:r>
              <a:rPr lang="en-US" sz="1600" dirty="0" smtClean="0">
                <a:solidFill>
                  <a:schemeClr val="bg1"/>
                </a:solidFill>
              </a:rPr>
              <a:t/>
            </a:r>
            <a:br>
              <a:rPr lang="en-US" sz="1600" dirty="0" smtClean="0">
                <a:solidFill>
                  <a:schemeClr val="bg1"/>
                </a:solidFill>
              </a:rPr>
            </a:br>
            <a:r>
              <a:rPr lang="en-US" sz="1600" dirty="0" smtClean="0">
                <a:solidFill>
                  <a:schemeClr val="bg1"/>
                </a:solidFill>
              </a:rPr>
              <a:t>activities </a:t>
            </a:r>
            <a:r>
              <a:rPr lang="en-US" sz="1600" dirty="0">
                <a:solidFill>
                  <a:schemeClr val="bg1"/>
                </a:solidFill>
              </a:rPr>
              <a:t>were undertaken by </a:t>
            </a:r>
            <a:r>
              <a:rPr lang="en-US" sz="1600" dirty="0" smtClean="0">
                <a:solidFill>
                  <a:schemeClr val="bg1"/>
                </a:solidFill>
              </a:rPr>
              <a:t/>
            </a:r>
            <a:br>
              <a:rPr lang="en-US" sz="1600" dirty="0" smtClean="0">
                <a:solidFill>
                  <a:schemeClr val="bg1"/>
                </a:solidFill>
              </a:rPr>
            </a:br>
            <a:r>
              <a:rPr lang="en-US" sz="1600" dirty="0" smtClean="0">
                <a:solidFill>
                  <a:schemeClr val="bg1"/>
                </a:solidFill>
              </a:rPr>
              <a:t>our </a:t>
            </a:r>
            <a:r>
              <a:rPr lang="en-US" sz="1600" dirty="0">
                <a:solidFill>
                  <a:schemeClr val="bg1"/>
                </a:solidFill>
              </a:rPr>
              <a:t>students. </a:t>
            </a:r>
          </a:p>
          <a:p>
            <a:pPr algn="ctr">
              <a:spcAft>
                <a:spcPts val="600"/>
              </a:spcAft>
            </a:pPr>
            <a:endParaRPr lang="en-US" sz="1600" dirty="0">
              <a:solidFill>
                <a:schemeClr val="bg1"/>
              </a:solidFill>
            </a:endParaRPr>
          </a:p>
        </p:txBody>
      </p:sp>
      <p:sp>
        <p:nvSpPr>
          <p:cNvPr id="13" name="Rectangle 12">
            <a:extLst>
              <a:ext uri="{FF2B5EF4-FFF2-40B4-BE49-F238E27FC236}">
                <a16:creationId xmlns:a16="http://schemas.microsoft.com/office/drawing/2014/main" xmlns="" id="{5FA333AC-E3CE-E743-A4EE-96D4C65A6403}"/>
              </a:ext>
            </a:extLst>
          </p:cNvPr>
          <p:cNvSpPr/>
          <p:nvPr/>
        </p:nvSpPr>
        <p:spPr>
          <a:xfrm>
            <a:off x="8142069" y="2865875"/>
            <a:ext cx="3714571" cy="1431161"/>
          </a:xfrm>
          <a:prstGeom prst="rect">
            <a:avLst/>
          </a:prstGeom>
        </p:spPr>
        <p:txBody>
          <a:bodyPr wrap="square">
            <a:spAutoFit/>
          </a:bodyPr>
          <a:lstStyle/>
          <a:p>
            <a:pPr algn="ctr">
              <a:spcAft>
                <a:spcPts val="600"/>
              </a:spcAft>
            </a:pPr>
            <a:r>
              <a:rPr lang="en-GB" b="1" dirty="0" smtClean="0">
                <a:solidFill>
                  <a:schemeClr val="bg1"/>
                </a:solidFill>
                <a:ea typeface="Open Sans" panose="020B0606030504020204" pitchFamily="34" charset="0"/>
              </a:rPr>
              <a:t>Create your future</a:t>
            </a:r>
            <a:endParaRPr lang="en-GB" b="1" dirty="0">
              <a:solidFill>
                <a:schemeClr val="bg1"/>
              </a:solidFill>
              <a:ea typeface="Open Sans" panose="020B0606030504020204" pitchFamily="34" charset="0"/>
            </a:endParaRPr>
          </a:p>
          <a:p>
            <a:pPr algn="ctr"/>
            <a:r>
              <a:rPr lang="en-GB" sz="1600" dirty="0">
                <a:solidFill>
                  <a:schemeClr val="bg1"/>
                </a:solidFill>
              </a:rPr>
              <a:t>Supported by our award-winning Careers Service, our students are encouraged to think about the future they want and take action to get there.</a:t>
            </a:r>
          </a:p>
        </p:txBody>
      </p:sp>
      <p:sp>
        <p:nvSpPr>
          <p:cNvPr id="14" name="Rectangle 13">
            <a:extLst>
              <a:ext uri="{FF2B5EF4-FFF2-40B4-BE49-F238E27FC236}">
                <a16:creationId xmlns:a16="http://schemas.microsoft.com/office/drawing/2014/main" xmlns="" id="{8DE55C17-A2AA-4646-BBE0-F2A73698B993}"/>
              </a:ext>
            </a:extLst>
          </p:cNvPr>
          <p:cNvSpPr/>
          <p:nvPr/>
        </p:nvSpPr>
        <p:spPr>
          <a:xfrm>
            <a:off x="263352" y="4509120"/>
            <a:ext cx="3960440" cy="1677382"/>
          </a:xfrm>
          <a:prstGeom prst="rect">
            <a:avLst/>
          </a:prstGeom>
        </p:spPr>
        <p:txBody>
          <a:bodyPr wrap="square">
            <a:spAutoFit/>
          </a:bodyPr>
          <a:lstStyle/>
          <a:p>
            <a:pPr algn="ctr">
              <a:spcAft>
                <a:spcPts val="600"/>
              </a:spcAft>
            </a:pPr>
            <a:r>
              <a:rPr lang="en-US" b="1" dirty="0" smtClean="0">
                <a:solidFill>
                  <a:schemeClr val="bg1"/>
                </a:solidFill>
              </a:rPr>
              <a:t>Understand the issues that matter</a:t>
            </a:r>
            <a:r>
              <a:rPr lang="en-US" b="1" dirty="0">
                <a:solidFill>
                  <a:schemeClr val="bg1"/>
                </a:solidFill>
              </a:rPr>
              <a:t> </a:t>
            </a:r>
            <a:endParaRPr lang="en-US" dirty="0">
              <a:solidFill>
                <a:schemeClr val="bg1"/>
              </a:solidFill>
            </a:endParaRPr>
          </a:p>
          <a:p>
            <a:pPr algn="ctr"/>
            <a:r>
              <a:rPr lang="en-US" sz="1600" dirty="0">
                <a:solidFill>
                  <a:schemeClr val="bg1"/>
                </a:solidFill>
              </a:rPr>
              <a:t>4,700 undergraduates took part in the Sustainability Challenge, 1,600 completed the Social Justice Challenge and 1,000 undertook the Workplace Ethics Challenge.</a:t>
            </a:r>
          </a:p>
        </p:txBody>
      </p:sp>
      <p:sp>
        <p:nvSpPr>
          <p:cNvPr id="15" name="Rectangle 14">
            <a:extLst>
              <a:ext uri="{FF2B5EF4-FFF2-40B4-BE49-F238E27FC236}">
                <a16:creationId xmlns:a16="http://schemas.microsoft.com/office/drawing/2014/main" xmlns="" id="{BA336126-F359-0E4A-B02A-E32C83AF85B6}"/>
              </a:ext>
            </a:extLst>
          </p:cNvPr>
          <p:cNvSpPr/>
          <p:nvPr/>
        </p:nvSpPr>
        <p:spPr>
          <a:xfrm>
            <a:off x="4033252" y="4509120"/>
            <a:ext cx="4125498" cy="1431161"/>
          </a:xfrm>
          <a:prstGeom prst="rect">
            <a:avLst/>
          </a:prstGeom>
        </p:spPr>
        <p:txBody>
          <a:bodyPr wrap="square">
            <a:spAutoFit/>
          </a:bodyPr>
          <a:lstStyle/>
          <a:p>
            <a:pPr algn="ctr">
              <a:spcAft>
                <a:spcPts val="600"/>
              </a:spcAft>
            </a:pPr>
            <a:r>
              <a:rPr lang="en-US" b="1" dirty="0" smtClean="0">
                <a:solidFill>
                  <a:schemeClr val="bg1"/>
                </a:solidFill>
              </a:rPr>
              <a:t>Make a difference</a:t>
            </a:r>
            <a:endParaRPr lang="en-US" dirty="0">
              <a:solidFill>
                <a:schemeClr val="bg1"/>
              </a:solidFill>
            </a:endParaRPr>
          </a:p>
          <a:p>
            <a:pPr algn="ctr"/>
            <a:r>
              <a:rPr lang="en-US" sz="1600" dirty="0">
                <a:solidFill>
                  <a:schemeClr val="bg1"/>
                </a:solidFill>
              </a:rPr>
              <a:t>1,400 students volunteered their time to social, educational, health, cultural and environmental wellbeing </a:t>
            </a:r>
            <a:r>
              <a:rPr lang="en-US" sz="1600" dirty="0" err="1">
                <a:solidFill>
                  <a:schemeClr val="bg1"/>
                </a:solidFill>
              </a:rPr>
              <a:t>programmes</a:t>
            </a:r>
            <a:r>
              <a:rPr lang="en-US" sz="1600" dirty="0">
                <a:solidFill>
                  <a:schemeClr val="bg1"/>
                </a:solidFill>
              </a:rPr>
              <a:t>, globally and locally. </a:t>
            </a:r>
          </a:p>
        </p:txBody>
      </p:sp>
      <p:sp>
        <p:nvSpPr>
          <p:cNvPr id="16" name="Rectangle 15">
            <a:extLst>
              <a:ext uri="{FF2B5EF4-FFF2-40B4-BE49-F238E27FC236}">
                <a16:creationId xmlns:a16="http://schemas.microsoft.com/office/drawing/2014/main" xmlns="" id="{81ECA825-924F-6B40-A376-A0CB6585DB0E}"/>
              </a:ext>
            </a:extLst>
          </p:cNvPr>
          <p:cNvSpPr/>
          <p:nvPr/>
        </p:nvSpPr>
        <p:spPr>
          <a:xfrm>
            <a:off x="8277952" y="4509120"/>
            <a:ext cx="3485252" cy="1677382"/>
          </a:xfrm>
          <a:prstGeom prst="rect">
            <a:avLst/>
          </a:prstGeom>
        </p:spPr>
        <p:txBody>
          <a:bodyPr wrap="square">
            <a:spAutoFit/>
          </a:bodyPr>
          <a:lstStyle/>
          <a:p>
            <a:pPr algn="ctr">
              <a:spcAft>
                <a:spcPts val="600"/>
              </a:spcAft>
            </a:pPr>
            <a:r>
              <a:rPr lang="en-GB" b="1" dirty="0" smtClean="0">
                <a:solidFill>
                  <a:schemeClr val="bg1"/>
                </a:solidFill>
                <a:ea typeface="Open Sans" panose="020B0606030504020204" pitchFamily="34" charset="0"/>
              </a:rPr>
              <a:t>The </a:t>
            </a:r>
            <a:r>
              <a:rPr lang="en-GB" b="1" dirty="0" err="1" smtClean="0">
                <a:solidFill>
                  <a:schemeClr val="bg1"/>
                </a:solidFill>
                <a:ea typeface="Open Sans" panose="020B0606030504020204" pitchFamily="34" charset="0"/>
              </a:rPr>
              <a:t>Stellify</a:t>
            </a:r>
            <a:r>
              <a:rPr lang="en-GB" b="1" dirty="0" smtClean="0">
                <a:solidFill>
                  <a:schemeClr val="bg1"/>
                </a:solidFill>
                <a:ea typeface="Open Sans" panose="020B0606030504020204" pitchFamily="34" charset="0"/>
              </a:rPr>
              <a:t> Award</a:t>
            </a:r>
            <a:endParaRPr lang="en-GB" sz="1600" b="1" dirty="0">
              <a:solidFill>
                <a:schemeClr val="bg1"/>
              </a:solidFill>
              <a:ea typeface="Open Sans" panose="020B0606030504020204" pitchFamily="34" charset="0"/>
            </a:endParaRPr>
          </a:p>
          <a:p>
            <a:pPr algn="ctr"/>
            <a:r>
              <a:rPr lang="en-GB" sz="1600" dirty="0">
                <a:solidFill>
                  <a:schemeClr val="bg1"/>
                </a:solidFill>
              </a:rPr>
              <a:t>The </a:t>
            </a:r>
            <a:r>
              <a:rPr lang="en-GB" sz="1600" dirty="0" err="1">
                <a:solidFill>
                  <a:schemeClr val="bg1"/>
                </a:solidFill>
              </a:rPr>
              <a:t>Stellify</a:t>
            </a:r>
            <a:r>
              <a:rPr lang="en-GB" sz="1600" dirty="0">
                <a:solidFill>
                  <a:schemeClr val="bg1"/>
                </a:solidFill>
              </a:rPr>
              <a:t> Award recognises students who have completed all </a:t>
            </a:r>
            <a:r>
              <a:rPr lang="en-GB" sz="1600" dirty="0" err="1">
                <a:solidFill>
                  <a:schemeClr val="bg1"/>
                </a:solidFill>
              </a:rPr>
              <a:t>Stellify</a:t>
            </a:r>
            <a:r>
              <a:rPr lang="en-GB" sz="1600" dirty="0">
                <a:solidFill>
                  <a:schemeClr val="bg1"/>
                </a:solidFill>
              </a:rPr>
              <a:t> action points, demonstrating their commitment to becoming an ethical leader of tomorrow.</a:t>
            </a:r>
          </a:p>
        </p:txBody>
      </p:sp>
      <p:sp>
        <p:nvSpPr>
          <p:cNvPr id="10" name="Content Placeholder 2">
            <a:extLst>
              <a:ext uri="{FF2B5EF4-FFF2-40B4-BE49-F238E27FC236}">
                <a16:creationId xmlns:a16="http://schemas.microsoft.com/office/drawing/2014/main" xmlns="" id="{F4FE8BE9-1EB4-2C4D-B1B5-2DCF3F1ACC1C}"/>
              </a:ext>
            </a:extLst>
          </p:cNvPr>
          <p:cNvSpPr txBox="1">
            <a:spLocks/>
          </p:cNvSpPr>
          <p:nvPr/>
        </p:nvSpPr>
        <p:spPr bwMode="auto">
          <a:xfrm>
            <a:off x="698500" y="6343836"/>
            <a:ext cx="11158140" cy="292350"/>
          </a:xfrm>
          <a:prstGeom prst="rect">
            <a:avLst/>
          </a:prstGeom>
          <a:noFill/>
          <a:ln w="9525">
            <a:noFill/>
            <a:miter lim="800000"/>
            <a:headEnd/>
            <a:tailEnd/>
          </a:ln>
        </p:spPr>
        <p:txBody>
          <a:bodyPr vert="horz" wrap="square" lIns="108000" tIns="108000" rIns="251999" bIns="108000" numCol="1" anchor="t"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600" i="1" baseline="30000" dirty="0">
                <a:solidFill>
                  <a:schemeClr val="bg1"/>
                </a:solidFill>
                <a:latin typeface="Arial" charset="0"/>
                <a:ea typeface="Arial" charset="0"/>
                <a:cs typeface="Arial" charset="0"/>
              </a:rPr>
              <a:t>All figures from the 2018/19 academic year.</a:t>
            </a:r>
            <a:endParaRPr lang="en-US" sz="1600" baseline="30000" dirty="0">
              <a:solidFill>
                <a:schemeClr val="bg1"/>
              </a:solidFill>
              <a:latin typeface="Arial" charset="0"/>
              <a:ea typeface="Arial" charset="0"/>
              <a:cs typeface="Arial" charset="0"/>
            </a:endParaRPr>
          </a:p>
        </p:txBody>
      </p:sp>
      <p:sp>
        <p:nvSpPr>
          <p:cNvPr id="17" name="Left Arrow 16">
            <a:hlinkClick r:id="rId3" action="ppaction://hlinksldjump"/>
          </p:cNvPr>
          <p:cNvSpPr/>
          <p:nvPr/>
        </p:nvSpPr>
        <p:spPr>
          <a:xfrm>
            <a:off x="263352" y="332656"/>
            <a:ext cx="864096" cy="432048"/>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61937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xmlns="" id="{9CAACAE8-B1ED-3442-98A0-A300D68B1DE6}"/>
              </a:ext>
            </a:extLst>
          </p:cNvPr>
          <p:cNvSpPr>
            <a:spLocks noGrp="1"/>
          </p:cNvSpPr>
          <p:nvPr>
            <p:ph type="title"/>
          </p:nvPr>
        </p:nvSpPr>
        <p:spPr>
          <a:xfrm>
            <a:off x="616496" y="116632"/>
            <a:ext cx="10959008" cy="1143000"/>
          </a:xfrm>
        </p:spPr>
        <p:txBody>
          <a:bodyPr/>
          <a:lstStyle/>
          <a:p>
            <a:pPr algn="ctr"/>
            <a:r>
              <a:rPr lang="en-US" sz="3200" dirty="0" smtClean="0">
                <a:solidFill>
                  <a:schemeClr val="tx1">
                    <a:lumMod val="65000"/>
                    <a:lumOff val="35000"/>
                  </a:schemeClr>
                </a:solidFill>
              </a:rPr>
              <a:t>Graduate careers</a:t>
            </a:r>
            <a:endParaRPr lang="en-US" sz="3200" dirty="0">
              <a:solidFill>
                <a:schemeClr val="tx1">
                  <a:lumMod val="65000"/>
                  <a:lumOff val="35000"/>
                </a:schemeClr>
              </a:solidFill>
            </a:endParaRPr>
          </a:p>
        </p:txBody>
      </p:sp>
      <p:sp>
        <p:nvSpPr>
          <p:cNvPr id="12" name="TextBox 6"/>
          <p:cNvSpPr txBox="1">
            <a:spLocks noChangeArrowheads="1"/>
          </p:cNvSpPr>
          <p:nvPr/>
        </p:nvSpPr>
        <p:spPr bwMode="auto">
          <a:xfrm>
            <a:off x="407369" y="1132165"/>
            <a:ext cx="1123324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a:r>
              <a:rPr lang="en-US" dirty="0">
                <a:solidFill>
                  <a:schemeClr val="tx1">
                    <a:lumMod val="65000"/>
                    <a:lumOff val="35000"/>
                  </a:schemeClr>
                </a:solidFill>
                <a:latin typeface="Arial" charset="0"/>
                <a:ea typeface="Arial" charset="0"/>
                <a:cs typeface="Arial" charset="0"/>
              </a:rPr>
              <a:t>We’re the most targeted university by the UK’s top 100 graduate recruiters</a:t>
            </a:r>
            <a:r>
              <a:rPr lang="en-US" dirty="0" smtClean="0">
                <a:solidFill>
                  <a:schemeClr val="tx1">
                    <a:lumMod val="65000"/>
                    <a:lumOff val="35000"/>
                  </a:schemeClr>
                </a:solidFill>
                <a:latin typeface="Arial" charset="0"/>
                <a:ea typeface="Arial" charset="0"/>
                <a:cs typeface="Arial" charset="0"/>
              </a:rPr>
              <a:t>* and </a:t>
            </a:r>
            <a:r>
              <a:rPr lang="en-US" dirty="0">
                <a:solidFill>
                  <a:schemeClr val="tx1">
                    <a:lumMod val="65000"/>
                    <a:lumOff val="35000"/>
                  </a:schemeClr>
                </a:solidFill>
                <a:latin typeface="Arial" charset="0"/>
                <a:ea typeface="Arial" charset="0"/>
                <a:cs typeface="Arial" charset="0"/>
              </a:rPr>
              <a:t>have been named University of the Year for Graduate Employment.** </a:t>
            </a:r>
          </a:p>
        </p:txBody>
      </p:sp>
      <p:sp>
        <p:nvSpPr>
          <p:cNvPr id="9"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695400" y="2191171"/>
            <a:ext cx="3432460" cy="1729899"/>
          </a:xfrm>
          <a:prstGeom prst="rect">
            <a:avLst/>
          </a:prstGeom>
          <a:solidFill>
            <a:schemeClr val="bg1">
              <a:lumMod val="85000"/>
            </a:schemeClr>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solidFill>
                  <a:srgbClr val="5D2979"/>
                </a:solidFill>
                <a:latin typeface="Arial" charset="0"/>
                <a:ea typeface="Arial" charset="0"/>
                <a:cs typeface="Arial" charset="0"/>
              </a:rPr>
              <a:t>3,700</a:t>
            </a:r>
            <a:endParaRPr lang="en-US" dirty="0">
              <a:solidFill>
                <a:srgbClr val="5D2979"/>
              </a:solidFill>
              <a:latin typeface="Arial" charset="0"/>
              <a:ea typeface="Arial" charset="0"/>
              <a:cs typeface="Arial" charset="0"/>
            </a:endParaRPr>
          </a:p>
          <a:p>
            <a:pPr marL="0" indent="0" algn="ctr">
              <a:buNone/>
            </a:pPr>
            <a:r>
              <a:rPr lang="en-US" sz="1600" dirty="0">
                <a:solidFill>
                  <a:schemeClr val="tx1">
                    <a:lumMod val="65000"/>
                    <a:lumOff val="35000"/>
                  </a:schemeClr>
                </a:solidFill>
              </a:rPr>
              <a:t>Almost 3,700 recruiters </a:t>
            </a:r>
            <a:r>
              <a:rPr lang="en-US" sz="1600" dirty="0" smtClean="0">
                <a:solidFill>
                  <a:schemeClr val="tx1">
                    <a:lumMod val="65000"/>
                    <a:lumOff val="35000"/>
                  </a:schemeClr>
                </a:solidFill>
              </a:rPr>
              <a:t/>
            </a:r>
            <a:br>
              <a:rPr lang="en-US" sz="1600" dirty="0" smtClean="0">
                <a:solidFill>
                  <a:schemeClr val="tx1">
                    <a:lumMod val="65000"/>
                    <a:lumOff val="35000"/>
                  </a:schemeClr>
                </a:solidFill>
              </a:rPr>
            </a:br>
            <a:r>
              <a:rPr lang="en-US" sz="1600" dirty="0" smtClean="0">
                <a:solidFill>
                  <a:schemeClr val="tx1">
                    <a:lumMod val="65000"/>
                    <a:lumOff val="35000"/>
                  </a:schemeClr>
                </a:solidFill>
              </a:rPr>
              <a:t>advertised </a:t>
            </a:r>
            <a:r>
              <a:rPr lang="en-US" sz="1600" dirty="0">
                <a:solidFill>
                  <a:schemeClr val="tx1">
                    <a:lumMod val="65000"/>
                    <a:lumOff val="35000"/>
                  </a:schemeClr>
                </a:solidFill>
              </a:rPr>
              <a:t>jobs, exhibited </a:t>
            </a:r>
            <a:r>
              <a:rPr lang="en-US" sz="1600" dirty="0" smtClean="0">
                <a:solidFill>
                  <a:schemeClr val="tx1">
                    <a:lumMod val="65000"/>
                    <a:lumOff val="35000"/>
                  </a:schemeClr>
                </a:solidFill>
              </a:rPr>
              <a:t/>
            </a:r>
            <a:br>
              <a:rPr lang="en-US" sz="1600" dirty="0" smtClean="0">
                <a:solidFill>
                  <a:schemeClr val="tx1">
                    <a:lumMod val="65000"/>
                    <a:lumOff val="35000"/>
                  </a:schemeClr>
                </a:solidFill>
              </a:rPr>
            </a:br>
            <a:r>
              <a:rPr lang="en-US" sz="1600" dirty="0" smtClean="0">
                <a:solidFill>
                  <a:schemeClr val="tx1">
                    <a:lumMod val="65000"/>
                    <a:lumOff val="35000"/>
                  </a:schemeClr>
                </a:solidFill>
              </a:rPr>
              <a:t>at </a:t>
            </a:r>
            <a:r>
              <a:rPr lang="en-US" sz="1600" dirty="0">
                <a:solidFill>
                  <a:schemeClr val="tx1">
                    <a:lumMod val="65000"/>
                    <a:lumOff val="35000"/>
                  </a:schemeClr>
                </a:solidFill>
              </a:rPr>
              <a:t>fairs and presented </a:t>
            </a:r>
            <a:r>
              <a:rPr lang="en-US" sz="1600" dirty="0" smtClean="0">
                <a:solidFill>
                  <a:schemeClr val="tx1">
                    <a:lumMod val="65000"/>
                    <a:lumOff val="35000"/>
                  </a:schemeClr>
                </a:solidFill>
              </a:rPr>
              <a:t/>
            </a:r>
            <a:br>
              <a:rPr lang="en-US" sz="1600" dirty="0" smtClean="0">
                <a:solidFill>
                  <a:schemeClr val="tx1">
                    <a:lumMod val="65000"/>
                    <a:lumOff val="35000"/>
                  </a:schemeClr>
                </a:solidFill>
              </a:rPr>
            </a:br>
            <a:r>
              <a:rPr lang="en-US" sz="1600" dirty="0" smtClean="0">
                <a:solidFill>
                  <a:schemeClr val="tx1">
                    <a:lumMod val="65000"/>
                    <a:lumOff val="35000"/>
                  </a:schemeClr>
                </a:solidFill>
              </a:rPr>
              <a:t>on </a:t>
            </a:r>
            <a:r>
              <a:rPr lang="en-US" sz="1600" dirty="0">
                <a:solidFill>
                  <a:schemeClr val="tx1">
                    <a:lumMod val="65000"/>
                    <a:lumOff val="35000"/>
                  </a:schemeClr>
                </a:solidFill>
              </a:rPr>
              <a:t>campus.  </a:t>
            </a:r>
          </a:p>
        </p:txBody>
      </p:sp>
      <p:sp>
        <p:nvSpPr>
          <p:cNvPr id="13"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4379770" y="2191171"/>
            <a:ext cx="3432460" cy="1729899"/>
          </a:xfrm>
          <a:prstGeom prst="rect">
            <a:avLst/>
          </a:prstGeom>
          <a:solidFill>
            <a:schemeClr val="bg1">
              <a:lumMod val="85000"/>
            </a:schemeClr>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smtClean="0">
                <a:solidFill>
                  <a:srgbClr val="5D2979"/>
                </a:solidFill>
                <a:latin typeface="Arial" charset="0"/>
                <a:ea typeface="Arial" charset="0"/>
                <a:cs typeface="Arial" charset="0"/>
              </a:rPr>
              <a:t>9,800</a:t>
            </a:r>
            <a:endParaRPr lang="en-US" dirty="0">
              <a:solidFill>
                <a:srgbClr val="5D2979"/>
              </a:solidFill>
              <a:latin typeface="Arial" charset="0"/>
              <a:ea typeface="Arial" charset="0"/>
              <a:cs typeface="Arial" charset="0"/>
            </a:endParaRPr>
          </a:p>
          <a:p>
            <a:pPr marL="0" indent="0" algn="ctr">
              <a:buNone/>
            </a:pPr>
            <a:r>
              <a:rPr lang="en-US" sz="1600" dirty="0">
                <a:solidFill>
                  <a:schemeClr val="tx1">
                    <a:lumMod val="65000"/>
                    <a:lumOff val="35000"/>
                  </a:schemeClr>
                </a:solidFill>
              </a:rPr>
              <a:t>Our Careers Service provided </a:t>
            </a:r>
            <a:r>
              <a:rPr lang="en-US" sz="1600" dirty="0" smtClean="0">
                <a:solidFill>
                  <a:schemeClr val="tx1">
                    <a:lumMod val="65000"/>
                    <a:lumOff val="35000"/>
                  </a:schemeClr>
                </a:solidFill>
              </a:rPr>
              <a:t/>
            </a:r>
            <a:br>
              <a:rPr lang="en-US" sz="1600" dirty="0" smtClean="0">
                <a:solidFill>
                  <a:schemeClr val="tx1">
                    <a:lumMod val="65000"/>
                    <a:lumOff val="35000"/>
                  </a:schemeClr>
                </a:solidFill>
              </a:rPr>
            </a:br>
            <a:r>
              <a:rPr lang="en-US" sz="1600" dirty="0" smtClean="0">
                <a:solidFill>
                  <a:schemeClr val="tx1">
                    <a:lumMod val="65000"/>
                    <a:lumOff val="35000"/>
                  </a:schemeClr>
                </a:solidFill>
              </a:rPr>
              <a:t>one-to-one </a:t>
            </a:r>
            <a:r>
              <a:rPr lang="en-US" sz="1600" dirty="0">
                <a:solidFill>
                  <a:schemeClr val="tx1">
                    <a:lumMod val="65000"/>
                    <a:lumOff val="35000"/>
                  </a:schemeClr>
                </a:solidFill>
              </a:rPr>
              <a:t>advice via more than 9,800 appointments and 3,800 email communications. </a:t>
            </a:r>
          </a:p>
        </p:txBody>
      </p:sp>
      <p:sp>
        <p:nvSpPr>
          <p:cNvPr id="14"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8042052" y="2191171"/>
            <a:ext cx="3432460" cy="1729899"/>
          </a:xfrm>
          <a:prstGeom prst="rect">
            <a:avLst/>
          </a:prstGeom>
          <a:solidFill>
            <a:schemeClr val="bg1">
              <a:lumMod val="85000"/>
            </a:schemeClr>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smtClean="0">
                <a:solidFill>
                  <a:srgbClr val="5D2979"/>
                </a:solidFill>
                <a:latin typeface="Arial" charset="0"/>
                <a:ea typeface="Arial" charset="0"/>
                <a:cs typeface="Arial" charset="0"/>
              </a:rPr>
              <a:t>900</a:t>
            </a:r>
            <a:endParaRPr lang="en-US" dirty="0">
              <a:solidFill>
                <a:srgbClr val="5D2979"/>
              </a:solidFill>
              <a:latin typeface="Arial" charset="0"/>
              <a:ea typeface="Arial" charset="0"/>
              <a:cs typeface="Arial" charset="0"/>
            </a:endParaRPr>
          </a:p>
          <a:p>
            <a:pPr marL="0" indent="0" algn="ctr">
              <a:buNone/>
            </a:pPr>
            <a:r>
              <a:rPr lang="en-US" sz="1600" dirty="0">
                <a:solidFill>
                  <a:schemeClr val="tx1">
                    <a:lumMod val="65000"/>
                    <a:lumOff val="35000"/>
                  </a:schemeClr>
                </a:solidFill>
              </a:rPr>
              <a:t>Almost 900 mentoring interactions and partnerships with alumni professionals took place in 2018/19.  </a:t>
            </a:r>
          </a:p>
        </p:txBody>
      </p:sp>
      <p:sp>
        <p:nvSpPr>
          <p:cNvPr id="15"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695400" y="4149080"/>
            <a:ext cx="3432460" cy="2232248"/>
          </a:xfrm>
          <a:prstGeom prst="rect">
            <a:avLst/>
          </a:prstGeom>
          <a:solidFill>
            <a:schemeClr val="bg1">
              <a:lumMod val="85000"/>
            </a:schemeClr>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smtClean="0">
                <a:solidFill>
                  <a:srgbClr val="5D2979"/>
                </a:solidFill>
                <a:latin typeface="Arial" charset="0"/>
                <a:ea typeface="Arial" charset="0"/>
                <a:cs typeface="Arial" charset="0"/>
              </a:rPr>
              <a:t>8,200</a:t>
            </a:r>
            <a:endParaRPr lang="en-US" dirty="0">
              <a:solidFill>
                <a:srgbClr val="5D2979"/>
              </a:solidFill>
              <a:latin typeface="Arial" charset="0"/>
              <a:ea typeface="Arial" charset="0"/>
              <a:cs typeface="Arial" charset="0"/>
            </a:endParaRPr>
          </a:p>
          <a:p>
            <a:pPr marL="0" indent="0" algn="ctr">
              <a:buNone/>
            </a:pPr>
            <a:r>
              <a:rPr lang="en-US" sz="1600" dirty="0">
                <a:solidFill>
                  <a:schemeClr val="tx1">
                    <a:lumMod val="65000"/>
                    <a:lumOff val="35000"/>
                  </a:schemeClr>
                </a:solidFill>
              </a:rPr>
              <a:t>More than 8,200 students </a:t>
            </a:r>
            <a:r>
              <a:rPr lang="en-US" sz="1600" dirty="0" smtClean="0">
                <a:solidFill>
                  <a:schemeClr val="tx1">
                    <a:lumMod val="65000"/>
                    <a:lumOff val="35000"/>
                  </a:schemeClr>
                </a:solidFill>
              </a:rPr>
              <a:t/>
            </a:r>
            <a:br>
              <a:rPr lang="en-US" sz="1600" dirty="0" smtClean="0">
                <a:solidFill>
                  <a:schemeClr val="tx1">
                    <a:lumMod val="65000"/>
                    <a:lumOff val="35000"/>
                  </a:schemeClr>
                </a:solidFill>
              </a:rPr>
            </a:br>
            <a:r>
              <a:rPr lang="en-US" sz="1600" dirty="0" smtClean="0">
                <a:solidFill>
                  <a:schemeClr val="tx1">
                    <a:lumMod val="65000"/>
                    <a:lumOff val="35000"/>
                  </a:schemeClr>
                </a:solidFill>
              </a:rPr>
              <a:t>attended </a:t>
            </a:r>
            <a:r>
              <a:rPr lang="en-US" sz="1600" dirty="0">
                <a:solidFill>
                  <a:schemeClr val="tx1">
                    <a:lumMod val="65000"/>
                    <a:lumOff val="35000"/>
                  </a:schemeClr>
                </a:solidFill>
              </a:rPr>
              <a:t>employer-led careers activities on campus. </a:t>
            </a:r>
          </a:p>
        </p:txBody>
      </p:sp>
      <p:sp>
        <p:nvSpPr>
          <p:cNvPr id="16"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4379770" y="4149080"/>
            <a:ext cx="3432460" cy="2232248"/>
          </a:xfrm>
          <a:prstGeom prst="rect">
            <a:avLst/>
          </a:prstGeom>
          <a:solidFill>
            <a:schemeClr val="bg1">
              <a:lumMod val="85000"/>
            </a:schemeClr>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smtClean="0">
                <a:solidFill>
                  <a:srgbClr val="5D2979"/>
                </a:solidFill>
                <a:latin typeface="Arial" charset="0"/>
                <a:ea typeface="Arial" charset="0"/>
                <a:cs typeface="Arial" charset="0"/>
              </a:rPr>
              <a:t>570</a:t>
            </a:r>
            <a:endParaRPr lang="en-US" dirty="0">
              <a:solidFill>
                <a:srgbClr val="5D2979"/>
              </a:solidFill>
              <a:latin typeface="Arial" charset="0"/>
              <a:ea typeface="Arial" charset="0"/>
              <a:cs typeface="Arial" charset="0"/>
            </a:endParaRPr>
          </a:p>
          <a:p>
            <a:pPr marL="0" indent="0" algn="ctr">
              <a:buNone/>
            </a:pPr>
            <a:r>
              <a:rPr lang="en-US" sz="1600" dirty="0">
                <a:solidFill>
                  <a:schemeClr val="tx1">
                    <a:lumMod val="65000"/>
                    <a:lumOff val="35000"/>
                  </a:schemeClr>
                </a:solidFill>
              </a:rPr>
              <a:t>Nearly 570 students and </a:t>
            </a:r>
            <a:br>
              <a:rPr lang="en-US" sz="1600" dirty="0">
                <a:solidFill>
                  <a:schemeClr val="tx1">
                    <a:lumMod val="65000"/>
                    <a:lumOff val="35000"/>
                  </a:schemeClr>
                </a:solidFill>
              </a:rPr>
            </a:br>
            <a:r>
              <a:rPr lang="en-US" sz="1600" dirty="0" smtClean="0">
                <a:solidFill>
                  <a:schemeClr val="tx1">
                    <a:lumMod val="65000"/>
                    <a:lumOff val="35000"/>
                  </a:schemeClr>
                </a:solidFill>
              </a:rPr>
              <a:t>graduates </a:t>
            </a:r>
            <a:r>
              <a:rPr lang="en-US" sz="1600" dirty="0">
                <a:solidFill>
                  <a:schemeClr val="tx1">
                    <a:lumMod val="65000"/>
                    <a:lumOff val="35000"/>
                  </a:schemeClr>
                </a:solidFill>
              </a:rPr>
              <a:t>secured paid </a:t>
            </a:r>
            <a:r>
              <a:rPr lang="en-US" sz="1600" dirty="0" smtClean="0">
                <a:solidFill>
                  <a:schemeClr val="tx1">
                    <a:lumMod val="65000"/>
                    <a:lumOff val="35000"/>
                  </a:schemeClr>
                </a:solidFill>
              </a:rPr>
              <a:t/>
            </a:r>
            <a:br>
              <a:rPr lang="en-US" sz="1600" dirty="0" smtClean="0">
                <a:solidFill>
                  <a:schemeClr val="tx1">
                    <a:lumMod val="65000"/>
                    <a:lumOff val="35000"/>
                  </a:schemeClr>
                </a:solidFill>
              </a:rPr>
            </a:br>
            <a:r>
              <a:rPr lang="en-US" sz="1600" dirty="0" smtClean="0">
                <a:solidFill>
                  <a:schemeClr val="tx1">
                    <a:lumMod val="65000"/>
                    <a:lumOff val="35000"/>
                  </a:schemeClr>
                </a:solidFill>
              </a:rPr>
              <a:t>internships </a:t>
            </a:r>
            <a:r>
              <a:rPr lang="en-US" sz="1600" dirty="0">
                <a:solidFill>
                  <a:schemeClr val="tx1">
                    <a:lumMod val="65000"/>
                    <a:lumOff val="35000"/>
                  </a:schemeClr>
                </a:solidFill>
              </a:rPr>
              <a:t>via our Manchester Graduate and Student Summer Internship </a:t>
            </a:r>
            <a:r>
              <a:rPr lang="en-US" sz="1600" dirty="0" err="1">
                <a:solidFill>
                  <a:schemeClr val="tx1">
                    <a:lumMod val="65000"/>
                    <a:lumOff val="35000"/>
                  </a:schemeClr>
                </a:solidFill>
              </a:rPr>
              <a:t>programmes</a:t>
            </a:r>
            <a:r>
              <a:rPr lang="en-US" sz="1600" dirty="0">
                <a:solidFill>
                  <a:schemeClr val="tx1">
                    <a:lumMod val="65000"/>
                    <a:lumOff val="35000"/>
                  </a:schemeClr>
                </a:solidFill>
              </a:rPr>
              <a:t>. </a:t>
            </a:r>
          </a:p>
        </p:txBody>
      </p:sp>
      <p:sp>
        <p:nvSpPr>
          <p:cNvPr id="17"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8042052" y="4149080"/>
            <a:ext cx="3432460" cy="2232248"/>
          </a:xfrm>
          <a:prstGeom prst="rect">
            <a:avLst/>
          </a:prstGeom>
          <a:solidFill>
            <a:schemeClr val="bg1">
              <a:lumMod val="85000"/>
            </a:schemeClr>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smtClean="0">
                <a:solidFill>
                  <a:srgbClr val="5D2979"/>
                </a:solidFill>
                <a:latin typeface="Arial" charset="0"/>
                <a:ea typeface="Arial" charset="0"/>
                <a:cs typeface="Arial" charset="0"/>
              </a:rPr>
              <a:t>1,500</a:t>
            </a:r>
            <a:endParaRPr lang="en-US" dirty="0">
              <a:solidFill>
                <a:srgbClr val="5D2979"/>
              </a:solidFill>
              <a:latin typeface="Arial" charset="0"/>
              <a:ea typeface="Arial" charset="0"/>
              <a:cs typeface="Arial" charset="0"/>
            </a:endParaRPr>
          </a:p>
          <a:p>
            <a:pPr marL="0" indent="0" algn="ctr">
              <a:buNone/>
            </a:pPr>
            <a:r>
              <a:rPr lang="en-US" sz="1600" dirty="0">
                <a:solidFill>
                  <a:schemeClr val="tx1">
                    <a:lumMod val="65000"/>
                    <a:lumOff val="35000"/>
                  </a:schemeClr>
                </a:solidFill>
              </a:rPr>
              <a:t>More than 1,500 students took </a:t>
            </a:r>
            <a:r>
              <a:rPr lang="en-US" sz="1600" dirty="0" smtClean="0">
                <a:solidFill>
                  <a:schemeClr val="tx1">
                    <a:lumMod val="65000"/>
                    <a:lumOff val="35000"/>
                  </a:schemeClr>
                </a:solidFill>
              </a:rPr>
              <a:t/>
            </a:r>
            <a:br>
              <a:rPr lang="en-US" sz="1600" dirty="0" smtClean="0">
                <a:solidFill>
                  <a:schemeClr val="tx1">
                    <a:lumMod val="65000"/>
                    <a:lumOff val="35000"/>
                  </a:schemeClr>
                </a:solidFill>
              </a:rPr>
            </a:br>
            <a:r>
              <a:rPr lang="en-US" sz="1600" dirty="0" smtClean="0">
                <a:solidFill>
                  <a:schemeClr val="tx1">
                    <a:lumMod val="65000"/>
                    <a:lumOff val="35000"/>
                  </a:schemeClr>
                </a:solidFill>
              </a:rPr>
              <a:t>a </a:t>
            </a:r>
            <a:r>
              <a:rPr lang="en-US" sz="1600" dirty="0">
                <a:solidFill>
                  <a:schemeClr val="tx1">
                    <a:lumMod val="65000"/>
                    <a:lumOff val="35000"/>
                  </a:schemeClr>
                </a:solidFill>
              </a:rPr>
              <a:t>unit via our University College </a:t>
            </a:r>
            <a:r>
              <a:rPr lang="en-US" sz="1600" dirty="0" smtClean="0">
                <a:solidFill>
                  <a:schemeClr val="tx1">
                    <a:lumMod val="65000"/>
                    <a:lumOff val="35000"/>
                  </a:schemeClr>
                </a:solidFill>
              </a:rPr>
              <a:t/>
            </a:r>
            <a:br>
              <a:rPr lang="en-US" sz="1600" dirty="0" smtClean="0">
                <a:solidFill>
                  <a:schemeClr val="tx1">
                    <a:lumMod val="65000"/>
                    <a:lumOff val="35000"/>
                  </a:schemeClr>
                </a:solidFill>
              </a:rPr>
            </a:br>
            <a:r>
              <a:rPr lang="en-US" sz="1600" dirty="0" smtClean="0">
                <a:solidFill>
                  <a:schemeClr val="tx1">
                    <a:lumMod val="65000"/>
                    <a:lumOff val="35000"/>
                  </a:schemeClr>
                </a:solidFill>
              </a:rPr>
              <a:t>for </a:t>
            </a:r>
            <a:r>
              <a:rPr lang="en-US" sz="1600" dirty="0">
                <a:solidFill>
                  <a:schemeClr val="tx1">
                    <a:lumMod val="65000"/>
                    <a:lumOff val="35000"/>
                  </a:schemeClr>
                </a:solidFill>
              </a:rPr>
              <a:t>Interdisciplinary Learning, broadening their learning and equipping them with skills to enhance their employability. </a:t>
            </a:r>
          </a:p>
        </p:txBody>
      </p:sp>
      <p:sp>
        <p:nvSpPr>
          <p:cNvPr id="19" name="TextBox 6"/>
          <p:cNvSpPr txBox="1">
            <a:spLocks noChangeArrowheads="1"/>
          </p:cNvSpPr>
          <p:nvPr/>
        </p:nvSpPr>
        <p:spPr bwMode="auto">
          <a:xfrm>
            <a:off x="407369" y="6440061"/>
            <a:ext cx="1123324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a:r>
              <a:rPr lang="en-US" sz="1600" i="1" baseline="30000" dirty="0">
                <a:solidFill>
                  <a:schemeClr val="tx1">
                    <a:lumMod val="65000"/>
                    <a:lumOff val="35000"/>
                  </a:schemeClr>
                </a:solidFill>
                <a:latin typeface="Arial" charset="0"/>
                <a:ea typeface="Arial" charset="0"/>
                <a:cs typeface="Arial" charset="0"/>
              </a:rPr>
              <a:t>*Source: The Graduate Market in 2019, High Fliers Research. </a:t>
            </a:r>
            <a:r>
              <a:rPr lang="en-US" sz="1600" baseline="30000" dirty="0">
                <a:solidFill>
                  <a:schemeClr val="tx1">
                    <a:lumMod val="65000"/>
                    <a:lumOff val="35000"/>
                  </a:schemeClr>
                </a:solidFill>
                <a:latin typeface="Arial" charset="0"/>
                <a:ea typeface="Arial" charset="0"/>
                <a:cs typeface="Arial" charset="0"/>
              </a:rPr>
              <a:t> </a:t>
            </a:r>
            <a:r>
              <a:rPr lang="en-US" sz="1600" dirty="0" smtClean="0">
                <a:solidFill>
                  <a:schemeClr val="tx1">
                    <a:lumMod val="65000"/>
                    <a:lumOff val="35000"/>
                  </a:schemeClr>
                </a:solidFill>
                <a:latin typeface="Arial" charset="0"/>
                <a:ea typeface="Arial" charset="0"/>
                <a:cs typeface="Arial" charset="0"/>
              </a:rPr>
              <a:t>  </a:t>
            </a:r>
            <a:r>
              <a:rPr lang="en-US" sz="1600" i="1" baseline="30000" dirty="0" smtClean="0">
                <a:solidFill>
                  <a:schemeClr val="tx1">
                    <a:lumMod val="65000"/>
                    <a:lumOff val="35000"/>
                  </a:schemeClr>
                </a:solidFill>
                <a:latin typeface="Arial" charset="0"/>
                <a:ea typeface="Arial" charset="0"/>
                <a:cs typeface="Arial" charset="0"/>
              </a:rPr>
              <a:t>**</a:t>
            </a:r>
            <a:r>
              <a:rPr lang="en-US" sz="1600" i="1" baseline="30000" dirty="0">
                <a:solidFill>
                  <a:schemeClr val="tx1">
                    <a:lumMod val="65000"/>
                    <a:lumOff val="35000"/>
                  </a:schemeClr>
                </a:solidFill>
                <a:latin typeface="Arial" charset="0"/>
                <a:ea typeface="Arial" charset="0"/>
                <a:cs typeface="Arial" charset="0"/>
              </a:rPr>
              <a:t>Source: The Times and Sunday Times Good University Guide 2020.</a:t>
            </a:r>
            <a:endParaRPr lang="en-US" sz="1600" baseline="30000" dirty="0">
              <a:solidFill>
                <a:schemeClr val="tx1">
                  <a:lumMod val="65000"/>
                  <a:lumOff val="35000"/>
                </a:schemeClr>
              </a:solidFill>
              <a:latin typeface="Arial" charset="0"/>
              <a:ea typeface="Arial" charset="0"/>
              <a:cs typeface="Arial" charset="0"/>
            </a:endParaRPr>
          </a:p>
        </p:txBody>
      </p:sp>
      <p:sp>
        <p:nvSpPr>
          <p:cNvPr id="11" name="Left Arrow 10">
            <a:hlinkClick r:id="rId2" action="ppaction://hlinksldjump"/>
          </p:cNvPr>
          <p:cNvSpPr/>
          <p:nvPr/>
        </p:nvSpPr>
        <p:spPr>
          <a:xfrm>
            <a:off x="263352" y="332656"/>
            <a:ext cx="864096" cy="432048"/>
          </a:xfrm>
          <a:prstGeom prst="lef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926976"/>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xmlns="" id="{9CAACAE8-B1ED-3442-98A0-A300D68B1DE6}"/>
              </a:ext>
            </a:extLst>
          </p:cNvPr>
          <p:cNvSpPr>
            <a:spLocks noGrp="1"/>
          </p:cNvSpPr>
          <p:nvPr>
            <p:ph type="title"/>
          </p:nvPr>
        </p:nvSpPr>
        <p:spPr>
          <a:xfrm>
            <a:off x="616496" y="116632"/>
            <a:ext cx="10959008" cy="1143000"/>
          </a:xfrm>
        </p:spPr>
        <p:txBody>
          <a:bodyPr/>
          <a:lstStyle/>
          <a:p>
            <a:pPr algn="ctr"/>
            <a:r>
              <a:rPr lang="en-US" sz="3200" dirty="0" smtClean="0">
                <a:solidFill>
                  <a:schemeClr val="tx1">
                    <a:lumMod val="65000"/>
                    <a:lumOff val="35000"/>
                  </a:schemeClr>
                </a:solidFill>
              </a:rPr>
              <a:t>Staff</a:t>
            </a:r>
            <a:endParaRPr lang="en-US" sz="3200" dirty="0">
              <a:solidFill>
                <a:schemeClr val="tx1">
                  <a:lumMod val="65000"/>
                  <a:lumOff val="35000"/>
                </a:schemeClr>
              </a:solidFill>
            </a:endParaRPr>
          </a:p>
        </p:txBody>
      </p:sp>
      <p:sp>
        <p:nvSpPr>
          <p:cNvPr id="12" name="TextBox 6"/>
          <p:cNvSpPr txBox="1">
            <a:spLocks noChangeArrowheads="1"/>
          </p:cNvSpPr>
          <p:nvPr/>
        </p:nvSpPr>
        <p:spPr bwMode="auto">
          <a:xfrm>
            <a:off x="407369" y="1132165"/>
            <a:ext cx="1123324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a:r>
              <a:rPr lang="en-US" dirty="0">
                <a:solidFill>
                  <a:schemeClr val="tx1">
                    <a:lumMod val="65000"/>
                    <a:lumOff val="35000"/>
                  </a:schemeClr>
                </a:solidFill>
                <a:latin typeface="Arial" charset="0"/>
                <a:ea typeface="Arial" charset="0"/>
                <a:cs typeface="Arial" charset="0"/>
              </a:rPr>
              <a:t>With more than 12,800 staff we’re one of the largest employers </a:t>
            </a:r>
            <a:r>
              <a:rPr lang="en-US" dirty="0" smtClean="0">
                <a:solidFill>
                  <a:schemeClr val="tx1">
                    <a:lumMod val="65000"/>
                    <a:lumOff val="35000"/>
                  </a:schemeClr>
                </a:solidFill>
                <a:latin typeface="Arial" charset="0"/>
                <a:ea typeface="Arial" charset="0"/>
                <a:cs typeface="Arial" charset="0"/>
              </a:rPr>
              <a:t/>
            </a:r>
            <a:br>
              <a:rPr lang="en-US" dirty="0" smtClean="0">
                <a:solidFill>
                  <a:schemeClr val="tx1">
                    <a:lumMod val="65000"/>
                    <a:lumOff val="35000"/>
                  </a:schemeClr>
                </a:solidFill>
                <a:latin typeface="Arial" charset="0"/>
                <a:ea typeface="Arial" charset="0"/>
                <a:cs typeface="Arial" charset="0"/>
              </a:rPr>
            </a:br>
            <a:r>
              <a:rPr lang="en-US" dirty="0" smtClean="0">
                <a:solidFill>
                  <a:schemeClr val="tx1">
                    <a:lumMod val="65000"/>
                    <a:lumOff val="35000"/>
                  </a:schemeClr>
                </a:solidFill>
                <a:latin typeface="Arial" charset="0"/>
                <a:ea typeface="Arial" charset="0"/>
                <a:cs typeface="Arial" charset="0"/>
              </a:rPr>
              <a:t>in </a:t>
            </a:r>
            <a:r>
              <a:rPr lang="en-US" dirty="0">
                <a:solidFill>
                  <a:schemeClr val="tx1">
                    <a:lumMod val="65000"/>
                    <a:lumOff val="35000"/>
                  </a:schemeClr>
                </a:solidFill>
                <a:latin typeface="Arial" charset="0"/>
                <a:ea typeface="Arial" charset="0"/>
                <a:cs typeface="Arial" charset="0"/>
              </a:rPr>
              <a:t>Greater Manchester.</a:t>
            </a:r>
          </a:p>
        </p:txBody>
      </p:sp>
      <p:sp>
        <p:nvSpPr>
          <p:cNvPr id="19" name="TextBox 6"/>
          <p:cNvSpPr txBox="1">
            <a:spLocks noChangeArrowheads="1"/>
          </p:cNvSpPr>
          <p:nvPr/>
        </p:nvSpPr>
        <p:spPr bwMode="auto">
          <a:xfrm>
            <a:off x="407369" y="6440061"/>
            <a:ext cx="11233248" cy="256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a:r>
              <a:rPr lang="en-US" sz="1600" i="1" baseline="30000" dirty="0">
                <a:solidFill>
                  <a:schemeClr val="tx1">
                    <a:lumMod val="65000"/>
                    <a:lumOff val="35000"/>
                  </a:schemeClr>
                </a:solidFill>
                <a:latin typeface="Arial" charset="0"/>
                <a:ea typeface="Arial" charset="0"/>
                <a:cs typeface="Arial" charset="0"/>
              </a:rPr>
              <a:t>Headcount figures as at 31 July 2019 (rounded to the nearest five).</a:t>
            </a:r>
            <a:endParaRPr lang="en-US" sz="1600" baseline="30000" dirty="0">
              <a:solidFill>
                <a:schemeClr val="tx1">
                  <a:lumMod val="65000"/>
                  <a:lumOff val="35000"/>
                </a:schemeClr>
              </a:solidFill>
              <a:latin typeface="Arial" charset="0"/>
              <a:ea typeface="Arial" charset="0"/>
              <a:cs typeface="Arial"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754" t="24093" r="3354" b="7208"/>
          <a:stretch/>
        </p:blipFill>
        <p:spPr>
          <a:xfrm>
            <a:off x="3575720" y="2275165"/>
            <a:ext cx="8337657" cy="3888433"/>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486" t="30050" r="38678" b="30511"/>
          <a:stretch/>
        </p:blipFill>
        <p:spPr>
          <a:xfrm>
            <a:off x="-312712" y="2284417"/>
            <a:ext cx="4449224" cy="3821880"/>
          </a:xfrm>
          <a:prstGeom prst="rect">
            <a:avLst/>
          </a:prstGeom>
        </p:spPr>
      </p:pic>
      <p:sp>
        <p:nvSpPr>
          <p:cNvPr id="7" name="Left Arrow 6">
            <a:hlinkClick r:id="rId4" action="ppaction://hlinksldjump"/>
          </p:cNvPr>
          <p:cNvSpPr/>
          <p:nvPr/>
        </p:nvSpPr>
        <p:spPr>
          <a:xfrm>
            <a:off x="263352" y="332656"/>
            <a:ext cx="864096" cy="432048"/>
          </a:xfrm>
          <a:prstGeom prst="lef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937185"/>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Rectangle 36"/>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8" name="Title 1">
            <a:extLst>
              <a:ext uri="{FF2B5EF4-FFF2-40B4-BE49-F238E27FC236}">
                <a16:creationId xmlns:a16="http://schemas.microsoft.com/office/drawing/2014/main" xmlns="" id="{9CAACAE8-B1ED-3442-98A0-A300D68B1DE6}"/>
              </a:ext>
            </a:extLst>
          </p:cNvPr>
          <p:cNvSpPr>
            <a:spLocks noGrp="1"/>
          </p:cNvSpPr>
          <p:nvPr>
            <p:ph type="title"/>
          </p:nvPr>
        </p:nvSpPr>
        <p:spPr>
          <a:xfrm>
            <a:off x="616496" y="116632"/>
            <a:ext cx="10959008" cy="1143000"/>
          </a:xfrm>
        </p:spPr>
        <p:txBody>
          <a:bodyPr/>
          <a:lstStyle/>
          <a:p>
            <a:pPr algn="ctr"/>
            <a:r>
              <a:rPr lang="en-US" sz="3200" dirty="0" smtClean="0">
                <a:solidFill>
                  <a:schemeClr val="tx1">
                    <a:lumMod val="65000"/>
                    <a:lumOff val="35000"/>
                  </a:schemeClr>
                </a:solidFill>
              </a:rPr>
              <a:t>Faculties and Schools</a:t>
            </a:r>
            <a:endParaRPr lang="en-US" sz="3200" dirty="0">
              <a:solidFill>
                <a:schemeClr val="tx1">
                  <a:lumMod val="65000"/>
                  <a:lumOff val="35000"/>
                </a:schemeClr>
              </a:solidFill>
            </a:endParaRPr>
          </a:p>
        </p:txBody>
      </p:sp>
      <p:sp>
        <p:nvSpPr>
          <p:cNvPr id="6" name="TextBox 6"/>
          <p:cNvSpPr txBox="1">
            <a:spLocks noChangeArrowheads="1"/>
          </p:cNvSpPr>
          <p:nvPr/>
        </p:nvSpPr>
        <p:spPr bwMode="auto">
          <a:xfrm>
            <a:off x="407369" y="1132165"/>
            <a:ext cx="1123324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a:r>
              <a:rPr lang="en-US" dirty="0">
                <a:solidFill>
                  <a:schemeClr val="tx1">
                    <a:lumMod val="65000"/>
                    <a:lumOff val="35000"/>
                  </a:schemeClr>
                </a:solidFill>
                <a:latin typeface="Arial" charset="0"/>
                <a:ea typeface="Arial" charset="0"/>
                <a:cs typeface="Arial" charset="0"/>
              </a:rPr>
              <a:t>The University is divided into Faculties, Schools, Institutes and hundreds of specialist research groups, all of which undertake pioneering multidisciplinary teaching and research of worldwide significance.</a:t>
            </a:r>
          </a:p>
        </p:txBody>
      </p:sp>
      <p:sp>
        <p:nvSpPr>
          <p:cNvPr id="14"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434382" y="2843971"/>
            <a:ext cx="2702150" cy="1008112"/>
          </a:xfrm>
          <a:prstGeom prst="rect">
            <a:avLst/>
          </a:prstGeom>
          <a:solidFill>
            <a:srgbClr val="B63681"/>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solidFill>
                  <a:schemeClr val="bg1"/>
                </a:solidFill>
              </a:rPr>
              <a:t>Faculty of Humanities</a:t>
            </a:r>
            <a:endParaRPr lang="en-US" sz="1600" b="1" dirty="0">
              <a:solidFill>
                <a:schemeClr val="bg1"/>
              </a:solidFill>
            </a:endParaRPr>
          </a:p>
        </p:txBody>
      </p:sp>
      <p:sp>
        <p:nvSpPr>
          <p:cNvPr id="15"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3280548" y="2843971"/>
            <a:ext cx="1584176" cy="1008112"/>
          </a:xfrm>
          <a:prstGeom prst="rect">
            <a:avLst/>
          </a:prstGeom>
          <a:solidFill>
            <a:srgbClr val="B63681"/>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smtClean="0">
                <a:solidFill>
                  <a:schemeClr val="bg1"/>
                </a:solidFill>
              </a:rPr>
              <a:t>Alliance Manchester Business School</a:t>
            </a:r>
            <a:endParaRPr lang="en-US" sz="1400" dirty="0">
              <a:solidFill>
                <a:schemeClr val="bg1"/>
              </a:solidFill>
            </a:endParaRPr>
          </a:p>
        </p:txBody>
      </p:sp>
      <p:sp>
        <p:nvSpPr>
          <p:cNvPr id="16"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5008740" y="2843971"/>
            <a:ext cx="1584176" cy="1008112"/>
          </a:xfrm>
          <a:prstGeom prst="rect">
            <a:avLst/>
          </a:prstGeom>
          <a:solidFill>
            <a:srgbClr val="B63681"/>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smtClean="0">
                <a:solidFill>
                  <a:schemeClr val="bg1"/>
                </a:solidFill>
              </a:rPr>
              <a:t>School of Arts, Languages </a:t>
            </a:r>
            <a:br>
              <a:rPr lang="en-US" sz="1400" dirty="0" smtClean="0">
                <a:solidFill>
                  <a:schemeClr val="bg1"/>
                </a:solidFill>
              </a:rPr>
            </a:br>
            <a:r>
              <a:rPr lang="en-US" sz="1400" dirty="0" smtClean="0">
                <a:solidFill>
                  <a:schemeClr val="bg1"/>
                </a:solidFill>
              </a:rPr>
              <a:t>and Cultures</a:t>
            </a:r>
            <a:endParaRPr lang="en-US" sz="1400" dirty="0">
              <a:solidFill>
                <a:schemeClr val="bg1"/>
              </a:solidFill>
            </a:endParaRPr>
          </a:p>
        </p:txBody>
      </p:sp>
      <p:sp>
        <p:nvSpPr>
          <p:cNvPr id="17"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6736932" y="2843971"/>
            <a:ext cx="1584176" cy="1008112"/>
          </a:xfrm>
          <a:prstGeom prst="rect">
            <a:avLst/>
          </a:prstGeom>
          <a:solidFill>
            <a:srgbClr val="B63681"/>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smtClean="0">
                <a:solidFill>
                  <a:schemeClr val="bg1"/>
                </a:solidFill>
              </a:rPr>
              <a:t>School of Environment, Education and Development</a:t>
            </a:r>
            <a:endParaRPr lang="en-US" sz="1400" dirty="0">
              <a:solidFill>
                <a:schemeClr val="bg1"/>
              </a:solidFill>
            </a:endParaRPr>
          </a:p>
        </p:txBody>
      </p:sp>
      <p:sp>
        <p:nvSpPr>
          <p:cNvPr id="19"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8465124" y="2843971"/>
            <a:ext cx="1584176" cy="1008112"/>
          </a:xfrm>
          <a:prstGeom prst="rect">
            <a:avLst/>
          </a:prstGeom>
          <a:solidFill>
            <a:srgbClr val="B63681"/>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a:solidFill>
                  <a:schemeClr val="bg1"/>
                </a:solidFill>
              </a:rPr>
              <a:t>School of </a:t>
            </a:r>
            <a:br>
              <a:rPr lang="en-US" sz="1400" dirty="0">
                <a:solidFill>
                  <a:schemeClr val="bg1"/>
                </a:solidFill>
              </a:rPr>
            </a:br>
            <a:r>
              <a:rPr lang="en-US" sz="1400" dirty="0">
                <a:solidFill>
                  <a:schemeClr val="bg1"/>
                </a:solidFill>
              </a:rPr>
              <a:t>Social Sciences</a:t>
            </a:r>
            <a:endParaRPr lang="en-US" sz="1400" dirty="0">
              <a:solidFill>
                <a:schemeClr val="bg1"/>
              </a:solidFill>
            </a:endParaRPr>
          </a:p>
        </p:txBody>
      </p:sp>
      <p:sp>
        <p:nvSpPr>
          <p:cNvPr id="21"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434382" y="4069870"/>
            <a:ext cx="2702150" cy="1008112"/>
          </a:xfrm>
          <a:prstGeom prst="rect">
            <a:avLst/>
          </a:prstGeom>
          <a:solidFill>
            <a:srgbClr val="EA3A3F"/>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solidFill>
                  <a:schemeClr val="bg1"/>
                </a:solidFill>
              </a:rPr>
              <a:t>Faculty of Biology, Medicine and Health</a:t>
            </a:r>
            <a:endParaRPr lang="en-US" sz="1600" b="1" dirty="0">
              <a:solidFill>
                <a:schemeClr val="bg1"/>
              </a:solidFill>
            </a:endParaRPr>
          </a:p>
        </p:txBody>
      </p:sp>
      <p:sp>
        <p:nvSpPr>
          <p:cNvPr id="22"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3280548" y="4069870"/>
            <a:ext cx="1584176" cy="1008112"/>
          </a:xfrm>
          <a:prstGeom prst="rect">
            <a:avLst/>
          </a:prstGeom>
          <a:solidFill>
            <a:srgbClr val="EA3A3F"/>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a:solidFill>
                  <a:schemeClr val="bg1"/>
                </a:solidFill>
              </a:rPr>
              <a:t>School of </a:t>
            </a:r>
            <a:r>
              <a:rPr lang="en-US" sz="1400" dirty="0" smtClean="0">
                <a:solidFill>
                  <a:schemeClr val="bg1"/>
                </a:solidFill>
              </a:rPr>
              <a:t/>
            </a:r>
            <a:br>
              <a:rPr lang="en-US" sz="1400" dirty="0" smtClean="0">
                <a:solidFill>
                  <a:schemeClr val="bg1"/>
                </a:solidFill>
              </a:rPr>
            </a:br>
            <a:r>
              <a:rPr lang="en-US" sz="1400" dirty="0" smtClean="0">
                <a:solidFill>
                  <a:schemeClr val="bg1"/>
                </a:solidFill>
              </a:rPr>
              <a:t>Biological Sciences</a:t>
            </a:r>
            <a:endParaRPr lang="en-US" sz="1400" dirty="0">
              <a:solidFill>
                <a:schemeClr val="bg1"/>
              </a:solidFill>
            </a:endParaRPr>
          </a:p>
        </p:txBody>
      </p:sp>
      <p:sp>
        <p:nvSpPr>
          <p:cNvPr id="23"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5008740" y="4069870"/>
            <a:ext cx="1584176" cy="1008112"/>
          </a:xfrm>
          <a:prstGeom prst="rect">
            <a:avLst/>
          </a:prstGeom>
          <a:solidFill>
            <a:srgbClr val="EA3A3F"/>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smtClean="0">
                <a:solidFill>
                  <a:schemeClr val="bg1"/>
                </a:solidFill>
              </a:rPr>
              <a:t>School of </a:t>
            </a:r>
            <a:br>
              <a:rPr lang="en-US" sz="1400" dirty="0" smtClean="0">
                <a:solidFill>
                  <a:schemeClr val="bg1"/>
                </a:solidFill>
              </a:rPr>
            </a:br>
            <a:r>
              <a:rPr lang="en-US" sz="1400" dirty="0" smtClean="0">
                <a:solidFill>
                  <a:schemeClr val="bg1"/>
                </a:solidFill>
              </a:rPr>
              <a:t>Health Sciences</a:t>
            </a:r>
            <a:endParaRPr lang="en-US" sz="1400" dirty="0">
              <a:solidFill>
                <a:schemeClr val="bg1"/>
              </a:solidFill>
            </a:endParaRPr>
          </a:p>
        </p:txBody>
      </p:sp>
      <p:sp>
        <p:nvSpPr>
          <p:cNvPr id="24"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6736932" y="4069870"/>
            <a:ext cx="1584176" cy="1008112"/>
          </a:xfrm>
          <a:prstGeom prst="rect">
            <a:avLst/>
          </a:prstGeom>
          <a:solidFill>
            <a:srgbClr val="EA3A3F"/>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smtClean="0">
                <a:solidFill>
                  <a:schemeClr val="bg1"/>
                </a:solidFill>
              </a:rPr>
              <a:t>School of </a:t>
            </a:r>
            <a:br>
              <a:rPr lang="en-US" sz="1400" dirty="0" smtClean="0">
                <a:solidFill>
                  <a:schemeClr val="bg1"/>
                </a:solidFill>
              </a:rPr>
            </a:br>
            <a:r>
              <a:rPr lang="en-US" sz="1400" dirty="0" smtClean="0">
                <a:solidFill>
                  <a:schemeClr val="bg1"/>
                </a:solidFill>
              </a:rPr>
              <a:t>Medical Sciences</a:t>
            </a:r>
            <a:endParaRPr lang="en-US" sz="1400" dirty="0">
              <a:solidFill>
                <a:schemeClr val="bg1"/>
              </a:solidFill>
            </a:endParaRPr>
          </a:p>
        </p:txBody>
      </p:sp>
      <p:sp>
        <p:nvSpPr>
          <p:cNvPr id="27"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434382" y="5325914"/>
            <a:ext cx="2702150" cy="1008112"/>
          </a:xfrm>
          <a:prstGeom prst="rect">
            <a:avLst/>
          </a:prstGeom>
          <a:solidFill>
            <a:srgbClr val="F69D4A"/>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solidFill>
                  <a:schemeClr val="bg1"/>
                </a:solidFill>
              </a:rPr>
              <a:t>Faculty of Science </a:t>
            </a:r>
            <a:br>
              <a:rPr lang="en-US" sz="1600" b="1" dirty="0" smtClean="0">
                <a:solidFill>
                  <a:schemeClr val="bg1"/>
                </a:solidFill>
              </a:rPr>
            </a:br>
            <a:r>
              <a:rPr lang="en-US" sz="1600" b="1" dirty="0" smtClean="0">
                <a:solidFill>
                  <a:schemeClr val="bg1"/>
                </a:solidFill>
              </a:rPr>
              <a:t>and Engineering</a:t>
            </a:r>
            <a:endParaRPr lang="en-US" sz="1600" b="1" dirty="0">
              <a:solidFill>
                <a:schemeClr val="bg1"/>
              </a:solidFill>
            </a:endParaRPr>
          </a:p>
        </p:txBody>
      </p:sp>
      <p:sp>
        <p:nvSpPr>
          <p:cNvPr id="28"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3280548" y="5325914"/>
            <a:ext cx="1584176" cy="1008112"/>
          </a:xfrm>
          <a:prstGeom prst="rect">
            <a:avLst/>
          </a:prstGeom>
          <a:solidFill>
            <a:srgbClr val="F69D4A"/>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a:solidFill>
                  <a:schemeClr val="bg1"/>
                </a:solidFill>
              </a:rPr>
              <a:t>School of </a:t>
            </a:r>
            <a:r>
              <a:rPr lang="en-US" sz="1400" dirty="0" smtClean="0">
                <a:solidFill>
                  <a:schemeClr val="bg1"/>
                </a:solidFill>
              </a:rPr>
              <a:t/>
            </a:r>
            <a:br>
              <a:rPr lang="en-US" sz="1400" dirty="0" smtClean="0">
                <a:solidFill>
                  <a:schemeClr val="bg1"/>
                </a:solidFill>
              </a:rPr>
            </a:br>
            <a:r>
              <a:rPr lang="en-US" sz="1400" dirty="0" smtClean="0">
                <a:solidFill>
                  <a:schemeClr val="bg1"/>
                </a:solidFill>
              </a:rPr>
              <a:t>Engineering</a:t>
            </a:r>
            <a:endParaRPr lang="en-US" sz="1400" dirty="0">
              <a:solidFill>
                <a:schemeClr val="bg1"/>
              </a:solidFill>
            </a:endParaRPr>
          </a:p>
        </p:txBody>
      </p:sp>
      <p:sp>
        <p:nvSpPr>
          <p:cNvPr id="29"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5008740" y="5325914"/>
            <a:ext cx="1584176" cy="1008112"/>
          </a:xfrm>
          <a:prstGeom prst="rect">
            <a:avLst/>
          </a:prstGeom>
          <a:solidFill>
            <a:srgbClr val="F69D4A"/>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smtClean="0">
                <a:solidFill>
                  <a:schemeClr val="bg1"/>
                </a:solidFill>
              </a:rPr>
              <a:t>School of</a:t>
            </a:r>
            <a:br>
              <a:rPr lang="en-US" sz="1400" dirty="0" smtClean="0">
                <a:solidFill>
                  <a:schemeClr val="bg1"/>
                </a:solidFill>
              </a:rPr>
            </a:br>
            <a:r>
              <a:rPr lang="en-US" sz="1400" dirty="0" smtClean="0">
                <a:solidFill>
                  <a:schemeClr val="bg1"/>
                </a:solidFill>
              </a:rPr>
              <a:t>Natural Sciences</a:t>
            </a:r>
            <a:endParaRPr lang="en-US" sz="1400" dirty="0">
              <a:solidFill>
                <a:schemeClr val="bg1"/>
              </a:solidFill>
            </a:endParaRPr>
          </a:p>
        </p:txBody>
      </p:sp>
      <p:sp>
        <p:nvSpPr>
          <p:cNvPr id="25" name="Left Arrow 24">
            <a:hlinkClick r:id="rId2" action="ppaction://hlinksldjump"/>
          </p:cNvPr>
          <p:cNvSpPr/>
          <p:nvPr/>
        </p:nvSpPr>
        <p:spPr>
          <a:xfrm>
            <a:off x="263352" y="332656"/>
            <a:ext cx="864096" cy="432048"/>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492545"/>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0" y="-6460"/>
            <a:ext cx="12192000" cy="6864460"/>
          </a:xfrm>
          <a:prstGeom prst="rect">
            <a:avLst/>
          </a:prstGeom>
          <a:solidFill>
            <a:srgbClr val="393B4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6"/>
          <p:cNvSpPr txBox="1">
            <a:spLocks noChangeArrowheads="1"/>
          </p:cNvSpPr>
          <p:nvPr/>
        </p:nvSpPr>
        <p:spPr bwMode="auto">
          <a:xfrm>
            <a:off x="767408" y="1512607"/>
            <a:ext cx="4896543" cy="4678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spcAft>
                <a:spcPts val="0"/>
              </a:spcAft>
            </a:pPr>
            <a:r>
              <a:rPr lang="en-US" dirty="0">
                <a:solidFill>
                  <a:schemeClr val="bg1"/>
                </a:solidFill>
                <a:latin typeface="Arial" charset="0"/>
                <a:ea typeface="Arial" charset="0"/>
                <a:cs typeface="Arial" charset="0"/>
              </a:rPr>
              <a:t>We have the largest </a:t>
            </a:r>
            <a:r>
              <a:rPr lang="en-US" dirty="0" smtClean="0">
                <a:solidFill>
                  <a:schemeClr val="bg1"/>
                </a:solidFill>
                <a:latin typeface="Arial" charset="0"/>
                <a:ea typeface="Arial" charset="0"/>
                <a:cs typeface="Arial" charset="0"/>
              </a:rPr>
              <a:t>alumni </a:t>
            </a:r>
            <a:r>
              <a:rPr lang="en-US" dirty="0">
                <a:solidFill>
                  <a:schemeClr val="bg1"/>
                </a:solidFill>
                <a:latin typeface="Arial" charset="0"/>
                <a:ea typeface="Arial" charset="0"/>
                <a:cs typeface="Arial" charset="0"/>
              </a:rPr>
              <a:t>community of any campus-based university in </a:t>
            </a:r>
            <a:r>
              <a:rPr lang="en-US" dirty="0" smtClean="0">
                <a:solidFill>
                  <a:schemeClr val="bg1"/>
                </a:solidFill>
                <a:latin typeface="Arial" charset="0"/>
                <a:ea typeface="Arial" charset="0"/>
                <a:cs typeface="Arial" charset="0"/>
              </a:rPr>
              <a:t>the </a:t>
            </a:r>
            <a:r>
              <a:rPr lang="en-US" dirty="0">
                <a:solidFill>
                  <a:schemeClr val="bg1"/>
                </a:solidFill>
                <a:latin typeface="Arial" charset="0"/>
                <a:ea typeface="Arial" charset="0"/>
                <a:cs typeface="Arial" charset="0"/>
              </a:rPr>
              <a:t>UK, with almost 500,000 former students in more than 190 countries. </a:t>
            </a:r>
            <a:endParaRPr lang="en-US" dirty="0" smtClean="0">
              <a:solidFill>
                <a:schemeClr val="bg1"/>
              </a:solidFill>
              <a:latin typeface="Arial" charset="0"/>
              <a:ea typeface="Arial" charset="0"/>
              <a:cs typeface="Arial" charset="0"/>
            </a:endParaRPr>
          </a:p>
          <a:p>
            <a:pPr>
              <a:spcAft>
                <a:spcPts val="0"/>
              </a:spcAft>
            </a:pPr>
            <a:endParaRPr lang="en-US" dirty="0">
              <a:solidFill>
                <a:schemeClr val="bg1"/>
              </a:solidFill>
              <a:latin typeface="Arial" charset="0"/>
              <a:ea typeface="Arial" charset="0"/>
              <a:cs typeface="Arial" charset="0"/>
            </a:endParaRPr>
          </a:p>
          <a:p>
            <a:pPr>
              <a:spcAft>
                <a:spcPts val="0"/>
              </a:spcAft>
            </a:pPr>
            <a:r>
              <a:rPr lang="en-US" dirty="0">
                <a:solidFill>
                  <a:schemeClr val="bg1"/>
                </a:solidFill>
                <a:latin typeface="Arial" charset="0"/>
                <a:ea typeface="Arial" charset="0"/>
                <a:cs typeface="Arial" charset="0"/>
              </a:rPr>
              <a:t>Many of our graduates </a:t>
            </a:r>
            <a:r>
              <a:rPr lang="en-US" dirty="0" smtClean="0">
                <a:solidFill>
                  <a:schemeClr val="bg1"/>
                </a:solidFill>
                <a:latin typeface="Arial" charset="0"/>
                <a:ea typeface="Arial" charset="0"/>
                <a:cs typeface="Arial" charset="0"/>
              </a:rPr>
              <a:t>are </a:t>
            </a:r>
            <a:r>
              <a:rPr lang="en-US" dirty="0" err="1">
                <a:solidFill>
                  <a:schemeClr val="bg1"/>
                </a:solidFill>
                <a:latin typeface="Arial" charset="0"/>
                <a:ea typeface="Arial" charset="0"/>
                <a:cs typeface="Arial" charset="0"/>
              </a:rPr>
              <a:t>recognised</a:t>
            </a:r>
            <a:r>
              <a:rPr lang="en-US" dirty="0">
                <a:solidFill>
                  <a:schemeClr val="bg1"/>
                </a:solidFill>
                <a:latin typeface="Arial" charset="0"/>
                <a:ea typeface="Arial" charset="0"/>
                <a:cs typeface="Arial" charset="0"/>
              </a:rPr>
              <a:t> nationally and internationally for their achievements in business, academia, politics, </a:t>
            </a:r>
            <a:r>
              <a:rPr lang="en-US" dirty="0" smtClean="0">
                <a:solidFill>
                  <a:schemeClr val="bg1"/>
                </a:solidFill>
                <a:latin typeface="Arial" charset="0"/>
                <a:ea typeface="Arial" charset="0"/>
                <a:cs typeface="Arial" charset="0"/>
              </a:rPr>
              <a:t>medicine</a:t>
            </a:r>
            <a:r>
              <a:rPr lang="en-US" dirty="0">
                <a:solidFill>
                  <a:schemeClr val="bg1"/>
                </a:solidFill>
                <a:latin typeface="Arial" charset="0"/>
                <a:ea typeface="Arial" charset="0"/>
                <a:cs typeface="Arial" charset="0"/>
              </a:rPr>
              <a:t>, sport, industry </a:t>
            </a:r>
            <a:r>
              <a:rPr lang="en-US" dirty="0" smtClean="0">
                <a:solidFill>
                  <a:schemeClr val="bg1"/>
                </a:solidFill>
                <a:latin typeface="Arial" charset="0"/>
                <a:ea typeface="Arial" charset="0"/>
                <a:cs typeface="Arial" charset="0"/>
              </a:rPr>
              <a:t>and </a:t>
            </a:r>
            <a:r>
              <a:rPr lang="en-US" dirty="0">
                <a:solidFill>
                  <a:schemeClr val="bg1"/>
                </a:solidFill>
                <a:latin typeface="Arial" charset="0"/>
                <a:ea typeface="Arial" charset="0"/>
                <a:cs typeface="Arial" charset="0"/>
              </a:rPr>
              <a:t>the media. </a:t>
            </a:r>
          </a:p>
        </p:txBody>
      </p:sp>
      <p:sp>
        <p:nvSpPr>
          <p:cNvPr id="18" name="Title 1">
            <a:extLst>
              <a:ext uri="{FF2B5EF4-FFF2-40B4-BE49-F238E27FC236}">
                <a16:creationId xmlns:a16="http://schemas.microsoft.com/office/drawing/2014/main" xmlns="" id="{9CAACAE8-B1ED-3442-98A0-A300D68B1DE6}"/>
              </a:ext>
            </a:extLst>
          </p:cNvPr>
          <p:cNvSpPr>
            <a:spLocks noGrp="1"/>
          </p:cNvSpPr>
          <p:nvPr>
            <p:ph type="title"/>
          </p:nvPr>
        </p:nvSpPr>
        <p:spPr>
          <a:xfrm>
            <a:off x="616496" y="116632"/>
            <a:ext cx="10959008" cy="1143000"/>
          </a:xfrm>
        </p:spPr>
        <p:txBody>
          <a:bodyPr/>
          <a:lstStyle/>
          <a:p>
            <a:pPr algn="ctr"/>
            <a:r>
              <a:rPr lang="en-US" sz="3200" dirty="0" smtClean="0">
                <a:solidFill>
                  <a:schemeClr val="bg1"/>
                </a:solidFill>
                <a:latin typeface="Arial" charset="0"/>
                <a:ea typeface="Arial" charset="0"/>
                <a:cs typeface="Arial" charset="0"/>
              </a:rPr>
              <a:t>Alumni</a:t>
            </a:r>
            <a:endParaRPr lang="en-GB" sz="3200" dirty="0">
              <a:solidFill>
                <a:schemeClr val="bg1"/>
              </a:solidFill>
              <a:ea typeface="+mj-ea"/>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7506" y="1113403"/>
            <a:ext cx="5137906" cy="5744598"/>
          </a:xfrm>
          <a:prstGeom prst="rect">
            <a:avLst/>
          </a:prstGeom>
        </p:spPr>
      </p:pic>
      <p:sp>
        <p:nvSpPr>
          <p:cNvPr id="7" name="Left Arrow 6">
            <a:hlinkClick r:id="rId3" action="ppaction://hlinksldjump"/>
          </p:cNvPr>
          <p:cNvSpPr/>
          <p:nvPr/>
        </p:nvSpPr>
        <p:spPr>
          <a:xfrm>
            <a:off x="263352" y="332656"/>
            <a:ext cx="864096" cy="432048"/>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824572"/>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1" name="Rectangle 20"/>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7" name="TextBox 6"/>
          <p:cNvSpPr txBox="1">
            <a:spLocks noChangeArrowheads="1"/>
          </p:cNvSpPr>
          <p:nvPr/>
        </p:nvSpPr>
        <p:spPr bwMode="auto">
          <a:xfrm>
            <a:off x="623392" y="1559429"/>
            <a:ext cx="5256584" cy="4708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r>
              <a:rPr lang="en-US" sz="2000" dirty="0">
                <a:solidFill>
                  <a:schemeClr val="tx1">
                    <a:lumMod val="65000"/>
                    <a:lumOff val="35000"/>
                  </a:schemeClr>
                </a:solidFill>
                <a:latin typeface="Arial" charset="0"/>
                <a:ea typeface="Arial" charset="0"/>
                <a:cs typeface="Arial" charset="0"/>
              </a:rPr>
              <a:t>Our history of intellectual property </a:t>
            </a:r>
            <a:r>
              <a:rPr lang="en-US" sz="2000" dirty="0" err="1">
                <a:solidFill>
                  <a:schemeClr val="tx1">
                    <a:lumMod val="65000"/>
                    <a:lumOff val="35000"/>
                  </a:schemeClr>
                </a:solidFill>
                <a:latin typeface="Arial" charset="0"/>
                <a:ea typeface="Arial" charset="0"/>
                <a:cs typeface="Arial" charset="0"/>
              </a:rPr>
              <a:t>commercialisation</a:t>
            </a:r>
            <a:r>
              <a:rPr lang="en-US" sz="2000" dirty="0">
                <a:solidFill>
                  <a:schemeClr val="tx1">
                    <a:lumMod val="65000"/>
                    <a:lumOff val="35000"/>
                  </a:schemeClr>
                </a:solidFill>
                <a:latin typeface="Arial" charset="0"/>
                <a:ea typeface="Arial" charset="0"/>
                <a:cs typeface="Arial" charset="0"/>
              </a:rPr>
              <a:t> spans more than 30 years, during which time we’ve generated more than 100 spin-out companies. Since 2004 our </a:t>
            </a:r>
            <a:r>
              <a:rPr lang="en-US" sz="2000" dirty="0" err="1">
                <a:solidFill>
                  <a:schemeClr val="tx1">
                    <a:lumMod val="65000"/>
                    <a:lumOff val="35000"/>
                  </a:schemeClr>
                </a:solidFill>
                <a:latin typeface="Arial" charset="0"/>
                <a:ea typeface="Arial" charset="0"/>
                <a:cs typeface="Arial" charset="0"/>
              </a:rPr>
              <a:t>commercialisation</a:t>
            </a:r>
            <a:r>
              <a:rPr lang="en-US" sz="2000" dirty="0">
                <a:solidFill>
                  <a:schemeClr val="tx1">
                    <a:lumMod val="65000"/>
                    <a:lumOff val="35000"/>
                  </a:schemeClr>
                </a:solidFill>
                <a:latin typeface="Arial" charset="0"/>
                <a:ea typeface="Arial" charset="0"/>
                <a:cs typeface="Arial" charset="0"/>
              </a:rPr>
              <a:t> activities have contributed more than £800 million of economic impact. Of this, £452 million </a:t>
            </a:r>
            <a:r>
              <a:rPr lang="en-US" sz="2000" dirty="0" smtClean="0">
                <a:solidFill>
                  <a:schemeClr val="tx1">
                    <a:lumMod val="65000"/>
                    <a:lumOff val="35000"/>
                  </a:schemeClr>
                </a:solidFill>
                <a:latin typeface="Arial" charset="0"/>
                <a:ea typeface="Arial" charset="0"/>
                <a:cs typeface="Arial" charset="0"/>
              </a:rPr>
              <a:t/>
            </a:r>
            <a:br>
              <a:rPr lang="en-US" sz="2000" dirty="0" smtClean="0">
                <a:solidFill>
                  <a:schemeClr val="tx1">
                    <a:lumMod val="65000"/>
                    <a:lumOff val="35000"/>
                  </a:schemeClr>
                </a:solidFill>
                <a:latin typeface="Arial" charset="0"/>
                <a:ea typeface="Arial" charset="0"/>
                <a:cs typeface="Arial" charset="0"/>
              </a:rPr>
            </a:br>
            <a:r>
              <a:rPr lang="en-US" sz="2000" dirty="0" smtClean="0">
                <a:solidFill>
                  <a:schemeClr val="tx1">
                    <a:lumMod val="65000"/>
                    <a:lumOff val="35000"/>
                  </a:schemeClr>
                </a:solidFill>
                <a:latin typeface="Arial" charset="0"/>
                <a:ea typeface="Arial" charset="0"/>
                <a:cs typeface="Arial" charset="0"/>
              </a:rPr>
              <a:t>has </a:t>
            </a:r>
            <a:r>
              <a:rPr lang="en-US" sz="2000" dirty="0">
                <a:solidFill>
                  <a:schemeClr val="tx1">
                    <a:lumMod val="65000"/>
                    <a:lumOff val="35000"/>
                  </a:schemeClr>
                </a:solidFill>
                <a:latin typeface="Arial" charset="0"/>
                <a:ea typeface="Arial" charset="0"/>
                <a:cs typeface="Arial" charset="0"/>
              </a:rPr>
              <a:t>come from third-party investment in </a:t>
            </a:r>
            <a:r>
              <a:rPr lang="en-US" sz="2000" dirty="0" smtClean="0">
                <a:solidFill>
                  <a:schemeClr val="tx1">
                    <a:lumMod val="65000"/>
                    <a:lumOff val="35000"/>
                  </a:schemeClr>
                </a:solidFill>
                <a:latin typeface="Arial" charset="0"/>
                <a:ea typeface="Arial" charset="0"/>
                <a:cs typeface="Arial" charset="0"/>
              </a:rPr>
              <a:t/>
            </a:r>
            <a:br>
              <a:rPr lang="en-US" sz="2000" dirty="0" smtClean="0">
                <a:solidFill>
                  <a:schemeClr val="tx1">
                    <a:lumMod val="65000"/>
                    <a:lumOff val="35000"/>
                  </a:schemeClr>
                </a:solidFill>
                <a:latin typeface="Arial" charset="0"/>
                <a:ea typeface="Arial" charset="0"/>
                <a:cs typeface="Arial" charset="0"/>
              </a:rPr>
            </a:br>
            <a:r>
              <a:rPr lang="en-US" sz="2000" dirty="0" smtClean="0">
                <a:solidFill>
                  <a:schemeClr val="tx1">
                    <a:lumMod val="65000"/>
                    <a:lumOff val="35000"/>
                  </a:schemeClr>
                </a:solidFill>
                <a:latin typeface="Arial" charset="0"/>
                <a:ea typeface="Arial" charset="0"/>
                <a:cs typeface="Arial" charset="0"/>
              </a:rPr>
              <a:t>our spin-out </a:t>
            </a:r>
            <a:r>
              <a:rPr lang="en-US" sz="2000" dirty="0">
                <a:solidFill>
                  <a:schemeClr val="tx1">
                    <a:lumMod val="65000"/>
                    <a:lumOff val="35000"/>
                  </a:schemeClr>
                </a:solidFill>
                <a:latin typeface="Arial" charset="0"/>
                <a:ea typeface="Arial" charset="0"/>
                <a:cs typeface="Arial" charset="0"/>
              </a:rPr>
              <a:t>companies, and more than </a:t>
            </a:r>
            <a:r>
              <a:rPr lang="en-US" sz="2000" dirty="0" smtClean="0">
                <a:solidFill>
                  <a:schemeClr val="tx1">
                    <a:lumMod val="65000"/>
                    <a:lumOff val="35000"/>
                  </a:schemeClr>
                </a:solidFill>
                <a:latin typeface="Arial" charset="0"/>
                <a:ea typeface="Arial" charset="0"/>
                <a:cs typeface="Arial" charset="0"/>
              </a:rPr>
              <a:t/>
            </a:r>
            <a:br>
              <a:rPr lang="en-US" sz="2000" dirty="0" smtClean="0">
                <a:solidFill>
                  <a:schemeClr val="tx1">
                    <a:lumMod val="65000"/>
                    <a:lumOff val="35000"/>
                  </a:schemeClr>
                </a:solidFill>
                <a:latin typeface="Arial" charset="0"/>
                <a:ea typeface="Arial" charset="0"/>
                <a:cs typeface="Arial" charset="0"/>
              </a:rPr>
            </a:br>
            <a:r>
              <a:rPr lang="en-US" sz="2000" dirty="0" smtClean="0">
                <a:solidFill>
                  <a:schemeClr val="tx1">
                    <a:lumMod val="65000"/>
                    <a:lumOff val="35000"/>
                  </a:schemeClr>
                </a:solidFill>
                <a:latin typeface="Arial" charset="0"/>
                <a:ea typeface="Arial" charset="0"/>
                <a:cs typeface="Arial" charset="0"/>
              </a:rPr>
              <a:t>£</a:t>
            </a:r>
            <a:r>
              <a:rPr lang="en-US" sz="2000" dirty="0">
                <a:solidFill>
                  <a:schemeClr val="tx1">
                    <a:lumMod val="65000"/>
                    <a:lumOff val="35000"/>
                  </a:schemeClr>
                </a:solidFill>
                <a:latin typeface="Arial" charset="0"/>
                <a:ea typeface="Arial" charset="0"/>
                <a:cs typeface="Arial" charset="0"/>
              </a:rPr>
              <a:t>348 million of gross value added (GVA) from sales and jobs created by IP licensing and spin-out activities</a:t>
            </a:r>
            <a:r>
              <a:rPr lang="en-US" sz="2000" dirty="0" smtClean="0">
                <a:solidFill>
                  <a:schemeClr val="tx1">
                    <a:lumMod val="65000"/>
                    <a:lumOff val="35000"/>
                  </a:schemeClr>
                </a:solidFill>
                <a:latin typeface="Arial" charset="0"/>
                <a:ea typeface="Arial" charset="0"/>
                <a:cs typeface="Arial" charset="0"/>
              </a:rPr>
              <a:t>.</a:t>
            </a:r>
          </a:p>
          <a:p>
            <a:endParaRPr lang="en-US" sz="2000" dirty="0">
              <a:solidFill>
                <a:schemeClr val="tx1">
                  <a:lumMod val="65000"/>
                  <a:lumOff val="35000"/>
                </a:schemeClr>
              </a:solidFill>
              <a:latin typeface="Arial" charset="0"/>
              <a:ea typeface="Arial" charset="0"/>
              <a:cs typeface="Arial" charset="0"/>
            </a:endParaRPr>
          </a:p>
          <a:p>
            <a:r>
              <a:rPr lang="en-US" sz="2000" dirty="0">
                <a:solidFill>
                  <a:schemeClr val="tx1">
                    <a:lumMod val="65000"/>
                    <a:lumOff val="35000"/>
                  </a:schemeClr>
                </a:solidFill>
                <a:latin typeface="Arial" charset="0"/>
                <a:ea typeface="Arial" charset="0"/>
                <a:cs typeface="Arial" charset="0"/>
              </a:rPr>
              <a:t>Economic impact contribution of our </a:t>
            </a:r>
            <a:r>
              <a:rPr lang="en-US" sz="2000" dirty="0" err="1">
                <a:solidFill>
                  <a:schemeClr val="tx1">
                    <a:lumMod val="65000"/>
                    <a:lumOff val="35000"/>
                  </a:schemeClr>
                </a:solidFill>
                <a:latin typeface="Arial" charset="0"/>
                <a:ea typeface="Arial" charset="0"/>
                <a:cs typeface="Arial" charset="0"/>
              </a:rPr>
              <a:t>commercialisation</a:t>
            </a:r>
            <a:r>
              <a:rPr lang="en-US" sz="2000" dirty="0">
                <a:solidFill>
                  <a:schemeClr val="tx1">
                    <a:lumMod val="65000"/>
                    <a:lumOff val="35000"/>
                  </a:schemeClr>
                </a:solidFill>
                <a:latin typeface="Arial" charset="0"/>
                <a:ea typeface="Arial" charset="0"/>
                <a:cs typeface="Arial" charset="0"/>
              </a:rPr>
              <a:t> activities shown opposite.</a:t>
            </a:r>
          </a:p>
        </p:txBody>
      </p:sp>
      <p:sp>
        <p:nvSpPr>
          <p:cNvPr id="20" name="Title 1">
            <a:extLst>
              <a:ext uri="{FF2B5EF4-FFF2-40B4-BE49-F238E27FC236}">
                <a16:creationId xmlns:a16="http://schemas.microsoft.com/office/drawing/2014/main" xmlns="" id="{9CAACAE8-B1ED-3442-98A0-A300D68B1DE6}"/>
              </a:ext>
            </a:extLst>
          </p:cNvPr>
          <p:cNvSpPr>
            <a:spLocks noGrp="1"/>
          </p:cNvSpPr>
          <p:nvPr>
            <p:ph type="title"/>
          </p:nvPr>
        </p:nvSpPr>
        <p:spPr>
          <a:xfrm>
            <a:off x="616496" y="116632"/>
            <a:ext cx="10959008" cy="1143000"/>
          </a:xfrm>
        </p:spPr>
        <p:txBody>
          <a:bodyPr/>
          <a:lstStyle/>
          <a:p>
            <a:pPr algn="ctr"/>
            <a:r>
              <a:rPr lang="en-US" sz="3200" dirty="0" smtClean="0">
                <a:solidFill>
                  <a:schemeClr val="tx1">
                    <a:lumMod val="65000"/>
                    <a:lumOff val="35000"/>
                  </a:schemeClr>
                </a:solidFill>
                <a:latin typeface="Arial" charset="0"/>
                <a:ea typeface="Arial" charset="0"/>
                <a:cs typeface="Arial" charset="0"/>
              </a:rPr>
              <a:t>Innovation</a:t>
            </a:r>
            <a:endParaRPr lang="en-GB" sz="3200" dirty="0">
              <a:solidFill>
                <a:schemeClr val="tx1">
                  <a:lumMod val="65000"/>
                  <a:lumOff val="35000"/>
                </a:schemeClr>
              </a:solidFill>
              <a:ea typeface="+mj-ea"/>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4656" t="27552" r="9326" b="26695"/>
          <a:stretch/>
        </p:blipFill>
        <p:spPr>
          <a:xfrm>
            <a:off x="6452056" y="1204205"/>
            <a:ext cx="5476592" cy="5419428"/>
          </a:xfrm>
          <a:prstGeom prst="rect">
            <a:avLst/>
          </a:prstGeom>
        </p:spPr>
      </p:pic>
      <p:sp>
        <p:nvSpPr>
          <p:cNvPr id="6" name="Left Arrow 5">
            <a:hlinkClick r:id="rId3" action="ppaction://hlinksldjump"/>
          </p:cNvPr>
          <p:cNvSpPr/>
          <p:nvPr/>
        </p:nvSpPr>
        <p:spPr>
          <a:xfrm>
            <a:off x="263352" y="332656"/>
            <a:ext cx="864096" cy="432048"/>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21690"/>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xmlns="" id="{9CAACAE8-B1ED-3442-98A0-A300D68B1DE6}"/>
              </a:ext>
            </a:extLst>
          </p:cNvPr>
          <p:cNvSpPr>
            <a:spLocks noGrp="1"/>
          </p:cNvSpPr>
          <p:nvPr>
            <p:ph type="title"/>
          </p:nvPr>
        </p:nvSpPr>
        <p:spPr>
          <a:xfrm>
            <a:off x="616496" y="116632"/>
            <a:ext cx="10959008" cy="1143000"/>
          </a:xfrm>
        </p:spPr>
        <p:txBody>
          <a:bodyPr/>
          <a:lstStyle/>
          <a:p>
            <a:pPr algn="ctr"/>
            <a:r>
              <a:rPr lang="en-US" sz="3200" dirty="0">
                <a:solidFill>
                  <a:schemeClr val="tx1">
                    <a:lumMod val="65000"/>
                    <a:lumOff val="35000"/>
                  </a:schemeClr>
                </a:solidFill>
              </a:rPr>
              <a:t>Widening participation</a:t>
            </a:r>
          </a:p>
        </p:txBody>
      </p:sp>
      <p:sp>
        <p:nvSpPr>
          <p:cNvPr id="12" name="TextBox 6"/>
          <p:cNvSpPr txBox="1">
            <a:spLocks noChangeArrowheads="1"/>
          </p:cNvSpPr>
          <p:nvPr/>
        </p:nvSpPr>
        <p:spPr bwMode="auto">
          <a:xfrm>
            <a:off x="407369" y="1132165"/>
            <a:ext cx="1123324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a:r>
              <a:rPr lang="en-US" dirty="0">
                <a:solidFill>
                  <a:schemeClr val="tx1">
                    <a:lumMod val="65000"/>
                    <a:lumOff val="35000"/>
                  </a:schemeClr>
                </a:solidFill>
                <a:latin typeface="Arial" charset="0"/>
                <a:ea typeface="Arial" charset="0"/>
                <a:cs typeface="Arial" charset="0"/>
              </a:rPr>
              <a:t>We’re proud to contribute to the expansion of educational, </a:t>
            </a:r>
            <a:br>
              <a:rPr lang="en-US" dirty="0">
                <a:solidFill>
                  <a:schemeClr val="tx1">
                    <a:lumMod val="65000"/>
                    <a:lumOff val="35000"/>
                  </a:schemeClr>
                </a:solidFill>
                <a:latin typeface="Arial" charset="0"/>
                <a:ea typeface="Arial" charset="0"/>
                <a:cs typeface="Arial" charset="0"/>
              </a:rPr>
            </a:br>
            <a:r>
              <a:rPr lang="en-US" dirty="0">
                <a:solidFill>
                  <a:schemeClr val="tx1">
                    <a:lumMod val="65000"/>
                    <a:lumOff val="35000"/>
                  </a:schemeClr>
                </a:solidFill>
                <a:latin typeface="Arial" charset="0"/>
                <a:ea typeface="Arial" charset="0"/>
                <a:cs typeface="Arial" charset="0"/>
              </a:rPr>
              <a:t>social and cultural opportunities in Manchester and the wider region. </a:t>
            </a:r>
          </a:p>
        </p:txBody>
      </p:sp>
      <p:sp>
        <p:nvSpPr>
          <p:cNvPr id="9"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1199456" y="2401835"/>
            <a:ext cx="4536504" cy="1813893"/>
          </a:xfrm>
          <a:prstGeom prst="rect">
            <a:avLst/>
          </a:prstGeom>
          <a:solidFill>
            <a:schemeClr val="bg1">
              <a:lumMod val="85000"/>
            </a:schemeClr>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smtClean="0">
                <a:solidFill>
                  <a:srgbClr val="5D2979"/>
                </a:solidFill>
                <a:latin typeface="Arial" charset="0"/>
                <a:ea typeface="Arial" charset="0"/>
                <a:cs typeface="Arial" charset="0"/>
              </a:rPr>
              <a:t>£15 million</a:t>
            </a:r>
            <a:endParaRPr lang="en-US" dirty="0">
              <a:solidFill>
                <a:srgbClr val="5D2979"/>
              </a:solidFill>
              <a:latin typeface="Arial" charset="0"/>
              <a:ea typeface="Arial" charset="0"/>
              <a:cs typeface="Arial" charset="0"/>
            </a:endParaRPr>
          </a:p>
          <a:p>
            <a:pPr marL="0" indent="0" algn="ctr">
              <a:buNone/>
            </a:pPr>
            <a:r>
              <a:rPr lang="en-US" sz="1600" dirty="0">
                <a:solidFill>
                  <a:schemeClr val="tx1">
                    <a:lumMod val="65000"/>
                    <a:lumOff val="35000"/>
                  </a:schemeClr>
                </a:solidFill>
                <a:latin typeface="Arial" charset="0"/>
                <a:ea typeface="Arial" charset="0"/>
                <a:cs typeface="Arial" charset="0"/>
              </a:rPr>
              <a:t>We committed £15 million in financial support </a:t>
            </a:r>
            <a:r>
              <a:rPr lang="en-US" sz="1600" dirty="0" smtClean="0">
                <a:solidFill>
                  <a:schemeClr val="tx1">
                    <a:lumMod val="65000"/>
                    <a:lumOff val="35000"/>
                  </a:schemeClr>
                </a:solidFill>
                <a:latin typeface="Arial" charset="0"/>
                <a:ea typeface="Arial" charset="0"/>
                <a:cs typeface="Arial" charset="0"/>
              </a:rPr>
              <a:t/>
            </a:r>
            <a:br>
              <a:rPr lang="en-US" sz="1600" dirty="0" smtClean="0">
                <a:solidFill>
                  <a:schemeClr val="tx1">
                    <a:lumMod val="65000"/>
                    <a:lumOff val="35000"/>
                  </a:schemeClr>
                </a:solidFill>
                <a:latin typeface="Arial" charset="0"/>
                <a:ea typeface="Arial" charset="0"/>
                <a:cs typeface="Arial" charset="0"/>
              </a:rPr>
            </a:br>
            <a:r>
              <a:rPr lang="en-US" sz="1600" dirty="0" smtClean="0">
                <a:solidFill>
                  <a:schemeClr val="tx1">
                    <a:lumMod val="65000"/>
                    <a:lumOff val="35000"/>
                  </a:schemeClr>
                </a:solidFill>
                <a:latin typeface="Arial" charset="0"/>
                <a:ea typeface="Arial" charset="0"/>
                <a:cs typeface="Arial" charset="0"/>
              </a:rPr>
              <a:t>for </a:t>
            </a:r>
            <a:r>
              <a:rPr lang="en-US" sz="1600" dirty="0">
                <a:solidFill>
                  <a:schemeClr val="tx1">
                    <a:lumMod val="65000"/>
                    <a:lumOff val="35000"/>
                  </a:schemeClr>
                </a:solidFill>
                <a:latin typeface="Arial" charset="0"/>
                <a:ea typeface="Arial" charset="0"/>
                <a:cs typeface="Arial" charset="0"/>
              </a:rPr>
              <a:t>students from disadvantaged backgrounds </a:t>
            </a:r>
            <a:r>
              <a:rPr lang="en-US" sz="1600" dirty="0" smtClean="0">
                <a:solidFill>
                  <a:schemeClr val="tx1">
                    <a:lumMod val="65000"/>
                    <a:lumOff val="35000"/>
                  </a:schemeClr>
                </a:solidFill>
                <a:latin typeface="Arial" charset="0"/>
                <a:ea typeface="Arial" charset="0"/>
                <a:cs typeface="Arial" charset="0"/>
              </a:rPr>
              <a:t/>
            </a:r>
            <a:br>
              <a:rPr lang="en-US" sz="1600" dirty="0" smtClean="0">
                <a:solidFill>
                  <a:schemeClr val="tx1">
                    <a:lumMod val="65000"/>
                    <a:lumOff val="35000"/>
                  </a:schemeClr>
                </a:solidFill>
                <a:latin typeface="Arial" charset="0"/>
                <a:ea typeface="Arial" charset="0"/>
                <a:cs typeface="Arial" charset="0"/>
              </a:rPr>
            </a:br>
            <a:r>
              <a:rPr lang="en-US" sz="1600" dirty="0" smtClean="0">
                <a:solidFill>
                  <a:schemeClr val="tx1">
                    <a:lumMod val="65000"/>
                    <a:lumOff val="35000"/>
                  </a:schemeClr>
                </a:solidFill>
                <a:latin typeface="Arial" charset="0"/>
                <a:ea typeface="Arial" charset="0"/>
                <a:cs typeface="Arial" charset="0"/>
              </a:rPr>
              <a:t>in </a:t>
            </a:r>
            <a:r>
              <a:rPr lang="en-US" sz="1600" dirty="0">
                <a:solidFill>
                  <a:schemeClr val="tx1">
                    <a:lumMod val="65000"/>
                    <a:lumOff val="35000"/>
                  </a:schemeClr>
                </a:solidFill>
                <a:latin typeface="Arial" charset="0"/>
                <a:ea typeface="Arial" charset="0"/>
                <a:cs typeface="Arial" charset="0"/>
              </a:rPr>
              <a:t>2018/19.   </a:t>
            </a:r>
          </a:p>
        </p:txBody>
      </p:sp>
      <p:sp>
        <p:nvSpPr>
          <p:cNvPr id="11"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6096000" y="2401835"/>
            <a:ext cx="4536504" cy="1813893"/>
          </a:xfrm>
          <a:prstGeom prst="rect">
            <a:avLst/>
          </a:prstGeom>
          <a:solidFill>
            <a:schemeClr val="bg1">
              <a:lumMod val="85000"/>
            </a:schemeClr>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smtClean="0">
                <a:solidFill>
                  <a:srgbClr val="5D2979"/>
                </a:solidFill>
                <a:latin typeface="Arial" charset="0"/>
                <a:ea typeface="Arial" charset="0"/>
                <a:cs typeface="Arial" charset="0"/>
              </a:rPr>
              <a:t>3,000</a:t>
            </a:r>
            <a:endParaRPr lang="en-US" dirty="0">
              <a:solidFill>
                <a:srgbClr val="5D2979"/>
              </a:solidFill>
              <a:latin typeface="Arial" charset="0"/>
              <a:ea typeface="Arial" charset="0"/>
              <a:cs typeface="Arial" charset="0"/>
            </a:endParaRPr>
          </a:p>
          <a:p>
            <a:pPr marL="0" indent="0" algn="ctr">
              <a:buNone/>
            </a:pPr>
            <a:r>
              <a:rPr lang="en-US" sz="1600" dirty="0">
                <a:solidFill>
                  <a:schemeClr val="tx1">
                    <a:lumMod val="65000"/>
                    <a:lumOff val="35000"/>
                  </a:schemeClr>
                </a:solidFill>
                <a:latin typeface="Arial" charset="0"/>
                <a:ea typeface="Arial" charset="0"/>
                <a:cs typeface="Arial" charset="0"/>
              </a:rPr>
              <a:t>We give more than 3,000 local school </a:t>
            </a:r>
            <a:r>
              <a:rPr lang="en-US" sz="1600" dirty="0" smtClean="0">
                <a:solidFill>
                  <a:schemeClr val="tx1">
                    <a:lumMod val="65000"/>
                    <a:lumOff val="35000"/>
                  </a:schemeClr>
                </a:solidFill>
                <a:latin typeface="Arial" charset="0"/>
                <a:ea typeface="Arial" charset="0"/>
                <a:cs typeface="Arial" charset="0"/>
              </a:rPr>
              <a:t/>
            </a:r>
            <a:br>
              <a:rPr lang="en-US" sz="1600" dirty="0" smtClean="0">
                <a:solidFill>
                  <a:schemeClr val="tx1">
                    <a:lumMod val="65000"/>
                    <a:lumOff val="35000"/>
                  </a:schemeClr>
                </a:solidFill>
                <a:latin typeface="Arial" charset="0"/>
                <a:ea typeface="Arial" charset="0"/>
                <a:cs typeface="Arial" charset="0"/>
              </a:rPr>
            </a:br>
            <a:r>
              <a:rPr lang="en-US" sz="1600" dirty="0" smtClean="0">
                <a:solidFill>
                  <a:schemeClr val="tx1">
                    <a:lumMod val="65000"/>
                    <a:lumOff val="35000"/>
                  </a:schemeClr>
                </a:solidFill>
                <a:latin typeface="Arial" charset="0"/>
                <a:ea typeface="Arial" charset="0"/>
                <a:cs typeface="Arial" charset="0"/>
              </a:rPr>
              <a:t>and </a:t>
            </a:r>
            <a:r>
              <a:rPr lang="en-US" sz="1600" dirty="0">
                <a:solidFill>
                  <a:schemeClr val="tx1">
                    <a:lumMod val="65000"/>
                    <a:lumOff val="35000"/>
                  </a:schemeClr>
                </a:solidFill>
                <a:latin typeface="Arial" charset="0"/>
                <a:ea typeface="Arial" charset="0"/>
                <a:cs typeface="Arial" charset="0"/>
              </a:rPr>
              <a:t>college students access to our </a:t>
            </a:r>
            <a:r>
              <a:rPr lang="en-US" sz="1600" dirty="0" smtClean="0">
                <a:solidFill>
                  <a:schemeClr val="tx1">
                    <a:lumMod val="65000"/>
                    <a:lumOff val="35000"/>
                  </a:schemeClr>
                </a:solidFill>
                <a:latin typeface="Arial" charset="0"/>
                <a:ea typeface="Arial" charset="0"/>
                <a:cs typeface="Arial" charset="0"/>
              </a:rPr>
              <a:t/>
            </a:r>
            <a:br>
              <a:rPr lang="en-US" sz="1600" dirty="0" smtClean="0">
                <a:solidFill>
                  <a:schemeClr val="tx1">
                    <a:lumMod val="65000"/>
                    <a:lumOff val="35000"/>
                  </a:schemeClr>
                </a:solidFill>
                <a:latin typeface="Arial" charset="0"/>
                <a:ea typeface="Arial" charset="0"/>
                <a:cs typeface="Arial" charset="0"/>
              </a:rPr>
            </a:br>
            <a:r>
              <a:rPr lang="en-US" sz="1600" dirty="0" smtClean="0">
                <a:solidFill>
                  <a:schemeClr val="tx1">
                    <a:lumMod val="65000"/>
                    <a:lumOff val="35000"/>
                  </a:schemeClr>
                </a:solidFill>
                <a:latin typeface="Arial" charset="0"/>
                <a:ea typeface="Arial" charset="0"/>
                <a:cs typeface="Arial" charset="0"/>
              </a:rPr>
              <a:t>library </a:t>
            </a:r>
            <a:r>
              <a:rPr lang="en-US" sz="1600" dirty="0">
                <a:solidFill>
                  <a:schemeClr val="tx1">
                    <a:lumMod val="65000"/>
                    <a:lumOff val="35000"/>
                  </a:schemeClr>
                </a:solidFill>
                <a:latin typeface="Arial" charset="0"/>
                <a:ea typeface="Arial" charset="0"/>
                <a:cs typeface="Arial" charset="0"/>
              </a:rPr>
              <a:t>facilities</a:t>
            </a:r>
            <a:r>
              <a:rPr lang="en-US" sz="1600" dirty="0" smtClean="0">
                <a:solidFill>
                  <a:schemeClr val="tx1">
                    <a:lumMod val="65000"/>
                    <a:lumOff val="35000"/>
                  </a:schemeClr>
                </a:solidFill>
                <a:latin typeface="Arial" charset="0"/>
                <a:ea typeface="Arial" charset="0"/>
                <a:cs typeface="Arial" charset="0"/>
              </a:rPr>
              <a:t>.</a:t>
            </a:r>
            <a:r>
              <a:rPr lang="en-US" sz="1600" dirty="0">
                <a:solidFill>
                  <a:schemeClr val="tx1">
                    <a:lumMod val="65000"/>
                    <a:lumOff val="35000"/>
                  </a:schemeClr>
                </a:solidFill>
                <a:latin typeface="Arial" charset="0"/>
                <a:ea typeface="Arial" charset="0"/>
                <a:cs typeface="Arial" charset="0"/>
              </a:rPr>
              <a:t> </a:t>
            </a:r>
          </a:p>
        </p:txBody>
      </p:sp>
      <p:sp>
        <p:nvSpPr>
          <p:cNvPr id="20"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1199456" y="4581128"/>
            <a:ext cx="4536504" cy="1813893"/>
          </a:xfrm>
          <a:prstGeom prst="rect">
            <a:avLst/>
          </a:prstGeom>
          <a:solidFill>
            <a:schemeClr val="bg1">
              <a:lumMod val="85000"/>
            </a:schemeClr>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smtClean="0">
                <a:solidFill>
                  <a:srgbClr val="5D2979"/>
                </a:solidFill>
                <a:latin typeface="Arial" charset="0"/>
                <a:ea typeface="Arial" charset="0"/>
                <a:cs typeface="Arial" charset="0"/>
              </a:rPr>
              <a:t>1.2 million</a:t>
            </a:r>
            <a:endParaRPr lang="en-US" dirty="0" smtClean="0">
              <a:solidFill>
                <a:srgbClr val="5D2979"/>
              </a:solidFill>
              <a:latin typeface="Arial" charset="0"/>
              <a:ea typeface="Arial" charset="0"/>
              <a:cs typeface="Arial" charset="0"/>
            </a:endParaRPr>
          </a:p>
          <a:p>
            <a:pPr marL="0" indent="0" algn="ctr">
              <a:buNone/>
            </a:pPr>
            <a:r>
              <a:rPr lang="en-US" sz="1600" dirty="0">
                <a:solidFill>
                  <a:schemeClr val="tx1">
                    <a:lumMod val="65000"/>
                    <a:lumOff val="35000"/>
                  </a:schemeClr>
                </a:solidFill>
                <a:latin typeface="Arial" charset="0"/>
                <a:ea typeface="Arial" charset="0"/>
                <a:cs typeface="Arial" charset="0"/>
              </a:rPr>
              <a:t>Last year, more than 1.2 million members </a:t>
            </a:r>
            <a:r>
              <a:rPr lang="en-US" sz="1600" dirty="0" smtClean="0">
                <a:solidFill>
                  <a:schemeClr val="tx1">
                    <a:lumMod val="65000"/>
                    <a:lumOff val="35000"/>
                  </a:schemeClr>
                </a:solidFill>
                <a:latin typeface="Arial" charset="0"/>
                <a:ea typeface="Arial" charset="0"/>
                <a:cs typeface="Arial" charset="0"/>
              </a:rPr>
              <a:t/>
            </a:r>
            <a:br>
              <a:rPr lang="en-US" sz="1600" dirty="0" smtClean="0">
                <a:solidFill>
                  <a:schemeClr val="tx1">
                    <a:lumMod val="65000"/>
                    <a:lumOff val="35000"/>
                  </a:schemeClr>
                </a:solidFill>
                <a:latin typeface="Arial" charset="0"/>
                <a:ea typeface="Arial" charset="0"/>
                <a:cs typeface="Arial" charset="0"/>
              </a:rPr>
            </a:br>
            <a:r>
              <a:rPr lang="en-US" sz="1600" dirty="0" smtClean="0">
                <a:solidFill>
                  <a:schemeClr val="tx1">
                    <a:lumMod val="65000"/>
                    <a:lumOff val="35000"/>
                  </a:schemeClr>
                </a:solidFill>
                <a:latin typeface="Arial" charset="0"/>
                <a:ea typeface="Arial" charset="0"/>
                <a:cs typeface="Arial" charset="0"/>
              </a:rPr>
              <a:t>of </a:t>
            </a:r>
            <a:r>
              <a:rPr lang="en-US" sz="1600" dirty="0">
                <a:solidFill>
                  <a:schemeClr val="tx1">
                    <a:lumMod val="65000"/>
                    <a:lumOff val="35000"/>
                  </a:schemeClr>
                </a:solidFill>
                <a:latin typeface="Arial" charset="0"/>
                <a:ea typeface="Arial" charset="0"/>
                <a:cs typeface="Arial" charset="0"/>
              </a:rPr>
              <a:t>the public visited our cultural institutions – Manchester Museum, the Whitworth, </a:t>
            </a:r>
            <a:br>
              <a:rPr lang="en-US" sz="1600" dirty="0">
                <a:solidFill>
                  <a:schemeClr val="tx1">
                    <a:lumMod val="65000"/>
                    <a:lumOff val="35000"/>
                  </a:schemeClr>
                </a:solidFill>
                <a:latin typeface="Arial" charset="0"/>
                <a:ea typeface="Arial" charset="0"/>
                <a:cs typeface="Arial" charset="0"/>
              </a:rPr>
            </a:br>
            <a:r>
              <a:rPr lang="en-US" sz="1600" dirty="0">
                <a:solidFill>
                  <a:schemeClr val="tx1">
                    <a:lumMod val="65000"/>
                    <a:lumOff val="35000"/>
                  </a:schemeClr>
                </a:solidFill>
                <a:latin typeface="Arial" charset="0"/>
                <a:ea typeface="Arial" charset="0"/>
                <a:cs typeface="Arial" charset="0"/>
              </a:rPr>
              <a:t>Jodrell Bank Discovery Centre and </a:t>
            </a:r>
            <a:r>
              <a:rPr lang="en-US" sz="1600" dirty="0" smtClean="0">
                <a:solidFill>
                  <a:schemeClr val="tx1">
                    <a:lumMod val="65000"/>
                    <a:lumOff val="35000"/>
                  </a:schemeClr>
                </a:solidFill>
                <a:latin typeface="Arial" charset="0"/>
                <a:ea typeface="Arial" charset="0"/>
                <a:cs typeface="Arial" charset="0"/>
              </a:rPr>
              <a:t/>
            </a:r>
            <a:br>
              <a:rPr lang="en-US" sz="1600" dirty="0" smtClean="0">
                <a:solidFill>
                  <a:schemeClr val="tx1">
                    <a:lumMod val="65000"/>
                    <a:lumOff val="35000"/>
                  </a:schemeClr>
                </a:solidFill>
                <a:latin typeface="Arial" charset="0"/>
                <a:ea typeface="Arial" charset="0"/>
                <a:cs typeface="Arial" charset="0"/>
              </a:rPr>
            </a:br>
            <a:r>
              <a:rPr lang="en-US" sz="1600" dirty="0" smtClean="0">
                <a:solidFill>
                  <a:schemeClr val="tx1">
                    <a:lumMod val="65000"/>
                    <a:lumOff val="35000"/>
                  </a:schemeClr>
                </a:solidFill>
                <a:latin typeface="Arial" charset="0"/>
                <a:ea typeface="Arial" charset="0"/>
                <a:cs typeface="Arial" charset="0"/>
              </a:rPr>
              <a:t>The John </a:t>
            </a:r>
            <a:r>
              <a:rPr lang="en-US" sz="1600" dirty="0" err="1">
                <a:solidFill>
                  <a:schemeClr val="tx1">
                    <a:lumMod val="65000"/>
                    <a:lumOff val="35000"/>
                  </a:schemeClr>
                </a:solidFill>
                <a:latin typeface="Arial" charset="0"/>
                <a:ea typeface="Arial" charset="0"/>
                <a:cs typeface="Arial" charset="0"/>
              </a:rPr>
              <a:t>Rylands</a:t>
            </a:r>
            <a:r>
              <a:rPr lang="en-US" sz="1600" dirty="0">
                <a:solidFill>
                  <a:schemeClr val="tx1">
                    <a:lumMod val="65000"/>
                    <a:lumOff val="35000"/>
                  </a:schemeClr>
                </a:solidFill>
                <a:latin typeface="Arial" charset="0"/>
                <a:ea typeface="Arial" charset="0"/>
                <a:cs typeface="Arial" charset="0"/>
              </a:rPr>
              <a:t> Library.</a:t>
            </a:r>
          </a:p>
        </p:txBody>
      </p:sp>
      <p:sp>
        <p:nvSpPr>
          <p:cNvPr id="21"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6096000" y="4581128"/>
            <a:ext cx="4536504" cy="1813893"/>
          </a:xfrm>
          <a:prstGeom prst="rect">
            <a:avLst/>
          </a:prstGeom>
          <a:solidFill>
            <a:schemeClr val="bg1">
              <a:lumMod val="85000"/>
            </a:schemeClr>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smtClean="0">
                <a:solidFill>
                  <a:srgbClr val="5D2979"/>
                </a:solidFill>
                <a:latin typeface="Arial" charset="0"/>
                <a:ea typeface="Arial" charset="0"/>
                <a:cs typeface="Arial" charset="0"/>
              </a:rPr>
              <a:t>95,000</a:t>
            </a:r>
            <a:endParaRPr lang="en-US" dirty="0">
              <a:solidFill>
                <a:srgbClr val="5D2979"/>
              </a:solidFill>
              <a:latin typeface="Arial" charset="0"/>
              <a:ea typeface="Arial" charset="0"/>
              <a:cs typeface="Arial" charset="0"/>
            </a:endParaRPr>
          </a:p>
          <a:p>
            <a:pPr marL="0" indent="0" algn="ctr">
              <a:buNone/>
            </a:pPr>
            <a:r>
              <a:rPr lang="en-US" sz="1600" dirty="0">
                <a:solidFill>
                  <a:schemeClr val="tx1">
                    <a:lumMod val="65000"/>
                    <a:lumOff val="35000"/>
                  </a:schemeClr>
                </a:solidFill>
                <a:latin typeface="Arial" charset="0"/>
                <a:ea typeface="Arial" charset="0"/>
                <a:cs typeface="Arial" charset="0"/>
              </a:rPr>
              <a:t>Last year, 95,000 students participated in </a:t>
            </a:r>
            <a:br>
              <a:rPr lang="en-US" sz="1600" dirty="0">
                <a:solidFill>
                  <a:schemeClr val="tx1">
                    <a:lumMod val="65000"/>
                    <a:lumOff val="35000"/>
                  </a:schemeClr>
                </a:solidFill>
                <a:latin typeface="Arial" charset="0"/>
                <a:ea typeface="Arial" charset="0"/>
                <a:cs typeface="Arial" charset="0"/>
              </a:rPr>
            </a:br>
            <a:r>
              <a:rPr lang="en-US" sz="1600" dirty="0">
                <a:solidFill>
                  <a:schemeClr val="tx1">
                    <a:lumMod val="65000"/>
                    <a:lumOff val="35000"/>
                  </a:schemeClr>
                </a:solidFill>
                <a:latin typeface="Arial" charset="0"/>
                <a:ea typeface="Arial" charset="0"/>
                <a:cs typeface="Arial" charset="0"/>
              </a:rPr>
              <a:t>one of our widening participation activities.</a:t>
            </a:r>
          </a:p>
        </p:txBody>
      </p:sp>
      <p:sp>
        <p:nvSpPr>
          <p:cNvPr id="8" name="Left Arrow 7">
            <a:hlinkClick r:id="rId2" action="ppaction://hlinksldjump"/>
          </p:cNvPr>
          <p:cNvSpPr/>
          <p:nvPr/>
        </p:nvSpPr>
        <p:spPr>
          <a:xfrm>
            <a:off x="263352" y="332656"/>
            <a:ext cx="864096" cy="432048"/>
          </a:xfrm>
          <a:prstGeom prst="lef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369020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xmlns="" id="{F4FE8BE9-1EB4-2C4D-B1B5-2DCF3F1ACC1C}"/>
              </a:ext>
            </a:extLst>
          </p:cNvPr>
          <p:cNvSpPr txBox="1">
            <a:spLocks/>
          </p:cNvSpPr>
          <p:nvPr/>
        </p:nvSpPr>
        <p:spPr bwMode="auto">
          <a:xfrm>
            <a:off x="1127448" y="1192290"/>
            <a:ext cx="9865096" cy="827789"/>
          </a:xfrm>
          <a:prstGeom prst="rect">
            <a:avLst/>
          </a:prstGeom>
          <a:noFill/>
          <a:ln w="9525">
            <a:noFill/>
            <a:miter lim="800000"/>
            <a:headEnd/>
            <a:tailEnd/>
          </a:ln>
        </p:spPr>
        <p:txBody>
          <a:bodyPr vert="horz" wrap="square" lIns="108000" tIns="108000" rIns="251999" bIns="108000" numCol="1" anchor="t"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solidFill>
                  <a:schemeClr val="bg1"/>
                </a:solidFill>
                <a:latin typeface="Arial" charset="0"/>
                <a:ea typeface="Arial" charset="0"/>
                <a:cs typeface="Arial" charset="0"/>
              </a:rPr>
              <a:t>Explore a universe of amazing ideas at </a:t>
            </a:r>
            <a:r>
              <a:rPr lang="en-US" sz="2000" dirty="0" smtClean="0">
                <a:solidFill>
                  <a:schemeClr val="bg1"/>
                </a:solidFill>
                <a:latin typeface="Arial" charset="0"/>
                <a:ea typeface="Arial" charset="0"/>
                <a:cs typeface="Arial" charset="0"/>
              </a:rPr>
              <a:t>our </a:t>
            </a:r>
            <a:r>
              <a:rPr lang="en-US" sz="2000" dirty="0">
                <a:solidFill>
                  <a:schemeClr val="bg1"/>
                </a:solidFill>
                <a:latin typeface="Arial" charset="0"/>
                <a:ea typeface="Arial" charset="0"/>
                <a:cs typeface="Arial" charset="0"/>
              </a:rPr>
              <a:t>inspirational cultural institutions.</a:t>
            </a:r>
          </a:p>
        </p:txBody>
      </p:sp>
      <p:sp>
        <p:nvSpPr>
          <p:cNvPr id="11" name="Rectangle 10">
            <a:extLst>
              <a:ext uri="{FF2B5EF4-FFF2-40B4-BE49-F238E27FC236}">
                <a16:creationId xmlns:a16="http://schemas.microsoft.com/office/drawing/2014/main" xmlns="" id="{8AE9497E-9DAF-7846-9B72-D403CA699F90}"/>
              </a:ext>
            </a:extLst>
          </p:cNvPr>
          <p:cNvSpPr/>
          <p:nvPr/>
        </p:nvSpPr>
        <p:spPr>
          <a:xfrm>
            <a:off x="983432" y="2133935"/>
            <a:ext cx="4680749" cy="1923604"/>
          </a:xfrm>
          <a:prstGeom prst="rect">
            <a:avLst/>
          </a:prstGeom>
        </p:spPr>
        <p:txBody>
          <a:bodyPr wrap="square">
            <a:spAutoFit/>
          </a:bodyPr>
          <a:lstStyle/>
          <a:p>
            <a:pPr algn="ctr">
              <a:spcAft>
                <a:spcPts val="600"/>
              </a:spcAft>
            </a:pPr>
            <a:r>
              <a:rPr lang="en-US" b="1" dirty="0">
                <a:solidFill>
                  <a:schemeClr val="bg1"/>
                </a:solidFill>
              </a:rPr>
              <a:t>Jodrell Bank Discovery Centre</a:t>
            </a:r>
            <a:endParaRPr lang="en-US" dirty="0">
              <a:solidFill>
                <a:schemeClr val="bg1"/>
              </a:solidFill>
            </a:endParaRPr>
          </a:p>
          <a:p>
            <a:pPr algn="ctr">
              <a:spcAft>
                <a:spcPts val="600"/>
              </a:spcAft>
            </a:pPr>
            <a:r>
              <a:rPr lang="en-US" sz="1600" dirty="0">
                <a:solidFill>
                  <a:schemeClr val="bg1"/>
                </a:solidFill>
              </a:rPr>
              <a:t>The UK’s newest UNESCO World Heritage Site, Jodrell Bank is home to the world-famous Lovell Telescope. Its award-winning Discovery Centre welcomes people of all ages to explore exhibits, attend lectures and enjoy cultural events, such as the critically acclaimed </a:t>
            </a:r>
            <a:r>
              <a:rPr lang="en-US" sz="1600" dirty="0" err="1">
                <a:solidFill>
                  <a:schemeClr val="bg1"/>
                </a:solidFill>
              </a:rPr>
              <a:t>bluedot</a:t>
            </a:r>
            <a:r>
              <a:rPr lang="en-US" sz="1600" dirty="0">
                <a:solidFill>
                  <a:schemeClr val="bg1"/>
                </a:solidFill>
              </a:rPr>
              <a:t> festival.</a:t>
            </a:r>
          </a:p>
        </p:txBody>
      </p:sp>
      <p:sp>
        <p:nvSpPr>
          <p:cNvPr id="17" name="Title 1">
            <a:extLst>
              <a:ext uri="{FF2B5EF4-FFF2-40B4-BE49-F238E27FC236}">
                <a16:creationId xmlns:a16="http://schemas.microsoft.com/office/drawing/2014/main" xmlns="" id="{9CAACAE8-B1ED-3442-98A0-A300D68B1DE6}"/>
              </a:ext>
            </a:extLst>
          </p:cNvPr>
          <p:cNvSpPr>
            <a:spLocks noGrp="1"/>
          </p:cNvSpPr>
          <p:nvPr>
            <p:ph type="title"/>
          </p:nvPr>
        </p:nvSpPr>
        <p:spPr>
          <a:xfrm>
            <a:off x="616496" y="116632"/>
            <a:ext cx="10959008" cy="1143000"/>
          </a:xfrm>
        </p:spPr>
        <p:txBody>
          <a:bodyPr/>
          <a:lstStyle/>
          <a:p>
            <a:pPr algn="ctr"/>
            <a:r>
              <a:rPr lang="en-US" sz="3200" dirty="0" smtClean="0">
                <a:solidFill>
                  <a:schemeClr val="bg1"/>
                </a:solidFill>
              </a:rPr>
              <a:t>Cultural institutions</a:t>
            </a:r>
            <a:endParaRPr lang="en-US" sz="3200" dirty="0">
              <a:solidFill>
                <a:schemeClr val="bg1"/>
              </a:solidFill>
            </a:endParaRPr>
          </a:p>
        </p:txBody>
      </p:sp>
      <p:sp>
        <p:nvSpPr>
          <p:cNvPr id="18" name="Rectangle 17">
            <a:extLst>
              <a:ext uri="{FF2B5EF4-FFF2-40B4-BE49-F238E27FC236}">
                <a16:creationId xmlns:a16="http://schemas.microsoft.com/office/drawing/2014/main" xmlns="" id="{8AE9497E-9DAF-7846-9B72-D403CA699F90}"/>
              </a:ext>
            </a:extLst>
          </p:cNvPr>
          <p:cNvSpPr/>
          <p:nvPr/>
        </p:nvSpPr>
        <p:spPr>
          <a:xfrm>
            <a:off x="983432" y="4437112"/>
            <a:ext cx="4680749" cy="1677382"/>
          </a:xfrm>
          <a:prstGeom prst="rect">
            <a:avLst/>
          </a:prstGeom>
        </p:spPr>
        <p:txBody>
          <a:bodyPr wrap="square">
            <a:spAutoFit/>
          </a:bodyPr>
          <a:lstStyle/>
          <a:p>
            <a:pPr algn="ctr">
              <a:spcAft>
                <a:spcPts val="600"/>
              </a:spcAft>
            </a:pPr>
            <a:r>
              <a:rPr lang="en-US" b="1" dirty="0" smtClean="0">
                <a:solidFill>
                  <a:schemeClr val="bg1"/>
                </a:solidFill>
                <a:latin typeface="Arial" charset="0"/>
                <a:ea typeface="Arial" charset="0"/>
                <a:cs typeface="Arial" charset="0"/>
              </a:rPr>
              <a:t>Manchester Museum</a:t>
            </a:r>
            <a:endParaRPr lang="en-US" dirty="0">
              <a:solidFill>
                <a:schemeClr val="bg1"/>
              </a:solidFill>
              <a:latin typeface="Arial" charset="0"/>
              <a:ea typeface="Arial" charset="0"/>
              <a:cs typeface="Arial" charset="0"/>
            </a:endParaRPr>
          </a:p>
          <a:p>
            <a:pPr algn="ctr"/>
            <a:r>
              <a:rPr lang="en-US" sz="1600" dirty="0">
                <a:solidFill>
                  <a:schemeClr val="bg1"/>
                </a:solidFill>
                <a:latin typeface="Arial" charset="0"/>
                <a:ea typeface="Arial" charset="0"/>
                <a:cs typeface="Arial" charset="0"/>
              </a:rPr>
              <a:t>We have a collection that spans millennia, from dinosaur skeletons to mummies from Ancient Egypt, and are undergoing a £13 million transformation to become an even more inclusive and imaginative space. </a:t>
            </a:r>
          </a:p>
        </p:txBody>
      </p:sp>
      <p:sp>
        <p:nvSpPr>
          <p:cNvPr id="19" name="Rectangle 18">
            <a:extLst>
              <a:ext uri="{FF2B5EF4-FFF2-40B4-BE49-F238E27FC236}">
                <a16:creationId xmlns:a16="http://schemas.microsoft.com/office/drawing/2014/main" xmlns="" id="{8AE9497E-9DAF-7846-9B72-D403CA699F90}"/>
              </a:ext>
            </a:extLst>
          </p:cNvPr>
          <p:cNvSpPr/>
          <p:nvPr/>
        </p:nvSpPr>
        <p:spPr>
          <a:xfrm>
            <a:off x="6459783" y="2133935"/>
            <a:ext cx="4680749" cy="1677382"/>
          </a:xfrm>
          <a:prstGeom prst="rect">
            <a:avLst/>
          </a:prstGeom>
        </p:spPr>
        <p:txBody>
          <a:bodyPr wrap="square">
            <a:spAutoFit/>
          </a:bodyPr>
          <a:lstStyle/>
          <a:p>
            <a:pPr algn="ctr">
              <a:spcAft>
                <a:spcPts val="600"/>
              </a:spcAft>
            </a:pPr>
            <a:r>
              <a:rPr lang="en-US" b="1" dirty="0" smtClean="0">
                <a:solidFill>
                  <a:schemeClr val="bg1"/>
                </a:solidFill>
              </a:rPr>
              <a:t>The John </a:t>
            </a:r>
            <a:r>
              <a:rPr lang="en-US" b="1" dirty="0" err="1" smtClean="0">
                <a:solidFill>
                  <a:schemeClr val="bg1"/>
                </a:solidFill>
              </a:rPr>
              <a:t>Rylands</a:t>
            </a:r>
            <a:r>
              <a:rPr lang="en-US" b="1" dirty="0" smtClean="0">
                <a:solidFill>
                  <a:schemeClr val="bg1"/>
                </a:solidFill>
              </a:rPr>
              <a:t> Library</a:t>
            </a:r>
            <a:endParaRPr lang="en-US" dirty="0">
              <a:solidFill>
                <a:schemeClr val="bg1"/>
              </a:solidFill>
            </a:endParaRPr>
          </a:p>
          <a:p>
            <a:pPr algn="ctr"/>
            <a:r>
              <a:rPr lang="en-US" sz="1600" dirty="0">
                <a:solidFill>
                  <a:schemeClr val="bg1"/>
                </a:solidFill>
              </a:rPr>
              <a:t>Our Grade I-listed, </a:t>
            </a:r>
            <a:r>
              <a:rPr lang="en-US" sz="1600" dirty="0" smtClean="0">
                <a:solidFill>
                  <a:schemeClr val="bg1"/>
                </a:solidFill>
              </a:rPr>
              <a:t>neo-Gothic </a:t>
            </a:r>
            <a:r>
              <a:rPr lang="en-US" sz="1600" dirty="0">
                <a:solidFill>
                  <a:schemeClr val="bg1"/>
                </a:solidFill>
              </a:rPr>
              <a:t>John </a:t>
            </a:r>
            <a:r>
              <a:rPr lang="en-US" sz="1600" dirty="0" err="1">
                <a:solidFill>
                  <a:schemeClr val="bg1"/>
                </a:solidFill>
              </a:rPr>
              <a:t>Rylands</a:t>
            </a:r>
            <a:r>
              <a:rPr lang="en-US" sz="1600" dirty="0">
                <a:solidFill>
                  <a:schemeClr val="bg1"/>
                </a:solidFill>
              </a:rPr>
              <a:t> Library is part of the third largest academic library </a:t>
            </a:r>
            <a:br>
              <a:rPr lang="en-US" sz="1600" dirty="0">
                <a:solidFill>
                  <a:schemeClr val="bg1"/>
                </a:solidFill>
              </a:rPr>
            </a:br>
            <a:r>
              <a:rPr lang="en-US" sz="1600" dirty="0">
                <a:solidFill>
                  <a:schemeClr val="bg1"/>
                </a:solidFill>
              </a:rPr>
              <a:t>in the UK, housing more than 400,000 printed volumes and well over a million manuscripts and archival items.</a:t>
            </a:r>
          </a:p>
        </p:txBody>
      </p:sp>
      <p:sp>
        <p:nvSpPr>
          <p:cNvPr id="20" name="Rectangle 19">
            <a:extLst>
              <a:ext uri="{FF2B5EF4-FFF2-40B4-BE49-F238E27FC236}">
                <a16:creationId xmlns:a16="http://schemas.microsoft.com/office/drawing/2014/main" xmlns="" id="{8AE9497E-9DAF-7846-9B72-D403CA699F90}"/>
              </a:ext>
            </a:extLst>
          </p:cNvPr>
          <p:cNvSpPr/>
          <p:nvPr/>
        </p:nvSpPr>
        <p:spPr>
          <a:xfrm>
            <a:off x="6459783" y="4437112"/>
            <a:ext cx="4680749" cy="1923604"/>
          </a:xfrm>
          <a:prstGeom prst="rect">
            <a:avLst/>
          </a:prstGeom>
        </p:spPr>
        <p:txBody>
          <a:bodyPr wrap="square">
            <a:spAutoFit/>
          </a:bodyPr>
          <a:lstStyle/>
          <a:p>
            <a:pPr algn="ctr">
              <a:spcAft>
                <a:spcPts val="600"/>
              </a:spcAft>
            </a:pPr>
            <a:r>
              <a:rPr lang="en-US" b="1" dirty="0" smtClean="0">
                <a:solidFill>
                  <a:schemeClr val="bg1"/>
                </a:solidFill>
              </a:rPr>
              <a:t>The Whitworth</a:t>
            </a:r>
            <a:endParaRPr lang="en-US" dirty="0">
              <a:solidFill>
                <a:schemeClr val="bg1"/>
              </a:solidFill>
            </a:endParaRPr>
          </a:p>
          <a:p>
            <a:pPr algn="ctr"/>
            <a:r>
              <a:rPr lang="en-US" sz="1600" dirty="0">
                <a:solidFill>
                  <a:schemeClr val="bg1"/>
                </a:solidFill>
              </a:rPr>
              <a:t>Founded in 1889 as the first English gallery in a park, today’s Whitworth is home to an art garden, sculpture terrace, landscape gallery and more than 55,000 works of art. It has collected numerous accolades in recent years, including the Art Fund’s Museum of the Year prize in 2015.</a:t>
            </a:r>
          </a:p>
        </p:txBody>
      </p:sp>
      <p:sp>
        <p:nvSpPr>
          <p:cNvPr id="21" name="Rectangle 20"/>
          <p:cNvSpPr/>
          <p:nvPr/>
        </p:nvSpPr>
        <p:spPr>
          <a:xfrm>
            <a:off x="911424" y="2020079"/>
            <a:ext cx="4824536" cy="2129001"/>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25" name="Rectangle 24"/>
          <p:cNvSpPr/>
          <p:nvPr/>
        </p:nvSpPr>
        <p:spPr>
          <a:xfrm>
            <a:off x="6367679" y="2020079"/>
            <a:ext cx="4824536" cy="2129001"/>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26" name="Rectangle 25"/>
          <p:cNvSpPr/>
          <p:nvPr/>
        </p:nvSpPr>
        <p:spPr>
          <a:xfrm>
            <a:off x="911424" y="4361345"/>
            <a:ext cx="4824536" cy="2129001"/>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27" name="Rectangle 26"/>
          <p:cNvSpPr/>
          <p:nvPr/>
        </p:nvSpPr>
        <p:spPr>
          <a:xfrm>
            <a:off x="6367679" y="4361345"/>
            <a:ext cx="4824536" cy="2129001"/>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2" name="Left Arrow 11">
            <a:hlinkClick r:id="rId2" action="ppaction://hlinksldjump"/>
          </p:cNvPr>
          <p:cNvSpPr/>
          <p:nvPr/>
        </p:nvSpPr>
        <p:spPr>
          <a:xfrm>
            <a:off x="263352" y="332656"/>
            <a:ext cx="864096" cy="432048"/>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1368"/>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xmlns="" id="{9CAACAE8-B1ED-3442-98A0-A300D68B1DE6}"/>
              </a:ext>
            </a:extLst>
          </p:cNvPr>
          <p:cNvSpPr>
            <a:spLocks noGrp="1"/>
          </p:cNvSpPr>
          <p:nvPr>
            <p:ph type="title"/>
          </p:nvPr>
        </p:nvSpPr>
        <p:spPr>
          <a:xfrm>
            <a:off x="616496" y="116632"/>
            <a:ext cx="10959008" cy="1143000"/>
          </a:xfrm>
        </p:spPr>
        <p:txBody>
          <a:bodyPr/>
          <a:lstStyle/>
          <a:p>
            <a:pPr algn="ctr"/>
            <a:r>
              <a:rPr lang="en-US" sz="3200" dirty="0" smtClean="0">
                <a:solidFill>
                  <a:schemeClr val="tx1">
                    <a:lumMod val="65000"/>
                    <a:lumOff val="35000"/>
                  </a:schemeClr>
                </a:solidFill>
              </a:rPr>
              <a:t>Income</a:t>
            </a:r>
            <a:endParaRPr lang="en-US" sz="3200" dirty="0">
              <a:solidFill>
                <a:schemeClr val="tx1">
                  <a:lumMod val="65000"/>
                  <a:lumOff val="35000"/>
                </a:schemeClr>
              </a:solidFill>
            </a:endParaRPr>
          </a:p>
        </p:txBody>
      </p:sp>
      <p:sp>
        <p:nvSpPr>
          <p:cNvPr id="19" name="TextBox 6"/>
          <p:cNvSpPr txBox="1">
            <a:spLocks noChangeArrowheads="1"/>
          </p:cNvSpPr>
          <p:nvPr/>
        </p:nvSpPr>
        <p:spPr bwMode="auto">
          <a:xfrm>
            <a:off x="407369" y="6296239"/>
            <a:ext cx="11233248" cy="420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a:r>
              <a:rPr lang="en-US" sz="1600" i="1" baseline="30000" dirty="0">
                <a:solidFill>
                  <a:schemeClr val="tx1">
                    <a:lumMod val="65000"/>
                    <a:lumOff val="35000"/>
                  </a:schemeClr>
                </a:solidFill>
                <a:latin typeface="Arial" charset="0"/>
                <a:ea typeface="Arial" charset="0"/>
                <a:cs typeface="Arial" charset="0"/>
              </a:rPr>
              <a:t>**Other income includes: residences, catering, conferences and additional grants.</a:t>
            </a:r>
          </a:p>
          <a:p>
            <a:pPr algn="ctr"/>
            <a:r>
              <a:rPr lang="en-US" sz="1600" i="1" baseline="30000" dirty="0">
                <a:solidFill>
                  <a:schemeClr val="tx1">
                    <a:lumMod val="65000"/>
                    <a:lumOff val="35000"/>
                  </a:schemeClr>
                </a:solidFill>
                <a:latin typeface="Arial" charset="0"/>
                <a:ea typeface="Arial" charset="0"/>
                <a:cs typeface="Arial" charset="0"/>
              </a:rPr>
              <a:t>*Does not include £68m Research England funding (see P9), which is included within funding body grants here.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3446" t="24961" r="2884" b="17927"/>
          <a:stretch/>
        </p:blipFill>
        <p:spPr>
          <a:xfrm>
            <a:off x="5375920" y="1681950"/>
            <a:ext cx="6033080" cy="4440147"/>
          </a:xfrm>
          <a:prstGeom prst="rect">
            <a:avLst/>
          </a:prstGeom>
        </p:spPr>
      </p:pic>
      <p:sp>
        <p:nvSpPr>
          <p:cNvPr id="9" name="Rectangle 8"/>
          <p:cNvSpPr/>
          <p:nvPr/>
        </p:nvSpPr>
        <p:spPr>
          <a:xfrm>
            <a:off x="616496" y="1547665"/>
            <a:ext cx="4111352" cy="3825552"/>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6"/>
          <p:cNvSpPr txBox="1">
            <a:spLocks noChangeArrowheads="1"/>
          </p:cNvSpPr>
          <p:nvPr/>
        </p:nvSpPr>
        <p:spPr bwMode="auto">
          <a:xfrm>
            <a:off x="767409" y="1712575"/>
            <a:ext cx="3672407"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r>
              <a:rPr lang="en-US" dirty="0">
                <a:solidFill>
                  <a:schemeClr val="tx1">
                    <a:lumMod val="65000"/>
                    <a:lumOff val="35000"/>
                  </a:schemeClr>
                </a:solidFill>
                <a:latin typeface="Arial" charset="0"/>
                <a:ea typeface="Arial" charset="0"/>
                <a:cs typeface="Arial" charset="0"/>
              </a:rPr>
              <a:t>We have an annual income of more than </a:t>
            </a:r>
            <a:r>
              <a:rPr lang="en-US" dirty="0" smtClean="0">
                <a:solidFill>
                  <a:schemeClr val="tx1">
                    <a:lumMod val="65000"/>
                    <a:lumOff val="35000"/>
                  </a:schemeClr>
                </a:solidFill>
                <a:latin typeface="Arial" charset="0"/>
                <a:ea typeface="Arial" charset="0"/>
                <a:cs typeface="Arial" charset="0"/>
              </a:rPr>
              <a:t/>
            </a:r>
            <a:br>
              <a:rPr lang="en-US" dirty="0" smtClean="0">
                <a:solidFill>
                  <a:schemeClr val="tx1">
                    <a:lumMod val="65000"/>
                    <a:lumOff val="35000"/>
                  </a:schemeClr>
                </a:solidFill>
                <a:latin typeface="Arial" charset="0"/>
                <a:ea typeface="Arial" charset="0"/>
                <a:cs typeface="Arial" charset="0"/>
              </a:rPr>
            </a:br>
            <a:r>
              <a:rPr lang="en-US" b="1" dirty="0" smtClean="0">
                <a:solidFill>
                  <a:schemeClr val="tx1">
                    <a:lumMod val="65000"/>
                    <a:lumOff val="35000"/>
                  </a:schemeClr>
                </a:solidFill>
                <a:latin typeface="Arial" charset="0"/>
                <a:ea typeface="Arial" charset="0"/>
                <a:cs typeface="Arial" charset="0"/>
              </a:rPr>
              <a:t>£</a:t>
            </a:r>
            <a:r>
              <a:rPr lang="en-US" b="1" dirty="0">
                <a:solidFill>
                  <a:schemeClr val="tx1">
                    <a:lumMod val="65000"/>
                    <a:lumOff val="35000"/>
                  </a:schemeClr>
                </a:solidFill>
                <a:latin typeface="Arial" charset="0"/>
                <a:ea typeface="Arial" charset="0"/>
                <a:cs typeface="Arial" charset="0"/>
              </a:rPr>
              <a:t>1 billion</a:t>
            </a:r>
            <a:r>
              <a:rPr lang="en-US" b="1" dirty="0" smtClean="0">
                <a:solidFill>
                  <a:schemeClr val="tx1">
                    <a:lumMod val="65000"/>
                    <a:lumOff val="35000"/>
                  </a:schemeClr>
                </a:solidFill>
                <a:latin typeface="Arial" charset="0"/>
                <a:ea typeface="Arial" charset="0"/>
                <a:cs typeface="Arial" charset="0"/>
              </a:rPr>
              <a:t>.</a:t>
            </a:r>
          </a:p>
          <a:p>
            <a:r>
              <a:rPr lang="en-US" dirty="0">
                <a:solidFill>
                  <a:schemeClr val="tx1">
                    <a:lumMod val="65000"/>
                    <a:lumOff val="35000"/>
                  </a:schemeClr>
                </a:solidFill>
                <a:latin typeface="Arial" charset="0"/>
                <a:ea typeface="Arial" charset="0"/>
                <a:cs typeface="Arial" charset="0"/>
              </a:rPr>
              <a:t/>
            </a:r>
            <a:br>
              <a:rPr lang="en-US" dirty="0">
                <a:solidFill>
                  <a:schemeClr val="tx1">
                    <a:lumMod val="65000"/>
                    <a:lumOff val="35000"/>
                  </a:schemeClr>
                </a:solidFill>
                <a:latin typeface="Arial" charset="0"/>
                <a:ea typeface="Arial" charset="0"/>
                <a:cs typeface="Arial" charset="0"/>
              </a:rPr>
            </a:br>
            <a:r>
              <a:rPr lang="en-US" dirty="0">
                <a:solidFill>
                  <a:schemeClr val="tx1">
                    <a:lumMod val="65000"/>
                    <a:lumOff val="35000"/>
                  </a:schemeClr>
                </a:solidFill>
                <a:latin typeface="Arial" charset="0"/>
                <a:ea typeface="Arial" charset="0"/>
                <a:cs typeface="Arial" charset="0"/>
              </a:rPr>
              <a:t>To find out more about our income and how it is spent, visit: </a:t>
            </a:r>
            <a:br>
              <a:rPr lang="en-US" dirty="0">
                <a:solidFill>
                  <a:schemeClr val="tx1">
                    <a:lumMod val="65000"/>
                    <a:lumOff val="35000"/>
                  </a:schemeClr>
                </a:solidFill>
                <a:latin typeface="Arial" charset="0"/>
                <a:ea typeface="Arial" charset="0"/>
                <a:cs typeface="Arial" charset="0"/>
              </a:rPr>
            </a:br>
            <a:r>
              <a:rPr lang="en-US" b="1" dirty="0" err="1">
                <a:solidFill>
                  <a:schemeClr val="tx1">
                    <a:lumMod val="65000"/>
                    <a:lumOff val="35000"/>
                  </a:schemeClr>
                </a:solidFill>
                <a:latin typeface="Arial" charset="0"/>
                <a:ea typeface="Arial" charset="0"/>
                <a:cs typeface="Arial" charset="0"/>
              </a:rPr>
              <a:t>www.manchester.ac.uk</a:t>
            </a:r>
            <a:r>
              <a:rPr lang="en-US" b="1" dirty="0">
                <a:solidFill>
                  <a:schemeClr val="tx1">
                    <a:lumMod val="65000"/>
                    <a:lumOff val="35000"/>
                  </a:schemeClr>
                </a:solidFill>
                <a:latin typeface="Arial" charset="0"/>
                <a:ea typeface="Arial" charset="0"/>
                <a:cs typeface="Arial" charset="0"/>
              </a:rPr>
              <a:t>/finances-at-a-glance</a:t>
            </a:r>
            <a:endParaRPr lang="en-US" dirty="0">
              <a:solidFill>
                <a:schemeClr val="tx1">
                  <a:lumMod val="65000"/>
                  <a:lumOff val="35000"/>
                </a:schemeClr>
              </a:solidFill>
              <a:latin typeface="Arial" charset="0"/>
              <a:ea typeface="Arial" charset="0"/>
              <a:cs typeface="Arial" charset="0"/>
            </a:endParaRPr>
          </a:p>
          <a:p>
            <a:r>
              <a:rPr lang="en-US" dirty="0">
                <a:solidFill>
                  <a:schemeClr val="tx1">
                    <a:lumMod val="65000"/>
                    <a:lumOff val="35000"/>
                  </a:schemeClr>
                </a:solidFill>
                <a:latin typeface="Arial" charset="0"/>
                <a:ea typeface="Arial" charset="0"/>
                <a:cs typeface="Arial" charset="0"/>
              </a:rPr>
              <a:t/>
            </a:r>
            <a:br>
              <a:rPr lang="en-US" dirty="0">
                <a:solidFill>
                  <a:schemeClr val="tx1">
                    <a:lumMod val="65000"/>
                    <a:lumOff val="35000"/>
                  </a:schemeClr>
                </a:solidFill>
                <a:latin typeface="Arial" charset="0"/>
                <a:ea typeface="Arial" charset="0"/>
                <a:cs typeface="Arial" charset="0"/>
              </a:rPr>
            </a:br>
            <a:endParaRPr lang="en-US" dirty="0">
              <a:solidFill>
                <a:schemeClr val="tx1">
                  <a:lumMod val="65000"/>
                  <a:lumOff val="35000"/>
                </a:schemeClr>
              </a:solidFill>
              <a:latin typeface="Arial" charset="0"/>
              <a:ea typeface="Arial" charset="0"/>
              <a:cs typeface="Arial" charset="0"/>
            </a:endParaRPr>
          </a:p>
        </p:txBody>
      </p:sp>
      <p:sp>
        <p:nvSpPr>
          <p:cNvPr id="7" name="Left Arrow 6">
            <a:hlinkClick r:id="rId3" action="ppaction://hlinksldjump"/>
          </p:cNvPr>
          <p:cNvSpPr/>
          <p:nvPr/>
        </p:nvSpPr>
        <p:spPr>
          <a:xfrm>
            <a:off x="263352" y="332656"/>
            <a:ext cx="864096" cy="432048"/>
          </a:xfrm>
          <a:prstGeom prst="lef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9599994"/>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ouse with trees in the background&#10;&#10;Description automatically generated">
            <a:extLst>
              <a:ext uri="{FF2B5EF4-FFF2-40B4-BE49-F238E27FC236}">
                <a16:creationId xmlns:a16="http://schemas.microsoft.com/office/drawing/2014/main" xmlns="" id="{2A8A92AB-0325-784A-B617-F1792D57F4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61530"/>
          </a:xfrm>
          <a:prstGeom prst="rect">
            <a:avLst/>
          </a:prstGeom>
        </p:spPr>
      </p:pic>
      <p:sp>
        <p:nvSpPr>
          <p:cNvPr id="9" name="Left Arrow 8">
            <a:hlinkClick r:id="rId4" action="ppaction://hlinksldjump"/>
          </p:cNvPr>
          <p:cNvSpPr/>
          <p:nvPr/>
        </p:nvSpPr>
        <p:spPr>
          <a:xfrm>
            <a:off x="263352" y="332656"/>
            <a:ext cx="864096" cy="432048"/>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1919536" y="1340768"/>
            <a:ext cx="8352928" cy="4029311"/>
          </a:xfrm>
          <a:prstGeom prst="rect">
            <a:avLst/>
          </a:prstGeom>
          <a:solidFill>
            <a:schemeClr val="bg1">
              <a:alpha val="84000"/>
            </a:schemeClr>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3200" b="1" dirty="0">
                <a:latin typeface="Arial" charset="0"/>
                <a:ea typeface="Arial" charset="0"/>
                <a:cs typeface="Arial" charset="0"/>
              </a:rPr>
              <a:t>Campus </a:t>
            </a:r>
            <a:r>
              <a:rPr lang="en-GB" sz="3200" b="1" dirty="0" smtClean="0">
                <a:latin typeface="Arial" charset="0"/>
                <a:ea typeface="Arial" charset="0"/>
                <a:cs typeface="Arial" charset="0"/>
              </a:rPr>
              <a:t>investment</a:t>
            </a:r>
          </a:p>
          <a:p>
            <a:pPr marL="0" indent="0" algn="ctr">
              <a:buNone/>
            </a:pPr>
            <a:endParaRPr lang="en-GB" sz="2000" b="1" dirty="0">
              <a:latin typeface="Arial" charset="0"/>
              <a:ea typeface="Arial" charset="0"/>
              <a:cs typeface="Arial" charset="0"/>
            </a:endParaRPr>
          </a:p>
          <a:p>
            <a:pPr marL="0" indent="0" algn="ctr">
              <a:buNone/>
            </a:pPr>
            <a:r>
              <a:rPr lang="en-US" sz="2000" dirty="0">
                <a:latin typeface="Arial" charset="0"/>
                <a:ea typeface="Arial" charset="0"/>
                <a:cs typeface="Arial" charset="0"/>
              </a:rPr>
              <a:t>We’ve embarked on one of the largest capital </a:t>
            </a:r>
            <a:r>
              <a:rPr lang="en-US" sz="2000" dirty="0" err="1">
                <a:latin typeface="Arial" charset="0"/>
                <a:ea typeface="Arial" charset="0"/>
                <a:cs typeface="Arial" charset="0"/>
              </a:rPr>
              <a:t>programmes</a:t>
            </a:r>
            <a:r>
              <a:rPr lang="en-US" sz="2000" dirty="0">
                <a:latin typeface="Arial" charset="0"/>
                <a:ea typeface="Arial" charset="0"/>
                <a:cs typeface="Arial" charset="0"/>
              </a:rPr>
              <a:t> in </a:t>
            </a:r>
            <a:r>
              <a:rPr lang="en-US" sz="2000" dirty="0" smtClean="0">
                <a:latin typeface="Arial" charset="0"/>
                <a:ea typeface="Arial" charset="0"/>
                <a:cs typeface="Arial" charset="0"/>
              </a:rPr>
              <a:t/>
            </a:r>
            <a:br>
              <a:rPr lang="en-US" sz="2000" dirty="0" smtClean="0">
                <a:latin typeface="Arial" charset="0"/>
                <a:ea typeface="Arial" charset="0"/>
                <a:cs typeface="Arial" charset="0"/>
              </a:rPr>
            </a:br>
            <a:r>
              <a:rPr lang="en-US" sz="2000" dirty="0" smtClean="0">
                <a:latin typeface="Arial" charset="0"/>
                <a:ea typeface="Arial" charset="0"/>
                <a:cs typeface="Arial" charset="0"/>
              </a:rPr>
              <a:t>UK </a:t>
            </a:r>
            <a:r>
              <a:rPr lang="en-US" sz="2000" dirty="0">
                <a:latin typeface="Arial" charset="0"/>
                <a:ea typeface="Arial" charset="0"/>
                <a:cs typeface="Arial" charset="0"/>
              </a:rPr>
              <a:t>higher education to create a world-class campus for </a:t>
            </a:r>
            <a:r>
              <a:rPr lang="en-US" sz="2000" dirty="0" smtClean="0">
                <a:latin typeface="Arial" charset="0"/>
                <a:ea typeface="Arial" charset="0"/>
                <a:cs typeface="Arial" charset="0"/>
              </a:rPr>
              <a:t>a </a:t>
            </a:r>
            <a:br>
              <a:rPr lang="en-US" sz="2000" dirty="0" smtClean="0">
                <a:latin typeface="Arial" charset="0"/>
                <a:ea typeface="Arial" charset="0"/>
                <a:cs typeface="Arial" charset="0"/>
              </a:rPr>
            </a:br>
            <a:r>
              <a:rPr lang="en-US" sz="2000" dirty="0" smtClean="0">
                <a:latin typeface="Arial" charset="0"/>
                <a:ea typeface="Arial" charset="0"/>
                <a:cs typeface="Arial" charset="0"/>
              </a:rPr>
              <a:t>world-class </a:t>
            </a:r>
            <a:r>
              <a:rPr lang="en-US" sz="2000" dirty="0">
                <a:latin typeface="Arial" charset="0"/>
                <a:ea typeface="Arial" charset="0"/>
                <a:cs typeface="Arial" charset="0"/>
              </a:rPr>
              <a:t>university. We’re transforming our teaching, </a:t>
            </a:r>
            <a:r>
              <a:rPr lang="en-US" sz="2000" dirty="0" smtClean="0">
                <a:latin typeface="Arial" charset="0"/>
                <a:ea typeface="Arial" charset="0"/>
                <a:cs typeface="Arial" charset="0"/>
              </a:rPr>
              <a:t/>
            </a:r>
            <a:br>
              <a:rPr lang="en-US" sz="2000" dirty="0" smtClean="0">
                <a:latin typeface="Arial" charset="0"/>
                <a:ea typeface="Arial" charset="0"/>
                <a:cs typeface="Arial" charset="0"/>
              </a:rPr>
            </a:br>
            <a:r>
              <a:rPr lang="en-US" sz="2000" dirty="0" smtClean="0">
                <a:latin typeface="Arial" charset="0"/>
                <a:ea typeface="Arial" charset="0"/>
                <a:cs typeface="Arial" charset="0"/>
              </a:rPr>
              <a:t>learning </a:t>
            </a:r>
            <a:r>
              <a:rPr lang="en-US" sz="2000" dirty="0">
                <a:latin typeface="Arial" charset="0"/>
                <a:ea typeface="Arial" charset="0"/>
                <a:cs typeface="Arial" charset="0"/>
              </a:rPr>
              <a:t>and research spaces to create an exceptional </a:t>
            </a:r>
            <a:r>
              <a:rPr lang="en-US" sz="2000" dirty="0" smtClean="0">
                <a:latin typeface="Arial" charset="0"/>
                <a:ea typeface="Arial" charset="0"/>
                <a:cs typeface="Arial" charset="0"/>
              </a:rPr>
              <a:t/>
            </a:r>
            <a:br>
              <a:rPr lang="en-US" sz="2000" dirty="0" smtClean="0">
                <a:latin typeface="Arial" charset="0"/>
                <a:ea typeface="Arial" charset="0"/>
                <a:cs typeface="Arial" charset="0"/>
              </a:rPr>
            </a:br>
            <a:r>
              <a:rPr lang="en-US" sz="2000" dirty="0" smtClean="0">
                <a:latin typeface="Arial" charset="0"/>
                <a:ea typeface="Arial" charset="0"/>
                <a:cs typeface="Arial" charset="0"/>
              </a:rPr>
              <a:t>environment </a:t>
            </a:r>
            <a:r>
              <a:rPr lang="en-US" sz="2000" dirty="0">
                <a:latin typeface="Arial" charset="0"/>
                <a:ea typeface="Arial" charset="0"/>
                <a:cs typeface="Arial" charset="0"/>
              </a:rPr>
              <a:t>for our exceptional people. This will help the </a:t>
            </a:r>
            <a:r>
              <a:rPr lang="en-US" sz="2000" dirty="0" smtClean="0">
                <a:latin typeface="Arial" charset="0"/>
                <a:ea typeface="Arial" charset="0"/>
                <a:cs typeface="Arial" charset="0"/>
              </a:rPr>
              <a:t/>
            </a:r>
            <a:br>
              <a:rPr lang="en-US" sz="2000" dirty="0" smtClean="0">
                <a:latin typeface="Arial" charset="0"/>
                <a:ea typeface="Arial" charset="0"/>
                <a:cs typeface="Arial" charset="0"/>
              </a:rPr>
            </a:br>
            <a:r>
              <a:rPr lang="en-US" sz="2000" dirty="0" smtClean="0">
                <a:latin typeface="Arial" charset="0"/>
                <a:ea typeface="Arial" charset="0"/>
                <a:cs typeface="Arial" charset="0"/>
              </a:rPr>
              <a:t>University </a:t>
            </a:r>
            <a:r>
              <a:rPr lang="en-US" sz="2000" dirty="0">
                <a:latin typeface="Arial" charset="0"/>
                <a:ea typeface="Arial" charset="0"/>
                <a:cs typeface="Arial" charset="0"/>
              </a:rPr>
              <a:t>compete on a global stage with facilities that can </a:t>
            </a:r>
            <a:r>
              <a:rPr lang="en-US" sz="2000" dirty="0" smtClean="0">
                <a:latin typeface="Arial" charset="0"/>
                <a:ea typeface="Arial" charset="0"/>
                <a:cs typeface="Arial" charset="0"/>
              </a:rPr>
              <a:t/>
            </a:r>
            <a:br>
              <a:rPr lang="en-US" sz="2000" dirty="0" smtClean="0">
                <a:latin typeface="Arial" charset="0"/>
                <a:ea typeface="Arial" charset="0"/>
                <a:cs typeface="Arial" charset="0"/>
              </a:rPr>
            </a:br>
            <a:r>
              <a:rPr lang="en-US" sz="2000" dirty="0" smtClean="0">
                <a:latin typeface="Arial" charset="0"/>
                <a:ea typeface="Arial" charset="0"/>
                <a:cs typeface="Arial" charset="0"/>
              </a:rPr>
              <a:t>rival </a:t>
            </a:r>
            <a:r>
              <a:rPr lang="en-US" sz="2000" dirty="0">
                <a:latin typeface="Arial" charset="0"/>
                <a:ea typeface="Arial" charset="0"/>
                <a:cs typeface="Arial" charset="0"/>
              </a:rPr>
              <a:t>those of our international competitors</a:t>
            </a:r>
            <a:r>
              <a:rPr lang="en-US" sz="2000" dirty="0" smtClean="0">
                <a:latin typeface="Arial" charset="0"/>
                <a:ea typeface="Arial" charset="0"/>
                <a:cs typeface="Arial" charset="0"/>
              </a:rPr>
              <a:t>.</a:t>
            </a:r>
            <a:endParaRPr lang="en-US" sz="2000" dirty="0">
              <a:latin typeface="Arial" charset="0"/>
              <a:ea typeface="Arial" charset="0"/>
              <a:cs typeface="Arial" charset="0"/>
            </a:endParaRPr>
          </a:p>
        </p:txBody>
      </p:sp>
    </p:spTree>
    <p:extLst>
      <p:ext uri="{BB962C8B-B14F-4D97-AF65-F5344CB8AC3E}">
        <p14:creationId xmlns:p14="http://schemas.microsoft.com/office/powerpoint/2010/main" val="1373151940"/>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A3913E8C-EE79-8845-A499-7B785DDE41C9}"/>
              </a:ext>
            </a:extLst>
          </p:cNvPr>
          <p:cNvSpPr txBox="1">
            <a:spLocks/>
          </p:cNvSpPr>
          <p:nvPr/>
        </p:nvSpPr>
        <p:spPr bwMode="auto">
          <a:xfrm>
            <a:off x="877142" y="1844824"/>
            <a:ext cx="10437715" cy="4320480"/>
          </a:xfrm>
          <a:prstGeom prst="rect">
            <a:avLst/>
          </a:prstGeom>
          <a:noFill/>
          <a:ln w="9525">
            <a:noFill/>
            <a:miter lim="800000"/>
            <a:headEnd/>
            <a:tailEnd/>
          </a:ln>
        </p:spPr>
        <p:txBody>
          <a:bodyPr vert="horz" wrap="square" lIns="0" tIns="0" rIns="0" bIns="0" numCol="2" spcCol="432000" anchor="t"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360000"/>
            <a:r>
              <a:rPr lang="en-US" sz="2400" dirty="0" smtClean="0">
                <a:solidFill>
                  <a:schemeClr val="tx1">
                    <a:lumMod val="65000"/>
                    <a:lumOff val="35000"/>
                  </a:schemeClr>
                </a:solidFill>
                <a:latin typeface="Arial" charset="0"/>
                <a:ea typeface="Arial" charset="0"/>
                <a:cs typeface="Arial" charset="0"/>
              </a:rPr>
              <a:t>  The </a:t>
            </a:r>
            <a:r>
              <a:rPr lang="en-US" sz="2400" dirty="0">
                <a:solidFill>
                  <a:schemeClr val="tx1">
                    <a:lumMod val="65000"/>
                    <a:lumOff val="35000"/>
                  </a:schemeClr>
                </a:solidFill>
                <a:latin typeface="Arial" charset="0"/>
                <a:ea typeface="Arial" charset="0"/>
                <a:cs typeface="Arial" charset="0"/>
              </a:rPr>
              <a:t>University</a:t>
            </a:r>
          </a:p>
          <a:p>
            <a:pPr marL="0" indent="0" defTabSz="360000"/>
            <a:r>
              <a:rPr lang="en-US" sz="2400" dirty="0" smtClean="0">
                <a:solidFill>
                  <a:schemeClr val="tx1">
                    <a:lumMod val="65000"/>
                    <a:lumOff val="35000"/>
                  </a:schemeClr>
                </a:solidFill>
                <a:latin typeface="Arial" charset="0"/>
                <a:ea typeface="Arial" charset="0"/>
                <a:cs typeface="Arial" charset="0"/>
              </a:rPr>
              <a:t>  World </a:t>
            </a:r>
            <a:r>
              <a:rPr lang="en-US" sz="2400" dirty="0">
                <a:solidFill>
                  <a:schemeClr val="tx1">
                    <a:lumMod val="65000"/>
                    <a:lumOff val="35000"/>
                  </a:schemeClr>
                </a:solidFill>
                <a:latin typeface="Arial" charset="0"/>
                <a:ea typeface="Arial" charset="0"/>
                <a:cs typeface="Arial" charset="0"/>
              </a:rPr>
              <a:t>ranking </a:t>
            </a:r>
          </a:p>
          <a:p>
            <a:pPr marL="0" indent="0" defTabSz="360000"/>
            <a:r>
              <a:rPr lang="en-US" sz="2400" dirty="0" smtClean="0">
                <a:solidFill>
                  <a:schemeClr val="tx1">
                    <a:lumMod val="65000"/>
                    <a:lumOff val="35000"/>
                  </a:schemeClr>
                </a:solidFill>
                <a:latin typeface="Arial" charset="0"/>
                <a:ea typeface="Arial" charset="0"/>
                <a:cs typeface="Arial" charset="0"/>
              </a:rPr>
              <a:t>  Academic </a:t>
            </a:r>
            <a:r>
              <a:rPr lang="en-US" sz="2400" dirty="0">
                <a:solidFill>
                  <a:schemeClr val="tx1">
                    <a:lumMod val="65000"/>
                    <a:lumOff val="35000"/>
                  </a:schemeClr>
                </a:solidFill>
                <a:latin typeface="Arial" charset="0"/>
                <a:ea typeface="Arial" charset="0"/>
                <a:cs typeface="Arial" charset="0"/>
              </a:rPr>
              <a:t>pedigree </a:t>
            </a:r>
          </a:p>
          <a:p>
            <a:pPr marL="0" indent="0" defTabSz="360000"/>
            <a:r>
              <a:rPr lang="en-US" sz="2400" dirty="0" smtClean="0">
                <a:solidFill>
                  <a:schemeClr val="tx1">
                    <a:lumMod val="65000"/>
                    <a:lumOff val="35000"/>
                  </a:schemeClr>
                </a:solidFill>
                <a:latin typeface="Arial" charset="0"/>
                <a:ea typeface="Arial" charset="0"/>
                <a:cs typeface="Arial" charset="0"/>
              </a:rPr>
              <a:t>  World-class </a:t>
            </a:r>
            <a:r>
              <a:rPr lang="en-US" sz="2400" dirty="0">
                <a:solidFill>
                  <a:schemeClr val="tx1">
                    <a:lumMod val="65000"/>
                    <a:lumOff val="35000"/>
                  </a:schemeClr>
                </a:solidFill>
                <a:latin typeface="Arial" charset="0"/>
                <a:ea typeface="Arial" charset="0"/>
                <a:cs typeface="Arial" charset="0"/>
              </a:rPr>
              <a:t>research </a:t>
            </a:r>
          </a:p>
          <a:p>
            <a:pPr marL="0" indent="0" defTabSz="360000"/>
            <a:r>
              <a:rPr lang="en-US" sz="2400" dirty="0" smtClean="0">
                <a:solidFill>
                  <a:schemeClr val="tx1">
                    <a:lumMod val="65000"/>
                    <a:lumOff val="35000"/>
                  </a:schemeClr>
                </a:solidFill>
                <a:latin typeface="Arial" charset="0"/>
                <a:ea typeface="Arial" charset="0"/>
                <a:cs typeface="Arial" charset="0"/>
              </a:rPr>
              <a:t>  Students</a:t>
            </a:r>
            <a:r>
              <a:rPr lang="en-US" sz="2400" dirty="0">
                <a:solidFill>
                  <a:schemeClr val="tx1">
                    <a:lumMod val="65000"/>
                    <a:lumOff val="35000"/>
                  </a:schemeClr>
                </a:solidFill>
                <a:latin typeface="Arial" charset="0"/>
                <a:ea typeface="Arial" charset="0"/>
                <a:cs typeface="Arial" charset="0"/>
              </a:rPr>
              <a:t> </a:t>
            </a:r>
          </a:p>
          <a:p>
            <a:pPr marL="0" indent="0" defTabSz="360000"/>
            <a:r>
              <a:rPr lang="en-US" sz="2400" dirty="0" smtClean="0">
                <a:solidFill>
                  <a:schemeClr val="tx1">
                    <a:lumMod val="65000"/>
                    <a:lumOff val="35000"/>
                  </a:schemeClr>
                </a:solidFill>
                <a:latin typeface="Arial" charset="0"/>
                <a:ea typeface="Arial" charset="0"/>
                <a:cs typeface="Arial" charset="0"/>
              </a:rPr>
              <a:t>  Making </a:t>
            </a:r>
            <a:r>
              <a:rPr lang="en-US" sz="2400" dirty="0">
                <a:solidFill>
                  <a:schemeClr val="tx1">
                    <a:lumMod val="65000"/>
                    <a:lumOff val="35000"/>
                  </a:schemeClr>
                </a:solidFill>
                <a:latin typeface="Arial" charset="0"/>
                <a:ea typeface="Arial" charset="0"/>
                <a:cs typeface="Arial" charset="0"/>
              </a:rPr>
              <a:t>a difference </a:t>
            </a:r>
          </a:p>
          <a:p>
            <a:pPr marL="0" indent="0" defTabSz="360000"/>
            <a:r>
              <a:rPr lang="en-US" sz="2400" dirty="0" smtClean="0">
                <a:solidFill>
                  <a:schemeClr val="tx1">
                    <a:lumMod val="65000"/>
                    <a:lumOff val="35000"/>
                  </a:schemeClr>
                </a:solidFill>
                <a:latin typeface="Arial" charset="0"/>
                <a:ea typeface="Arial" charset="0"/>
                <a:cs typeface="Arial" charset="0"/>
              </a:rPr>
              <a:t>  Global </a:t>
            </a:r>
            <a:r>
              <a:rPr lang="en-US" sz="2400" dirty="0">
                <a:solidFill>
                  <a:schemeClr val="tx1">
                    <a:lumMod val="65000"/>
                    <a:lumOff val="35000"/>
                  </a:schemeClr>
                </a:solidFill>
                <a:latin typeface="Arial" charset="0"/>
                <a:ea typeface="Arial" charset="0"/>
                <a:cs typeface="Arial" charset="0"/>
              </a:rPr>
              <a:t>challenges,  </a:t>
            </a:r>
            <a:br>
              <a:rPr lang="en-US" sz="2400" dirty="0">
                <a:solidFill>
                  <a:schemeClr val="tx1">
                    <a:lumMod val="65000"/>
                    <a:lumOff val="35000"/>
                  </a:schemeClr>
                </a:solidFill>
                <a:latin typeface="Arial" charset="0"/>
                <a:ea typeface="Arial" charset="0"/>
                <a:cs typeface="Arial" charset="0"/>
              </a:rPr>
            </a:br>
            <a:r>
              <a:rPr lang="en-US" sz="2400" dirty="0">
                <a:solidFill>
                  <a:schemeClr val="tx1">
                    <a:lumMod val="65000"/>
                    <a:lumOff val="35000"/>
                  </a:schemeClr>
                </a:solidFill>
                <a:latin typeface="Arial" charset="0"/>
                <a:ea typeface="Arial" charset="0"/>
                <a:cs typeface="Arial" charset="0"/>
              </a:rPr>
              <a:t>   Manchester solutions </a:t>
            </a:r>
          </a:p>
          <a:p>
            <a:pPr marL="0" indent="0" defTabSz="360000"/>
            <a:r>
              <a:rPr lang="en-US" sz="2400" dirty="0" smtClean="0">
                <a:solidFill>
                  <a:schemeClr val="tx1">
                    <a:lumMod val="65000"/>
                    <a:lumOff val="35000"/>
                  </a:schemeClr>
                </a:solidFill>
                <a:latin typeface="Arial" charset="0"/>
                <a:ea typeface="Arial" charset="0"/>
                <a:cs typeface="Arial" charset="0"/>
              </a:rPr>
              <a:t>  </a:t>
            </a:r>
            <a:r>
              <a:rPr lang="en-US" sz="2400" dirty="0" err="1" smtClean="0">
                <a:solidFill>
                  <a:schemeClr val="tx1">
                    <a:lumMod val="65000"/>
                    <a:lumOff val="35000"/>
                  </a:schemeClr>
                </a:solidFill>
                <a:latin typeface="Arial" charset="0"/>
                <a:ea typeface="Arial" charset="0"/>
                <a:cs typeface="Arial" charset="0"/>
              </a:rPr>
              <a:t>Stellify</a:t>
            </a:r>
            <a:r>
              <a:rPr lang="en-US" sz="2400" dirty="0">
                <a:solidFill>
                  <a:schemeClr val="tx1">
                    <a:lumMod val="65000"/>
                    <a:lumOff val="35000"/>
                  </a:schemeClr>
                </a:solidFill>
                <a:latin typeface="Arial" charset="0"/>
                <a:ea typeface="Arial" charset="0"/>
                <a:cs typeface="Arial" charset="0"/>
              </a:rPr>
              <a:t> </a:t>
            </a:r>
          </a:p>
          <a:p>
            <a:pPr marL="0" indent="0" defTabSz="360000"/>
            <a:r>
              <a:rPr lang="en-US" sz="2400" dirty="0" smtClean="0">
                <a:solidFill>
                  <a:schemeClr val="tx1">
                    <a:lumMod val="65000"/>
                    <a:lumOff val="35000"/>
                  </a:schemeClr>
                </a:solidFill>
                <a:latin typeface="Arial" charset="0"/>
                <a:ea typeface="Arial" charset="0"/>
                <a:cs typeface="Arial" charset="0"/>
              </a:rPr>
              <a:t>  Graduate </a:t>
            </a:r>
            <a:r>
              <a:rPr lang="en-US" sz="2400" dirty="0">
                <a:solidFill>
                  <a:schemeClr val="tx1">
                    <a:lumMod val="65000"/>
                    <a:lumOff val="35000"/>
                  </a:schemeClr>
                </a:solidFill>
                <a:latin typeface="Arial" charset="0"/>
                <a:ea typeface="Arial" charset="0"/>
                <a:cs typeface="Arial" charset="0"/>
              </a:rPr>
              <a:t>careers </a:t>
            </a:r>
            <a:endParaRPr lang="en-US" sz="2400" dirty="0" smtClean="0">
              <a:solidFill>
                <a:schemeClr val="tx1">
                  <a:lumMod val="65000"/>
                  <a:lumOff val="35000"/>
                </a:schemeClr>
              </a:solidFill>
              <a:latin typeface="Arial" charset="0"/>
              <a:ea typeface="Arial" charset="0"/>
              <a:cs typeface="Arial" charset="0"/>
            </a:endParaRPr>
          </a:p>
          <a:p>
            <a:pPr marL="0" indent="0" defTabSz="360000"/>
            <a:r>
              <a:rPr lang="en-US" sz="2400" dirty="0" smtClean="0">
                <a:solidFill>
                  <a:schemeClr val="tx1">
                    <a:lumMod val="65000"/>
                    <a:lumOff val="35000"/>
                  </a:schemeClr>
                </a:solidFill>
                <a:latin typeface="Arial" charset="0"/>
                <a:ea typeface="Arial" charset="0"/>
                <a:cs typeface="Arial" charset="0"/>
              </a:rPr>
              <a:t>  Staff</a:t>
            </a:r>
            <a:endParaRPr lang="en-US" sz="2400" dirty="0">
              <a:solidFill>
                <a:schemeClr val="tx1">
                  <a:lumMod val="65000"/>
                  <a:lumOff val="35000"/>
                </a:schemeClr>
              </a:solidFill>
              <a:latin typeface="Arial" charset="0"/>
              <a:ea typeface="Arial" charset="0"/>
              <a:cs typeface="Arial" charset="0"/>
            </a:endParaRPr>
          </a:p>
          <a:p>
            <a:pPr marL="0" indent="0" defTabSz="360000"/>
            <a:r>
              <a:rPr lang="en-US" sz="2400" dirty="0" smtClean="0">
                <a:solidFill>
                  <a:schemeClr val="tx1">
                    <a:lumMod val="65000"/>
                    <a:lumOff val="35000"/>
                  </a:schemeClr>
                </a:solidFill>
                <a:latin typeface="Arial" charset="0"/>
                <a:ea typeface="Arial" charset="0"/>
                <a:cs typeface="Arial" charset="0"/>
              </a:rPr>
              <a:t>  Faculties </a:t>
            </a:r>
            <a:r>
              <a:rPr lang="en-US" sz="2400" dirty="0">
                <a:solidFill>
                  <a:schemeClr val="tx1">
                    <a:lumMod val="65000"/>
                    <a:lumOff val="35000"/>
                  </a:schemeClr>
                </a:solidFill>
                <a:latin typeface="Arial" charset="0"/>
                <a:ea typeface="Arial" charset="0"/>
                <a:cs typeface="Arial" charset="0"/>
              </a:rPr>
              <a:t>and Schools </a:t>
            </a:r>
          </a:p>
          <a:p>
            <a:pPr marL="0" indent="0" defTabSz="360000"/>
            <a:r>
              <a:rPr lang="en-US" sz="2400" dirty="0" smtClean="0">
                <a:solidFill>
                  <a:schemeClr val="tx1">
                    <a:lumMod val="65000"/>
                    <a:lumOff val="35000"/>
                  </a:schemeClr>
                </a:solidFill>
                <a:latin typeface="Arial" charset="0"/>
                <a:ea typeface="Arial" charset="0"/>
                <a:cs typeface="Arial" charset="0"/>
              </a:rPr>
              <a:t>  Alumni</a:t>
            </a:r>
            <a:endParaRPr lang="en-US" sz="2400" dirty="0">
              <a:solidFill>
                <a:schemeClr val="tx1">
                  <a:lumMod val="65000"/>
                  <a:lumOff val="35000"/>
                </a:schemeClr>
              </a:solidFill>
              <a:latin typeface="Arial" charset="0"/>
              <a:ea typeface="Arial" charset="0"/>
              <a:cs typeface="Arial" charset="0"/>
            </a:endParaRPr>
          </a:p>
          <a:p>
            <a:pPr marL="0" indent="0" defTabSz="360000"/>
            <a:r>
              <a:rPr lang="en-US" sz="2400" dirty="0" smtClean="0">
                <a:solidFill>
                  <a:schemeClr val="tx1">
                    <a:lumMod val="65000"/>
                    <a:lumOff val="35000"/>
                  </a:schemeClr>
                </a:solidFill>
                <a:latin typeface="Arial" charset="0"/>
                <a:ea typeface="Arial" charset="0"/>
                <a:cs typeface="Arial" charset="0"/>
              </a:rPr>
              <a:t>  Innovation</a:t>
            </a:r>
            <a:r>
              <a:rPr lang="en-US" sz="2400" dirty="0">
                <a:solidFill>
                  <a:schemeClr val="tx1">
                    <a:lumMod val="65000"/>
                    <a:lumOff val="35000"/>
                  </a:schemeClr>
                </a:solidFill>
                <a:latin typeface="Arial" charset="0"/>
                <a:ea typeface="Arial" charset="0"/>
                <a:cs typeface="Arial" charset="0"/>
              </a:rPr>
              <a:t> </a:t>
            </a:r>
          </a:p>
          <a:p>
            <a:pPr marL="0" indent="0" defTabSz="360000"/>
            <a:r>
              <a:rPr lang="en-US" sz="2400" dirty="0" smtClean="0">
                <a:solidFill>
                  <a:schemeClr val="tx1">
                    <a:lumMod val="65000"/>
                    <a:lumOff val="35000"/>
                  </a:schemeClr>
                </a:solidFill>
                <a:latin typeface="Arial" charset="0"/>
                <a:ea typeface="Arial" charset="0"/>
                <a:cs typeface="Arial" charset="0"/>
              </a:rPr>
              <a:t>  Widening </a:t>
            </a:r>
            <a:r>
              <a:rPr lang="en-US" sz="2400" dirty="0">
                <a:solidFill>
                  <a:schemeClr val="tx1">
                    <a:lumMod val="65000"/>
                    <a:lumOff val="35000"/>
                  </a:schemeClr>
                </a:solidFill>
                <a:latin typeface="Arial" charset="0"/>
                <a:ea typeface="Arial" charset="0"/>
                <a:cs typeface="Arial" charset="0"/>
              </a:rPr>
              <a:t>participation </a:t>
            </a:r>
          </a:p>
          <a:p>
            <a:pPr marL="0" indent="0" defTabSz="360000"/>
            <a:r>
              <a:rPr lang="en-US" sz="2400" dirty="0" smtClean="0">
                <a:solidFill>
                  <a:schemeClr val="tx1">
                    <a:lumMod val="65000"/>
                    <a:lumOff val="35000"/>
                  </a:schemeClr>
                </a:solidFill>
                <a:latin typeface="Arial" charset="0"/>
                <a:ea typeface="Arial" charset="0"/>
                <a:cs typeface="Arial" charset="0"/>
              </a:rPr>
              <a:t>  Cultural </a:t>
            </a:r>
            <a:r>
              <a:rPr lang="en-US" sz="2400" dirty="0">
                <a:solidFill>
                  <a:schemeClr val="tx1">
                    <a:lumMod val="65000"/>
                    <a:lumOff val="35000"/>
                  </a:schemeClr>
                </a:solidFill>
                <a:latin typeface="Arial" charset="0"/>
                <a:ea typeface="Arial" charset="0"/>
                <a:cs typeface="Arial" charset="0"/>
              </a:rPr>
              <a:t>institutions</a:t>
            </a:r>
          </a:p>
          <a:p>
            <a:pPr marL="0" indent="0" defTabSz="360000"/>
            <a:r>
              <a:rPr lang="en-US" sz="2400" dirty="0" smtClean="0">
                <a:solidFill>
                  <a:schemeClr val="tx1">
                    <a:lumMod val="65000"/>
                    <a:lumOff val="35000"/>
                  </a:schemeClr>
                </a:solidFill>
                <a:latin typeface="Arial" charset="0"/>
                <a:ea typeface="Arial" charset="0"/>
                <a:cs typeface="Arial" charset="0"/>
              </a:rPr>
              <a:t>  Income</a:t>
            </a:r>
            <a:endParaRPr lang="en-US" sz="2400" dirty="0">
              <a:solidFill>
                <a:schemeClr val="tx1">
                  <a:lumMod val="65000"/>
                  <a:lumOff val="35000"/>
                </a:schemeClr>
              </a:solidFill>
              <a:latin typeface="Arial" charset="0"/>
              <a:ea typeface="Arial" charset="0"/>
              <a:cs typeface="Arial" charset="0"/>
            </a:endParaRPr>
          </a:p>
          <a:p>
            <a:pPr marL="0" indent="0" defTabSz="360000"/>
            <a:r>
              <a:rPr lang="en-US" sz="2400" dirty="0" smtClean="0">
                <a:solidFill>
                  <a:schemeClr val="tx1">
                    <a:lumMod val="65000"/>
                    <a:lumOff val="35000"/>
                  </a:schemeClr>
                </a:solidFill>
                <a:latin typeface="Arial" charset="0"/>
                <a:ea typeface="Arial" charset="0"/>
                <a:cs typeface="Arial" charset="0"/>
              </a:rPr>
              <a:t>  Campus </a:t>
            </a:r>
            <a:r>
              <a:rPr lang="en-US" sz="2400" dirty="0">
                <a:solidFill>
                  <a:schemeClr val="tx1">
                    <a:lumMod val="65000"/>
                    <a:lumOff val="35000"/>
                  </a:schemeClr>
                </a:solidFill>
                <a:latin typeface="Arial" charset="0"/>
                <a:ea typeface="Arial" charset="0"/>
                <a:cs typeface="Arial" charset="0"/>
              </a:rPr>
              <a:t>investment </a:t>
            </a:r>
          </a:p>
          <a:p>
            <a:pPr marL="0" indent="0" defTabSz="360000"/>
            <a:r>
              <a:rPr lang="en-US" sz="2400" dirty="0" smtClean="0">
                <a:solidFill>
                  <a:schemeClr val="tx1">
                    <a:lumMod val="65000"/>
                    <a:lumOff val="35000"/>
                  </a:schemeClr>
                </a:solidFill>
                <a:latin typeface="Arial" charset="0"/>
                <a:ea typeface="Arial" charset="0"/>
                <a:cs typeface="Arial" charset="0"/>
              </a:rPr>
              <a:t>  At </a:t>
            </a:r>
            <a:r>
              <a:rPr lang="en-US" sz="2400" dirty="0">
                <a:solidFill>
                  <a:schemeClr val="tx1">
                    <a:lumMod val="65000"/>
                    <a:lumOff val="35000"/>
                  </a:schemeClr>
                </a:solidFill>
                <a:latin typeface="Arial" charset="0"/>
                <a:ea typeface="Arial" charset="0"/>
                <a:cs typeface="Arial" charset="0"/>
              </a:rPr>
              <a:t>a glance</a:t>
            </a:r>
          </a:p>
        </p:txBody>
      </p:sp>
      <p:sp>
        <p:nvSpPr>
          <p:cNvPr id="6" name="Title 1">
            <a:extLst>
              <a:ext uri="{FF2B5EF4-FFF2-40B4-BE49-F238E27FC236}">
                <a16:creationId xmlns:a16="http://schemas.microsoft.com/office/drawing/2014/main" xmlns="" id="{9CAACAE8-B1ED-3442-98A0-A300D68B1DE6}"/>
              </a:ext>
            </a:extLst>
          </p:cNvPr>
          <p:cNvSpPr>
            <a:spLocks noGrp="1"/>
          </p:cNvSpPr>
          <p:nvPr>
            <p:ph type="title"/>
          </p:nvPr>
        </p:nvSpPr>
        <p:spPr>
          <a:xfrm>
            <a:off x="616496" y="116632"/>
            <a:ext cx="10959008" cy="1143000"/>
          </a:xfrm>
        </p:spPr>
        <p:txBody>
          <a:bodyPr/>
          <a:lstStyle/>
          <a:p>
            <a:pPr algn="ctr"/>
            <a:r>
              <a:rPr lang="en-US" sz="3200" dirty="0" smtClean="0">
                <a:solidFill>
                  <a:schemeClr val="tx1">
                    <a:lumMod val="65000"/>
                    <a:lumOff val="35000"/>
                  </a:schemeClr>
                </a:solidFill>
                <a:latin typeface="Arial" charset="0"/>
                <a:ea typeface="Arial" charset="0"/>
                <a:cs typeface="Arial" charset="0"/>
              </a:rPr>
              <a:t>Overview</a:t>
            </a:r>
            <a:endParaRPr lang="en-GB" sz="3200" dirty="0">
              <a:latin typeface="Arial" pitchFamily="34" charset="0"/>
              <a:ea typeface="+mj-ea"/>
              <a:cs typeface="Arial" pitchFamily="34" charset="0"/>
            </a:endParaRPr>
          </a:p>
        </p:txBody>
      </p:sp>
      <p:sp>
        <p:nvSpPr>
          <p:cNvPr id="3" name="Action Button: Custom 2">
            <a:hlinkClick r:id="rId2" action="ppaction://hlinksldjump" highlightClick="1"/>
          </p:cNvPr>
          <p:cNvSpPr/>
          <p:nvPr/>
        </p:nvSpPr>
        <p:spPr>
          <a:xfrm>
            <a:off x="877142" y="1844824"/>
            <a:ext cx="3562674" cy="36004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Custom 6">
            <a:hlinkClick r:id="rId3" action="ppaction://hlinksldjump" highlightClick="1"/>
          </p:cNvPr>
          <p:cNvSpPr/>
          <p:nvPr/>
        </p:nvSpPr>
        <p:spPr>
          <a:xfrm>
            <a:off x="877142" y="2297000"/>
            <a:ext cx="3562674" cy="36004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Custom 7">
            <a:hlinkClick r:id="rId4" action="ppaction://hlinksldjump" highlightClick="1"/>
          </p:cNvPr>
          <p:cNvSpPr/>
          <p:nvPr/>
        </p:nvSpPr>
        <p:spPr>
          <a:xfrm>
            <a:off x="877142" y="2739128"/>
            <a:ext cx="3562674" cy="36004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Custom 8">
            <a:hlinkClick r:id="rId5" action="ppaction://hlinksldjump" highlightClick="1"/>
          </p:cNvPr>
          <p:cNvSpPr/>
          <p:nvPr/>
        </p:nvSpPr>
        <p:spPr>
          <a:xfrm>
            <a:off x="877142" y="3191304"/>
            <a:ext cx="3562674" cy="36004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Custom 9">
            <a:hlinkClick r:id="rId6" action="ppaction://hlinksldjump" highlightClick="1"/>
          </p:cNvPr>
          <p:cNvSpPr/>
          <p:nvPr/>
        </p:nvSpPr>
        <p:spPr>
          <a:xfrm>
            <a:off x="877142" y="3623383"/>
            <a:ext cx="3562674" cy="36004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Custom 10">
            <a:hlinkClick r:id="rId7" action="ppaction://hlinksldjump" highlightClick="1"/>
          </p:cNvPr>
          <p:cNvSpPr/>
          <p:nvPr/>
        </p:nvSpPr>
        <p:spPr>
          <a:xfrm>
            <a:off x="877142" y="4055462"/>
            <a:ext cx="3562674" cy="36004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Custom 11">
            <a:hlinkClick r:id="rId8" action="ppaction://hlinksldjump" highlightClick="1"/>
          </p:cNvPr>
          <p:cNvSpPr/>
          <p:nvPr/>
        </p:nvSpPr>
        <p:spPr>
          <a:xfrm>
            <a:off x="877142" y="4487540"/>
            <a:ext cx="3562674" cy="74165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Custom 12">
            <a:hlinkClick r:id="rId9" action="ppaction://hlinksldjump" highlightClick="1"/>
          </p:cNvPr>
          <p:cNvSpPr/>
          <p:nvPr/>
        </p:nvSpPr>
        <p:spPr>
          <a:xfrm>
            <a:off x="877142" y="5311506"/>
            <a:ext cx="3562674" cy="36004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Custom 13">
            <a:hlinkClick r:id="rId10" action="ppaction://hlinksldjump" highlightClick="1"/>
          </p:cNvPr>
          <p:cNvSpPr/>
          <p:nvPr/>
        </p:nvSpPr>
        <p:spPr>
          <a:xfrm>
            <a:off x="877142" y="5733536"/>
            <a:ext cx="3562674" cy="36004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Custom 14">
            <a:hlinkClick r:id="rId11" action="ppaction://hlinksldjump" highlightClick="1"/>
          </p:cNvPr>
          <p:cNvSpPr/>
          <p:nvPr/>
        </p:nvSpPr>
        <p:spPr>
          <a:xfrm>
            <a:off x="6162574" y="1844824"/>
            <a:ext cx="3562674" cy="36004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Custom 15">
            <a:hlinkClick r:id="rId12" action="ppaction://hlinksldjump" highlightClick="1"/>
          </p:cNvPr>
          <p:cNvSpPr/>
          <p:nvPr/>
        </p:nvSpPr>
        <p:spPr>
          <a:xfrm>
            <a:off x="6162574" y="2297000"/>
            <a:ext cx="3562674" cy="36004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Custom 16">
            <a:hlinkClick r:id="rId13" action="ppaction://hlinksldjump" highlightClick="1"/>
          </p:cNvPr>
          <p:cNvSpPr/>
          <p:nvPr/>
        </p:nvSpPr>
        <p:spPr>
          <a:xfrm>
            <a:off x="6162574" y="2739128"/>
            <a:ext cx="3562674" cy="36004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Custom 17">
            <a:hlinkClick r:id="rId14" action="ppaction://hlinksldjump" highlightClick="1"/>
          </p:cNvPr>
          <p:cNvSpPr/>
          <p:nvPr/>
        </p:nvSpPr>
        <p:spPr>
          <a:xfrm>
            <a:off x="6162574" y="3191304"/>
            <a:ext cx="3562674" cy="36004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Custom 18">
            <a:hlinkClick r:id="rId15" action="ppaction://hlinksldjump" highlightClick="1"/>
          </p:cNvPr>
          <p:cNvSpPr/>
          <p:nvPr/>
        </p:nvSpPr>
        <p:spPr>
          <a:xfrm>
            <a:off x="6162574" y="3623383"/>
            <a:ext cx="3562674" cy="36004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Custom 19">
            <a:hlinkClick r:id="rId16" action="ppaction://hlinksldjump" highlightClick="1"/>
          </p:cNvPr>
          <p:cNvSpPr/>
          <p:nvPr/>
        </p:nvSpPr>
        <p:spPr>
          <a:xfrm>
            <a:off x="6162574" y="4055462"/>
            <a:ext cx="3562674" cy="36004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Custom 20">
            <a:hlinkClick r:id="rId17" action="ppaction://hlinksldjump" highlightClick="1"/>
          </p:cNvPr>
          <p:cNvSpPr/>
          <p:nvPr/>
        </p:nvSpPr>
        <p:spPr>
          <a:xfrm>
            <a:off x="6162574" y="4487541"/>
            <a:ext cx="3562674" cy="36004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Custom 21">
            <a:hlinkClick r:id="rId18" action="ppaction://hlinksldjump" highlightClick="1"/>
          </p:cNvPr>
          <p:cNvSpPr/>
          <p:nvPr/>
        </p:nvSpPr>
        <p:spPr>
          <a:xfrm>
            <a:off x="6162574" y="4949766"/>
            <a:ext cx="3562674" cy="36004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Custom 22">
            <a:hlinkClick r:id="rId19" action="ppaction://hlinksldjump" highlightClick="1"/>
          </p:cNvPr>
          <p:cNvSpPr/>
          <p:nvPr/>
        </p:nvSpPr>
        <p:spPr>
          <a:xfrm>
            <a:off x="6162574" y="5381845"/>
            <a:ext cx="3562674" cy="36004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27318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xmlns="" id="{9CAACAE8-B1ED-3442-98A0-A300D68B1DE6}"/>
              </a:ext>
            </a:extLst>
          </p:cNvPr>
          <p:cNvSpPr>
            <a:spLocks noGrp="1"/>
          </p:cNvSpPr>
          <p:nvPr>
            <p:ph type="title"/>
          </p:nvPr>
        </p:nvSpPr>
        <p:spPr>
          <a:xfrm>
            <a:off x="616496" y="116632"/>
            <a:ext cx="10959008" cy="1143000"/>
          </a:xfrm>
        </p:spPr>
        <p:txBody>
          <a:bodyPr/>
          <a:lstStyle/>
          <a:p>
            <a:pPr algn="ctr"/>
            <a:r>
              <a:rPr lang="en-US" sz="3200" dirty="0" smtClean="0">
                <a:solidFill>
                  <a:schemeClr val="tx1">
                    <a:lumMod val="65000"/>
                    <a:lumOff val="35000"/>
                  </a:schemeClr>
                </a:solidFill>
              </a:rPr>
              <a:t>At a glance</a:t>
            </a:r>
            <a:endParaRPr lang="en-US" sz="3200" dirty="0">
              <a:solidFill>
                <a:schemeClr val="tx1">
                  <a:lumMod val="65000"/>
                  <a:lumOff val="35000"/>
                </a:schemeClr>
              </a:solidFill>
            </a:endParaRPr>
          </a:p>
        </p:txBody>
      </p:sp>
      <p:sp>
        <p:nvSpPr>
          <p:cNvPr id="8"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695400" y="1556793"/>
            <a:ext cx="3432460" cy="2364278"/>
          </a:xfrm>
          <a:prstGeom prst="rect">
            <a:avLst/>
          </a:prstGeom>
          <a:solidFill>
            <a:schemeClr val="bg1">
              <a:lumMod val="85000"/>
            </a:schemeClr>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None/>
            </a:pPr>
            <a:r>
              <a:rPr lang="en-US" sz="2400" b="1" dirty="0" smtClean="0">
                <a:solidFill>
                  <a:schemeClr val="tx1">
                    <a:lumMod val="65000"/>
                    <a:lumOff val="35000"/>
                  </a:schemeClr>
                </a:solidFill>
                <a:latin typeface="Arial" charset="0"/>
                <a:ea typeface="Arial" charset="0"/>
                <a:cs typeface="Arial" charset="0"/>
              </a:rPr>
              <a:t>Ranking</a:t>
            </a:r>
            <a:endParaRPr lang="en-US" sz="2400" dirty="0">
              <a:solidFill>
                <a:schemeClr val="tx1">
                  <a:lumMod val="65000"/>
                  <a:lumOff val="35000"/>
                </a:schemeClr>
              </a:solidFill>
              <a:latin typeface="Arial" charset="0"/>
              <a:ea typeface="Arial" charset="0"/>
              <a:cs typeface="Arial" charset="0"/>
            </a:endParaRPr>
          </a:p>
          <a:p>
            <a:pPr marL="0" indent="0" algn="ctr">
              <a:spcBef>
                <a:spcPts val="0"/>
              </a:spcBef>
              <a:spcAft>
                <a:spcPts val="600"/>
              </a:spcAft>
              <a:buNone/>
            </a:pPr>
            <a:r>
              <a:rPr lang="en-US" sz="1400" dirty="0">
                <a:solidFill>
                  <a:schemeClr val="tx1">
                    <a:lumMod val="65000"/>
                    <a:lumOff val="35000"/>
                  </a:schemeClr>
                </a:solidFill>
                <a:latin typeface="Arial" charset="0"/>
                <a:ea typeface="Arial" charset="0"/>
                <a:cs typeface="Arial" charset="0"/>
              </a:rPr>
              <a:t>We are ranked</a:t>
            </a:r>
          </a:p>
          <a:p>
            <a:pPr marL="0" indent="0" algn="ctr">
              <a:spcBef>
                <a:spcPts val="0"/>
              </a:spcBef>
              <a:spcAft>
                <a:spcPts val="600"/>
              </a:spcAft>
              <a:buNone/>
            </a:pPr>
            <a:r>
              <a:rPr lang="en-US" sz="1400" b="1" dirty="0">
                <a:solidFill>
                  <a:schemeClr val="tx1">
                    <a:lumMod val="65000"/>
                    <a:lumOff val="35000"/>
                  </a:schemeClr>
                </a:solidFill>
                <a:latin typeface="Arial" charset="0"/>
                <a:ea typeface="Arial" charset="0"/>
                <a:cs typeface="Arial" charset="0"/>
              </a:rPr>
              <a:t>33rd</a:t>
            </a:r>
            <a:r>
              <a:rPr lang="en-US" sz="1400" dirty="0">
                <a:solidFill>
                  <a:schemeClr val="tx1">
                    <a:lumMod val="65000"/>
                    <a:lumOff val="35000"/>
                  </a:schemeClr>
                </a:solidFill>
                <a:latin typeface="Arial" charset="0"/>
                <a:ea typeface="Arial" charset="0"/>
                <a:cs typeface="Arial" charset="0"/>
              </a:rPr>
              <a:t> in the world</a:t>
            </a:r>
          </a:p>
          <a:p>
            <a:pPr marL="0" indent="0" algn="ctr">
              <a:spcBef>
                <a:spcPts val="0"/>
              </a:spcBef>
              <a:spcAft>
                <a:spcPts val="600"/>
              </a:spcAft>
              <a:buNone/>
            </a:pPr>
            <a:r>
              <a:rPr lang="en-US" sz="1400" b="1" dirty="0">
                <a:solidFill>
                  <a:schemeClr val="tx1">
                    <a:lumMod val="65000"/>
                    <a:lumOff val="35000"/>
                  </a:schemeClr>
                </a:solidFill>
                <a:latin typeface="Arial" charset="0"/>
                <a:ea typeface="Arial" charset="0"/>
                <a:cs typeface="Arial" charset="0"/>
              </a:rPr>
              <a:t>8th</a:t>
            </a:r>
            <a:r>
              <a:rPr lang="en-US" sz="1400" dirty="0">
                <a:solidFill>
                  <a:schemeClr val="tx1">
                    <a:lumMod val="65000"/>
                    <a:lumOff val="35000"/>
                  </a:schemeClr>
                </a:solidFill>
                <a:latin typeface="Arial" charset="0"/>
                <a:ea typeface="Arial" charset="0"/>
                <a:cs typeface="Arial" charset="0"/>
              </a:rPr>
              <a:t> in Europe</a:t>
            </a:r>
          </a:p>
          <a:p>
            <a:pPr marL="0" indent="0" algn="ctr">
              <a:spcBef>
                <a:spcPts val="0"/>
              </a:spcBef>
              <a:spcAft>
                <a:spcPts val="600"/>
              </a:spcAft>
              <a:buNone/>
            </a:pPr>
            <a:r>
              <a:rPr lang="en-US" sz="1400" b="1" dirty="0">
                <a:solidFill>
                  <a:schemeClr val="tx1">
                    <a:lumMod val="65000"/>
                    <a:lumOff val="35000"/>
                  </a:schemeClr>
                </a:solidFill>
                <a:latin typeface="Arial" charset="0"/>
                <a:ea typeface="Arial" charset="0"/>
                <a:cs typeface="Arial" charset="0"/>
              </a:rPr>
              <a:t>6th</a:t>
            </a:r>
            <a:r>
              <a:rPr lang="en-US" sz="1400" dirty="0">
                <a:solidFill>
                  <a:schemeClr val="tx1">
                    <a:lumMod val="65000"/>
                    <a:lumOff val="35000"/>
                  </a:schemeClr>
                </a:solidFill>
                <a:latin typeface="Arial" charset="0"/>
                <a:ea typeface="Arial" charset="0"/>
                <a:cs typeface="Arial" charset="0"/>
              </a:rPr>
              <a:t> in the UK</a:t>
            </a:r>
          </a:p>
          <a:p>
            <a:pPr marL="0" indent="0" algn="ctr">
              <a:spcBef>
                <a:spcPts val="0"/>
              </a:spcBef>
              <a:spcAft>
                <a:spcPts val="600"/>
              </a:spcAft>
              <a:buNone/>
            </a:pPr>
            <a:r>
              <a:rPr lang="en-US" sz="1200" dirty="0" smtClean="0">
                <a:solidFill>
                  <a:schemeClr val="tx1">
                    <a:lumMod val="65000"/>
                    <a:lumOff val="35000"/>
                  </a:schemeClr>
                </a:solidFill>
                <a:latin typeface="Arial" charset="0"/>
                <a:ea typeface="Arial" charset="0"/>
                <a:cs typeface="Arial" charset="0"/>
              </a:rPr>
              <a:t>in </a:t>
            </a:r>
            <a:r>
              <a:rPr lang="en-US" sz="1200" dirty="0">
                <a:solidFill>
                  <a:schemeClr val="tx1">
                    <a:lumMod val="65000"/>
                    <a:lumOff val="35000"/>
                  </a:schemeClr>
                </a:solidFill>
                <a:latin typeface="Arial" charset="0"/>
                <a:ea typeface="Arial" charset="0"/>
                <a:cs typeface="Arial" charset="0"/>
              </a:rPr>
              <a:t>the 2019 Academic Ranking </a:t>
            </a:r>
            <a:r>
              <a:rPr lang="en-US" sz="1200" dirty="0" smtClean="0">
                <a:solidFill>
                  <a:schemeClr val="tx1">
                    <a:lumMod val="65000"/>
                    <a:lumOff val="35000"/>
                  </a:schemeClr>
                </a:solidFill>
                <a:latin typeface="Arial" charset="0"/>
                <a:ea typeface="Arial" charset="0"/>
                <a:cs typeface="Arial" charset="0"/>
              </a:rPr>
              <a:t/>
            </a:r>
            <a:br>
              <a:rPr lang="en-US" sz="1200" dirty="0" smtClean="0">
                <a:solidFill>
                  <a:schemeClr val="tx1">
                    <a:lumMod val="65000"/>
                    <a:lumOff val="35000"/>
                  </a:schemeClr>
                </a:solidFill>
                <a:latin typeface="Arial" charset="0"/>
                <a:ea typeface="Arial" charset="0"/>
                <a:cs typeface="Arial" charset="0"/>
              </a:rPr>
            </a:br>
            <a:r>
              <a:rPr lang="en-US" sz="1200" dirty="0" smtClean="0">
                <a:solidFill>
                  <a:schemeClr val="tx1">
                    <a:lumMod val="65000"/>
                    <a:lumOff val="35000"/>
                  </a:schemeClr>
                </a:solidFill>
                <a:latin typeface="Arial" charset="0"/>
                <a:ea typeface="Arial" charset="0"/>
                <a:cs typeface="Arial" charset="0"/>
              </a:rPr>
              <a:t>of </a:t>
            </a:r>
            <a:r>
              <a:rPr lang="en-US" sz="1200" dirty="0">
                <a:solidFill>
                  <a:schemeClr val="tx1">
                    <a:lumMod val="65000"/>
                    <a:lumOff val="35000"/>
                  </a:schemeClr>
                </a:solidFill>
                <a:latin typeface="Arial" charset="0"/>
                <a:ea typeface="Arial" charset="0"/>
                <a:cs typeface="Arial" charset="0"/>
              </a:rPr>
              <a:t>World Universities</a:t>
            </a:r>
          </a:p>
        </p:txBody>
      </p:sp>
      <p:sp>
        <p:nvSpPr>
          <p:cNvPr id="10"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4379770" y="1556793"/>
            <a:ext cx="3432460" cy="2364277"/>
          </a:xfrm>
          <a:prstGeom prst="rect">
            <a:avLst/>
          </a:prstGeom>
          <a:solidFill>
            <a:schemeClr val="bg1">
              <a:lumMod val="85000"/>
            </a:schemeClr>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None/>
            </a:pPr>
            <a:r>
              <a:rPr lang="en-US" sz="2400" b="1" dirty="0" smtClean="0">
                <a:solidFill>
                  <a:schemeClr val="tx1">
                    <a:lumMod val="65000"/>
                    <a:lumOff val="35000"/>
                  </a:schemeClr>
                </a:solidFill>
                <a:latin typeface="Arial" charset="0"/>
                <a:ea typeface="Arial" charset="0"/>
                <a:cs typeface="Arial" charset="0"/>
              </a:rPr>
              <a:t>Senior officers</a:t>
            </a:r>
            <a:endParaRPr lang="en-US" sz="2400" dirty="0" smtClean="0">
              <a:solidFill>
                <a:schemeClr val="tx1">
                  <a:lumMod val="65000"/>
                  <a:lumOff val="35000"/>
                </a:schemeClr>
              </a:solidFill>
              <a:latin typeface="Arial" charset="0"/>
              <a:ea typeface="Arial" charset="0"/>
              <a:cs typeface="Arial" charset="0"/>
            </a:endParaRPr>
          </a:p>
          <a:p>
            <a:pPr marL="0" indent="0" algn="ctr">
              <a:spcBef>
                <a:spcPts val="0"/>
              </a:spcBef>
              <a:spcAft>
                <a:spcPts val="600"/>
              </a:spcAft>
              <a:buNone/>
            </a:pPr>
            <a:r>
              <a:rPr lang="en-US" sz="1400" b="1" dirty="0">
                <a:solidFill>
                  <a:schemeClr val="tx1">
                    <a:lumMod val="65000"/>
                    <a:lumOff val="35000"/>
                  </a:schemeClr>
                </a:solidFill>
                <a:latin typeface="Arial" charset="0"/>
                <a:ea typeface="Arial" charset="0"/>
                <a:cs typeface="Arial" charset="0"/>
              </a:rPr>
              <a:t>Professor Dame Nancy Rothwell</a:t>
            </a:r>
            <a:r>
              <a:rPr lang="en-US" sz="1400" dirty="0">
                <a:solidFill>
                  <a:schemeClr val="tx1">
                    <a:lumMod val="65000"/>
                    <a:lumOff val="35000"/>
                  </a:schemeClr>
                </a:solidFill>
                <a:latin typeface="Arial" charset="0"/>
                <a:ea typeface="Arial" charset="0"/>
                <a:cs typeface="Arial" charset="0"/>
              </a:rPr>
              <a:t>, </a:t>
            </a:r>
            <a:br>
              <a:rPr lang="en-US" sz="1400" dirty="0">
                <a:solidFill>
                  <a:schemeClr val="tx1">
                    <a:lumMod val="65000"/>
                    <a:lumOff val="35000"/>
                  </a:schemeClr>
                </a:solidFill>
                <a:latin typeface="Arial" charset="0"/>
                <a:ea typeface="Arial" charset="0"/>
                <a:cs typeface="Arial" charset="0"/>
              </a:rPr>
            </a:br>
            <a:r>
              <a:rPr lang="en-US" sz="1400" dirty="0">
                <a:solidFill>
                  <a:schemeClr val="tx1">
                    <a:lumMod val="65000"/>
                    <a:lumOff val="35000"/>
                  </a:schemeClr>
                </a:solidFill>
                <a:latin typeface="Arial" charset="0"/>
                <a:ea typeface="Arial" charset="0"/>
                <a:cs typeface="Arial" charset="0"/>
              </a:rPr>
              <a:t>President and Vice-Chancellor</a:t>
            </a:r>
          </a:p>
          <a:p>
            <a:pPr marL="0" indent="0" algn="ctr">
              <a:spcBef>
                <a:spcPts val="0"/>
              </a:spcBef>
              <a:spcAft>
                <a:spcPts val="600"/>
              </a:spcAft>
              <a:buNone/>
            </a:pPr>
            <a:r>
              <a:rPr lang="en-US" sz="1400" b="1" dirty="0" err="1">
                <a:solidFill>
                  <a:schemeClr val="tx1">
                    <a:lumMod val="65000"/>
                    <a:lumOff val="35000"/>
                  </a:schemeClr>
                </a:solidFill>
                <a:latin typeface="Arial" charset="0"/>
                <a:ea typeface="Arial" charset="0"/>
                <a:cs typeface="Arial" charset="0"/>
              </a:rPr>
              <a:t>Lemn</a:t>
            </a:r>
            <a:r>
              <a:rPr lang="en-US" sz="1400" b="1" dirty="0">
                <a:solidFill>
                  <a:schemeClr val="tx1">
                    <a:lumMod val="65000"/>
                    <a:lumOff val="35000"/>
                  </a:schemeClr>
                </a:solidFill>
                <a:latin typeface="Arial" charset="0"/>
                <a:ea typeface="Arial" charset="0"/>
                <a:cs typeface="Arial" charset="0"/>
              </a:rPr>
              <a:t> </a:t>
            </a:r>
            <a:r>
              <a:rPr lang="en-US" sz="1400" b="1" dirty="0" err="1">
                <a:solidFill>
                  <a:schemeClr val="tx1">
                    <a:lumMod val="65000"/>
                    <a:lumOff val="35000"/>
                  </a:schemeClr>
                </a:solidFill>
                <a:latin typeface="Arial" charset="0"/>
                <a:ea typeface="Arial" charset="0"/>
                <a:cs typeface="Arial" charset="0"/>
              </a:rPr>
              <a:t>Sissay</a:t>
            </a:r>
            <a:r>
              <a:rPr lang="en-US" sz="1400" dirty="0">
                <a:solidFill>
                  <a:schemeClr val="tx1">
                    <a:lumMod val="65000"/>
                    <a:lumOff val="35000"/>
                  </a:schemeClr>
                </a:solidFill>
                <a:latin typeface="Arial" charset="0"/>
                <a:ea typeface="Arial" charset="0"/>
                <a:cs typeface="Arial" charset="0"/>
              </a:rPr>
              <a:t>, Chancellor</a:t>
            </a:r>
          </a:p>
          <a:p>
            <a:pPr marL="0" indent="0" algn="ctr">
              <a:spcBef>
                <a:spcPts val="0"/>
              </a:spcBef>
              <a:spcAft>
                <a:spcPts val="600"/>
              </a:spcAft>
              <a:buNone/>
            </a:pPr>
            <a:r>
              <a:rPr lang="en-US" sz="1400" b="1" dirty="0">
                <a:solidFill>
                  <a:schemeClr val="tx1">
                    <a:lumMod val="65000"/>
                    <a:lumOff val="35000"/>
                  </a:schemeClr>
                </a:solidFill>
                <a:latin typeface="Arial" charset="0"/>
                <a:ea typeface="Arial" charset="0"/>
                <a:cs typeface="Arial" charset="0"/>
              </a:rPr>
              <a:t>Edward </a:t>
            </a:r>
            <a:r>
              <a:rPr lang="en-US" sz="1400" b="1" dirty="0" err="1">
                <a:solidFill>
                  <a:schemeClr val="tx1">
                    <a:lumMod val="65000"/>
                    <a:lumOff val="35000"/>
                  </a:schemeClr>
                </a:solidFill>
                <a:latin typeface="Arial" charset="0"/>
                <a:ea typeface="Arial" charset="0"/>
                <a:cs typeface="Arial" charset="0"/>
              </a:rPr>
              <a:t>Astle</a:t>
            </a:r>
            <a:r>
              <a:rPr lang="en-US" sz="1400" dirty="0">
                <a:solidFill>
                  <a:schemeClr val="tx1">
                    <a:lumMod val="65000"/>
                    <a:lumOff val="35000"/>
                  </a:schemeClr>
                </a:solidFill>
                <a:latin typeface="Arial" charset="0"/>
                <a:ea typeface="Arial" charset="0"/>
                <a:cs typeface="Arial" charset="0"/>
              </a:rPr>
              <a:t>,</a:t>
            </a:r>
            <a:br>
              <a:rPr lang="en-US" sz="1400" dirty="0">
                <a:solidFill>
                  <a:schemeClr val="tx1">
                    <a:lumMod val="65000"/>
                    <a:lumOff val="35000"/>
                  </a:schemeClr>
                </a:solidFill>
                <a:latin typeface="Arial" charset="0"/>
                <a:ea typeface="Arial" charset="0"/>
                <a:cs typeface="Arial" charset="0"/>
              </a:rPr>
            </a:br>
            <a:r>
              <a:rPr lang="en-US" sz="1400" dirty="0">
                <a:solidFill>
                  <a:schemeClr val="tx1">
                    <a:lumMod val="65000"/>
                    <a:lumOff val="35000"/>
                  </a:schemeClr>
                </a:solidFill>
                <a:latin typeface="Arial" charset="0"/>
                <a:ea typeface="Arial" charset="0"/>
                <a:cs typeface="Arial" charset="0"/>
              </a:rPr>
              <a:t>Chairman of the Board of Governors</a:t>
            </a:r>
          </a:p>
          <a:p>
            <a:pPr marL="0" indent="0" algn="ctr">
              <a:spcBef>
                <a:spcPts val="0"/>
              </a:spcBef>
              <a:spcAft>
                <a:spcPts val="600"/>
              </a:spcAft>
              <a:buNone/>
            </a:pPr>
            <a:r>
              <a:rPr lang="en-US" sz="1400" b="1" dirty="0">
                <a:solidFill>
                  <a:schemeClr val="tx1">
                    <a:lumMod val="65000"/>
                    <a:lumOff val="35000"/>
                  </a:schemeClr>
                </a:solidFill>
                <a:latin typeface="Arial" charset="0"/>
                <a:ea typeface="Arial" charset="0"/>
                <a:cs typeface="Arial" charset="0"/>
              </a:rPr>
              <a:t>Gillian </a:t>
            </a:r>
            <a:r>
              <a:rPr lang="en-US" sz="1400" b="1" dirty="0" err="1">
                <a:solidFill>
                  <a:schemeClr val="tx1">
                    <a:lumMod val="65000"/>
                    <a:lumOff val="35000"/>
                  </a:schemeClr>
                </a:solidFill>
                <a:latin typeface="Arial" charset="0"/>
                <a:ea typeface="Arial" charset="0"/>
                <a:cs typeface="Arial" charset="0"/>
              </a:rPr>
              <a:t>Easson</a:t>
            </a:r>
            <a:r>
              <a:rPr lang="en-US" sz="1400" dirty="0">
                <a:solidFill>
                  <a:schemeClr val="tx1">
                    <a:lumMod val="65000"/>
                    <a:lumOff val="35000"/>
                  </a:schemeClr>
                </a:solidFill>
                <a:latin typeface="Arial" charset="0"/>
                <a:ea typeface="Arial" charset="0"/>
                <a:cs typeface="Arial" charset="0"/>
              </a:rPr>
              <a:t>, </a:t>
            </a:r>
            <a:r>
              <a:rPr lang="en-US" sz="1400" dirty="0" smtClean="0">
                <a:solidFill>
                  <a:schemeClr val="tx1">
                    <a:lumMod val="65000"/>
                    <a:lumOff val="35000"/>
                  </a:schemeClr>
                </a:solidFill>
                <a:latin typeface="Arial" charset="0"/>
                <a:ea typeface="Arial" charset="0"/>
                <a:cs typeface="Arial" charset="0"/>
              </a:rPr>
              <a:t>Pro-Chancellor</a:t>
            </a:r>
            <a:endParaRPr lang="en-US" sz="1400" dirty="0">
              <a:solidFill>
                <a:schemeClr val="tx1">
                  <a:lumMod val="65000"/>
                  <a:lumOff val="35000"/>
                </a:schemeClr>
              </a:solidFill>
              <a:latin typeface="Arial" charset="0"/>
              <a:ea typeface="Arial" charset="0"/>
              <a:cs typeface="Arial" charset="0"/>
            </a:endParaRPr>
          </a:p>
        </p:txBody>
      </p:sp>
      <p:sp>
        <p:nvSpPr>
          <p:cNvPr id="17"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8042052" y="1556793"/>
            <a:ext cx="3432460" cy="2364277"/>
          </a:xfrm>
          <a:prstGeom prst="rect">
            <a:avLst/>
          </a:prstGeom>
          <a:solidFill>
            <a:schemeClr val="bg1">
              <a:lumMod val="85000"/>
            </a:schemeClr>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None/>
            </a:pPr>
            <a:r>
              <a:rPr lang="en-US" sz="2400" b="1" dirty="0" smtClean="0">
                <a:solidFill>
                  <a:schemeClr val="tx1">
                    <a:lumMod val="65000"/>
                    <a:lumOff val="35000"/>
                  </a:schemeClr>
                </a:solidFill>
                <a:latin typeface="Arial" charset="0"/>
                <a:ea typeface="Arial" charset="0"/>
                <a:cs typeface="Arial" charset="0"/>
              </a:rPr>
              <a:t>Students</a:t>
            </a:r>
            <a:endParaRPr lang="en-US" sz="2400" dirty="0" smtClean="0">
              <a:solidFill>
                <a:schemeClr val="tx1">
                  <a:lumMod val="65000"/>
                  <a:lumOff val="35000"/>
                </a:schemeClr>
              </a:solidFill>
              <a:latin typeface="Arial" charset="0"/>
              <a:ea typeface="Arial" charset="0"/>
              <a:cs typeface="Arial" charset="0"/>
            </a:endParaRPr>
          </a:p>
          <a:p>
            <a:pPr marL="0" indent="0" algn="ctr">
              <a:spcBef>
                <a:spcPts val="0"/>
              </a:spcBef>
              <a:spcAft>
                <a:spcPts val="600"/>
              </a:spcAft>
              <a:buNone/>
            </a:pPr>
            <a:r>
              <a:rPr lang="en-US" sz="1400" b="1" dirty="0" smtClean="0">
                <a:solidFill>
                  <a:schemeClr val="tx1">
                    <a:lumMod val="65000"/>
                    <a:lumOff val="35000"/>
                  </a:schemeClr>
                </a:solidFill>
                <a:latin typeface="Arial" charset="0"/>
                <a:ea typeface="Arial" charset="0"/>
                <a:cs typeface="Arial" charset="0"/>
              </a:rPr>
              <a:t>26,855</a:t>
            </a:r>
            <a:r>
              <a:rPr lang="en-US" sz="1400" dirty="0">
                <a:solidFill>
                  <a:schemeClr val="tx1">
                    <a:lumMod val="65000"/>
                    <a:lumOff val="35000"/>
                  </a:schemeClr>
                </a:solidFill>
                <a:latin typeface="Arial" charset="0"/>
                <a:ea typeface="Arial" charset="0"/>
                <a:cs typeface="Arial" charset="0"/>
              </a:rPr>
              <a:t> </a:t>
            </a:r>
            <a:r>
              <a:rPr lang="en-US" sz="1400" dirty="0" smtClean="0">
                <a:solidFill>
                  <a:schemeClr val="tx1">
                    <a:lumMod val="65000"/>
                    <a:lumOff val="35000"/>
                  </a:schemeClr>
                </a:solidFill>
                <a:latin typeface="Arial" charset="0"/>
                <a:ea typeface="Arial" charset="0"/>
                <a:cs typeface="Arial" charset="0"/>
              </a:rPr>
              <a:t> Undergraduate</a:t>
            </a:r>
            <a:endParaRPr lang="en-US" sz="1400" dirty="0">
              <a:solidFill>
                <a:schemeClr val="tx1">
                  <a:lumMod val="65000"/>
                  <a:lumOff val="35000"/>
                </a:schemeClr>
              </a:solidFill>
              <a:latin typeface="Arial" charset="0"/>
              <a:ea typeface="Arial" charset="0"/>
              <a:cs typeface="Arial" charset="0"/>
            </a:endParaRPr>
          </a:p>
          <a:p>
            <a:pPr marL="0" indent="0" algn="ctr">
              <a:spcBef>
                <a:spcPts val="0"/>
              </a:spcBef>
              <a:spcAft>
                <a:spcPts val="600"/>
              </a:spcAft>
              <a:buNone/>
            </a:pPr>
            <a:r>
              <a:rPr lang="en-US" sz="1400" b="1" dirty="0" smtClean="0">
                <a:solidFill>
                  <a:schemeClr val="tx1">
                    <a:lumMod val="65000"/>
                    <a:lumOff val="35000"/>
                  </a:schemeClr>
                </a:solidFill>
                <a:latin typeface="Arial" charset="0"/>
                <a:ea typeface="Arial" charset="0"/>
                <a:cs typeface="Arial" charset="0"/>
              </a:rPr>
              <a:t>9,380</a:t>
            </a:r>
            <a:r>
              <a:rPr lang="en-US" sz="1400" dirty="0" smtClean="0">
                <a:solidFill>
                  <a:schemeClr val="tx1">
                    <a:lumMod val="65000"/>
                    <a:lumOff val="35000"/>
                  </a:schemeClr>
                </a:solidFill>
                <a:latin typeface="Arial" charset="0"/>
                <a:ea typeface="Arial" charset="0"/>
                <a:cs typeface="Arial" charset="0"/>
              </a:rPr>
              <a:t>  Postgraduate taught</a:t>
            </a:r>
            <a:endParaRPr lang="en-US" sz="1400" dirty="0">
              <a:solidFill>
                <a:schemeClr val="tx1">
                  <a:lumMod val="65000"/>
                  <a:lumOff val="35000"/>
                </a:schemeClr>
              </a:solidFill>
              <a:latin typeface="Arial" charset="0"/>
              <a:ea typeface="Arial" charset="0"/>
              <a:cs typeface="Arial" charset="0"/>
            </a:endParaRPr>
          </a:p>
          <a:p>
            <a:pPr marL="0" indent="0" algn="ctr">
              <a:spcBef>
                <a:spcPts val="0"/>
              </a:spcBef>
              <a:spcAft>
                <a:spcPts val="600"/>
              </a:spcAft>
              <a:buNone/>
            </a:pPr>
            <a:r>
              <a:rPr lang="en-US" sz="1400" b="1" dirty="0" smtClean="0">
                <a:solidFill>
                  <a:schemeClr val="tx1">
                    <a:lumMod val="65000"/>
                    <a:lumOff val="35000"/>
                  </a:schemeClr>
                </a:solidFill>
                <a:latin typeface="Arial" charset="0"/>
                <a:ea typeface="Arial" charset="0"/>
                <a:cs typeface="Arial" charset="0"/>
              </a:rPr>
              <a:t>4,015</a:t>
            </a:r>
            <a:r>
              <a:rPr lang="en-US" sz="1400" dirty="0">
                <a:solidFill>
                  <a:schemeClr val="tx1">
                    <a:lumMod val="65000"/>
                    <a:lumOff val="35000"/>
                  </a:schemeClr>
                </a:solidFill>
                <a:latin typeface="Arial" charset="0"/>
                <a:ea typeface="Arial" charset="0"/>
                <a:cs typeface="Arial" charset="0"/>
              </a:rPr>
              <a:t> </a:t>
            </a:r>
            <a:r>
              <a:rPr lang="en-US" sz="1400" dirty="0" smtClean="0">
                <a:solidFill>
                  <a:schemeClr val="tx1">
                    <a:lumMod val="65000"/>
                    <a:lumOff val="35000"/>
                  </a:schemeClr>
                </a:solidFill>
                <a:latin typeface="Arial" charset="0"/>
                <a:ea typeface="Arial" charset="0"/>
                <a:cs typeface="Arial" charset="0"/>
              </a:rPr>
              <a:t> Postgraduate research</a:t>
            </a:r>
            <a:endParaRPr lang="en-US" sz="1400" dirty="0">
              <a:solidFill>
                <a:schemeClr val="tx1">
                  <a:lumMod val="65000"/>
                  <a:lumOff val="35000"/>
                </a:schemeClr>
              </a:solidFill>
              <a:latin typeface="Arial" charset="0"/>
              <a:ea typeface="Arial" charset="0"/>
              <a:cs typeface="Arial" charset="0"/>
            </a:endParaRPr>
          </a:p>
          <a:p>
            <a:pPr marL="0" indent="0" algn="ctr">
              <a:spcBef>
                <a:spcPts val="0"/>
              </a:spcBef>
              <a:spcAft>
                <a:spcPts val="600"/>
              </a:spcAft>
              <a:buNone/>
            </a:pPr>
            <a:endParaRPr lang="en-US" sz="1400" b="1" dirty="0" smtClean="0">
              <a:solidFill>
                <a:schemeClr val="tx1">
                  <a:lumMod val="65000"/>
                  <a:lumOff val="35000"/>
                </a:schemeClr>
              </a:solidFill>
              <a:latin typeface="Arial" charset="0"/>
              <a:ea typeface="Arial" charset="0"/>
              <a:cs typeface="Arial" charset="0"/>
            </a:endParaRPr>
          </a:p>
          <a:p>
            <a:pPr marL="0" indent="0" algn="ctr">
              <a:spcBef>
                <a:spcPts val="0"/>
              </a:spcBef>
              <a:spcAft>
                <a:spcPts val="600"/>
              </a:spcAft>
              <a:buNone/>
            </a:pPr>
            <a:r>
              <a:rPr lang="en-US" sz="1400" b="1" dirty="0" smtClean="0">
                <a:solidFill>
                  <a:schemeClr val="tx1">
                    <a:lumMod val="65000"/>
                    <a:lumOff val="35000"/>
                  </a:schemeClr>
                </a:solidFill>
                <a:latin typeface="Arial" charset="0"/>
                <a:ea typeface="Arial" charset="0"/>
                <a:cs typeface="Arial" charset="0"/>
              </a:rPr>
              <a:t>40,250</a:t>
            </a:r>
            <a:r>
              <a:rPr lang="en-US" sz="1400" dirty="0" smtClean="0">
                <a:solidFill>
                  <a:schemeClr val="tx1">
                    <a:lumMod val="65000"/>
                    <a:lumOff val="35000"/>
                  </a:schemeClr>
                </a:solidFill>
                <a:latin typeface="Arial" charset="0"/>
                <a:ea typeface="Arial" charset="0"/>
                <a:cs typeface="Arial" charset="0"/>
              </a:rPr>
              <a:t> Total</a:t>
            </a:r>
            <a:endParaRPr lang="en-US" sz="1400" dirty="0">
              <a:solidFill>
                <a:schemeClr val="tx1">
                  <a:lumMod val="65000"/>
                  <a:lumOff val="35000"/>
                </a:schemeClr>
              </a:solidFill>
              <a:latin typeface="Arial" charset="0"/>
              <a:ea typeface="Arial" charset="0"/>
              <a:cs typeface="Arial" charset="0"/>
            </a:endParaRPr>
          </a:p>
        </p:txBody>
      </p:sp>
      <p:sp>
        <p:nvSpPr>
          <p:cNvPr id="19"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695400" y="4088978"/>
            <a:ext cx="3432460" cy="2364278"/>
          </a:xfrm>
          <a:prstGeom prst="rect">
            <a:avLst/>
          </a:prstGeom>
          <a:solidFill>
            <a:schemeClr val="bg1">
              <a:lumMod val="85000"/>
            </a:schemeClr>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None/>
            </a:pPr>
            <a:r>
              <a:rPr lang="en-US" sz="2400" b="1" dirty="0" smtClean="0">
                <a:solidFill>
                  <a:schemeClr val="tx1">
                    <a:lumMod val="65000"/>
                    <a:lumOff val="35000"/>
                  </a:schemeClr>
                </a:solidFill>
                <a:latin typeface="Arial" charset="0"/>
                <a:ea typeface="Arial" charset="0"/>
                <a:cs typeface="Arial" charset="0"/>
              </a:rPr>
              <a:t>Staff</a:t>
            </a:r>
            <a:endParaRPr lang="en-US" sz="2400" dirty="0">
              <a:solidFill>
                <a:schemeClr val="tx1">
                  <a:lumMod val="65000"/>
                  <a:lumOff val="35000"/>
                </a:schemeClr>
              </a:solidFill>
              <a:latin typeface="Arial" charset="0"/>
              <a:ea typeface="Arial" charset="0"/>
              <a:cs typeface="Arial" charset="0"/>
            </a:endParaRPr>
          </a:p>
          <a:p>
            <a:pPr marL="0" indent="0" algn="ctr">
              <a:spcBef>
                <a:spcPts val="0"/>
              </a:spcBef>
              <a:spcAft>
                <a:spcPts val="600"/>
              </a:spcAft>
              <a:buNone/>
            </a:pPr>
            <a:r>
              <a:rPr lang="en-US" sz="1400" b="1" dirty="0" smtClean="0">
                <a:solidFill>
                  <a:schemeClr val="tx1">
                    <a:lumMod val="65000"/>
                    <a:lumOff val="35000"/>
                  </a:schemeClr>
                </a:solidFill>
                <a:latin typeface="Arial" charset="0"/>
                <a:ea typeface="Arial" charset="0"/>
                <a:cs typeface="Arial" charset="0"/>
              </a:rPr>
              <a:t>12,800</a:t>
            </a:r>
          </a:p>
          <a:p>
            <a:pPr marL="0" indent="0" algn="ctr">
              <a:spcBef>
                <a:spcPts val="0"/>
              </a:spcBef>
              <a:spcAft>
                <a:spcPts val="600"/>
              </a:spcAft>
              <a:buNone/>
            </a:pPr>
            <a:r>
              <a:rPr lang="en-US" sz="1400" dirty="0" smtClean="0">
                <a:solidFill>
                  <a:schemeClr val="tx1">
                    <a:lumMod val="65000"/>
                    <a:lumOff val="35000"/>
                  </a:schemeClr>
                </a:solidFill>
                <a:latin typeface="Arial" charset="0"/>
                <a:ea typeface="Arial" charset="0"/>
                <a:cs typeface="Arial" charset="0"/>
              </a:rPr>
              <a:t> including 6,740 </a:t>
            </a:r>
            <a:br>
              <a:rPr lang="en-US" sz="1400" dirty="0" smtClean="0">
                <a:solidFill>
                  <a:schemeClr val="tx1">
                    <a:lumMod val="65000"/>
                    <a:lumOff val="35000"/>
                  </a:schemeClr>
                </a:solidFill>
                <a:latin typeface="Arial" charset="0"/>
                <a:ea typeface="Arial" charset="0"/>
                <a:cs typeface="Arial" charset="0"/>
              </a:rPr>
            </a:br>
            <a:r>
              <a:rPr lang="en-US" sz="1400" dirty="0" smtClean="0">
                <a:solidFill>
                  <a:schemeClr val="tx1">
                    <a:lumMod val="65000"/>
                    <a:lumOff val="35000"/>
                  </a:schemeClr>
                </a:solidFill>
                <a:latin typeface="Arial" charset="0"/>
                <a:ea typeface="Arial" charset="0"/>
                <a:cs typeface="Arial" charset="0"/>
              </a:rPr>
              <a:t>academic and research</a:t>
            </a:r>
            <a:endParaRPr lang="en-US" sz="1400" dirty="0">
              <a:solidFill>
                <a:schemeClr val="tx1">
                  <a:lumMod val="65000"/>
                  <a:lumOff val="35000"/>
                </a:schemeClr>
              </a:solidFill>
              <a:latin typeface="Arial" charset="0"/>
              <a:ea typeface="Arial" charset="0"/>
              <a:cs typeface="Arial" charset="0"/>
            </a:endParaRPr>
          </a:p>
        </p:txBody>
      </p:sp>
      <p:sp>
        <p:nvSpPr>
          <p:cNvPr id="22"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4379770" y="4088978"/>
            <a:ext cx="3432460" cy="2364277"/>
          </a:xfrm>
          <a:prstGeom prst="rect">
            <a:avLst/>
          </a:prstGeom>
          <a:solidFill>
            <a:schemeClr val="bg1">
              <a:lumMod val="85000"/>
            </a:schemeClr>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None/>
            </a:pPr>
            <a:r>
              <a:rPr lang="en-US" sz="2400" b="1" dirty="0" smtClean="0">
                <a:solidFill>
                  <a:schemeClr val="tx1">
                    <a:lumMod val="65000"/>
                    <a:lumOff val="35000"/>
                  </a:schemeClr>
                </a:solidFill>
                <a:latin typeface="Arial" charset="0"/>
                <a:ea typeface="Arial" charset="0"/>
                <a:cs typeface="Arial" charset="0"/>
              </a:rPr>
              <a:t>Alumni</a:t>
            </a:r>
            <a:endParaRPr lang="en-US" sz="2400" dirty="0" smtClean="0">
              <a:solidFill>
                <a:schemeClr val="tx1">
                  <a:lumMod val="65000"/>
                  <a:lumOff val="35000"/>
                </a:schemeClr>
              </a:solidFill>
              <a:latin typeface="Arial" charset="0"/>
              <a:ea typeface="Arial" charset="0"/>
              <a:cs typeface="Arial" charset="0"/>
            </a:endParaRPr>
          </a:p>
          <a:p>
            <a:pPr marL="0" indent="0" algn="ctr">
              <a:spcBef>
                <a:spcPts val="0"/>
              </a:spcBef>
              <a:spcAft>
                <a:spcPts val="600"/>
              </a:spcAft>
              <a:buNone/>
            </a:pPr>
            <a:r>
              <a:rPr lang="en-US" sz="1400" b="1" dirty="0" smtClean="0">
                <a:solidFill>
                  <a:schemeClr val="tx1">
                    <a:lumMod val="65000"/>
                    <a:lumOff val="35000"/>
                  </a:schemeClr>
                </a:solidFill>
                <a:latin typeface="Arial" charset="0"/>
                <a:ea typeface="Arial" charset="0"/>
                <a:cs typeface="Arial" charset="0"/>
              </a:rPr>
              <a:t>500,000</a:t>
            </a:r>
            <a:r>
              <a:rPr lang="en-US" sz="1400" dirty="0" smtClean="0">
                <a:solidFill>
                  <a:schemeClr val="tx1">
                    <a:lumMod val="65000"/>
                    <a:lumOff val="35000"/>
                  </a:schemeClr>
                </a:solidFill>
                <a:latin typeface="Arial" charset="0"/>
                <a:ea typeface="Arial" charset="0"/>
                <a:cs typeface="Arial" charset="0"/>
              </a:rPr>
              <a:t> </a:t>
            </a:r>
            <a:r>
              <a:rPr lang="en-US" sz="1400" dirty="0">
                <a:solidFill>
                  <a:schemeClr val="tx1">
                    <a:lumMod val="65000"/>
                    <a:lumOff val="35000"/>
                  </a:schemeClr>
                </a:solidFill>
                <a:latin typeface="Arial" charset="0"/>
                <a:ea typeface="Arial" charset="0"/>
                <a:cs typeface="Arial" charset="0"/>
              </a:rPr>
              <a:t/>
            </a:r>
            <a:br>
              <a:rPr lang="en-US" sz="1400" dirty="0">
                <a:solidFill>
                  <a:schemeClr val="tx1">
                    <a:lumMod val="65000"/>
                    <a:lumOff val="35000"/>
                  </a:schemeClr>
                </a:solidFill>
                <a:latin typeface="Arial" charset="0"/>
                <a:ea typeface="Arial" charset="0"/>
                <a:cs typeface="Arial" charset="0"/>
              </a:rPr>
            </a:br>
            <a:r>
              <a:rPr lang="en-US" sz="1400" dirty="0" smtClean="0">
                <a:solidFill>
                  <a:schemeClr val="tx1">
                    <a:lumMod val="65000"/>
                    <a:lumOff val="35000"/>
                  </a:schemeClr>
                </a:solidFill>
                <a:latin typeface="Arial" charset="0"/>
                <a:ea typeface="Arial" charset="0"/>
                <a:cs typeface="Arial" charset="0"/>
              </a:rPr>
              <a:t>in more than</a:t>
            </a:r>
            <a:br>
              <a:rPr lang="en-US" sz="1400" dirty="0" smtClean="0">
                <a:solidFill>
                  <a:schemeClr val="tx1">
                    <a:lumMod val="65000"/>
                    <a:lumOff val="35000"/>
                  </a:schemeClr>
                </a:solidFill>
                <a:latin typeface="Arial" charset="0"/>
                <a:ea typeface="Arial" charset="0"/>
                <a:cs typeface="Arial" charset="0"/>
              </a:rPr>
            </a:br>
            <a:r>
              <a:rPr lang="en-US" sz="1400" b="1" dirty="0" smtClean="0">
                <a:solidFill>
                  <a:schemeClr val="tx1">
                    <a:lumMod val="65000"/>
                    <a:lumOff val="35000"/>
                  </a:schemeClr>
                </a:solidFill>
                <a:latin typeface="Arial" charset="0"/>
                <a:ea typeface="Arial" charset="0"/>
                <a:cs typeface="Arial" charset="0"/>
              </a:rPr>
              <a:t>190</a:t>
            </a:r>
            <a:r>
              <a:rPr lang="en-US" sz="1400" dirty="0" smtClean="0">
                <a:solidFill>
                  <a:schemeClr val="tx1">
                    <a:lumMod val="65000"/>
                    <a:lumOff val="35000"/>
                  </a:schemeClr>
                </a:solidFill>
                <a:latin typeface="Arial" charset="0"/>
                <a:ea typeface="Arial" charset="0"/>
                <a:cs typeface="Arial" charset="0"/>
              </a:rPr>
              <a:t> countries</a:t>
            </a:r>
            <a:endParaRPr lang="en-US" sz="1400" dirty="0">
              <a:solidFill>
                <a:schemeClr val="tx1">
                  <a:lumMod val="65000"/>
                  <a:lumOff val="35000"/>
                </a:schemeClr>
              </a:solidFill>
              <a:latin typeface="Arial" charset="0"/>
              <a:ea typeface="Arial" charset="0"/>
              <a:cs typeface="Arial" charset="0"/>
            </a:endParaRPr>
          </a:p>
        </p:txBody>
      </p:sp>
      <p:sp>
        <p:nvSpPr>
          <p:cNvPr id="23"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8042052" y="4088979"/>
            <a:ext cx="3432460" cy="1068214"/>
          </a:xfrm>
          <a:prstGeom prst="rect">
            <a:avLst/>
          </a:prstGeom>
          <a:solidFill>
            <a:schemeClr val="bg1">
              <a:lumMod val="85000"/>
            </a:schemeClr>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None/>
            </a:pPr>
            <a:r>
              <a:rPr lang="en-US" sz="2400" b="1" dirty="0" smtClean="0">
                <a:solidFill>
                  <a:schemeClr val="tx1">
                    <a:lumMod val="65000"/>
                    <a:lumOff val="35000"/>
                  </a:schemeClr>
                </a:solidFill>
                <a:latin typeface="Arial" charset="0"/>
                <a:ea typeface="Arial" charset="0"/>
                <a:cs typeface="Arial" charset="0"/>
              </a:rPr>
              <a:t>Income</a:t>
            </a:r>
            <a:endParaRPr lang="en-US" sz="2400" dirty="0" smtClean="0">
              <a:solidFill>
                <a:schemeClr val="tx1">
                  <a:lumMod val="65000"/>
                  <a:lumOff val="35000"/>
                </a:schemeClr>
              </a:solidFill>
              <a:latin typeface="Arial" charset="0"/>
              <a:ea typeface="Arial" charset="0"/>
              <a:cs typeface="Arial" charset="0"/>
            </a:endParaRPr>
          </a:p>
          <a:p>
            <a:pPr marL="0" indent="0" algn="ctr">
              <a:spcBef>
                <a:spcPts val="0"/>
              </a:spcBef>
              <a:spcAft>
                <a:spcPts val="600"/>
              </a:spcAft>
              <a:buNone/>
            </a:pPr>
            <a:r>
              <a:rPr lang="en-US" sz="1400" b="1" dirty="0" smtClean="0">
                <a:solidFill>
                  <a:schemeClr val="tx1">
                    <a:lumMod val="65000"/>
                    <a:lumOff val="35000"/>
                  </a:schemeClr>
                </a:solidFill>
                <a:latin typeface="Arial" charset="0"/>
                <a:ea typeface="Arial" charset="0"/>
                <a:cs typeface="Arial" charset="0"/>
              </a:rPr>
              <a:t>£1 billion</a:t>
            </a:r>
            <a:r>
              <a:rPr lang="en-US" sz="1400" dirty="0" smtClean="0">
                <a:solidFill>
                  <a:schemeClr val="tx1">
                    <a:lumMod val="65000"/>
                    <a:lumOff val="35000"/>
                  </a:schemeClr>
                </a:solidFill>
                <a:latin typeface="Arial" charset="0"/>
                <a:ea typeface="Arial" charset="0"/>
                <a:cs typeface="Arial" charset="0"/>
              </a:rPr>
              <a:t>  (2018/19)</a:t>
            </a:r>
            <a:endParaRPr lang="en-US" sz="1400" dirty="0">
              <a:solidFill>
                <a:schemeClr val="tx1">
                  <a:lumMod val="65000"/>
                  <a:lumOff val="35000"/>
                </a:schemeClr>
              </a:solidFill>
              <a:latin typeface="Arial" charset="0"/>
              <a:ea typeface="Arial" charset="0"/>
              <a:cs typeface="Arial" charset="0"/>
            </a:endParaRPr>
          </a:p>
        </p:txBody>
      </p:sp>
      <p:sp>
        <p:nvSpPr>
          <p:cNvPr id="24" name="Content Placeholder 2">
            <a:extLst>
              <a:ext uri="{FF2B5EF4-FFF2-40B4-BE49-F238E27FC236}">
                <a16:creationId xmlns="" xmlns:a16="http://schemas.microsoft.com/office/drawing/2014/main" id="{04C42164-5C85-EE4E-84F6-8722F26AEE64}"/>
              </a:ext>
            </a:extLst>
          </p:cNvPr>
          <p:cNvSpPr txBox="1">
            <a:spLocks/>
          </p:cNvSpPr>
          <p:nvPr/>
        </p:nvSpPr>
        <p:spPr bwMode="auto">
          <a:xfrm>
            <a:off x="8042052" y="5385041"/>
            <a:ext cx="3432460" cy="1068214"/>
          </a:xfrm>
          <a:prstGeom prst="rect">
            <a:avLst/>
          </a:prstGeom>
          <a:solidFill>
            <a:schemeClr val="bg1">
              <a:lumMod val="85000"/>
            </a:schemeClr>
          </a:solidFill>
          <a:ln w="9525">
            <a:noFill/>
            <a:miter lim="800000"/>
            <a:headEnd/>
            <a:tailEnd/>
          </a:ln>
        </p:spPr>
        <p:txBody>
          <a:bodyPr vert="horz" wrap="square" lIns="0" tIns="0" rIns="0" bIns="0" numCol="1" spcCol="432000" anchor="ctr"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None/>
            </a:pPr>
            <a:r>
              <a:rPr lang="en-US" sz="2400" b="1" dirty="0" smtClean="0">
                <a:solidFill>
                  <a:schemeClr val="tx1">
                    <a:lumMod val="65000"/>
                    <a:lumOff val="35000"/>
                  </a:schemeClr>
                </a:solidFill>
                <a:latin typeface="Arial" charset="0"/>
                <a:ea typeface="Arial" charset="0"/>
                <a:cs typeface="Arial" charset="0"/>
              </a:rPr>
              <a:t>Estate</a:t>
            </a:r>
            <a:endParaRPr lang="en-US" sz="2400" dirty="0" smtClean="0">
              <a:solidFill>
                <a:schemeClr val="tx1">
                  <a:lumMod val="65000"/>
                  <a:lumOff val="35000"/>
                </a:schemeClr>
              </a:solidFill>
              <a:latin typeface="Arial" charset="0"/>
              <a:ea typeface="Arial" charset="0"/>
              <a:cs typeface="Arial" charset="0"/>
            </a:endParaRPr>
          </a:p>
          <a:p>
            <a:pPr marL="0" indent="0" algn="ctr">
              <a:spcBef>
                <a:spcPts val="0"/>
              </a:spcBef>
              <a:spcAft>
                <a:spcPts val="600"/>
              </a:spcAft>
              <a:buNone/>
            </a:pPr>
            <a:r>
              <a:rPr lang="en-US" sz="1400" b="1" dirty="0" smtClean="0">
                <a:solidFill>
                  <a:schemeClr val="tx1">
                    <a:lumMod val="65000"/>
                    <a:lumOff val="35000"/>
                  </a:schemeClr>
                </a:solidFill>
                <a:latin typeface="Arial" charset="0"/>
                <a:ea typeface="Arial" charset="0"/>
                <a:cs typeface="Arial" charset="0"/>
              </a:rPr>
              <a:t>270 </a:t>
            </a:r>
            <a:r>
              <a:rPr lang="en-US" sz="1400" dirty="0" smtClean="0">
                <a:solidFill>
                  <a:schemeClr val="tx1">
                    <a:lumMod val="65000"/>
                    <a:lumOff val="35000"/>
                  </a:schemeClr>
                </a:solidFill>
                <a:latin typeface="Arial" charset="0"/>
                <a:ea typeface="Arial" charset="0"/>
                <a:cs typeface="Arial" charset="0"/>
              </a:rPr>
              <a:t>(hectares)</a:t>
            </a:r>
            <a:endParaRPr lang="en-US" sz="1400" dirty="0">
              <a:solidFill>
                <a:schemeClr val="tx1">
                  <a:lumMod val="65000"/>
                  <a:lumOff val="35000"/>
                </a:schemeClr>
              </a:solidFill>
              <a:latin typeface="Arial" charset="0"/>
              <a:ea typeface="Arial" charset="0"/>
              <a:cs typeface="Arial" charset="0"/>
            </a:endParaRPr>
          </a:p>
        </p:txBody>
      </p:sp>
      <p:sp>
        <p:nvSpPr>
          <p:cNvPr id="11" name="Left Arrow 10">
            <a:hlinkClick r:id="rId2" action="ppaction://hlinksldjump"/>
          </p:cNvPr>
          <p:cNvSpPr/>
          <p:nvPr/>
        </p:nvSpPr>
        <p:spPr>
          <a:xfrm>
            <a:off x="263352" y="332656"/>
            <a:ext cx="864096" cy="432048"/>
          </a:xfrm>
          <a:prstGeom prst="lef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814746"/>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xmlns="" id="{9CAACAE8-B1ED-3442-98A0-A300D68B1DE6}"/>
              </a:ext>
            </a:extLst>
          </p:cNvPr>
          <p:cNvSpPr>
            <a:spLocks noGrp="1"/>
          </p:cNvSpPr>
          <p:nvPr>
            <p:ph type="title"/>
          </p:nvPr>
        </p:nvSpPr>
        <p:spPr>
          <a:xfrm>
            <a:off x="616496" y="2488393"/>
            <a:ext cx="10959008" cy="1143000"/>
          </a:xfrm>
        </p:spPr>
        <p:txBody>
          <a:bodyPr/>
          <a:lstStyle/>
          <a:p>
            <a:pPr algn="ctr"/>
            <a:r>
              <a:rPr lang="en-US" sz="3200" smtClean="0">
                <a:solidFill>
                  <a:schemeClr val="tx1">
                    <a:lumMod val="65000"/>
                    <a:lumOff val="35000"/>
                  </a:schemeClr>
                </a:solidFill>
              </a:rPr>
              <a:t>Thank you, any </a:t>
            </a:r>
            <a:r>
              <a:rPr lang="en-US" sz="3200" dirty="0" smtClean="0">
                <a:solidFill>
                  <a:schemeClr val="tx1">
                    <a:lumMod val="65000"/>
                    <a:lumOff val="35000"/>
                  </a:schemeClr>
                </a:solidFill>
              </a:rPr>
              <a:t>questions?</a:t>
            </a:r>
            <a:endParaRPr lang="en-US" sz="3200" dirty="0">
              <a:solidFill>
                <a:schemeClr val="tx1">
                  <a:lumMod val="65000"/>
                  <a:lumOff val="35000"/>
                </a:schemeClr>
              </a:solidFill>
            </a:endParaRPr>
          </a:p>
        </p:txBody>
      </p:sp>
      <p:sp>
        <p:nvSpPr>
          <p:cNvPr id="12" name="Subtitle 2"/>
          <p:cNvSpPr txBox="1">
            <a:spLocks/>
          </p:cNvSpPr>
          <p:nvPr/>
        </p:nvSpPr>
        <p:spPr bwMode="auto">
          <a:xfrm>
            <a:off x="2984326" y="4272706"/>
            <a:ext cx="6400800" cy="17256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40000"/>
              </a:lnSpc>
              <a:buFont typeface="Arial" charset="0"/>
              <a:buNone/>
            </a:pPr>
            <a:r>
              <a:rPr lang="en-US" sz="1600" dirty="0" smtClean="0">
                <a:solidFill>
                  <a:srgbClr val="595959"/>
                </a:solidFill>
                <a:latin typeface="Arial" charset="0"/>
                <a:ea typeface="Arial" charset="0"/>
                <a:cs typeface="Arial" charset="0"/>
              </a:rPr>
              <a:t>/</a:t>
            </a:r>
            <a:r>
              <a:rPr lang="en-US" sz="1600" dirty="0" err="1" smtClean="0">
                <a:solidFill>
                  <a:srgbClr val="595959"/>
                </a:solidFill>
                <a:latin typeface="Arial" charset="0"/>
                <a:ea typeface="Arial" charset="0"/>
                <a:cs typeface="Arial" charset="0"/>
              </a:rPr>
              <a:t>TheUniversityOfManchester</a:t>
            </a:r>
            <a:endParaRPr lang="en-US" sz="1600" dirty="0" smtClean="0">
              <a:solidFill>
                <a:srgbClr val="595959"/>
              </a:solidFill>
              <a:latin typeface="Arial" charset="0"/>
              <a:ea typeface="Arial" charset="0"/>
              <a:cs typeface="Arial" charset="0"/>
            </a:endParaRPr>
          </a:p>
          <a:p>
            <a:pPr marL="0" indent="0" algn="ctr">
              <a:lnSpc>
                <a:spcPct val="140000"/>
              </a:lnSpc>
              <a:buFont typeface="Arial" charset="0"/>
              <a:buNone/>
            </a:pPr>
            <a:r>
              <a:rPr lang="en-US" sz="1600" dirty="0" smtClean="0">
                <a:solidFill>
                  <a:srgbClr val="595959"/>
                </a:solidFill>
                <a:latin typeface="Arial" charset="0"/>
                <a:ea typeface="Arial" charset="0"/>
                <a:cs typeface="Arial" charset="0"/>
              </a:rPr>
              <a:t>@</a:t>
            </a:r>
            <a:r>
              <a:rPr lang="en-US" sz="1600" dirty="0" err="1" smtClean="0">
                <a:solidFill>
                  <a:srgbClr val="595959"/>
                </a:solidFill>
                <a:latin typeface="Arial" charset="0"/>
                <a:ea typeface="Arial" charset="0"/>
                <a:cs typeface="Arial" charset="0"/>
              </a:rPr>
              <a:t>OfficialUoM</a:t>
            </a:r>
            <a:endParaRPr lang="en-US" sz="1600" dirty="0" smtClean="0">
              <a:solidFill>
                <a:srgbClr val="595959"/>
              </a:solidFill>
              <a:latin typeface="Arial" charset="0"/>
              <a:ea typeface="Arial" charset="0"/>
              <a:cs typeface="Arial" charset="0"/>
            </a:endParaRPr>
          </a:p>
          <a:p>
            <a:pPr marL="0" indent="0" algn="ctr">
              <a:lnSpc>
                <a:spcPct val="140000"/>
              </a:lnSpc>
              <a:buFont typeface="Arial" charset="0"/>
              <a:buNone/>
            </a:pPr>
            <a:r>
              <a:rPr lang="en-US" sz="1600" dirty="0" smtClean="0">
                <a:solidFill>
                  <a:srgbClr val="595959"/>
                </a:solidFill>
                <a:latin typeface="Arial" charset="0"/>
                <a:ea typeface="Arial" charset="0"/>
                <a:cs typeface="Arial" charset="0"/>
              </a:rPr>
              <a:t>@</a:t>
            </a:r>
            <a:r>
              <a:rPr lang="en-US" sz="1600" dirty="0" err="1" smtClean="0">
                <a:solidFill>
                  <a:srgbClr val="595959"/>
                </a:solidFill>
                <a:latin typeface="Arial" charset="0"/>
                <a:ea typeface="Arial" charset="0"/>
                <a:cs typeface="Arial" charset="0"/>
              </a:rPr>
              <a:t>OfficialUoM</a:t>
            </a:r>
            <a:endParaRPr lang="en-US" sz="1600" dirty="0" smtClean="0">
              <a:solidFill>
                <a:srgbClr val="595959"/>
              </a:solidFill>
              <a:latin typeface="Arial" charset="0"/>
              <a:ea typeface="Arial" charset="0"/>
              <a:cs typeface="Arial" charset="0"/>
            </a:endParaRPr>
          </a:p>
          <a:p>
            <a:pPr marL="0" indent="0" algn="ctr">
              <a:lnSpc>
                <a:spcPct val="140000"/>
              </a:lnSpc>
              <a:buFont typeface="Arial" charset="0"/>
              <a:buNone/>
            </a:pPr>
            <a:r>
              <a:rPr lang="en-US" sz="1600" dirty="0" err="1" smtClean="0">
                <a:solidFill>
                  <a:srgbClr val="595959"/>
                </a:solidFill>
                <a:latin typeface="Arial" charset="0"/>
                <a:ea typeface="Arial" charset="0"/>
                <a:cs typeface="Arial" charset="0"/>
              </a:rPr>
              <a:t>www.manchester.ac.uk</a:t>
            </a:r>
            <a:endParaRPr lang="en-US" sz="1600" dirty="0">
              <a:solidFill>
                <a:srgbClr val="595959"/>
              </a:solidFill>
              <a:latin typeface="Arial" charset="0"/>
              <a:ea typeface="Arial" charset="0"/>
              <a:cs typeface="Arial" charset="0"/>
            </a:endParaRPr>
          </a:p>
        </p:txBody>
      </p:sp>
      <p:pic>
        <p:nvPicPr>
          <p:cNvPr id="13" name="Picture 12" descr="TAB_col_white_backgroun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71864" y="692696"/>
            <a:ext cx="2614612"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SoMe.ai"/>
          <p:cNvPicPr>
            <a:picLocks noChangeAspect="1"/>
          </p:cNvPicPr>
          <p:nvPr/>
        </p:nvPicPr>
        <p:blipFill>
          <a:blip r:embed="rId3" cstate="email">
            <a:extLst>
              <a:ext uri="{28A0092B-C50C-407E-A947-70E740481C1C}">
                <a14:useLocalDpi xmlns:a14="http://schemas.microsoft.com/office/drawing/2010/main"/>
              </a:ext>
            </a:extLst>
          </a:blip>
          <a:srcRect l="18648" t="19226" r="77805" b="69984"/>
          <a:stretch>
            <a:fillRect/>
          </a:stretch>
        </p:blipFill>
        <p:spPr bwMode="auto">
          <a:xfrm>
            <a:off x="5157614" y="4653136"/>
            <a:ext cx="355600" cy="76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6" descr="SoMe.ai"/>
          <p:cNvPicPr>
            <a:picLocks noChangeAspect="1"/>
          </p:cNvPicPr>
          <p:nvPr/>
        </p:nvPicPr>
        <p:blipFill>
          <a:blip r:embed="rId3" cstate="email">
            <a:extLst>
              <a:ext uri="{28A0092B-C50C-407E-A947-70E740481C1C}">
                <a14:useLocalDpi xmlns:a14="http://schemas.microsoft.com/office/drawing/2010/main"/>
              </a:ext>
            </a:extLst>
          </a:blip>
          <a:srcRect l="18648" t="14098" r="77805" b="80774"/>
          <a:stretch>
            <a:fillRect/>
          </a:stretch>
        </p:blipFill>
        <p:spPr bwMode="auto">
          <a:xfrm>
            <a:off x="4517852" y="4272706"/>
            <a:ext cx="354012" cy="3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Left Arrow 6">
            <a:hlinkClick r:id="rId4" action="ppaction://hlinksldjump"/>
          </p:cNvPr>
          <p:cNvSpPr/>
          <p:nvPr/>
        </p:nvSpPr>
        <p:spPr>
          <a:xfrm>
            <a:off x="263352" y="332656"/>
            <a:ext cx="864096" cy="432048"/>
          </a:xfrm>
          <a:prstGeom prst="lef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202419"/>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1" name="Rectangle 20"/>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22" name="Rectangle 21"/>
          <p:cNvSpPr/>
          <p:nvPr/>
        </p:nvSpPr>
        <p:spPr>
          <a:xfrm>
            <a:off x="616495" y="3645023"/>
            <a:ext cx="5720207" cy="2675389"/>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l="51256" t="10724" r="4741" b="10941"/>
          <a:stretch/>
        </p:blipFill>
        <p:spPr>
          <a:xfrm>
            <a:off x="6672063" y="1259632"/>
            <a:ext cx="5184577" cy="5193704"/>
          </a:xfrm>
          <a:prstGeom prst="rect">
            <a:avLst/>
          </a:prstGeom>
        </p:spPr>
      </p:pic>
      <p:sp>
        <p:nvSpPr>
          <p:cNvPr id="17" name="TextBox 6"/>
          <p:cNvSpPr txBox="1">
            <a:spLocks noChangeArrowheads="1"/>
          </p:cNvSpPr>
          <p:nvPr/>
        </p:nvSpPr>
        <p:spPr bwMode="auto">
          <a:xfrm>
            <a:off x="623392" y="1559429"/>
            <a:ext cx="5472608"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r>
              <a:rPr lang="en-US" dirty="0">
                <a:solidFill>
                  <a:schemeClr val="tx1">
                    <a:lumMod val="65000"/>
                    <a:lumOff val="35000"/>
                  </a:schemeClr>
                </a:solidFill>
                <a:latin typeface="Arial" charset="0"/>
                <a:ea typeface="Arial" charset="0"/>
                <a:cs typeface="Arial" charset="0"/>
              </a:rPr>
              <a:t>Our vision is to be </a:t>
            </a:r>
            <a:r>
              <a:rPr lang="en-US" dirty="0" err="1">
                <a:solidFill>
                  <a:schemeClr val="tx1">
                    <a:lumMod val="65000"/>
                    <a:lumOff val="35000"/>
                  </a:schemeClr>
                </a:solidFill>
                <a:latin typeface="Arial" charset="0"/>
                <a:ea typeface="Arial" charset="0"/>
                <a:cs typeface="Arial" charset="0"/>
              </a:rPr>
              <a:t>recognised</a:t>
            </a:r>
            <a:r>
              <a:rPr lang="en-US" dirty="0">
                <a:solidFill>
                  <a:schemeClr val="tx1">
                    <a:lumMod val="65000"/>
                    <a:lumOff val="35000"/>
                  </a:schemeClr>
                </a:solidFill>
                <a:latin typeface="Arial" charset="0"/>
                <a:ea typeface="Arial" charset="0"/>
                <a:cs typeface="Arial" charset="0"/>
              </a:rPr>
              <a:t> globally for the excellence of our people, research, learning and innovation, and for the benefits we bring to society and the environment</a:t>
            </a:r>
            <a:r>
              <a:rPr lang="en-US" dirty="0" smtClean="0">
                <a:solidFill>
                  <a:schemeClr val="tx1">
                    <a:lumMod val="65000"/>
                    <a:lumOff val="35000"/>
                  </a:schemeClr>
                </a:solidFill>
                <a:latin typeface="Arial" charset="0"/>
                <a:ea typeface="Arial" charset="0"/>
                <a:cs typeface="Arial" charset="0"/>
              </a:rPr>
              <a:t>.</a:t>
            </a:r>
          </a:p>
          <a:p>
            <a:endParaRPr lang="en-US" dirty="0">
              <a:solidFill>
                <a:schemeClr val="tx1">
                  <a:lumMod val="65000"/>
                  <a:lumOff val="35000"/>
                </a:schemeClr>
              </a:solidFill>
              <a:latin typeface="Arial" charset="0"/>
              <a:ea typeface="Arial" charset="0"/>
              <a:cs typeface="Arial" charset="0"/>
            </a:endParaRPr>
          </a:p>
          <a:p>
            <a:r>
              <a:rPr lang="en-US" b="1" dirty="0">
                <a:solidFill>
                  <a:schemeClr val="tx1">
                    <a:lumMod val="65000"/>
                    <a:lumOff val="35000"/>
                  </a:schemeClr>
                </a:solidFill>
                <a:latin typeface="Arial" charset="0"/>
                <a:ea typeface="Arial" charset="0"/>
                <a:cs typeface="Arial" charset="0"/>
              </a:rPr>
              <a:t>Our core goals and strategic themes</a:t>
            </a:r>
            <a:endParaRPr lang="en-US" dirty="0">
              <a:solidFill>
                <a:schemeClr val="tx1">
                  <a:lumMod val="65000"/>
                  <a:lumOff val="35000"/>
                </a:schemeClr>
              </a:solidFill>
              <a:latin typeface="Arial" charset="0"/>
              <a:ea typeface="Arial" charset="0"/>
              <a:cs typeface="Arial" charset="0"/>
            </a:endParaRPr>
          </a:p>
          <a:p>
            <a:endParaRPr lang="en-US" dirty="0">
              <a:solidFill>
                <a:schemeClr val="tx1">
                  <a:lumMod val="65000"/>
                  <a:lumOff val="35000"/>
                </a:schemeClr>
              </a:solidFill>
              <a:latin typeface="Arial" charset="0"/>
              <a:ea typeface="Arial" charset="0"/>
              <a:cs typeface="Arial" charset="0"/>
            </a:endParaRPr>
          </a:p>
        </p:txBody>
      </p:sp>
      <p:sp>
        <p:nvSpPr>
          <p:cNvPr id="19" name="TextBox 6"/>
          <p:cNvSpPr txBox="1">
            <a:spLocks noChangeArrowheads="1"/>
          </p:cNvSpPr>
          <p:nvPr/>
        </p:nvSpPr>
        <p:spPr bwMode="auto">
          <a:xfrm>
            <a:off x="623392" y="4149080"/>
            <a:ext cx="6480720"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2" spcCol="216000">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nSpc>
                <a:spcPct val="150000"/>
              </a:lnSpc>
            </a:pPr>
            <a:r>
              <a:rPr lang="en-US" sz="2100" dirty="0" smtClean="0">
                <a:solidFill>
                  <a:schemeClr val="tx1">
                    <a:lumMod val="65000"/>
                    <a:lumOff val="35000"/>
                  </a:schemeClr>
                </a:solidFill>
                <a:latin typeface="Arial" charset="0"/>
                <a:ea typeface="Arial" charset="0"/>
                <a:cs typeface="Arial" charset="0"/>
              </a:rPr>
              <a:t>Research and </a:t>
            </a:r>
            <a:r>
              <a:rPr lang="en-US" sz="2100" dirty="0">
                <a:solidFill>
                  <a:schemeClr val="tx1">
                    <a:lumMod val="65000"/>
                    <a:lumOff val="35000"/>
                  </a:schemeClr>
                </a:solidFill>
                <a:latin typeface="Arial" charset="0"/>
                <a:ea typeface="Arial" charset="0"/>
                <a:cs typeface="Arial" charset="0"/>
              </a:rPr>
              <a:t>discovery </a:t>
            </a:r>
            <a:endParaRPr lang="en-US" sz="2100" dirty="0" smtClean="0">
              <a:solidFill>
                <a:schemeClr val="tx1">
                  <a:lumMod val="65000"/>
                  <a:lumOff val="35000"/>
                </a:schemeClr>
              </a:solidFill>
              <a:latin typeface="Arial" charset="0"/>
              <a:ea typeface="Arial" charset="0"/>
              <a:cs typeface="Arial" charset="0"/>
            </a:endParaRPr>
          </a:p>
          <a:p>
            <a:pPr>
              <a:lnSpc>
                <a:spcPct val="150000"/>
              </a:lnSpc>
            </a:pPr>
            <a:r>
              <a:rPr lang="en-US" sz="2100" dirty="0" smtClean="0">
                <a:solidFill>
                  <a:schemeClr val="tx1">
                    <a:lumMod val="65000"/>
                    <a:lumOff val="35000"/>
                  </a:schemeClr>
                </a:solidFill>
                <a:latin typeface="Arial" charset="0"/>
                <a:ea typeface="Arial" charset="0"/>
                <a:cs typeface="Arial" charset="0"/>
              </a:rPr>
              <a:t>Teaching and </a:t>
            </a:r>
            <a:r>
              <a:rPr lang="en-US" sz="2100" dirty="0">
                <a:solidFill>
                  <a:schemeClr val="tx1">
                    <a:lumMod val="65000"/>
                    <a:lumOff val="35000"/>
                  </a:schemeClr>
                </a:solidFill>
                <a:latin typeface="Arial" charset="0"/>
                <a:ea typeface="Arial" charset="0"/>
                <a:cs typeface="Arial" charset="0"/>
              </a:rPr>
              <a:t>learning</a:t>
            </a:r>
          </a:p>
          <a:p>
            <a:pPr>
              <a:lnSpc>
                <a:spcPct val="150000"/>
              </a:lnSpc>
            </a:pPr>
            <a:r>
              <a:rPr lang="en-US" sz="2100" dirty="0" smtClean="0">
                <a:solidFill>
                  <a:schemeClr val="tx1">
                    <a:lumMod val="65000"/>
                    <a:lumOff val="35000"/>
                  </a:schemeClr>
                </a:solidFill>
                <a:latin typeface="Arial" charset="0"/>
                <a:ea typeface="Arial" charset="0"/>
                <a:cs typeface="Arial" charset="0"/>
              </a:rPr>
              <a:t>Social </a:t>
            </a:r>
            <a:r>
              <a:rPr lang="en-US" sz="2100" dirty="0">
                <a:solidFill>
                  <a:schemeClr val="tx1">
                    <a:lumMod val="65000"/>
                    <a:lumOff val="35000"/>
                  </a:schemeClr>
                </a:solidFill>
                <a:latin typeface="Arial" charset="0"/>
                <a:ea typeface="Arial" charset="0"/>
                <a:cs typeface="Arial" charset="0"/>
              </a:rPr>
              <a:t>responsibility </a:t>
            </a:r>
            <a:endParaRPr lang="en-US" sz="2100" dirty="0" smtClean="0">
              <a:solidFill>
                <a:schemeClr val="tx1">
                  <a:lumMod val="65000"/>
                  <a:lumOff val="35000"/>
                </a:schemeClr>
              </a:solidFill>
              <a:latin typeface="Arial" charset="0"/>
              <a:ea typeface="Arial" charset="0"/>
              <a:cs typeface="Arial" charset="0"/>
            </a:endParaRPr>
          </a:p>
          <a:p>
            <a:pPr>
              <a:lnSpc>
                <a:spcPct val="150000"/>
              </a:lnSpc>
            </a:pPr>
            <a:r>
              <a:rPr lang="en-US" sz="2100" dirty="0" smtClean="0">
                <a:solidFill>
                  <a:schemeClr val="tx1">
                    <a:lumMod val="65000"/>
                    <a:lumOff val="35000"/>
                  </a:schemeClr>
                </a:solidFill>
                <a:latin typeface="Arial" charset="0"/>
                <a:ea typeface="Arial" charset="0"/>
                <a:cs typeface="Arial" charset="0"/>
              </a:rPr>
              <a:t>Our </a:t>
            </a:r>
            <a:r>
              <a:rPr lang="en-US" sz="2100" dirty="0">
                <a:solidFill>
                  <a:schemeClr val="tx1">
                    <a:lumMod val="65000"/>
                    <a:lumOff val="35000"/>
                  </a:schemeClr>
                </a:solidFill>
                <a:latin typeface="Arial" charset="0"/>
                <a:ea typeface="Arial" charset="0"/>
                <a:cs typeface="Arial" charset="0"/>
              </a:rPr>
              <a:t>people, our </a:t>
            </a:r>
            <a:r>
              <a:rPr lang="en-US" sz="2100" dirty="0" smtClean="0">
                <a:solidFill>
                  <a:schemeClr val="tx1">
                    <a:lumMod val="65000"/>
                    <a:lumOff val="35000"/>
                  </a:schemeClr>
                </a:solidFill>
                <a:latin typeface="Arial" charset="0"/>
                <a:ea typeface="Arial" charset="0"/>
                <a:cs typeface="Arial" charset="0"/>
              </a:rPr>
              <a:t>values</a:t>
            </a:r>
          </a:p>
          <a:p>
            <a:pPr>
              <a:lnSpc>
                <a:spcPct val="150000"/>
              </a:lnSpc>
            </a:pPr>
            <a:r>
              <a:rPr lang="en-US" sz="2100" dirty="0" smtClean="0">
                <a:solidFill>
                  <a:schemeClr val="tx1">
                    <a:lumMod val="65000"/>
                    <a:lumOff val="35000"/>
                  </a:schemeClr>
                </a:solidFill>
                <a:latin typeface="Arial" charset="0"/>
                <a:ea typeface="Arial" charset="0"/>
                <a:cs typeface="Arial" charset="0"/>
              </a:rPr>
              <a:t>Innovation </a:t>
            </a:r>
          </a:p>
          <a:p>
            <a:pPr>
              <a:lnSpc>
                <a:spcPct val="150000"/>
              </a:lnSpc>
            </a:pPr>
            <a:r>
              <a:rPr lang="en-US" sz="2100" dirty="0" smtClean="0">
                <a:solidFill>
                  <a:schemeClr val="tx1">
                    <a:lumMod val="65000"/>
                    <a:lumOff val="35000"/>
                  </a:schemeClr>
                </a:solidFill>
                <a:latin typeface="Arial" charset="0"/>
                <a:ea typeface="Arial" charset="0"/>
                <a:cs typeface="Arial" charset="0"/>
              </a:rPr>
              <a:t>Civic </a:t>
            </a:r>
            <a:r>
              <a:rPr lang="en-US" sz="2100" dirty="0">
                <a:solidFill>
                  <a:schemeClr val="tx1">
                    <a:lumMod val="65000"/>
                    <a:lumOff val="35000"/>
                  </a:schemeClr>
                </a:solidFill>
                <a:latin typeface="Arial" charset="0"/>
                <a:ea typeface="Arial" charset="0"/>
                <a:cs typeface="Arial" charset="0"/>
              </a:rPr>
              <a:t>engagement</a:t>
            </a:r>
          </a:p>
          <a:p>
            <a:pPr>
              <a:lnSpc>
                <a:spcPct val="150000"/>
              </a:lnSpc>
            </a:pPr>
            <a:r>
              <a:rPr lang="en-US" sz="2100" dirty="0" smtClean="0">
                <a:solidFill>
                  <a:schemeClr val="tx1">
                    <a:lumMod val="65000"/>
                    <a:lumOff val="35000"/>
                  </a:schemeClr>
                </a:solidFill>
                <a:latin typeface="Arial" charset="0"/>
                <a:ea typeface="Arial" charset="0"/>
                <a:cs typeface="Arial" charset="0"/>
              </a:rPr>
              <a:t>Global </a:t>
            </a:r>
            <a:r>
              <a:rPr lang="en-US" sz="2100" dirty="0">
                <a:solidFill>
                  <a:schemeClr val="tx1">
                    <a:lumMod val="65000"/>
                    <a:lumOff val="35000"/>
                  </a:schemeClr>
                </a:solidFill>
                <a:latin typeface="Arial" charset="0"/>
                <a:ea typeface="Arial" charset="0"/>
                <a:cs typeface="Arial" charset="0"/>
              </a:rPr>
              <a:t>influence</a:t>
            </a:r>
          </a:p>
        </p:txBody>
      </p:sp>
      <p:sp>
        <p:nvSpPr>
          <p:cNvPr id="20" name="Title 1">
            <a:extLst>
              <a:ext uri="{FF2B5EF4-FFF2-40B4-BE49-F238E27FC236}">
                <a16:creationId xmlns:a16="http://schemas.microsoft.com/office/drawing/2014/main" xmlns="" id="{9CAACAE8-B1ED-3442-98A0-A300D68B1DE6}"/>
              </a:ext>
            </a:extLst>
          </p:cNvPr>
          <p:cNvSpPr>
            <a:spLocks noGrp="1"/>
          </p:cNvSpPr>
          <p:nvPr>
            <p:ph type="title"/>
          </p:nvPr>
        </p:nvSpPr>
        <p:spPr>
          <a:xfrm>
            <a:off x="616496" y="116632"/>
            <a:ext cx="10959008" cy="1143000"/>
          </a:xfrm>
        </p:spPr>
        <p:txBody>
          <a:bodyPr/>
          <a:lstStyle/>
          <a:p>
            <a:pPr algn="ctr"/>
            <a:r>
              <a:rPr lang="en-US" sz="3200" dirty="0" smtClean="0">
                <a:solidFill>
                  <a:schemeClr val="tx1">
                    <a:lumMod val="65000"/>
                    <a:lumOff val="35000"/>
                  </a:schemeClr>
                </a:solidFill>
                <a:latin typeface="Arial" charset="0"/>
                <a:ea typeface="Arial" charset="0"/>
                <a:cs typeface="Arial" charset="0"/>
              </a:rPr>
              <a:t>The University of Manchester</a:t>
            </a:r>
            <a:endParaRPr lang="en-GB" sz="3200" dirty="0">
              <a:solidFill>
                <a:schemeClr val="tx1">
                  <a:lumMod val="65000"/>
                  <a:lumOff val="35000"/>
                </a:schemeClr>
              </a:solidFill>
              <a:ea typeface="+mj-ea"/>
            </a:endParaRPr>
          </a:p>
        </p:txBody>
      </p:sp>
      <p:sp>
        <p:nvSpPr>
          <p:cNvPr id="2" name="Left Arrow 1">
            <a:hlinkClick r:id="rId3" action="ppaction://hlinksldjump"/>
          </p:cNvPr>
          <p:cNvSpPr/>
          <p:nvPr/>
        </p:nvSpPr>
        <p:spPr>
          <a:xfrm>
            <a:off x="263352" y="332656"/>
            <a:ext cx="864096" cy="432048"/>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03551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xmlns="" id="{9CAACAE8-B1ED-3442-98A0-A300D68B1DE6}"/>
              </a:ext>
            </a:extLst>
          </p:cNvPr>
          <p:cNvSpPr>
            <a:spLocks noGrp="1"/>
          </p:cNvSpPr>
          <p:nvPr>
            <p:ph type="title"/>
          </p:nvPr>
        </p:nvSpPr>
        <p:spPr>
          <a:xfrm>
            <a:off x="616496" y="116632"/>
            <a:ext cx="10959008" cy="1143000"/>
          </a:xfrm>
        </p:spPr>
        <p:txBody>
          <a:bodyPr/>
          <a:lstStyle/>
          <a:p>
            <a:pPr algn="ctr"/>
            <a:r>
              <a:rPr lang="en-US" sz="3200" dirty="0">
                <a:solidFill>
                  <a:schemeClr val="tx1">
                    <a:lumMod val="65000"/>
                    <a:lumOff val="35000"/>
                  </a:schemeClr>
                </a:solidFill>
                <a:latin typeface="Arial" charset="0"/>
                <a:ea typeface="Arial" charset="0"/>
                <a:cs typeface="Arial" charset="0"/>
              </a:rPr>
              <a:t>World ranking</a:t>
            </a:r>
            <a:endParaRPr lang="en-GB" sz="3200" dirty="0">
              <a:latin typeface="Arial" pitchFamily="34" charset="0"/>
              <a:ea typeface="+mj-ea"/>
              <a:cs typeface="Arial" pitchFamily="34" charset="0"/>
            </a:endParaRPr>
          </a:p>
        </p:txBody>
      </p:sp>
      <p:sp>
        <p:nvSpPr>
          <p:cNvPr id="11" name="Rectangle 10"/>
          <p:cNvSpPr/>
          <p:nvPr/>
        </p:nvSpPr>
        <p:spPr>
          <a:xfrm>
            <a:off x="616496" y="4293096"/>
            <a:ext cx="10959008" cy="2036657"/>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6"/>
          <p:cNvSpPr txBox="1">
            <a:spLocks noChangeArrowheads="1"/>
          </p:cNvSpPr>
          <p:nvPr/>
        </p:nvSpPr>
        <p:spPr bwMode="auto">
          <a:xfrm>
            <a:off x="1991544" y="4424901"/>
            <a:ext cx="8364279" cy="1897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a:r>
              <a:rPr lang="en-US" dirty="0">
                <a:solidFill>
                  <a:schemeClr val="tx1">
                    <a:lumMod val="65000"/>
                    <a:lumOff val="35000"/>
                  </a:schemeClr>
                </a:solidFill>
                <a:latin typeface="Arial" charset="0"/>
                <a:ea typeface="Arial" charset="0"/>
                <a:cs typeface="Arial" charset="0"/>
              </a:rPr>
              <a:t>The quality of our teaching and the impact of our research </a:t>
            </a:r>
            <a:br>
              <a:rPr lang="en-US" dirty="0">
                <a:solidFill>
                  <a:schemeClr val="tx1">
                    <a:lumMod val="65000"/>
                    <a:lumOff val="35000"/>
                  </a:schemeClr>
                </a:solidFill>
                <a:latin typeface="Arial" charset="0"/>
                <a:ea typeface="Arial" charset="0"/>
                <a:cs typeface="Arial" charset="0"/>
              </a:rPr>
            </a:br>
            <a:r>
              <a:rPr lang="en-US" dirty="0">
                <a:solidFill>
                  <a:schemeClr val="tx1">
                    <a:lumMod val="65000"/>
                    <a:lumOff val="35000"/>
                  </a:schemeClr>
                </a:solidFill>
                <a:latin typeface="Arial" charset="0"/>
                <a:ea typeface="Arial" charset="0"/>
                <a:cs typeface="Arial" charset="0"/>
              </a:rPr>
              <a:t>are the cornerstones of our success. We have risen from </a:t>
            </a:r>
            <a:br>
              <a:rPr lang="en-US" dirty="0">
                <a:solidFill>
                  <a:schemeClr val="tx1">
                    <a:lumMod val="65000"/>
                    <a:lumOff val="35000"/>
                  </a:schemeClr>
                </a:solidFill>
                <a:latin typeface="Arial" charset="0"/>
                <a:ea typeface="Arial" charset="0"/>
                <a:cs typeface="Arial" charset="0"/>
              </a:rPr>
            </a:br>
            <a:r>
              <a:rPr lang="en-US" dirty="0">
                <a:solidFill>
                  <a:schemeClr val="tx1">
                    <a:lumMod val="65000"/>
                    <a:lumOff val="35000"/>
                  </a:schemeClr>
                </a:solidFill>
                <a:latin typeface="Arial" charset="0"/>
                <a:ea typeface="Arial" charset="0"/>
                <a:cs typeface="Arial" charset="0"/>
              </a:rPr>
              <a:t>78th in 2004* to 33rd – our highest ever place – in 2019 in </a:t>
            </a:r>
            <a:br>
              <a:rPr lang="en-US" dirty="0">
                <a:solidFill>
                  <a:schemeClr val="tx1">
                    <a:lumMod val="65000"/>
                    <a:lumOff val="35000"/>
                  </a:schemeClr>
                </a:solidFill>
                <a:latin typeface="Arial" charset="0"/>
                <a:ea typeface="Arial" charset="0"/>
                <a:cs typeface="Arial" charset="0"/>
              </a:rPr>
            </a:br>
            <a:r>
              <a:rPr lang="en-US" dirty="0">
                <a:solidFill>
                  <a:schemeClr val="tx1">
                    <a:lumMod val="65000"/>
                    <a:lumOff val="35000"/>
                  </a:schemeClr>
                </a:solidFill>
                <a:latin typeface="Arial" charset="0"/>
                <a:ea typeface="Arial" charset="0"/>
                <a:cs typeface="Arial" charset="0"/>
              </a:rPr>
              <a:t>the Academic Ranking of World Universities (ARWU).</a:t>
            </a:r>
          </a:p>
          <a:p>
            <a:pPr algn="ctr"/>
            <a:endParaRPr lang="en-GB" sz="1600" i="1" baseline="30000" dirty="0" smtClean="0">
              <a:solidFill>
                <a:srgbClr val="595959"/>
              </a:solidFill>
              <a:latin typeface="Arial" charset="0"/>
              <a:ea typeface="Arial" charset="0"/>
              <a:cs typeface="Arial" charset="0"/>
            </a:endParaRPr>
          </a:p>
          <a:p>
            <a:pPr algn="ctr"/>
            <a:r>
              <a:rPr lang="en-GB" sz="1600" i="1" baseline="30000" dirty="0" smtClean="0">
                <a:solidFill>
                  <a:srgbClr val="595959"/>
                </a:solidFill>
                <a:latin typeface="Arial" charset="0"/>
                <a:ea typeface="Arial" charset="0"/>
                <a:cs typeface="Arial" charset="0"/>
              </a:rPr>
              <a:t>*</a:t>
            </a:r>
            <a:r>
              <a:rPr lang="en-GB" sz="1600" i="1" baseline="30000" dirty="0">
                <a:solidFill>
                  <a:srgbClr val="595959"/>
                </a:solidFill>
                <a:latin typeface="Arial" charset="0"/>
                <a:ea typeface="Arial" charset="0"/>
                <a:cs typeface="Arial" charset="0"/>
              </a:rPr>
              <a:t>2004 ranking refers to the Victoria University of Manchester prior to the merger with UMIST.</a:t>
            </a:r>
          </a:p>
        </p:txBody>
      </p:sp>
      <p:grpSp>
        <p:nvGrpSpPr>
          <p:cNvPr id="13" name="Group 12"/>
          <p:cNvGrpSpPr/>
          <p:nvPr/>
        </p:nvGrpSpPr>
        <p:grpSpPr>
          <a:xfrm>
            <a:off x="2840980" y="2092499"/>
            <a:ext cx="1701800" cy="1655762"/>
            <a:chOff x="1388269" y="3199713"/>
            <a:chExt cx="1701800" cy="1655762"/>
          </a:xfrm>
        </p:grpSpPr>
        <p:sp>
          <p:nvSpPr>
            <p:cNvPr id="14" name="Oval 13"/>
            <p:cNvSpPr/>
            <p:nvPr/>
          </p:nvSpPr>
          <p:spPr>
            <a:xfrm>
              <a:off x="1411288" y="3199713"/>
              <a:ext cx="1655762" cy="1655762"/>
            </a:xfrm>
            <a:prstGeom prst="ellipse">
              <a:avLst/>
            </a:prstGeom>
            <a:solidFill>
              <a:srgbClr val="20549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extBox 6"/>
            <p:cNvSpPr txBox="1">
              <a:spLocks noChangeArrowheads="1"/>
            </p:cNvSpPr>
            <p:nvPr/>
          </p:nvSpPr>
          <p:spPr bwMode="auto">
            <a:xfrm>
              <a:off x="1388269" y="3365444"/>
              <a:ext cx="1701800" cy="935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eaLnBrk="1" hangingPunct="1">
                <a:lnSpc>
                  <a:spcPct val="110000"/>
                </a:lnSpc>
              </a:pPr>
              <a:r>
                <a:rPr lang="en-US" sz="5400" b="1" dirty="0">
                  <a:solidFill>
                    <a:schemeClr val="bg1"/>
                  </a:solidFill>
                  <a:latin typeface="Arial" charset="0"/>
                  <a:ea typeface="Arial" charset="0"/>
                  <a:cs typeface="Arial" charset="0"/>
                </a:rPr>
                <a:t>33</a:t>
              </a:r>
            </a:p>
          </p:txBody>
        </p:sp>
        <p:sp>
          <p:nvSpPr>
            <p:cNvPr id="16" name="TextBox 15"/>
            <p:cNvSpPr txBox="1">
              <a:spLocks noChangeArrowheads="1"/>
            </p:cNvSpPr>
            <p:nvPr/>
          </p:nvSpPr>
          <p:spPr bwMode="auto">
            <a:xfrm>
              <a:off x="1388269" y="4145064"/>
              <a:ext cx="1701800" cy="40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eaLnBrk="1" hangingPunct="1">
                <a:lnSpc>
                  <a:spcPct val="110000"/>
                </a:lnSpc>
              </a:pPr>
              <a:r>
                <a:rPr lang="en-US" sz="2000" b="1" dirty="0" smtClean="0">
                  <a:solidFill>
                    <a:schemeClr val="bg1"/>
                  </a:solidFill>
                  <a:latin typeface="Arial" charset="0"/>
                  <a:ea typeface="Arial" charset="0"/>
                  <a:cs typeface="Arial" charset="0"/>
                </a:rPr>
                <a:t>WORLD</a:t>
              </a:r>
              <a:endParaRPr lang="en-US" sz="2000" b="1" dirty="0">
                <a:solidFill>
                  <a:schemeClr val="bg1"/>
                </a:solidFill>
                <a:latin typeface="Arial" charset="0"/>
                <a:ea typeface="Arial" charset="0"/>
                <a:cs typeface="Arial" charset="0"/>
              </a:endParaRPr>
            </a:p>
          </p:txBody>
        </p:sp>
      </p:grpSp>
      <p:grpSp>
        <p:nvGrpSpPr>
          <p:cNvPr id="17" name="Group 16"/>
          <p:cNvGrpSpPr/>
          <p:nvPr/>
        </p:nvGrpSpPr>
        <p:grpSpPr>
          <a:xfrm>
            <a:off x="5190988" y="2092499"/>
            <a:ext cx="1701800" cy="1655762"/>
            <a:chOff x="3738277" y="3199713"/>
            <a:chExt cx="1701800" cy="1655762"/>
          </a:xfrm>
        </p:grpSpPr>
        <p:sp>
          <p:nvSpPr>
            <p:cNvPr id="19" name="Oval 18"/>
            <p:cNvSpPr/>
            <p:nvPr/>
          </p:nvSpPr>
          <p:spPr>
            <a:xfrm>
              <a:off x="3779838" y="3199713"/>
              <a:ext cx="1655762" cy="1655762"/>
            </a:xfrm>
            <a:prstGeom prst="ellipse">
              <a:avLst/>
            </a:prstGeom>
            <a:solidFill>
              <a:srgbClr val="E1A1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extBox 6"/>
            <p:cNvSpPr txBox="1">
              <a:spLocks noChangeArrowheads="1"/>
            </p:cNvSpPr>
            <p:nvPr/>
          </p:nvSpPr>
          <p:spPr bwMode="auto">
            <a:xfrm>
              <a:off x="3738277" y="3365444"/>
              <a:ext cx="1701800" cy="935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eaLnBrk="1" hangingPunct="1">
                <a:lnSpc>
                  <a:spcPct val="110000"/>
                </a:lnSpc>
              </a:pPr>
              <a:r>
                <a:rPr lang="en-US" sz="5400" b="1" dirty="0" smtClean="0">
                  <a:solidFill>
                    <a:schemeClr val="bg1"/>
                  </a:solidFill>
                  <a:latin typeface="Arial" charset="0"/>
                  <a:ea typeface="Arial" charset="0"/>
                  <a:cs typeface="Arial" charset="0"/>
                </a:rPr>
                <a:t>8</a:t>
              </a:r>
              <a:endParaRPr lang="en-US" sz="5400" b="1" dirty="0">
                <a:solidFill>
                  <a:schemeClr val="bg1"/>
                </a:solidFill>
                <a:latin typeface="Arial" charset="0"/>
                <a:ea typeface="Arial" charset="0"/>
                <a:cs typeface="Arial" charset="0"/>
              </a:endParaRPr>
            </a:p>
          </p:txBody>
        </p:sp>
        <p:sp>
          <p:nvSpPr>
            <p:cNvPr id="21" name="TextBox 6"/>
            <p:cNvSpPr txBox="1">
              <a:spLocks noChangeArrowheads="1"/>
            </p:cNvSpPr>
            <p:nvPr/>
          </p:nvSpPr>
          <p:spPr bwMode="auto">
            <a:xfrm>
              <a:off x="3738277" y="4145064"/>
              <a:ext cx="1701800" cy="40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eaLnBrk="1" hangingPunct="1">
                <a:lnSpc>
                  <a:spcPct val="110000"/>
                </a:lnSpc>
              </a:pPr>
              <a:r>
                <a:rPr lang="en-US" sz="2000" b="1" dirty="0" smtClean="0">
                  <a:solidFill>
                    <a:schemeClr val="bg1"/>
                  </a:solidFill>
                  <a:latin typeface="Arial" charset="0"/>
                  <a:ea typeface="Arial" charset="0"/>
                  <a:cs typeface="Arial" charset="0"/>
                </a:rPr>
                <a:t>EUROPE</a:t>
              </a:r>
              <a:endParaRPr lang="en-US" sz="2000" b="1" dirty="0">
                <a:solidFill>
                  <a:schemeClr val="bg1"/>
                </a:solidFill>
                <a:latin typeface="Arial" charset="0"/>
                <a:ea typeface="Arial" charset="0"/>
                <a:cs typeface="Arial" charset="0"/>
              </a:endParaRPr>
            </a:p>
          </p:txBody>
        </p:sp>
      </p:grpSp>
      <p:grpSp>
        <p:nvGrpSpPr>
          <p:cNvPr id="22" name="Group 21"/>
          <p:cNvGrpSpPr/>
          <p:nvPr/>
        </p:nvGrpSpPr>
        <p:grpSpPr>
          <a:xfrm>
            <a:off x="7526486" y="2092499"/>
            <a:ext cx="1707356" cy="1655762"/>
            <a:chOff x="6073775" y="3199713"/>
            <a:chExt cx="1707356" cy="1655762"/>
          </a:xfrm>
        </p:grpSpPr>
        <p:sp>
          <p:nvSpPr>
            <p:cNvPr id="23" name="Oval 22"/>
            <p:cNvSpPr/>
            <p:nvPr/>
          </p:nvSpPr>
          <p:spPr>
            <a:xfrm>
              <a:off x="6125369" y="3199713"/>
              <a:ext cx="1655762" cy="1655762"/>
            </a:xfrm>
            <a:prstGeom prst="ellipse">
              <a:avLst/>
            </a:prstGeom>
            <a:solidFill>
              <a:srgbClr val="CF6A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TextBox 6"/>
            <p:cNvSpPr txBox="1">
              <a:spLocks noChangeArrowheads="1"/>
            </p:cNvSpPr>
            <p:nvPr/>
          </p:nvSpPr>
          <p:spPr bwMode="auto">
            <a:xfrm>
              <a:off x="6073775" y="3365444"/>
              <a:ext cx="1701800" cy="935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eaLnBrk="1" hangingPunct="1">
                <a:lnSpc>
                  <a:spcPct val="110000"/>
                </a:lnSpc>
              </a:pPr>
              <a:r>
                <a:rPr lang="en-US" sz="5400" b="1" dirty="0" smtClean="0">
                  <a:solidFill>
                    <a:schemeClr val="bg1"/>
                  </a:solidFill>
                  <a:latin typeface="Arial" charset="0"/>
                  <a:ea typeface="Arial" charset="0"/>
                  <a:cs typeface="Arial" charset="0"/>
                </a:rPr>
                <a:t>6</a:t>
              </a:r>
              <a:endParaRPr lang="en-US" sz="5400" b="1" dirty="0">
                <a:solidFill>
                  <a:schemeClr val="bg1"/>
                </a:solidFill>
                <a:latin typeface="Arial" charset="0"/>
                <a:ea typeface="Arial" charset="0"/>
                <a:cs typeface="Arial" charset="0"/>
              </a:endParaRPr>
            </a:p>
          </p:txBody>
        </p:sp>
        <p:sp>
          <p:nvSpPr>
            <p:cNvPr id="25" name="TextBox 6"/>
            <p:cNvSpPr txBox="1">
              <a:spLocks noChangeArrowheads="1"/>
            </p:cNvSpPr>
            <p:nvPr/>
          </p:nvSpPr>
          <p:spPr bwMode="auto">
            <a:xfrm>
              <a:off x="6073775" y="4145064"/>
              <a:ext cx="1701800" cy="40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eaLnBrk="1" hangingPunct="1">
                <a:lnSpc>
                  <a:spcPct val="110000"/>
                </a:lnSpc>
              </a:pPr>
              <a:r>
                <a:rPr lang="en-US" sz="2000" b="1" dirty="0" smtClean="0">
                  <a:solidFill>
                    <a:schemeClr val="bg1"/>
                  </a:solidFill>
                  <a:latin typeface="Arial" charset="0"/>
                  <a:ea typeface="Arial" charset="0"/>
                  <a:cs typeface="Arial" charset="0"/>
                </a:rPr>
                <a:t>UK</a:t>
              </a:r>
              <a:endParaRPr lang="en-US" sz="2000" b="1" dirty="0">
                <a:solidFill>
                  <a:schemeClr val="bg1"/>
                </a:solidFill>
                <a:latin typeface="Arial" charset="0"/>
                <a:ea typeface="Arial" charset="0"/>
                <a:cs typeface="Arial" charset="0"/>
              </a:endParaRPr>
            </a:p>
          </p:txBody>
        </p:sp>
      </p:grpSp>
      <p:sp>
        <p:nvSpPr>
          <p:cNvPr id="26" name="Left Arrow 25">
            <a:hlinkClick r:id="rId2" action="ppaction://hlinksldjump"/>
          </p:cNvPr>
          <p:cNvSpPr/>
          <p:nvPr/>
        </p:nvSpPr>
        <p:spPr>
          <a:xfrm>
            <a:off x="263352" y="332656"/>
            <a:ext cx="864096" cy="432048"/>
          </a:xfrm>
          <a:prstGeom prst="lef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260255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xmlns="" id="{9CAACAE8-B1ED-3442-98A0-A300D68B1DE6}"/>
              </a:ext>
            </a:extLst>
          </p:cNvPr>
          <p:cNvSpPr>
            <a:spLocks noGrp="1"/>
          </p:cNvSpPr>
          <p:nvPr>
            <p:ph type="title"/>
          </p:nvPr>
        </p:nvSpPr>
        <p:spPr>
          <a:xfrm>
            <a:off x="616496" y="116632"/>
            <a:ext cx="10959008" cy="1143000"/>
          </a:xfrm>
        </p:spPr>
        <p:txBody>
          <a:bodyPr/>
          <a:lstStyle/>
          <a:p>
            <a:pPr algn="ctr"/>
            <a:r>
              <a:rPr lang="en-US" sz="3200" dirty="0">
                <a:solidFill>
                  <a:schemeClr val="tx1">
                    <a:lumMod val="65000"/>
                    <a:lumOff val="35000"/>
                  </a:schemeClr>
                </a:solidFill>
                <a:latin typeface="Arial" charset="0"/>
                <a:ea typeface="Arial" charset="0"/>
                <a:cs typeface="Arial" charset="0"/>
              </a:rPr>
              <a:t>Academic </a:t>
            </a:r>
            <a:r>
              <a:rPr lang="en-US" sz="3200" dirty="0" smtClean="0">
                <a:solidFill>
                  <a:schemeClr val="tx1">
                    <a:lumMod val="65000"/>
                    <a:lumOff val="35000"/>
                  </a:schemeClr>
                </a:solidFill>
                <a:latin typeface="Arial" charset="0"/>
                <a:ea typeface="Arial" charset="0"/>
                <a:cs typeface="Arial" charset="0"/>
              </a:rPr>
              <a:t>pedigree</a:t>
            </a:r>
            <a:endParaRPr lang="en-GB" sz="3200" dirty="0">
              <a:latin typeface="Arial" pitchFamily="34" charset="0"/>
              <a:ea typeface="+mj-ea"/>
              <a:cs typeface="Arial" pitchFamily="34" charset="0"/>
            </a:endParaRPr>
          </a:p>
        </p:txBody>
      </p:sp>
      <p:sp>
        <p:nvSpPr>
          <p:cNvPr id="11" name="Rectangle 10"/>
          <p:cNvSpPr/>
          <p:nvPr/>
        </p:nvSpPr>
        <p:spPr>
          <a:xfrm>
            <a:off x="616496" y="5672579"/>
            <a:ext cx="10959008" cy="924773"/>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6"/>
          <p:cNvSpPr txBox="1">
            <a:spLocks noChangeArrowheads="1"/>
          </p:cNvSpPr>
          <p:nvPr/>
        </p:nvSpPr>
        <p:spPr bwMode="auto">
          <a:xfrm>
            <a:off x="911424" y="5733256"/>
            <a:ext cx="1036915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a:r>
              <a:rPr lang="en-CA" dirty="0">
                <a:solidFill>
                  <a:srgbClr val="595959"/>
                </a:solidFill>
                <a:latin typeface="Arial" charset="0"/>
                <a:ea typeface="Arial" charset="0"/>
                <a:cs typeface="Arial" charset="0"/>
              </a:rPr>
              <a:t>We attract the highest-calibre researchers and teachers, with </a:t>
            </a:r>
            <a:r>
              <a:rPr lang="en-CA" dirty="0" smtClean="0">
                <a:solidFill>
                  <a:srgbClr val="595959"/>
                </a:solidFill>
                <a:latin typeface="Arial" charset="0"/>
                <a:ea typeface="Arial" charset="0"/>
                <a:cs typeface="Arial" charset="0"/>
              </a:rPr>
              <a:t/>
            </a:r>
            <a:br>
              <a:rPr lang="en-CA" dirty="0" smtClean="0">
                <a:solidFill>
                  <a:srgbClr val="595959"/>
                </a:solidFill>
                <a:latin typeface="Arial" charset="0"/>
                <a:ea typeface="Arial" charset="0"/>
                <a:cs typeface="Arial" charset="0"/>
              </a:rPr>
            </a:br>
            <a:r>
              <a:rPr lang="en-CA" dirty="0" smtClean="0">
                <a:solidFill>
                  <a:srgbClr val="595959"/>
                </a:solidFill>
                <a:latin typeface="Arial" charset="0"/>
                <a:ea typeface="Arial" charset="0"/>
                <a:cs typeface="Arial" charset="0"/>
              </a:rPr>
              <a:t>25 </a:t>
            </a:r>
            <a:r>
              <a:rPr lang="en-CA" dirty="0">
                <a:solidFill>
                  <a:srgbClr val="595959"/>
                </a:solidFill>
                <a:latin typeface="Arial" charset="0"/>
                <a:ea typeface="Arial" charset="0"/>
                <a:cs typeface="Arial" charset="0"/>
              </a:rPr>
              <a:t>Nobel Prize winners among our current and former staff and students.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308" t="15375" r="2935" b="15437"/>
          <a:stretch/>
        </p:blipFill>
        <p:spPr>
          <a:xfrm>
            <a:off x="616496" y="908720"/>
            <a:ext cx="10808096" cy="4536504"/>
          </a:xfrm>
          <a:prstGeom prst="rect">
            <a:avLst/>
          </a:prstGeom>
        </p:spPr>
      </p:pic>
      <p:sp>
        <p:nvSpPr>
          <p:cNvPr id="6" name="Left Arrow 5">
            <a:hlinkClick r:id="rId3" action="ppaction://hlinksldjump"/>
          </p:cNvPr>
          <p:cNvSpPr/>
          <p:nvPr/>
        </p:nvSpPr>
        <p:spPr>
          <a:xfrm>
            <a:off x="263352" y="332656"/>
            <a:ext cx="864096" cy="432048"/>
          </a:xfrm>
          <a:prstGeom prst="lef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936196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2" cstate="screen">
            <a:extLst>
              <a:ext uri="{28A0092B-C50C-407E-A947-70E740481C1C}">
                <a14:useLocalDpi xmlns:a14="http://schemas.microsoft.com/office/drawing/2010/main"/>
              </a:ext>
            </a:extLst>
          </a:blip>
          <a:srcRect l="41407" t="13838" r="9475" b="12223"/>
          <a:stretch/>
        </p:blipFill>
        <p:spPr>
          <a:xfrm>
            <a:off x="5807968" y="1340768"/>
            <a:ext cx="6120680" cy="5184576"/>
          </a:xfrm>
          <a:prstGeom prst="rect">
            <a:avLst/>
          </a:prstGeom>
        </p:spPr>
      </p:pic>
      <p:sp>
        <p:nvSpPr>
          <p:cNvPr id="18" name="Title 1">
            <a:extLst>
              <a:ext uri="{FF2B5EF4-FFF2-40B4-BE49-F238E27FC236}">
                <a16:creationId xmlns:a16="http://schemas.microsoft.com/office/drawing/2014/main" xmlns="" id="{9CAACAE8-B1ED-3442-98A0-A300D68B1DE6}"/>
              </a:ext>
            </a:extLst>
          </p:cNvPr>
          <p:cNvSpPr>
            <a:spLocks noGrp="1"/>
          </p:cNvSpPr>
          <p:nvPr>
            <p:ph type="title"/>
          </p:nvPr>
        </p:nvSpPr>
        <p:spPr>
          <a:xfrm>
            <a:off x="616496" y="116632"/>
            <a:ext cx="10959008" cy="1143000"/>
          </a:xfrm>
        </p:spPr>
        <p:txBody>
          <a:bodyPr/>
          <a:lstStyle/>
          <a:p>
            <a:pPr algn="ctr"/>
            <a:r>
              <a:rPr lang="en-US" sz="3200" dirty="0">
                <a:solidFill>
                  <a:schemeClr val="tx1">
                    <a:lumMod val="65000"/>
                    <a:lumOff val="35000"/>
                  </a:schemeClr>
                </a:solidFill>
                <a:latin typeface="Arial" charset="0"/>
                <a:ea typeface="Arial" charset="0"/>
                <a:cs typeface="Arial" charset="0"/>
              </a:rPr>
              <a:t>World-class research</a:t>
            </a:r>
            <a:endParaRPr lang="en-GB" sz="3200" dirty="0">
              <a:solidFill>
                <a:schemeClr val="tx1">
                  <a:lumMod val="65000"/>
                  <a:lumOff val="35000"/>
                </a:schemeClr>
              </a:solidFill>
              <a:ea typeface="+mj-ea"/>
            </a:endParaRPr>
          </a:p>
        </p:txBody>
      </p:sp>
      <p:sp>
        <p:nvSpPr>
          <p:cNvPr id="11" name="Rectangle 10"/>
          <p:cNvSpPr/>
          <p:nvPr/>
        </p:nvSpPr>
        <p:spPr>
          <a:xfrm>
            <a:off x="616496" y="1547664"/>
            <a:ext cx="4615408" cy="478208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6"/>
          <p:cNvSpPr txBox="1">
            <a:spLocks noChangeArrowheads="1"/>
          </p:cNvSpPr>
          <p:nvPr/>
        </p:nvSpPr>
        <p:spPr bwMode="auto">
          <a:xfrm>
            <a:off x="767409" y="2204865"/>
            <a:ext cx="4176464"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r>
              <a:rPr lang="en-US" dirty="0">
                <a:solidFill>
                  <a:schemeClr val="tx1">
                    <a:lumMod val="65000"/>
                    <a:lumOff val="35000"/>
                  </a:schemeClr>
                </a:solidFill>
                <a:latin typeface="Arial" charset="0"/>
                <a:ea typeface="Arial" charset="0"/>
                <a:cs typeface="Arial" charset="0"/>
              </a:rPr>
              <a:t>Our place as one of the UK’s top research universities was confirmed in the results of the 2014 Research Excellence Framework (REF), where 83% of our research activity was judged to be ‘world-leading’ (4*) or ‘internationally excellent’ (3*).</a:t>
            </a:r>
          </a:p>
        </p:txBody>
      </p:sp>
      <p:sp>
        <p:nvSpPr>
          <p:cNvPr id="26" name="Oval 25"/>
          <p:cNvSpPr/>
          <p:nvPr/>
        </p:nvSpPr>
        <p:spPr>
          <a:xfrm>
            <a:off x="10056440" y="4581128"/>
            <a:ext cx="1655762" cy="1655762"/>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TextBox 6"/>
          <p:cNvSpPr txBox="1">
            <a:spLocks noChangeArrowheads="1"/>
          </p:cNvSpPr>
          <p:nvPr/>
        </p:nvSpPr>
        <p:spPr bwMode="auto">
          <a:xfrm>
            <a:off x="10033421" y="4879229"/>
            <a:ext cx="1701800" cy="65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eaLnBrk="1" hangingPunct="1">
              <a:lnSpc>
                <a:spcPct val="110000"/>
              </a:lnSpc>
            </a:pPr>
            <a:r>
              <a:rPr lang="en-US" sz="3600" b="1" dirty="0" smtClean="0">
                <a:solidFill>
                  <a:schemeClr val="bg1"/>
                </a:solidFill>
                <a:latin typeface="Arial" charset="0"/>
                <a:ea typeface="Arial" charset="0"/>
                <a:cs typeface="Arial" charset="0"/>
              </a:rPr>
              <a:t>£391</a:t>
            </a:r>
            <a:r>
              <a:rPr lang="en-US" sz="2800" b="1" dirty="0" smtClean="0">
                <a:solidFill>
                  <a:schemeClr val="bg1"/>
                </a:solidFill>
                <a:latin typeface="Arial" charset="0"/>
                <a:ea typeface="Arial" charset="0"/>
                <a:cs typeface="Arial" charset="0"/>
              </a:rPr>
              <a:t>m</a:t>
            </a:r>
            <a:endParaRPr lang="en-US" sz="2800" b="1" dirty="0">
              <a:solidFill>
                <a:schemeClr val="bg1"/>
              </a:solidFill>
              <a:latin typeface="Arial" charset="0"/>
              <a:ea typeface="Arial" charset="0"/>
              <a:cs typeface="Arial" charset="0"/>
            </a:endParaRPr>
          </a:p>
        </p:txBody>
      </p:sp>
      <p:sp>
        <p:nvSpPr>
          <p:cNvPr id="28" name="TextBox 6"/>
          <p:cNvSpPr txBox="1">
            <a:spLocks noChangeArrowheads="1"/>
          </p:cNvSpPr>
          <p:nvPr/>
        </p:nvSpPr>
        <p:spPr bwMode="auto">
          <a:xfrm>
            <a:off x="10033421" y="5471534"/>
            <a:ext cx="1701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eaLnBrk="1" hangingPunct="1"/>
            <a:r>
              <a:rPr lang="en-US" sz="1600" b="1" dirty="0" smtClean="0">
                <a:solidFill>
                  <a:schemeClr val="bg1"/>
                </a:solidFill>
                <a:latin typeface="Arial" charset="0"/>
                <a:ea typeface="Arial" charset="0"/>
                <a:cs typeface="Arial" charset="0"/>
              </a:rPr>
              <a:t>Total research income</a:t>
            </a:r>
            <a:endParaRPr lang="en-US" sz="1600" b="1" dirty="0">
              <a:solidFill>
                <a:schemeClr val="bg1"/>
              </a:solidFill>
              <a:latin typeface="Arial" charset="0"/>
              <a:ea typeface="Arial" charset="0"/>
              <a:cs typeface="Arial" charset="0"/>
            </a:endParaRPr>
          </a:p>
        </p:txBody>
      </p:sp>
      <p:sp>
        <p:nvSpPr>
          <p:cNvPr id="9" name="Left Arrow 8">
            <a:hlinkClick r:id="rId3" action="ppaction://hlinksldjump"/>
          </p:cNvPr>
          <p:cNvSpPr/>
          <p:nvPr/>
        </p:nvSpPr>
        <p:spPr>
          <a:xfrm>
            <a:off x="263352" y="332656"/>
            <a:ext cx="864096" cy="432048"/>
          </a:xfrm>
          <a:prstGeom prst="lef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050741"/>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p:cNvSpPr/>
          <p:nvPr/>
        </p:nvSpPr>
        <p:spPr>
          <a:xfrm>
            <a:off x="5095893" y="1649671"/>
            <a:ext cx="1905318" cy="255463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Rectangle 26"/>
          <p:cNvSpPr/>
          <p:nvPr/>
        </p:nvSpPr>
        <p:spPr>
          <a:xfrm>
            <a:off x="2736741" y="1649671"/>
            <a:ext cx="1905318" cy="255463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Rectangle 27"/>
          <p:cNvSpPr/>
          <p:nvPr/>
        </p:nvSpPr>
        <p:spPr>
          <a:xfrm>
            <a:off x="7363605" y="1649671"/>
            <a:ext cx="1905318" cy="255463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Oval 28"/>
          <p:cNvSpPr/>
          <p:nvPr/>
        </p:nvSpPr>
        <p:spPr>
          <a:xfrm>
            <a:off x="2877330" y="1804467"/>
            <a:ext cx="1655762" cy="1655762"/>
          </a:xfrm>
          <a:prstGeom prst="ellipse">
            <a:avLst/>
          </a:prstGeom>
          <a:solidFill>
            <a:srgbClr val="20549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0" name="Group 29"/>
          <p:cNvGrpSpPr/>
          <p:nvPr/>
        </p:nvGrpSpPr>
        <p:grpSpPr>
          <a:xfrm>
            <a:off x="2854311" y="2161457"/>
            <a:ext cx="1701800" cy="993024"/>
            <a:chOff x="1388269" y="1381737"/>
            <a:chExt cx="1701800" cy="993024"/>
          </a:xfrm>
        </p:grpSpPr>
        <p:sp>
          <p:nvSpPr>
            <p:cNvPr id="31" name="TextBox 30"/>
            <p:cNvSpPr txBox="1">
              <a:spLocks noChangeArrowheads="1"/>
            </p:cNvSpPr>
            <p:nvPr/>
          </p:nvSpPr>
          <p:spPr bwMode="auto">
            <a:xfrm>
              <a:off x="1388269" y="1381737"/>
              <a:ext cx="1701800" cy="65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eaLnBrk="1" hangingPunct="1">
                <a:lnSpc>
                  <a:spcPct val="110000"/>
                </a:lnSpc>
              </a:pPr>
              <a:r>
                <a:rPr lang="en-US" sz="3600" b="1" dirty="0" smtClean="0">
                  <a:solidFill>
                    <a:schemeClr val="bg1"/>
                  </a:solidFill>
                  <a:latin typeface="Arial" charset="0"/>
                  <a:ea typeface="Arial" charset="0"/>
                  <a:cs typeface="Arial" charset="0"/>
                </a:rPr>
                <a:t>28,705</a:t>
              </a:r>
              <a:endParaRPr lang="en-US" sz="3600" b="1" dirty="0">
                <a:solidFill>
                  <a:schemeClr val="bg1"/>
                </a:solidFill>
                <a:latin typeface="Arial" charset="0"/>
                <a:ea typeface="Arial" charset="0"/>
                <a:cs typeface="Arial" charset="0"/>
              </a:endParaRPr>
            </a:p>
          </p:txBody>
        </p:sp>
        <p:sp>
          <p:nvSpPr>
            <p:cNvPr id="32" name="TextBox 6"/>
            <p:cNvSpPr txBox="1">
              <a:spLocks noChangeArrowheads="1"/>
            </p:cNvSpPr>
            <p:nvPr/>
          </p:nvSpPr>
          <p:spPr bwMode="auto">
            <a:xfrm>
              <a:off x="1388269" y="1970098"/>
              <a:ext cx="1701800" cy="40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eaLnBrk="1" hangingPunct="1">
                <a:lnSpc>
                  <a:spcPct val="110000"/>
                </a:lnSpc>
              </a:pPr>
              <a:r>
                <a:rPr lang="en-US" sz="2000" b="1" dirty="0" smtClean="0">
                  <a:solidFill>
                    <a:schemeClr val="bg1"/>
                  </a:solidFill>
                  <a:latin typeface="Arial" charset="0"/>
                  <a:ea typeface="Arial" charset="0"/>
                  <a:cs typeface="Arial" charset="0"/>
                </a:rPr>
                <a:t>Home/EU</a:t>
              </a:r>
              <a:endParaRPr lang="en-US" sz="2000" b="1" dirty="0">
                <a:solidFill>
                  <a:schemeClr val="bg1"/>
                </a:solidFill>
                <a:latin typeface="Arial" charset="0"/>
                <a:ea typeface="Arial" charset="0"/>
                <a:cs typeface="Arial" charset="0"/>
              </a:endParaRPr>
            </a:p>
          </p:txBody>
        </p:sp>
      </p:grpSp>
      <p:sp>
        <p:nvSpPr>
          <p:cNvPr id="33" name="Oval 32"/>
          <p:cNvSpPr/>
          <p:nvPr/>
        </p:nvSpPr>
        <p:spPr>
          <a:xfrm>
            <a:off x="5245880" y="1804467"/>
            <a:ext cx="1655762" cy="1655762"/>
          </a:xfrm>
          <a:prstGeom prst="ellipse">
            <a:avLst/>
          </a:prstGeom>
          <a:solidFill>
            <a:srgbClr val="E1A1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Oval 33"/>
          <p:cNvSpPr/>
          <p:nvPr/>
        </p:nvSpPr>
        <p:spPr>
          <a:xfrm>
            <a:off x="7573157" y="1804467"/>
            <a:ext cx="1655762" cy="1655762"/>
          </a:xfrm>
          <a:prstGeom prst="ellipse">
            <a:avLst/>
          </a:prstGeom>
          <a:solidFill>
            <a:srgbClr val="CF6A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5" name="Group 34"/>
          <p:cNvGrpSpPr/>
          <p:nvPr/>
        </p:nvGrpSpPr>
        <p:grpSpPr>
          <a:xfrm>
            <a:off x="5222607" y="2161457"/>
            <a:ext cx="1701800" cy="993024"/>
            <a:chOff x="1388269" y="1381737"/>
            <a:chExt cx="1701800" cy="993024"/>
          </a:xfrm>
        </p:grpSpPr>
        <p:sp>
          <p:nvSpPr>
            <p:cNvPr id="36" name="TextBox 6"/>
            <p:cNvSpPr txBox="1">
              <a:spLocks noChangeArrowheads="1"/>
            </p:cNvSpPr>
            <p:nvPr/>
          </p:nvSpPr>
          <p:spPr bwMode="auto">
            <a:xfrm>
              <a:off x="1388269" y="1381737"/>
              <a:ext cx="1701800" cy="65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eaLnBrk="1" hangingPunct="1">
                <a:lnSpc>
                  <a:spcPct val="110000"/>
                </a:lnSpc>
              </a:pPr>
              <a:r>
                <a:rPr lang="en-US" sz="3600" b="1" dirty="0" smtClean="0">
                  <a:solidFill>
                    <a:schemeClr val="bg1"/>
                  </a:solidFill>
                  <a:latin typeface="Arial" charset="0"/>
                  <a:ea typeface="Arial" charset="0"/>
                  <a:cs typeface="Arial" charset="0"/>
                </a:rPr>
                <a:t>11,545</a:t>
              </a:r>
              <a:endParaRPr lang="en-US" sz="3600" b="1" dirty="0">
                <a:solidFill>
                  <a:schemeClr val="bg1"/>
                </a:solidFill>
                <a:latin typeface="Arial" charset="0"/>
                <a:ea typeface="Arial" charset="0"/>
                <a:cs typeface="Arial" charset="0"/>
              </a:endParaRPr>
            </a:p>
          </p:txBody>
        </p:sp>
        <p:sp>
          <p:nvSpPr>
            <p:cNvPr id="37" name="TextBox 6"/>
            <p:cNvSpPr txBox="1">
              <a:spLocks noChangeArrowheads="1"/>
            </p:cNvSpPr>
            <p:nvPr/>
          </p:nvSpPr>
          <p:spPr bwMode="auto">
            <a:xfrm>
              <a:off x="1388269" y="1970098"/>
              <a:ext cx="1701800" cy="40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eaLnBrk="1" hangingPunct="1">
                <a:lnSpc>
                  <a:spcPct val="110000"/>
                </a:lnSpc>
              </a:pPr>
              <a:r>
                <a:rPr lang="en-US" sz="2000" b="1" dirty="0" smtClean="0">
                  <a:solidFill>
                    <a:schemeClr val="bg1"/>
                  </a:solidFill>
                  <a:latin typeface="Arial" charset="0"/>
                  <a:ea typeface="Arial" charset="0"/>
                  <a:cs typeface="Arial" charset="0"/>
                </a:rPr>
                <a:t>Overseas</a:t>
              </a:r>
              <a:endParaRPr lang="en-US" sz="2000" b="1" dirty="0">
                <a:solidFill>
                  <a:schemeClr val="bg1"/>
                </a:solidFill>
                <a:latin typeface="Arial" charset="0"/>
                <a:ea typeface="Arial" charset="0"/>
                <a:cs typeface="Arial" charset="0"/>
              </a:endParaRPr>
            </a:p>
          </p:txBody>
        </p:sp>
      </p:grpSp>
      <p:grpSp>
        <p:nvGrpSpPr>
          <p:cNvPr id="38" name="Group 37"/>
          <p:cNvGrpSpPr/>
          <p:nvPr/>
        </p:nvGrpSpPr>
        <p:grpSpPr>
          <a:xfrm>
            <a:off x="7548995" y="2161457"/>
            <a:ext cx="1701800" cy="993024"/>
            <a:chOff x="1388269" y="1381737"/>
            <a:chExt cx="1701800" cy="993024"/>
          </a:xfrm>
        </p:grpSpPr>
        <p:sp>
          <p:nvSpPr>
            <p:cNvPr id="39" name="TextBox 6"/>
            <p:cNvSpPr txBox="1">
              <a:spLocks noChangeArrowheads="1"/>
            </p:cNvSpPr>
            <p:nvPr/>
          </p:nvSpPr>
          <p:spPr bwMode="auto">
            <a:xfrm>
              <a:off x="1388269" y="1381737"/>
              <a:ext cx="1701800" cy="65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eaLnBrk="1" hangingPunct="1">
                <a:lnSpc>
                  <a:spcPct val="110000"/>
                </a:lnSpc>
              </a:pPr>
              <a:r>
                <a:rPr lang="en-US" sz="3600" b="1" dirty="0" smtClean="0">
                  <a:solidFill>
                    <a:schemeClr val="bg1"/>
                  </a:solidFill>
                  <a:latin typeface="Arial" charset="0"/>
                  <a:ea typeface="Arial" charset="0"/>
                  <a:cs typeface="Arial" charset="0"/>
                </a:rPr>
                <a:t>40,250</a:t>
              </a:r>
              <a:endParaRPr lang="en-US" sz="3600" b="1" dirty="0">
                <a:solidFill>
                  <a:schemeClr val="bg1"/>
                </a:solidFill>
                <a:latin typeface="Arial" charset="0"/>
                <a:ea typeface="Arial" charset="0"/>
                <a:cs typeface="Arial" charset="0"/>
              </a:endParaRPr>
            </a:p>
          </p:txBody>
        </p:sp>
        <p:sp>
          <p:nvSpPr>
            <p:cNvPr id="40" name="TextBox 6"/>
            <p:cNvSpPr txBox="1">
              <a:spLocks noChangeArrowheads="1"/>
            </p:cNvSpPr>
            <p:nvPr/>
          </p:nvSpPr>
          <p:spPr bwMode="auto">
            <a:xfrm>
              <a:off x="1388269" y="1970098"/>
              <a:ext cx="1701800" cy="40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eaLnBrk="1" hangingPunct="1">
                <a:lnSpc>
                  <a:spcPct val="110000"/>
                </a:lnSpc>
              </a:pPr>
              <a:r>
                <a:rPr lang="en-US" sz="2000" b="1" dirty="0" smtClean="0">
                  <a:solidFill>
                    <a:schemeClr val="bg1"/>
                  </a:solidFill>
                  <a:latin typeface="Arial" charset="0"/>
                  <a:ea typeface="Arial" charset="0"/>
                  <a:cs typeface="Arial" charset="0"/>
                </a:rPr>
                <a:t>Total</a:t>
              </a:r>
              <a:endParaRPr lang="en-US" sz="2000" b="1" dirty="0">
                <a:solidFill>
                  <a:schemeClr val="bg1"/>
                </a:solidFill>
                <a:latin typeface="Arial" charset="0"/>
                <a:ea typeface="Arial" charset="0"/>
                <a:cs typeface="Arial" charset="0"/>
              </a:endParaRPr>
            </a:p>
          </p:txBody>
        </p:sp>
      </p:grpSp>
      <p:sp>
        <p:nvSpPr>
          <p:cNvPr id="41" name="TextBox 6"/>
          <p:cNvSpPr txBox="1">
            <a:spLocks noChangeArrowheads="1"/>
          </p:cNvSpPr>
          <p:nvPr/>
        </p:nvSpPr>
        <p:spPr bwMode="auto">
          <a:xfrm>
            <a:off x="2854311" y="3519615"/>
            <a:ext cx="167878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a:r>
              <a:rPr lang="en-US" sz="1200" b="1" dirty="0" smtClean="0">
                <a:solidFill>
                  <a:schemeClr val="tx1">
                    <a:lumMod val="65000"/>
                    <a:lumOff val="35000"/>
                  </a:schemeClr>
                </a:solidFill>
                <a:latin typeface="Arial" charset="0"/>
                <a:ea typeface="Arial" charset="0"/>
                <a:cs typeface="Arial" charset="0"/>
              </a:rPr>
              <a:t>21,030  UG</a:t>
            </a:r>
          </a:p>
          <a:p>
            <a:pPr algn="ctr"/>
            <a:r>
              <a:rPr lang="en-US" sz="1200" b="1" dirty="0" smtClean="0">
                <a:solidFill>
                  <a:schemeClr val="tx1">
                    <a:lumMod val="65000"/>
                    <a:lumOff val="35000"/>
                  </a:schemeClr>
                </a:solidFill>
                <a:latin typeface="Arial" charset="0"/>
                <a:ea typeface="Arial" charset="0"/>
                <a:cs typeface="Arial" charset="0"/>
              </a:rPr>
              <a:t>5,110  PGT</a:t>
            </a:r>
          </a:p>
          <a:p>
            <a:pPr algn="ctr"/>
            <a:r>
              <a:rPr lang="en-US" sz="1200" b="1" dirty="0" smtClean="0">
                <a:solidFill>
                  <a:schemeClr val="tx1">
                    <a:lumMod val="65000"/>
                    <a:lumOff val="35000"/>
                  </a:schemeClr>
                </a:solidFill>
                <a:latin typeface="Arial" charset="0"/>
                <a:ea typeface="Arial" charset="0"/>
                <a:cs typeface="Arial" charset="0"/>
              </a:rPr>
              <a:t>2,565  PGR</a:t>
            </a:r>
            <a:endParaRPr lang="en-US" sz="1200" b="1" dirty="0">
              <a:solidFill>
                <a:schemeClr val="tx1">
                  <a:lumMod val="65000"/>
                  <a:lumOff val="35000"/>
                </a:schemeClr>
              </a:solidFill>
              <a:latin typeface="Arial" charset="0"/>
              <a:ea typeface="Arial" charset="0"/>
              <a:cs typeface="Arial" charset="0"/>
            </a:endParaRPr>
          </a:p>
        </p:txBody>
      </p:sp>
      <p:sp>
        <p:nvSpPr>
          <p:cNvPr id="42" name="TextBox 6"/>
          <p:cNvSpPr txBox="1">
            <a:spLocks noChangeArrowheads="1"/>
          </p:cNvSpPr>
          <p:nvPr/>
        </p:nvSpPr>
        <p:spPr bwMode="auto">
          <a:xfrm>
            <a:off x="5259183" y="3519615"/>
            <a:ext cx="167878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a:r>
              <a:rPr lang="en-US" sz="1200" b="1" dirty="0" smtClean="0">
                <a:solidFill>
                  <a:schemeClr val="tx1">
                    <a:lumMod val="65000"/>
                    <a:lumOff val="35000"/>
                  </a:schemeClr>
                </a:solidFill>
                <a:latin typeface="Arial" charset="0"/>
                <a:ea typeface="Arial" charset="0"/>
                <a:cs typeface="Arial" charset="0"/>
              </a:rPr>
              <a:t>5,825  UG</a:t>
            </a:r>
          </a:p>
          <a:p>
            <a:pPr algn="ctr"/>
            <a:r>
              <a:rPr lang="en-US" sz="1200" b="1" dirty="0" smtClean="0">
                <a:solidFill>
                  <a:schemeClr val="tx1">
                    <a:lumMod val="65000"/>
                    <a:lumOff val="35000"/>
                  </a:schemeClr>
                </a:solidFill>
                <a:latin typeface="Arial" charset="0"/>
                <a:ea typeface="Arial" charset="0"/>
                <a:cs typeface="Arial" charset="0"/>
              </a:rPr>
              <a:t>4,270  PGT</a:t>
            </a:r>
          </a:p>
          <a:p>
            <a:pPr algn="ctr"/>
            <a:r>
              <a:rPr lang="en-US" sz="1200" b="1" dirty="0" smtClean="0">
                <a:solidFill>
                  <a:schemeClr val="tx1">
                    <a:lumMod val="65000"/>
                    <a:lumOff val="35000"/>
                  </a:schemeClr>
                </a:solidFill>
                <a:latin typeface="Arial" charset="0"/>
                <a:ea typeface="Arial" charset="0"/>
                <a:cs typeface="Arial" charset="0"/>
              </a:rPr>
              <a:t>1,450  PGR</a:t>
            </a:r>
            <a:endParaRPr lang="en-US" sz="1200" b="1" dirty="0">
              <a:solidFill>
                <a:schemeClr val="tx1">
                  <a:lumMod val="65000"/>
                  <a:lumOff val="35000"/>
                </a:schemeClr>
              </a:solidFill>
              <a:latin typeface="Arial" charset="0"/>
              <a:ea typeface="Arial" charset="0"/>
              <a:cs typeface="Arial" charset="0"/>
            </a:endParaRPr>
          </a:p>
        </p:txBody>
      </p:sp>
      <p:sp>
        <p:nvSpPr>
          <p:cNvPr id="43" name="TextBox 6"/>
          <p:cNvSpPr txBox="1">
            <a:spLocks noChangeArrowheads="1"/>
          </p:cNvSpPr>
          <p:nvPr/>
        </p:nvSpPr>
        <p:spPr bwMode="auto">
          <a:xfrm>
            <a:off x="7585571" y="3519615"/>
            <a:ext cx="167878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a:r>
              <a:rPr lang="en-US" sz="1200" b="1" dirty="0" smtClean="0">
                <a:solidFill>
                  <a:schemeClr val="tx1">
                    <a:lumMod val="65000"/>
                    <a:lumOff val="35000"/>
                  </a:schemeClr>
                </a:solidFill>
                <a:latin typeface="Arial" charset="0"/>
                <a:ea typeface="Arial" charset="0"/>
                <a:cs typeface="Arial" charset="0"/>
              </a:rPr>
              <a:t>26,855  UG</a:t>
            </a:r>
          </a:p>
          <a:p>
            <a:pPr algn="ctr"/>
            <a:r>
              <a:rPr lang="en-US" sz="1200" b="1" dirty="0" smtClean="0">
                <a:solidFill>
                  <a:schemeClr val="tx1">
                    <a:lumMod val="65000"/>
                    <a:lumOff val="35000"/>
                  </a:schemeClr>
                </a:solidFill>
                <a:latin typeface="Arial" charset="0"/>
                <a:ea typeface="Arial" charset="0"/>
                <a:cs typeface="Arial" charset="0"/>
              </a:rPr>
              <a:t>9,380  PGT</a:t>
            </a:r>
          </a:p>
          <a:p>
            <a:pPr algn="ctr"/>
            <a:r>
              <a:rPr lang="en-US" sz="1200" b="1" dirty="0" smtClean="0">
                <a:solidFill>
                  <a:schemeClr val="tx1">
                    <a:lumMod val="65000"/>
                    <a:lumOff val="35000"/>
                  </a:schemeClr>
                </a:solidFill>
                <a:latin typeface="Arial" charset="0"/>
                <a:ea typeface="Arial" charset="0"/>
                <a:cs typeface="Arial" charset="0"/>
              </a:rPr>
              <a:t>4,015  PGR</a:t>
            </a:r>
            <a:endParaRPr lang="en-US" sz="1200" b="1" dirty="0">
              <a:solidFill>
                <a:schemeClr val="tx1">
                  <a:lumMod val="65000"/>
                  <a:lumOff val="35000"/>
                </a:schemeClr>
              </a:solidFill>
              <a:latin typeface="Arial" charset="0"/>
              <a:ea typeface="Arial" charset="0"/>
              <a:cs typeface="Arial" charset="0"/>
            </a:endParaRPr>
          </a:p>
        </p:txBody>
      </p:sp>
      <p:sp>
        <p:nvSpPr>
          <p:cNvPr id="18" name="Title 1">
            <a:extLst>
              <a:ext uri="{FF2B5EF4-FFF2-40B4-BE49-F238E27FC236}">
                <a16:creationId xmlns:a16="http://schemas.microsoft.com/office/drawing/2014/main" xmlns="" id="{9CAACAE8-B1ED-3442-98A0-A300D68B1DE6}"/>
              </a:ext>
            </a:extLst>
          </p:cNvPr>
          <p:cNvSpPr>
            <a:spLocks noGrp="1"/>
          </p:cNvSpPr>
          <p:nvPr>
            <p:ph type="title"/>
          </p:nvPr>
        </p:nvSpPr>
        <p:spPr>
          <a:xfrm>
            <a:off x="616496" y="116632"/>
            <a:ext cx="10959008" cy="1143000"/>
          </a:xfrm>
        </p:spPr>
        <p:txBody>
          <a:bodyPr/>
          <a:lstStyle/>
          <a:p>
            <a:pPr algn="ctr"/>
            <a:r>
              <a:rPr lang="en-US" sz="3200" dirty="0" smtClean="0">
                <a:solidFill>
                  <a:schemeClr val="tx1">
                    <a:lumMod val="65000"/>
                    <a:lumOff val="35000"/>
                  </a:schemeClr>
                </a:solidFill>
                <a:latin typeface="Arial" charset="0"/>
                <a:ea typeface="Arial" charset="0"/>
                <a:cs typeface="Arial" charset="0"/>
              </a:rPr>
              <a:t>Students</a:t>
            </a:r>
            <a:endParaRPr lang="en-GB" sz="3200" dirty="0">
              <a:latin typeface="Arial" pitchFamily="34" charset="0"/>
              <a:ea typeface="+mj-ea"/>
              <a:cs typeface="Arial" pitchFamily="34" charset="0"/>
            </a:endParaRPr>
          </a:p>
        </p:txBody>
      </p:sp>
      <p:sp>
        <p:nvSpPr>
          <p:cNvPr id="11" name="Rectangle 10"/>
          <p:cNvSpPr/>
          <p:nvPr/>
        </p:nvSpPr>
        <p:spPr>
          <a:xfrm>
            <a:off x="616496" y="4594346"/>
            <a:ext cx="10959008" cy="1735407"/>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6"/>
          <p:cNvSpPr txBox="1">
            <a:spLocks noChangeArrowheads="1"/>
          </p:cNvSpPr>
          <p:nvPr/>
        </p:nvSpPr>
        <p:spPr bwMode="auto">
          <a:xfrm>
            <a:off x="1991544" y="4716093"/>
            <a:ext cx="8364279"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a:r>
              <a:rPr lang="en-US" dirty="0">
                <a:solidFill>
                  <a:schemeClr val="tx1">
                    <a:lumMod val="65000"/>
                    <a:lumOff val="35000"/>
                  </a:schemeClr>
                </a:solidFill>
                <a:latin typeface="Arial" charset="0"/>
                <a:ea typeface="Arial" charset="0"/>
                <a:cs typeface="Arial" charset="0"/>
              </a:rPr>
              <a:t>We have one of the largest and most international student communities in the UK. </a:t>
            </a:r>
            <a:endParaRPr lang="en-US" dirty="0" smtClean="0">
              <a:solidFill>
                <a:schemeClr val="tx1">
                  <a:lumMod val="65000"/>
                  <a:lumOff val="35000"/>
                </a:schemeClr>
              </a:solidFill>
              <a:latin typeface="Arial" charset="0"/>
              <a:ea typeface="Arial" charset="0"/>
              <a:cs typeface="Arial" charset="0"/>
            </a:endParaRPr>
          </a:p>
          <a:p>
            <a:pPr algn="ctr"/>
            <a:endParaRPr lang="en-US" baseline="30000" dirty="0">
              <a:solidFill>
                <a:schemeClr val="tx1">
                  <a:lumMod val="65000"/>
                  <a:lumOff val="35000"/>
                </a:schemeClr>
              </a:solidFill>
              <a:latin typeface="Arial" charset="0"/>
              <a:ea typeface="Arial" charset="0"/>
              <a:cs typeface="Arial" charset="0"/>
            </a:endParaRPr>
          </a:p>
          <a:p>
            <a:pPr algn="ctr"/>
            <a:r>
              <a:rPr lang="en-GB" sz="1600" i="1" baseline="30000" dirty="0">
                <a:solidFill>
                  <a:schemeClr val="tx1">
                    <a:lumMod val="65000"/>
                    <a:lumOff val="35000"/>
                  </a:schemeClr>
                </a:solidFill>
                <a:latin typeface="Arial" charset="0"/>
                <a:ea typeface="Arial" charset="0"/>
                <a:cs typeface="Arial" charset="0"/>
              </a:rPr>
              <a:t>Figures sourced from HESA 2018/19 (numbers rounded to the nearest five). </a:t>
            </a:r>
          </a:p>
          <a:p>
            <a:pPr algn="ctr"/>
            <a:r>
              <a:rPr lang="en-GB" sz="1600" i="1" baseline="30000" dirty="0">
                <a:solidFill>
                  <a:schemeClr val="tx1">
                    <a:lumMod val="65000"/>
                    <a:lumOff val="35000"/>
                  </a:schemeClr>
                </a:solidFill>
                <a:latin typeface="Arial" charset="0"/>
                <a:ea typeface="Arial" charset="0"/>
                <a:cs typeface="Arial" charset="0"/>
              </a:rPr>
              <a:t>Number of students studying outside the UK sourced from aggregate offshore return student numbers</a:t>
            </a:r>
            <a:r>
              <a:rPr lang="en-GB" sz="1600" i="1" baseline="30000" dirty="0" smtClean="0">
                <a:solidFill>
                  <a:schemeClr val="tx1">
                    <a:lumMod val="65000"/>
                    <a:lumOff val="35000"/>
                  </a:schemeClr>
                </a:solidFill>
                <a:latin typeface="Arial" charset="0"/>
                <a:ea typeface="Arial" charset="0"/>
                <a:cs typeface="Arial" charset="0"/>
              </a:rPr>
              <a:t>.</a:t>
            </a:r>
          </a:p>
          <a:p>
            <a:pPr algn="ctr"/>
            <a:r>
              <a:rPr lang="en-US" sz="1600" b="1" baseline="30000" dirty="0" smtClean="0">
                <a:solidFill>
                  <a:schemeClr val="tx1">
                    <a:lumMod val="65000"/>
                    <a:lumOff val="35000"/>
                  </a:schemeClr>
                </a:solidFill>
                <a:latin typeface="Arial" charset="0"/>
                <a:ea typeface="Arial" charset="0"/>
                <a:cs typeface="Arial" charset="0"/>
              </a:rPr>
              <a:t>KEY     UG</a:t>
            </a:r>
            <a:r>
              <a:rPr lang="en-US" sz="1600" baseline="30000" dirty="0" smtClean="0">
                <a:solidFill>
                  <a:schemeClr val="tx1">
                    <a:lumMod val="65000"/>
                    <a:lumOff val="35000"/>
                  </a:schemeClr>
                </a:solidFill>
                <a:latin typeface="Arial" charset="0"/>
                <a:ea typeface="Arial" charset="0"/>
                <a:cs typeface="Arial" charset="0"/>
              </a:rPr>
              <a:t>  </a:t>
            </a:r>
            <a:r>
              <a:rPr lang="en-US" sz="1600" baseline="30000" dirty="0">
                <a:solidFill>
                  <a:schemeClr val="tx1">
                    <a:lumMod val="65000"/>
                    <a:lumOff val="35000"/>
                  </a:schemeClr>
                </a:solidFill>
                <a:latin typeface="Arial" charset="0"/>
                <a:ea typeface="Arial" charset="0"/>
                <a:cs typeface="Arial" charset="0"/>
              </a:rPr>
              <a:t>Undergraduate </a:t>
            </a:r>
            <a:r>
              <a:rPr lang="en-US" sz="1600" baseline="30000" dirty="0" smtClean="0">
                <a:solidFill>
                  <a:schemeClr val="tx1">
                    <a:lumMod val="65000"/>
                    <a:lumOff val="35000"/>
                  </a:schemeClr>
                </a:solidFill>
                <a:latin typeface="Arial" charset="0"/>
                <a:ea typeface="Arial" charset="0"/>
                <a:cs typeface="Arial" charset="0"/>
              </a:rPr>
              <a:t>study</a:t>
            </a:r>
            <a:r>
              <a:rPr lang="en-US" sz="1600" dirty="0" smtClean="0">
                <a:solidFill>
                  <a:schemeClr val="tx1">
                    <a:lumMod val="65000"/>
                    <a:lumOff val="35000"/>
                  </a:schemeClr>
                </a:solidFill>
                <a:latin typeface="Arial" charset="0"/>
                <a:ea typeface="Arial" charset="0"/>
                <a:cs typeface="Arial" charset="0"/>
              </a:rPr>
              <a:t>   </a:t>
            </a:r>
            <a:r>
              <a:rPr lang="en-US" sz="1600" b="1" baseline="30000" dirty="0" smtClean="0">
                <a:solidFill>
                  <a:schemeClr val="tx1">
                    <a:lumMod val="65000"/>
                    <a:lumOff val="35000"/>
                  </a:schemeClr>
                </a:solidFill>
                <a:latin typeface="Arial" charset="0"/>
                <a:ea typeface="Arial" charset="0"/>
                <a:cs typeface="Arial" charset="0"/>
              </a:rPr>
              <a:t>PGT</a:t>
            </a:r>
            <a:r>
              <a:rPr lang="en-US" sz="1600" baseline="30000" dirty="0" smtClean="0">
                <a:solidFill>
                  <a:schemeClr val="tx1">
                    <a:lumMod val="65000"/>
                    <a:lumOff val="35000"/>
                  </a:schemeClr>
                </a:solidFill>
                <a:latin typeface="Arial" charset="0"/>
                <a:ea typeface="Arial" charset="0"/>
                <a:cs typeface="Arial" charset="0"/>
              </a:rPr>
              <a:t>   </a:t>
            </a:r>
            <a:r>
              <a:rPr lang="en-US" sz="1600" baseline="30000" dirty="0">
                <a:solidFill>
                  <a:schemeClr val="tx1">
                    <a:lumMod val="65000"/>
                    <a:lumOff val="35000"/>
                  </a:schemeClr>
                </a:solidFill>
                <a:latin typeface="Arial" charset="0"/>
                <a:ea typeface="Arial" charset="0"/>
                <a:cs typeface="Arial" charset="0"/>
              </a:rPr>
              <a:t>Postgraduate </a:t>
            </a:r>
            <a:r>
              <a:rPr lang="en-US" sz="1600" baseline="30000" dirty="0" smtClean="0">
                <a:solidFill>
                  <a:schemeClr val="tx1">
                    <a:lumMod val="65000"/>
                    <a:lumOff val="35000"/>
                  </a:schemeClr>
                </a:solidFill>
                <a:latin typeface="Arial" charset="0"/>
                <a:ea typeface="Arial" charset="0"/>
                <a:cs typeface="Arial" charset="0"/>
              </a:rPr>
              <a:t>taught</a:t>
            </a:r>
            <a:r>
              <a:rPr lang="en-US" sz="1600" dirty="0" smtClean="0">
                <a:solidFill>
                  <a:schemeClr val="tx1">
                    <a:lumMod val="65000"/>
                    <a:lumOff val="35000"/>
                  </a:schemeClr>
                </a:solidFill>
                <a:latin typeface="Arial" charset="0"/>
                <a:ea typeface="Arial" charset="0"/>
                <a:cs typeface="Arial" charset="0"/>
              </a:rPr>
              <a:t>   </a:t>
            </a:r>
            <a:r>
              <a:rPr lang="en-US" sz="1600" b="1" baseline="30000" dirty="0" smtClean="0">
                <a:solidFill>
                  <a:schemeClr val="tx1">
                    <a:lumMod val="65000"/>
                    <a:lumOff val="35000"/>
                  </a:schemeClr>
                </a:solidFill>
                <a:latin typeface="Arial" charset="0"/>
                <a:ea typeface="Arial" charset="0"/>
                <a:cs typeface="Arial" charset="0"/>
              </a:rPr>
              <a:t>PGR   </a:t>
            </a:r>
            <a:r>
              <a:rPr lang="en-US" sz="1600" baseline="30000" dirty="0">
                <a:solidFill>
                  <a:schemeClr val="tx1">
                    <a:lumMod val="65000"/>
                    <a:lumOff val="35000"/>
                  </a:schemeClr>
                </a:solidFill>
                <a:latin typeface="Arial" charset="0"/>
                <a:ea typeface="Arial" charset="0"/>
                <a:cs typeface="Arial" charset="0"/>
              </a:rPr>
              <a:t>Postgraduate research</a:t>
            </a:r>
          </a:p>
          <a:p>
            <a:pPr algn="ctr"/>
            <a:endParaRPr lang="en-GB" sz="1600" i="1" baseline="30000" dirty="0">
              <a:solidFill>
                <a:schemeClr val="tx1">
                  <a:lumMod val="65000"/>
                  <a:lumOff val="35000"/>
                </a:schemeClr>
              </a:solidFill>
              <a:latin typeface="Arial" charset="0"/>
              <a:ea typeface="Arial" charset="0"/>
              <a:cs typeface="Arial" charset="0"/>
            </a:endParaRPr>
          </a:p>
        </p:txBody>
      </p:sp>
      <p:sp>
        <p:nvSpPr>
          <p:cNvPr id="23" name="Left Arrow 22">
            <a:hlinkClick r:id="rId2" action="ppaction://hlinksldjump"/>
          </p:cNvPr>
          <p:cNvSpPr/>
          <p:nvPr/>
        </p:nvSpPr>
        <p:spPr>
          <a:xfrm>
            <a:off x="263352" y="332656"/>
            <a:ext cx="864096" cy="432048"/>
          </a:xfrm>
          <a:prstGeom prst="lef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887355"/>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xmlns="" id="{F4FE8BE9-1EB4-2C4D-B1B5-2DCF3F1ACC1C}"/>
              </a:ext>
            </a:extLst>
          </p:cNvPr>
          <p:cNvSpPr txBox="1">
            <a:spLocks/>
          </p:cNvSpPr>
          <p:nvPr/>
        </p:nvSpPr>
        <p:spPr bwMode="auto">
          <a:xfrm>
            <a:off x="1127448" y="1192290"/>
            <a:ext cx="9865096" cy="827789"/>
          </a:xfrm>
          <a:prstGeom prst="rect">
            <a:avLst/>
          </a:prstGeom>
          <a:noFill/>
          <a:ln w="9525">
            <a:noFill/>
            <a:miter lim="800000"/>
            <a:headEnd/>
            <a:tailEnd/>
          </a:ln>
        </p:spPr>
        <p:txBody>
          <a:bodyPr vert="horz" wrap="square" lIns="108000" tIns="108000" rIns="251999" bIns="108000" numCol="1" anchor="t"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solidFill>
                  <a:schemeClr val="bg1"/>
                </a:solidFill>
                <a:latin typeface="Arial" charset="0"/>
                <a:ea typeface="Arial" charset="0"/>
                <a:cs typeface="Arial" charset="0"/>
              </a:rPr>
              <a:t>We’re transforming the social, economic and environmental wellbeing of our communities through our teaching, research and public events and activities.</a:t>
            </a:r>
          </a:p>
        </p:txBody>
      </p:sp>
      <p:sp>
        <p:nvSpPr>
          <p:cNvPr id="11" name="Rectangle 10">
            <a:extLst>
              <a:ext uri="{FF2B5EF4-FFF2-40B4-BE49-F238E27FC236}">
                <a16:creationId xmlns:a16="http://schemas.microsoft.com/office/drawing/2014/main" xmlns="" id="{8AE9497E-9DAF-7846-9B72-D403CA699F90}"/>
              </a:ext>
            </a:extLst>
          </p:cNvPr>
          <p:cNvSpPr/>
          <p:nvPr/>
        </p:nvSpPr>
        <p:spPr>
          <a:xfrm>
            <a:off x="551155" y="2564904"/>
            <a:ext cx="3393007" cy="1431161"/>
          </a:xfrm>
          <a:prstGeom prst="rect">
            <a:avLst/>
          </a:prstGeom>
        </p:spPr>
        <p:txBody>
          <a:bodyPr wrap="square">
            <a:spAutoFit/>
          </a:bodyPr>
          <a:lstStyle/>
          <a:p>
            <a:pPr algn="ctr">
              <a:spcAft>
                <a:spcPts val="600"/>
              </a:spcAft>
            </a:pPr>
            <a:r>
              <a:rPr lang="en-US" b="1" dirty="0">
                <a:solidFill>
                  <a:schemeClr val="bg1"/>
                </a:solidFill>
              </a:rPr>
              <a:t>Sustainable </a:t>
            </a:r>
            <a:r>
              <a:rPr lang="en-US" b="1" dirty="0" smtClean="0">
                <a:solidFill>
                  <a:schemeClr val="bg1"/>
                </a:solidFill>
              </a:rPr>
              <a:t>Development</a:t>
            </a:r>
          </a:p>
          <a:p>
            <a:pPr algn="ctr">
              <a:spcAft>
                <a:spcPts val="600"/>
              </a:spcAft>
            </a:pPr>
            <a:r>
              <a:rPr lang="en-US" sz="1600" dirty="0" smtClean="0">
                <a:solidFill>
                  <a:schemeClr val="bg1"/>
                </a:solidFill>
              </a:rPr>
              <a:t>Ranked </a:t>
            </a:r>
            <a:r>
              <a:rPr lang="en-US" sz="1600" dirty="0">
                <a:solidFill>
                  <a:schemeClr val="bg1"/>
                </a:solidFill>
              </a:rPr>
              <a:t>first in Europe and third in the world for our impact related to the United Nations Sustainable Development Goals.* </a:t>
            </a:r>
          </a:p>
        </p:txBody>
      </p:sp>
      <p:sp>
        <p:nvSpPr>
          <p:cNvPr id="12" name="Rectangle 11">
            <a:extLst>
              <a:ext uri="{FF2B5EF4-FFF2-40B4-BE49-F238E27FC236}">
                <a16:creationId xmlns:a16="http://schemas.microsoft.com/office/drawing/2014/main" xmlns="" id="{8056DD6D-BBEB-814C-B866-9211B7D5FC47}"/>
              </a:ext>
            </a:extLst>
          </p:cNvPr>
          <p:cNvSpPr/>
          <p:nvPr/>
        </p:nvSpPr>
        <p:spPr>
          <a:xfrm>
            <a:off x="4223792" y="2564904"/>
            <a:ext cx="3744416" cy="938719"/>
          </a:xfrm>
          <a:prstGeom prst="rect">
            <a:avLst/>
          </a:prstGeom>
        </p:spPr>
        <p:txBody>
          <a:bodyPr wrap="square">
            <a:spAutoFit/>
          </a:bodyPr>
          <a:lstStyle/>
          <a:p>
            <a:pPr algn="ctr">
              <a:spcAft>
                <a:spcPts val="600"/>
              </a:spcAft>
            </a:pPr>
            <a:r>
              <a:rPr lang="en-US" b="1" dirty="0">
                <a:solidFill>
                  <a:schemeClr val="bg1"/>
                </a:solidFill>
              </a:rPr>
              <a:t>Student societies </a:t>
            </a:r>
            <a:endParaRPr lang="en-US" dirty="0">
              <a:solidFill>
                <a:schemeClr val="bg1"/>
              </a:solidFill>
            </a:endParaRPr>
          </a:p>
          <a:p>
            <a:pPr algn="ctr">
              <a:spcAft>
                <a:spcPts val="600"/>
              </a:spcAft>
            </a:pPr>
            <a:r>
              <a:rPr lang="en-US" sz="1600" dirty="0">
                <a:solidFill>
                  <a:schemeClr val="bg1"/>
                </a:solidFill>
              </a:rPr>
              <a:t>400 societies formed by students, engaging in local and global issues. </a:t>
            </a:r>
          </a:p>
        </p:txBody>
      </p:sp>
      <p:sp>
        <p:nvSpPr>
          <p:cNvPr id="13" name="Rectangle 12">
            <a:extLst>
              <a:ext uri="{FF2B5EF4-FFF2-40B4-BE49-F238E27FC236}">
                <a16:creationId xmlns:a16="http://schemas.microsoft.com/office/drawing/2014/main" xmlns="" id="{5FA333AC-E3CE-E743-A4EE-96D4C65A6403}"/>
              </a:ext>
            </a:extLst>
          </p:cNvPr>
          <p:cNvSpPr/>
          <p:nvPr/>
        </p:nvSpPr>
        <p:spPr>
          <a:xfrm>
            <a:off x="8142069" y="2564904"/>
            <a:ext cx="3714571" cy="1184940"/>
          </a:xfrm>
          <a:prstGeom prst="rect">
            <a:avLst/>
          </a:prstGeom>
        </p:spPr>
        <p:txBody>
          <a:bodyPr wrap="square">
            <a:spAutoFit/>
          </a:bodyPr>
          <a:lstStyle/>
          <a:p>
            <a:pPr algn="ctr">
              <a:spcAft>
                <a:spcPts val="600"/>
              </a:spcAft>
            </a:pPr>
            <a:r>
              <a:rPr lang="en-GB" b="1" dirty="0" smtClean="0">
                <a:solidFill>
                  <a:schemeClr val="bg1"/>
                </a:solidFill>
                <a:ea typeface="Open Sans" panose="020B0606030504020204" pitchFamily="34" charset="0"/>
              </a:rPr>
              <a:t>The Works</a:t>
            </a:r>
            <a:endParaRPr lang="en-GB" b="1" dirty="0">
              <a:solidFill>
                <a:schemeClr val="bg1"/>
              </a:solidFill>
              <a:ea typeface="Open Sans" panose="020B0606030504020204" pitchFamily="34" charset="0"/>
            </a:endParaRPr>
          </a:p>
          <a:p>
            <a:pPr algn="ctr"/>
            <a:r>
              <a:rPr lang="en-GB" sz="1600" dirty="0">
                <a:solidFill>
                  <a:schemeClr val="bg1"/>
                </a:solidFill>
              </a:rPr>
              <a:t>More than 4,000 local residents have been supported back into work through our employment initiative, The Works. </a:t>
            </a:r>
          </a:p>
        </p:txBody>
      </p:sp>
      <p:sp>
        <p:nvSpPr>
          <p:cNvPr id="14" name="Rectangle 13">
            <a:extLst>
              <a:ext uri="{FF2B5EF4-FFF2-40B4-BE49-F238E27FC236}">
                <a16:creationId xmlns:a16="http://schemas.microsoft.com/office/drawing/2014/main" xmlns="" id="{8DE55C17-A2AA-4646-BBE0-F2A73698B993}"/>
              </a:ext>
            </a:extLst>
          </p:cNvPr>
          <p:cNvSpPr/>
          <p:nvPr/>
        </p:nvSpPr>
        <p:spPr>
          <a:xfrm>
            <a:off x="479148" y="4208149"/>
            <a:ext cx="3575620" cy="1677382"/>
          </a:xfrm>
          <a:prstGeom prst="rect">
            <a:avLst/>
          </a:prstGeom>
        </p:spPr>
        <p:txBody>
          <a:bodyPr wrap="square">
            <a:spAutoFit/>
          </a:bodyPr>
          <a:lstStyle/>
          <a:p>
            <a:pPr algn="ctr">
              <a:spcAft>
                <a:spcPts val="600"/>
              </a:spcAft>
            </a:pPr>
            <a:r>
              <a:rPr lang="en-US" b="1" dirty="0">
                <a:solidFill>
                  <a:schemeClr val="bg1"/>
                </a:solidFill>
              </a:rPr>
              <a:t>Inclusivity </a:t>
            </a:r>
            <a:endParaRPr lang="en-US" dirty="0">
              <a:solidFill>
                <a:schemeClr val="bg1"/>
              </a:solidFill>
            </a:endParaRPr>
          </a:p>
          <a:p>
            <a:pPr algn="ctr">
              <a:spcAft>
                <a:spcPts val="600"/>
              </a:spcAft>
            </a:pPr>
            <a:r>
              <a:rPr lang="en-US" sz="1600" dirty="0">
                <a:solidFill>
                  <a:schemeClr val="bg1"/>
                </a:solidFill>
              </a:rPr>
              <a:t>We’re one of the UK’s most gay-friendly workplaces in </a:t>
            </a:r>
            <a:r>
              <a:rPr lang="en-US" sz="1600" dirty="0" err="1">
                <a:solidFill>
                  <a:schemeClr val="bg1"/>
                </a:solidFill>
              </a:rPr>
              <a:t>Stonewall’s</a:t>
            </a:r>
            <a:r>
              <a:rPr lang="en-US" sz="1600" dirty="0">
                <a:solidFill>
                  <a:schemeClr val="bg1"/>
                </a:solidFill>
              </a:rPr>
              <a:t> LGBT workplace equality index and we hold equality charter marks for both gender and racial equality.</a:t>
            </a:r>
          </a:p>
        </p:txBody>
      </p:sp>
      <p:sp>
        <p:nvSpPr>
          <p:cNvPr id="15" name="Rectangle 14">
            <a:extLst>
              <a:ext uri="{FF2B5EF4-FFF2-40B4-BE49-F238E27FC236}">
                <a16:creationId xmlns:a16="http://schemas.microsoft.com/office/drawing/2014/main" xmlns="" id="{BA336126-F359-0E4A-B02A-E32C83AF85B6}"/>
              </a:ext>
            </a:extLst>
          </p:cNvPr>
          <p:cNvSpPr/>
          <p:nvPr/>
        </p:nvSpPr>
        <p:spPr>
          <a:xfrm>
            <a:off x="4033252" y="4208149"/>
            <a:ext cx="4125498" cy="1923604"/>
          </a:xfrm>
          <a:prstGeom prst="rect">
            <a:avLst/>
          </a:prstGeom>
        </p:spPr>
        <p:txBody>
          <a:bodyPr wrap="square">
            <a:spAutoFit/>
          </a:bodyPr>
          <a:lstStyle/>
          <a:p>
            <a:pPr algn="ctr">
              <a:spcAft>
                <a:spcPts val="600"/>
              </a:spcAft>
            </a:pPr>
            <a:r>
              <a:rPr lang="en-US" b="1" dirty="0">
                <a:solidFill>
                  <a:schemeClr val="bg1"/>
                </a:solidFill>
              </a:rPr>
              <a:t>School governors </a:t>
            </a:r>
            <a:endParaRPr lang="en-US" dirty="0">
              <a:solidFill>
                <a:schemeClr val="bg1"/>
              </a:solidFill>
            </a:endParaRPr>
          </a:p>
          <a:p>
            <a:pPr algn="ctr">
              <a:spcAft>
                <a:spcPts val="600"/>
              </a:spcAft>
            </a:pPr>
            <a:r>
              <a:rPr lang="en-US" sz="1600" dirty="0">
                <a:solidFill>
                  <a:schemeClr val="bg1"/>
                </a:solidFill>
              </a:rPr>
              <a:t>We are the first </a:t>
            </a:r>
            <a:r>
              <a:rPr lang="en-US" sz="1600" dirty="0" err="1">
                <a:solidFill>
                  <a:schemeClr val="bg1"/>
                </a:solidFill>
              </a:rPr>
              <a:t>organisation</a:t>
            </a:r>
            <a:r>
              <a:rPr lang="en-US" sz="1600" dirty="0">
                <a:solidFill>
                  <a:schemeClr val="bg1"/>
                </a:solidFill>
              </a:rPr>
              <a:t> in the UK to create more than 1,000 volunteer school governors from our staff and alumni body, creating £1.53 million of economic benefit from staff alone and impacting on more than 450,000 learners.</a:t>
            </a:r>
          </a:p>
        </p:txBody>
      </p:sp>
      <p:sp>
        <p:nvSpPr>
          <p:cNvPr id="16" name="Rectangle 15">
            <a:extLst>
              <a:ext uri="{FF2B5EF4-FFF2-40B4-BE49-F238E27FC236}">
                <a16:creationId xmlns:a16="http://schemas.microsoft.com/office/drawing/2014/main" xmlns="" id="{81ECA825-924F-6B40-A376-A0CB6585DB0E}"/>
              </a:ext>
            </a:extLst>
          </p:cNvPr>
          <p:cNvSpPr/>
          <p:nvPr/>
        </p:nvSpPr>
        <p:spPr>
          <a:xfrm>
            <a:off x="8277952" y="4208149"/>
            <a:ext cx="3485252" cy="1184940"/>
          </a:xfrm>
          <a:prstGeom prst="rect">
            <a:avLst/>
          </a:prstGeom>
        </p:spPr>
        <p:txBody>
          <a:bodyPr wrap="square">
            <a:spAutoFit/>
          </a:bodyPr>
          <a:lstStyle/>
          <a:p>
            <a:pPr algn="ctr">
              <a:spcAft>
                <a:spcPts val="600"/>
              </a:spcAft>
            </a:pPr>
            <a:r>
              <a:rPr lang="en-GB" b="1" dirty="0" smtClean="0">
                <a:solidFill>
                  <a:schemeClr val="bg1"/>
                </a:solidFill>
                <a:ea typeface="Open Sans" panose="020B0606030504020204" pitchFamily="34" charset="0"/>
              </a:rPr>
              <a:t>10,000 Actions</a:t>
            </a:r>
            <a:endParaRPr lang="en-GB" sz="1600" b="1" dirty="0">
              <a:solidFill>
                <a:schemeClr val="bg1"/>
              </a:solidFill>
              <a:ea typeface="Open Sans" panose="020B0606030504020204" pitchFamily="34" charset="0"/>
            </a:endParaRPr>
          </a:p>
          <a:p>
            <a:pPr algn="ctr"/>
            <a:r>
              <a:rPr lang="en-GB" sz="1600" dirty="0">
                <a:solidFill>
                  <a:schemeClr val="bg1"/>
                </a:solidFill>
              </a:rPr>
              <a:t>Our 10,000 Actions programme is the biggest sustainability initiative for staff in UK universities. </a:t>
            </a:r>
          </a:p>
        </p:txBody>
      </p:sp>
      <p:sp>
        <p:nvSpPr>
          <p:cNvPr id="10" name="Content Placeholder 2">
            <a:extLst>
              <a:ext uri="{FF2B5EF4-FFF2-40B4-BE49-F238E27FC236}">
                <a16:creationId xmlns:a16="http://schemas.microsoft.com/office/drawing/2014/main" xmlns="" id="{F4FE8BE9-1EB4-2C4D-B1B5-2DCF3F1ACC1C}"/>
              </a:ext>
            </a:extLst>
          </p:cNvPr>
          <p:cNvSpPr txBox="1">
            <a:spLocks/>
          </p:cNvSpPr>
          <p:nvPr/>
        </p:nvSpPr>
        <p:spPr bwMode="auto">
          <a:xfrm>
            <a:off x="698500" y="6343836"/>
            <a:ext cx="11158140" cy="292350"/>
          </a:xfrm>
          <a:prstGeom prst="rect">
            <a:avLst/>
          </a:prstGeom>
          <a:noFill/>
          <a:ln w="9525">
            <a:noFill/>
            <a:miter lim="800000"/>
            <a:headEnd/>
            <a:tailEnd/>
          </a:ln>
        </p:spPr>
        <p:txBody>
          <a:bodyPr vert="horz" wrap="square" lIns="108000" tIns="108000" rIns="251999" bIns="108000" numCol="1" anchor="t"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600" i="1" baseline="30000" dirty="0">
                <a:solidFill>
                  <a:schemeClr val="bg1"/>
                </a:solidFill>
              </a:rPr>
              <a:t>*Source: Times Higher Education, 2019.</a:t>
            </a:r>
            <a:endParaRPr lang="en-US" sz="1600" baseline="30000" dirty="0">
              <a:solidFill>
                <a:schemeClr val="bg1"/>
              </a:solidFill>
            </a:endParaRPr>
          </a:p>
        </p:txBody>
      </p:sp>
      <p:sp>
        <p:nvSpPr>
          <p:cNvPr id="17" name="Title 1">
            <a:extLst>
              <a:ext uri="{FF2B5EF4-FFF2-40B4-BE49-F238E27FC236}">
                <a16:creationId xmlns:a16="http://schemas.microsoft.com/office/drawing/2014/main" xmlns="" id="{9CAACAE8-B1ED-3442-98A0-A300D68B1DE6}"/>
              </a:ext>
            </a:extLst>
          </p:cNvPr>
          <p:cNvSpPr>
            <a:spLocks noGrp="1"/>
          </p:cNvSpPr>
          <p:nvPr>
            <p:ph type="title"/>
          </p:nvPr>
        </p:nvSpPr>
        <p:spPr>
          <a:xfrm>
            <a:off x="616496" y="116632"/>
            <a:ext cx="10959008" cy="1143000"/>
          </a:xfrm>
        </p:spPr>
        <p:txBody>
          <a:bodyPr/>
          <a:lstStyle/>
          <a:p>
            <a:pPr algn="ctr"/>
            <a:r>
              <a:rPr lang="en-US" sz="3200" dirty="0" smtClean="0">
                <a:solidFill>
                  <a:schemeClr val="bg1"/>
                </a:solidFill>
              </a:rPr>
              <a:t>Making a difference</a:t>
            </a:r>
            <a:endParaRPr lang="en-US" sz="3200" dirty="0">
              <a:solidFill>
                <a:schemeClr val="bg1"/>
              </a:solidFill>
            </a:endParaRPr>
          </a:p>
        </p:txBody>
      </p:sp>
      <p:sp>
        <p:nvSpPr>
          <p:cNvPr id="18" name="Left Arrow 17">
            <a:hlinkClick r:id="rId2" action="ppaction://hlinksldjump"/>
          </p:cNvPr>
          <p:cNvSpPr/>
          <p:nvPr/>
        </p:nvSpPr>
        <p:spPr>
          <a:xfrm>
            <a:off x="263352" y="332656"/>
            <a:ext cx="864096" cy="432048"/>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2307183"/>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xmlns="" id="{9CAACAE8-B1ED-3442-98A0-A300D68B1DE6}"/>
              </a:ext>
            </a:extLst>
          </p:cNvPr>
          <p:cNvSpPr>
            <a:spLocks noGrp="1"/>
          </p:cNvSpPr>
          <p:nvPr>
            <p:ph type="title"/>
          </p:nvPr>
        </p:nvSpPr>
        <p:spPr>
          <a:xfrm>
            <a:off x="616496" y="116632"/>
            <a:ext cx="10959008" cy="1143000"/>
          </a:xfrm>
        </p:spPr>
        <p:txBody>
          <a:bodyPr/>
          <a:lstStyle/>
          <a:p>
            <a:pPr algn="ctr"/>
            <a:r>
              <a:rPr lang="en-US" sz="3200" dirty="0">
                <a:solidFill>
                  <a:schemeClr val="tx1">
                    <a:lumMod val="65000"/>
                    <a:lumOff val="35000"/>
                  </a:schemeClr>
                </a:solidFill>
              </a:rPr>
              <a:t>Global </a:t>
            </a:r>
            <a:r>
              <a:rPr lang="en-US" sz="3200" dirty="0" smtClean="0">
                <a:solidFill>
                  <a:schemeClr val="tx1">
                    <a:lumMod val="65000"/>
                    <a:lumOff val="35000"/>
                  </a:schemeClr>
                </a:solidFill>
              </a:rPr>
              <a:t>challenges, Manchester solutions</a:t>
            </a:r>
            <a:endParaRPr lang="en-US" sz="3200" dirty="0">
              <a:solidFill>
                <a:schemeClr val="tx1">
                  <a:lumMod val="65000"/>
                  <a:lumOff val="35000"/>
                </a:schemeClr>
              </a:solidFill>
            </a:endParaRPr>
          </a:p>
        </p:txBody>
      </p:sp>
      <p:sp>
        <p:nvSpPr>
          <p:cNvPr id="11" name="Rectangle 10"/>
          <p:cNvSpPr/>
          <p:nvPr/>
        </p:nvSpPr>
        <p:spPr>
          <a:xfrm>
            <a:off x="616496" y="1547664"/>
            <a:ext cx="4615408" cy="478208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6"/>
          <p:cNvSpPr txBox="1">
            <a:spLocks noChangeArrowheads="1"/>
          </p:cNvSpPr>
          <p:nvPr/>
        </p:nvSpPr>
        <p:spPr bwMode="auto">
          <a:xfrm>
            <a:off x="767409" y="1712575"/>
            <a:ext cx="4320480"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r>
              <a:rPr lang="en-US" dirty="0">
                <a:solidFill>
                  <a:schemeClr val="tx1">
                    <a:lumMod val="65000"/>
                    <a:lumOff val="35000"/>
                  </a:schemeClr>
                </a:solidFill>
                <a:latin typeface="+mn-lt"/>
              </a:rPr>
              <a:t>Manchester’s research beacons are exemplars of interdisciplinary collaboration and cross-sector partnership that are distinctive to our University. </a:t>
            </a:r>
            <a:r>
              <a:rPr lang="en-US" dirty="0" smtClean="0">
                <a:solidFill>
                  <a:schemeClr val="tx1">
                    <a:lumMod val="65000"/>
                    <a:lumOff val="35000"/>
                  </a:schemeClr>
                </a:solidFill>
                <a:latin typeface="+mn-lt"/>
              </a:rPr>
              <a:t>Working </a:t>
            </a:r>
            <a:r>
              <a:rPr lang="en-US" dirty="0">
                <a:solidFill>
                  <a:schemeClr val="tx1">
                    <a:lumMod val="65000"/>
                    <a:lumOff val="35000"/>
                  </a:schemeClr>
                </a:solidFill>
                <a:latin typeface="+mn-lt"/>
              </a:rPr>
              <a:t>together, we’re advancing knowledge for a better future, finding solutions to some of the biggest challenges facing the planet today.</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4230" t="17522" r="7315" b="19398"/>
          <a:stretch/>
        </p:blipFill>
        <p:spPr>
          <a:xfrm>
            <a:off x="6023992" y="1340768"/>
            <a:ext cx="5616624" cy="5184576"/>
          </a:xfrm>
          <a:prstGeom prst="rect">
            <a:avLst/>
          </a:prstGeom>
        </p:spPr>
      </p:pic>
      <p:sp>
        <p:nvSpPr>
          <p:cNvPr id="6" name="Left Arrow 5">
            <a:hlinkClick r:id="rId3" action="ppaction://hlinksldjump"/>
          </p:cNvPr>
          <p:cNvSpPr/>
          <p:nvPr/>
        </p:nvSpPr>
        <p:spPr>
          <a:xfrm>
            <a:off x="263352" y="332656"/>
            <a:ext cx="864096" cy="432048"/>
          </a:xfrm>
          <a:prstGeom prst="lef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582045"/>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UoM">
      <a:dk1>
        <a:srgbClr val="000000"/>
      </a:dk1>
      <a:lt1>
        <a:srgbClr val="FFFFFF"/>
      </a:lt1>
      <a:dk2>
        <a:srgbClr val="5D2979"/>
      </a:dk2>
      <a:lt2>
        <a:srgbClr val="EEECE1"/>
      </a:lt2>
      <a:accent1>
        <a:srgbClr val="878A8E"/>
      </a:accent1>
      <a:accent2>
        <a:srgbClr val="FDB822"/>
      </a:accent2>
      <a:accent3>
        <a:srgbClr val="EFCA89"/>
      </a:accent3>
      <a:accent4>
        <a:srgbClr val="D3C6E2"/>
      </a:accent4>
      <a:accent5>
        <a:srgbClr val="B3B1B6"/>
      </a:accent5>
      <a:accent6>
        <a:srgbClr val="8253A3"/>
      </a:accent6>
      <a:hlink>
        <a:srgbClr val="000000"/>
      </a:hlink>
      <a:folHlink>
        <a:srgbClr val="0001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IDEO">
  <a:themeElements>
    <a:clrScheme name="UoM">
      <a:dk1>
        <a:srgbClr val="000000"/>
      </a:dk1>
      <a:lt1>
        <a:srgbClr val="FFFFFF"/>
      </a:lt1>
      <a:dk2>
        <a:srgbClr val="5D2979"/>
      </a:dk2>
      <a:lt2>
        <a:srgbClr val="EEECE1"/>
      </a:lt2>
      <a:accent1>
        <a:srgbClr val="878A8E"/>
      </a:accent1>
      <a:accent2>
        <a:srgbClr val="FDB822"/>
      </a:accent2>
      <a:accent3>
        <a:srgbClr val="EFCA89"/>
      </a:accent3>
      <a:accent4>
        <a:srgbClr val="D3C6E2"/>
      </a:accent4>
      <a:accent5>
        <a:srgbClr val="B3B1B6"/>
      </a:accent5>
      <a:accent6>
        <a:srgbClr val="8253A3"/>
      </a:accent6>
      <a:hlink>
        <a:srgbClr val="000000"/>
      </a:hlink>
      <a:folHlink>
        <a:srgbClr val="000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5014</TotalTime>
  <Words>1134</Words>
  <Application>Microsoft Macintosh PowerPoint</Application>
  <PresentationFormat>Widescreen</PresentationFormat>
  <Paragraphs>201</Paragraphs>
  <Slides>21</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Open Sans</vt:lpstr>
      <vt:lpstr>ヒラギノ角ゴ Pro W3</vt:lpstr>
      <vt:lpstr>Office Theme</vt:lpstr>
      <vt:lpstr>VIDEO</vt:lpstr>
      <vt:lpstr>PowerPoint Presentation</vt:lpstr>
      <vt:lpstr>Overview</vt:lpstr>
      <vt:lpstr>The University of Manchester</vt:lpstr>
      <vt:lpstr>World ranking</vt:lpstr>
      <vt:lpstr>Academic pedigree</vt:lpstr>
      <vt:lpstr>World-class research</vt:lpstr>
      <vt:lpstr>Students</vt:lpstr>
      <vt:lpstr>Making a difference</vt:lpstr>
      <vt:lpstr>Global challenges, Manchester solutions</vt:lpstr>
      <vt:lpstr>PowerPoint Presentation</vt:lpstr>
      <vt:lpstr>Graduate careers</vt:lpstr>
      <vt:lpstr>Staff</vt:lpstr>
      <vt:lpstr>Faculties and Schools</vt:lpstr>
      <vt:lpstr>Alumni</vt:lpstr>
      <vt:lpstr>Innovation</vt:lpstr>
      <vt:lpstr>Widening participation</vt:lpstr>
      <vt:lpstr>Cultural institutions</vt:lpstr>
      <vt:lpstr>Income</vt:lpstr>
      <vt:lpstr>PowerPoint Presentation</vt:lpstr>
      <vt:lpstr>At a glance</vt:lpstr>
      <vt:lpstr>Thank you, any questions?</vt:lpstr>
    </vt:vector>
  </TitlesOfParts>
  <Company>University of Manchester</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MZYSSPB2</dc:creator>
  <cp:lastModifiedBy>Microsoft Office User</cp:lastModifiedBy>
  <cp:revision>174</cp:revision>
  <dcterms:created xsi:type="dcterms:W3CDTF">2012-06-12T15:56:20Z</dcterms:created>
  <dcterms:modified xsi:type="dcterms:W3CDTF">2020-01-15T10:46:38Z</dcterms:modified>
</cp:coreProperties>
</file>