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64350" cy="99964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8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4552" cy="499824"/>
          </a:xfrm>
          <a:prstGeom prst="rect">
            <a:avLst/>
          </a:prstGeom>
        </p:spPr>
        <p:txBody>
          <a:bodyPr vert="horz" lIns="96341" tIns="48171" rIns="96341" bIns="48171" rtlCol="0"/>
          <a:lstStyle>
            <a:lvl1pPr algn="l">
              <a:defRPr sz="1300"/>
            </a:lvl1pPr>
          </a:lstStyle>
          <a:p>
            <a:endParaRPr lang="en-GB"/>
          </a:p>
        </p:txBody>
      </p:sp>
      <p:sp>
        <p:nvSpPr>
          <p:cNvPr id="3" name="Date Placeholder 2"/>
          <p:cNvSpPr>
            <a:spLocks noGrp="1"/>
          </p:cNvSpPr>
          <p:nvPr>
            <p:ph type="dt" idx="1"/>
          </p:nvPr>
        </p:nvSpPr>
        <p:spPr>
          <a:xfrm>
            <a:off x="3888210" y="0"/>
            <a:ext cx="2974552" cy="499824"/>
          </a:xfrm>
          <a:prstGeom prst="rect">
            <a:avLst/>
          </a:prstGeom>
        </p:spPr>
        <p:txBody>
          <a:bodyPr vert="horz" lIns="96341" tIns="48171" rIns="96341" bIns="48171" rtlCol="0"/>
          <a:lstStyle>
            <a:lvl1pPr algn="r">
              <a:defRPr sz="1300"/>
            </a:lvl1pPr>
          </a:lstStyle>
          <a:p>
            <a:fld id="{E7FD5D1C-3529-4F82-8CBE-A4F839862026}" type="datetimeFigureOut">
              <a:rPr lang="en-GB" smtClean="0"/>
              <a:t>03/06/2021</a:t>
            </a:fld>
            <a:endParaRPr lang="en-GB"/>
          </a:p>
        </p:txBody>
      </p:sp>
      <p:sp>
        <p:nvSpPr>
          <p:cNvPr id="4" name="Slide Image Placeholder 3"/>
          <p:cNvSpPr>
            <a:spLocks noGrp="1" noRot="1" noChangeAspect="1"/>
          </p:cNvSpPr>
          <p:nvPr>
            <p:ph type="sldImg" idx="2"/>
          </p:nvPr>
        </p:nvSpPr>
        <p:spPr>
          <a:xfrm>
            <a:off x="2027238" y="749300"/>
            <a:ext cx="2809875" cy="3749675"/>
          </a:xfrm>
          <a:prstGeom prst="rect">
            <a:avLst/>
          </a:prstGeom>
          <a:noFill/>
          <a:ln w="12700">
            <a:solidFill>
              <a:prstClr val="black"/>
            </a:solidFill>
          </a:ln>
        </p:spPr>
        <p:txBody>
          <a:bodyPr vert="horz" lIns="96341" tIns="48171" rIns="96341" bIns="48171" rtlCol="0" anchor="ctr"/>
          <a:lstStyle/>
          <a:p>
            <a:endParaRPr lang="en-GB"/>
          </a:p>
        </p:txBody>
      </p:sp>
      <p:sp>
        <p:nvSpPr>
          <p:cNvPr id="5" name="Notes Placeholder 4"/>
          <p:cNvSpPr>
            <a:spLocks noGrp="1"/>
          </p:cNvSpPr>
          <p:nvPr>
            <p:ph type="body" sz="quarter" idx="3"/>
          </p:nvPr>
        </p:nvSpPr>
        <p:spPr>
          <a:xfrm>
            <a:off x="686435" y="4748332"/>
            <a:ext cx="5491480" cy="4498420"/>
          </a:xfrm>
          <a:prstGeom prst="rect">
            <a:avLst/>
          </a:prstGeom>
        </p:spPr>
        <p:txBody>
          <a:bodyPr vert="horz" lIns="96341" tIns="48171" rIns="96341" bIns="48171"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94929"/>
            <a:ext cx="2974552" cy="499824"/>
          </a:xfrm>
          <a:prstGeom prst="rect">
            <a:avLst/>
          </a:prstGeom>
        </p:spPr>
        <p:txBody>
          <a:bodyPr vert="horz" lIns="96341" tIns="48171" rIns="96341" bIns="48171" rtlCol="0" anchor="b"/>
          <a:lstStyle>
            <a:lvl1pPr algn="l">
              <a:defRPr sz="1300"/>
            </a:lvl1pPr>
          </a:lstStyle>
          <a:p>
            <a:endParaRPr lang="en-GB"/>
          </a:p>
        </p:txBody>
      </p:sp>
      <p:sp>
        <p:nvSpPr>
          <p:cNvPr id="7" name="Slide Number Placeholder 6"/>
          <p:cNvSpPr>
            <a:spLocks noGrp="1"/>
          </p:cNvSpPr>
          <p:nvPr>
            <p:ph type="sldNum" sz="quarter" idx="5"/>
          </p:nvPr>
        </p:nvSpPr>
        <p:spPr>
          <a:xfrm>
            <a:off x="3888210" y="9494929"/>
            <a:ext cx="2974552" cy="499824"/>
          </a:xfrm>
          <a:prstGeom prst="rect">
            <a:avLst/>
          </a:prstGeom>
        </p:spPr>
        <p:txBody>
          <a:bodyPr vert="horz" lIns="96341" tIns="48171" rIns="96341" bIns="48171" rtlCol="0" anchor="b"/>
          <a:lstStyle>
            <a:lvl1pPr algn="r">
              <a:defRPr sz="1300"/>
            </a:lvl1pPr>
          </a:lstStyle>
          <a:p>
            <a:fld id="{DB770F7D-4820-4F03-8C35-5B4EE778299E}" type="slidenum">
              <a:rPr lang="en-GB" smtClean="0"/>
              <a:t>‹#›</a:t>
            </a:fld>
            <a:endParaRPr lang="en-GB"/>
          </a:p>
        </p:txBody>
      </p:sp>
    </p:spTree>
    <p:extLst>
      <p:ext uri="{BB962C8B-B14F-4D97-AF65-F5344CB8AC3E}">
        <p14:creationId xmlns:p14="http://schemas.microsoft.com/office/powerpoint/2010/main" val="3417431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GB"/>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61679D0-37D3-4850-BF44-436B182D662D}" type="datetimeFigureOut">
              <a:rPr lang="en-GB" smtClean="0"/>
              <a:t>03/06/2021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8338D5-DF51-425D-9156-86B9F87F79B3}" type="slidenum">
              <a:rPr lang="en-GB" smtClean="0"/>
              <a:t>‹#›</a:t>
            </a:fld>
            <a:endParaRPr lang="en-GB"/>
          </a:p>
        </p:txBody>
      </p:sp>
    </p:spTree>
    <p:extLst>
      <p:ext uri="{BB962C8B-B14F-4D97-AF65-F5344CB8AC3E}">
        <p14:creationId xmlns:p14="http://schemas.microsoft.com/office/powerpoint/2010/main" val="126348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1679D0-37D3-4850-BF44-436B182D662D}" type="datetimeFigureOut">
              <a:rPr lang="en-GB" smtClean="0"/>
              <a:t>03/06/2021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8338D5-DF51-425D-9156-86B9F87F79B3}" type="slidenum">
              <a:rPr lang="en-GB" smtClean="0"/>
              <a:t>‹#›</a:t>
            </a:fld>
            <a:endParaRPr lang="en-GB"/>
          </a:p>
        </p:txBody>
      </p:sp>
    </p:spTree>
    <p:extLst>
      <p:ext uri="{BB962C8B-B14F-4D97-AF65-F5344CB8AC3E}">
        <p14:creationId xmlns:p14="http://schemas.microsoft.com/office/powerpoint/2010/main" val="782869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1679D0-37D3-4850-BF44-436B182D662D}" type="datetimeFigureOut">
              <a:rPr lang="en-GB" smtClean="0"/>
              <a:t>03/06/2021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8338D5-DF51-425D-9156-86B9F87F79B3}" type="slidenum">
              <a:rPr lang="en-GB" smtClean="0"/>
              <a:t>‹#›</a:t>
            </a:fld>
            <a:endParaRPr lang="en-GB"/>
          </a:p>
        </p:txBody>
      </p:sp>
    </p:spTree>
    <p:extLst>
      <p:ext uri="{BB962C8B-B14F-4D97-AF65-F5344CB8AC3E}">
        <p14:creationId xmlns:p14="http://schemas.microsoft.com/office/powerpoint/2010/main" val="4156685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61679D0-37D3-4850-BF44-436B182D662D}" type="datetimeFigureOut">
              <a:rPr lang="en-GB" smtClean="0"/>
              <a:t>03/06/2021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8338D5-DF51-425D-9156-86B9F87F79B3}" type="slidenum">
              <a:rPr lang="en-GB" smtClean="0"/>
              <a:t>‹#›</a:t>
            </a:fld>
            <a:endParaRPr lang="en-GB"/>
          </a:p>
        </p:txBody>
      </p:sp>
    </p:spTree>
    <p:extLst>
      <p:ext uri="{BB962C8B-B14F-4D97-AF65-F5344CB8AC3E}">
        <p14:creationId xmlns:p14="http://schemas.microsoft.com/office/powerpoint/2010/main" val="4024392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1679D0-37D3-4850-BF44-436B182D662D}" type="datetimeFigureOut">
              <a:rPr lang="en-GB" smtClean="0"/>
              <a:t>03/06/2021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D8338D5-DF51-425D-9156-86B9F87F79B3}" type="slidenum">
              <a:rPr lang="en-GB" smtClean="0"/>
              <a:t>‹#›</a:t>
            </a:fld>
            <a:endParaRPr lang="en-GB"/>
          </a:p>
        </p:txBody>
      </p:sp>
    </p:spTree>
    <p:extLst>
      <p:ext uri="{BB962C8B-B14F-4D97-AF65-F5344CB8AC3E}">
        <p14:creationId xmlns:p14="http://schemas.microsoft.com/office/powerpoint/2010/main" val="3303250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61679D0-37D3-4850-BF44-436B182D662D}" type="datetimeFigureOut">
              <a:rPr lang="en-GB" smtClean="0"/>
              <a:t>03/06/2021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8338D5-DF51-425D-9156-86B9F87F79B3}" type="slidenum">
              <a:rPr lang="en-GB" smtClean="0"/>
              <a:t>‹#›</a:t>
            </a:fld>
            <a:endParaRPr lang="en-GB"/>
          </a:p>
        </p:txBody>
      </p:sp>
    </p:spTree>
    <p:extLst>
      <p:ext uri="{BB962C8B-B14F-4D97-AF65-F5344CB8AC3E}">
        <p14:creationId xmlns:p14="http://schemas.microsoft.com/office/powerpoint/2010/main" val="3985069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61679D0-37D3-4850-BF44-436B182D662D}" type="datetimeFigureOut">
              <a:rPr lang="en-GB" smtClean="0"/>
              <a:t>03/06/2021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D8338D5-DF51-425D-9156-86B9F87F79B3}" type="slidenum">
              <a:rPr lang="en-GB" smtClean="0"/>
              <a:t>‹#›</a:t>
            </a:fld>
            <a:endParaRPr lang="en-GB"/>
          </a:p>
        </p:txBody>
      </p:sp>
    </p:spTree>
    <p:extLst>
      <p:ext uri="{BB962C8B-B14F-4D97-AF65-F5344CB8AC3E}">
        <p14:creationId xmlns:p14="http://schemas.microsoft.com/office/powerpoint/2010/main" val="296951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61679D0-37D3-4850-BF44-436B182D662D}" type="datetimeFigureOut">
              <a:rPr lang="en-GB" smtClean="0"/>
              <a:t>03/06/2021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D8338D5-DF51-425D-9156-86B9F87F79B3}" type="slidenum">
              <a:rPr lang="en-GB" smtClean="0"/>
              <a:t>‹#›</a:t>
            </a:fld>
            <a:endParaRPr lang="en-GB"/>
          </a:p>
        </p:txBody>
      </p:sp>
    </p:spTree>
    <p:extLst>
      <p:ext uri="{BB962C8B-B14F-4D97-AF65-F5344CB8AC3E}">
        <p14:creationId xmlns:p14="http://schemas.microsoft.com/office/powerpoint/2010/main" val="660303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1679D0-37D3-4850-BF44-436B182D662D}" type="datetimeFigureOut">
              <a:rPr lang="en-GB" smtClean="0"/>
              <a:t>03/06/2021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D8338D5-DF51-425D-9156-86B9F87F79B3}" type="slidenum">
              <a:rPr lang="en-GB" smtClean="0"/>
              <a:t>‹#›</a:t>
            </a:fld>
            <a:endParaRPr lang="en-GB"/>
          </a:p>
        </p:txBody>
      </p:sp>
    </p:spTree>
    <p:extLst>
      <p:ext uri="{BB962C8B-B14F-4D97-AF65-F5344CB8AC3E}">
        <p14:creationId xmlns:p14="http://schemas.microsoft.com/office/powerpoint/2010/main" val="3597174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679D0-37D3-4850-BF44-436B182D662D}" type="datetimeFigureOut">
              <a:rPr lang="en-GB" smtClean="0"/>
              <a:t>03/06/2021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8338D5-DF51-425D-9156-86B9F87F79B3}" type="slidenum">
              <a:rPr lang="en-GB" smtClean="0"/>
              <a:t>‹#›</a:t>
            </a:fld>
            <a:endParaRPr lang="en-GB"/>
          </a:p>
        </p:txBody>
      </p:sp>
    </p:spTree>
    <p:extLst>
      <p:ext uri="{BB962C8B-B14F-4D97-AF65-F5344CB8AC3E}">
        <p14:creationId xmlns:p14="http://schemas.microsoft.com/office/powerpoint/2010/main" val="173404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61679D0-37D3-4850-BF44-436B182D662D}" type="datetimeFigureOut">
              <a:rPr lang="en-GB" smtClean="0"/>
              <a:t>03/06/2021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D8338D5-DF51-425D-9156-86B9F87F79B3}" type="slidenum">
              <a:rPr lang="en-GB" smtClean="0"/>
              <a:t>‹#›</a:t>
            </a:fld>
            <a:endParaRPr lang="en-GB"/>
          </a:p>
        </p:txBody>
      </p:sp>
    </p:spTree>
    <p:extLst>
      <p:ext uri="{BB962C8B-B14F-4D97-AF65-F5344CB8AC3E}">
        <p14:creationId xmlns:p14="http://schemas.microsoft.com/office/powerpoint/2010/main" val="1533814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461679D0-37D3-4850-BF44-436B182D662D}" type="datetimeFigureOut">
              <a:rPr lang="en-GB" smtClean="0"/>
              <a:t>03/06/2021</a:t>
            </a:fld>
            <a:endParaRPr lang="en-GB"/>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7D8338D5-DF51-425D-9156-86B9F87F79B3}" type="slidenum">
              <a:rPr lang="en-GB" smtClean="0"/>
              <a:t>‹#›</a:t>
            </a:fld>
            <a:endParaRPr lang="en-GB"/>
          </a:p>
        </p:txBody>
      </p:sp>
    </p:spTree>
    <p:extLst>
      <p:ext uri="{BB962C8B-B14F-4D97-AF65-F5344CB8AC3E}">
        <p14:creationId xmlns:p14="http://schemas.microsoft.com/office/powerpoint/2010/main" val="515852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00708" y="323528"/>
            <a:ext cx="5256584" cy="707886"/>
          </a:xfrm>
          <a:prstGeom prst="rect">
            <a:avLst/>
          </a:prstGeom>
        </p:spPr>
        <p:txBody>
          <a:bodyPr wrap="square">
            <a:spAutoFit/>
          </a:bodyPr>
          <a:lstStyle/>
          <a:p>
            <a:pPr algn="ctr"/>
            <a:r>
              <a:rPr lang="en-GB" sz="2000" dirty="0">
                <a:solidFill>
                  <a:srgbClr val="C00000"/>
                </a:solidFill>
              </a:rPr>
              <a:t>Disposing Hazardous Wastes via Stores </a:t>
            </a:r>
            <a:endParaRPr lang="en-GB" sz="2000" dirty="0" smtClean="0">
              <a:solidFill>
                <a:srgbClr val="C00000"/>
              </a:solidFill>
            </a:endParaRPr>
          </a:p>
          <a:p>
            <a:pPr algn="ctr"/>
            <a:endParaRPr lang="en-GB" sz="2000" dirty="0">
              <a:solidFill>
                <a:srgbClr val="C00000"/>
              </a:solidFill>
            </a:endParaRPr>
          </a:p>
        </p:txBody>
      </p:sp>
      <p:sp>
        <p:nvSpPr>
          <p:cNvPr id="5" name="TextBox 4"/>
          <p:cNvSpPr txBox="1"/>
          <p:nvPr/>
        </p:nvSpPr>
        <p:spPr>
          <a:xfrm>
            <a:off x="476672" y="1259632"/>
            <a:ext cx="5904656" cy="307777"/>
          </a:xfrm>
          <a:prstGeom prst="rect">
            <a:avLst/>
          </a:prstGeom>
          <a:noFill/>
          <a:ln>
            <a:solidFill>
              <a:srgbClr val="00B0F0"/>
            </a:solidFill>
          </a:ln>
        </p:spPr>
        <p:txBody>
          <a:bodyPr wrap="square" rtlCol="0">
            <a:spAutoFit/>
          </a:bodyPr>
          <a:lstStyle/>
          <a:p>
            <a:pPr algn="ctr"/>
            <a:r>
              <a:rPr lang="en-GB" sz="1400" dirty="0" smtClean="0"/>
              <a:t>Lab user create waste in appropriate containers </a:t>
            </a:r>
          </a:p>
        </p:txBody>
      </p:sp>
      <p:sp>
        <p:nvSpPr>
          <p:cNvPr id="9" name="TextBox 8"/>
          <p:cNvSpPr txBox="1"/>
          <p:nvPr/>
        </p:nvSpPr>
        <p:spPr>
          <a:xfrm>
            <a:off x="476672" y="1869842"/>
            <a:ext cx="5904656" cy="738664"/>
          </a:xfrm>
          <a:prstGeom prst="rect">
            <a:avLst/>
          </a:prstGeom>
          <a:noFill/>
          <a:ln>
            <a:solidFill>
              <a:srgbClr val="00B0F0"/>
            </a:solidFill>
          </a:ln>
        </p:spPr>
        <p:txBody>
          <a:bodyPr wrap="square" rtlCol="0">
            <a:spAutoFit/>
          </a:bodyPr>
          <a:lstStyle/>
          <a:p>
            <a:pPr algn="just">
              <a:buFont typeface="Arial" panose="020B0604020202020204" pitchFamily="34" charset="0"/>
              <a:buChar char="•"/>
            </a:pPr>
            <a:r>
              <a:rPr lang="en-GB" sz="1400" dirty="0" smtClean="0"/>
              <a:t> Waste container must not be filled more than ¾ full</a:t>
            </a:r>
          </a:p>
          <a:p>
            <a:pPr algn="just">
              <a:buFont typeface="Arial" panose="020B0604020202020204" pitchFamily="34" charset="0"/>
              <a:buChar char="•"/>
            </a:pPr>
            <a:r>
              <a:rPr lang="en-GB" sz="1400" dirty="0" smtClean="0"/>
              <a:t> Incompatible materials must not be mixed together</a:t>
            </a:r>
          </a:p>
          <a:p>
            <a:pPr algn="just">
              <a:buFont typeface="Arial" panose="020B0604020202020204" pitchFamily="34" charset="0"/>
              <a:buChar char="•"/>
            </a:pPr>
            <a:r>
              <a:rPr lang="en-GB" sz="1400" dirty="0" smtClean="0"/>
              <a:t> Containers labelled with user name, chemicals, concentration and date </a:t>
            </a:r>
          </a:p>
        </p:txBody>
      </p:sp>
      <p:sp>
        <p:nvSpPr>
          <p:cNvPr id="10" name="TextBox 9"/>
          <p:cNvSpPr txBox="1"/>
          <p:nvPr/>
        </p:nvSpPr>
        <p:spPr>
          <a:xfrm>
            <a:off x="476672" y="3072812"/>
            <a:ext cx="5904656" cy="307777"/>
          </a:xfrm>
          <a:prstGeom prst="rect">
            <a:avLst/>
          </a:prstGeom>
          <a:noFill/>
          <a:ln>
            <a:solidFill>
              <a:srgbClr val="00B0F0"/>
            </a:solidFill>
          </a:ln>
        </p:spPr>
        <p:txBody>
          <a:bodyPr wrap="square" rtlCol="0">
            <a:spAutoFit/>
          </a:bodyPr>
          <a:lstStyle/>
          <a:p>
            <a:pPr algn="ctr"/>
            <a:r>
              <a:rPr lang="en-GB" sz="1400" dirty="0" smtClean="0"/>
              <a:t>Lab user complete the Hazardous Waste Deposit Form</a:t>
            </a:r>
          </a:p>
        </p:txBody>
      </p:sp>
      <p:sp>
        <p:nvSpPr>
          <p:cNvPr id="11" name="TextBox 10"/>
          <p:cNvSpPr txBox="1"/>
          <p:nvPr/>
        </p:nvSpPr>
        <p:spPr>
          <a:xfrm>
            <a:off x="476672" y="3779979"/>
            <a:ext cx="5904656" cy="1169551"/>
          </a:xfrm>
          <a:prstGeom prst="rect">
            <a:avLst/>
          </a:prstGeom>
          <a:noFill/>
          <a:ln>
            <a:solidFill>
              <a:srgbClr val="00B0F0"/>
            </a:solidFill>
          </a:ln>
        </p:spPr>
        <p:txBody>
          <a:bodyPr wrap="square" rtlCol="0">
            <a:spAutoFit/>
          </a:bodyPr>
          <a:lstStyle/>
          <a:p>
            <a:pPr algn="ctr"/>
            <a:r>
              <a:rPr lang="en-GB" sz="1400" dirty="0" smtClean="0"/>
              <a:t>Technical Support Staff checks and verifies that the Hazardous Waste Deposit </a:t>
            </a:r>
            <a:r>
              <a:rPr lang="en-GB" sz="1400" dirty="0"/>
              <a:t>F</a:t>
            </a:r>
            <a:r>
              <a:rPr lang="en-GB" sz="1400" dirty="0" smtClean="0"/>
              <a:t>orm has been completed correctly. </a:t>
            </a:r>
          </a:p>
          <a:p>
            <a:pPr algn="just">
              <a:buFont typeface="Wingdings" panose="05000000000000000000" pitchFamily="2" charset="2"/>
              <a:buChar char="Ø"/>
            </a:pPr>
            <a:r>
              <a:rPr lang="en-GB" sz="1400" dirty="0" smtClean="0"/>
              <a:t> It is the lab user’s responsibility to provide accurate information.</a:t>
            </a:r>
          </a:p>
          <a:p>
            <a:pPr algn="just">
              <a:buFont typeface="Wingdings" panose="05000000000000000000" pitchFamily="2" charset="2"/>
              <a:buChar char="Ø"/>
            </a:pPr>
            <a:r>
              <a:rPr lang="en-GB" sz="1400" dirty="0"/>
              <a:t> </a:t>
            </a:r>
            <a:r>
              <a:rPr lang="en-GB" sz="1400" dirty="0" smtClean="0"/>
              <a:t>The verifiers will not check </a:t>
            </a:r>
            <a:r>
              <a:rPr lang="en-GB" sz="1400" dirty="0"/>
              <a:t>if the contents in the waste container are correct</a:t>
            </a:r>
            <a:endParaRPr lang="en-GB" sz="1400" dirty="0" smtClean="0"/>
          </a:p>
          <a:p>
            <a:pPr algn="just">
              <a:buFont typeface="Wingdings" panose="05000000000000000000" pitchFamily="2" charset="2"/>
              <a:buChar char="Ø"/>
            </a:pPr>
            <a:r>
              <a:rPr lang="en-GB" sz="1400" dirty="0"/>
              <a:t>The waste must remain in the laboratory until this is </a:t>
            </a:r>
            <a:r>
              <a:rPr lang="en-GB" sz="1400" dirty="0" smtClean="0"/>
              <a:t>complete.</a:t>
            </a:r>
          </a:p>
        </p:txBody>
      </p:sp>
      <p:sp>
        <p:nvSpPr>
          <p:cNvPr id="12" name="TextBox 11"/>
          <p:cNvSpPr txBox="1"/>
          <p:nvPr/>
        </p:nvSpPr>
        <p:spPr>
          <a:xfrm>
            <a:off x="476672" y="5416932"/>
            <a:ext cx="5904656" cy="523220"/>
          </a:xfrm>
          <a:prstGeom prst="rect">
            <a:avLst/>
          </a:prstGeom>
          <a:noFill/>
          <a:ln>
            <a:solidFill>
              <a:srgbClr val="00B0F0"/>
            </a:solidFill>
          </a:ln>
        </p:spPr>
        <p:txBody>
          <a:bodyPr wrap="square" rtlCol="0">
            <a:spAutoFit/>
          </a:bodyPr>
          <a:lstStyle/>
          <a:p>
            <a:pPr algn="ctr"/>
            <a:r>
              <a:rPr lang="en-GB" sz="1400" dirty="0" smtClean="0"/>
              <a:t>Lab user takes waste from producing laboratory to Hazardous Waste Stores during opening hours along with Hazardous Waste Deposit Form</a:t>
            </a:r>
          </a:p>
        </p:txBody>
      </p:sp>
      <p:sp>
        <p:nvSpPr>
          <p:cNvPr id="13" name="TextBox 12"/>
          <p:cNvSpPr txBox="1"/>
          <p:nvPr/>
        </p:nvSpPr>
        <p:spPr>
          <a:xfrm>
            <a:off x="476672" y="6280447"/>
            <a:ext cx="5904656" cy="738664"/>
          </a:xfrm>
          <a:prstGeom prst="rect">
            <a:avLst/>
          </a:prstGeom>
          <a:noFill/>
          <a:ln>
            <a:solidFill>
              <a:srgbClr val="00B0F0"/>
            </a:solidFill>
          </a:ln>
        </p:spPr>
        <p:txBody>
          <a:bodyPr wrap="square" rtlCol="0">
            <a:spAutoFit/>
          </a:bodyPr>
          <a:lstStyle/>
          <a:p>
            <a:pPr algn="ctr"/>
            <a:r>
              <a:rPr lang="en-GB" sz="1400" dirty="0" smtClean="0"/>
              <a:t>Lab </a:t>
            </a:r>
            <a:r>
              <a:rPr lang="en-GB" sz="1400" dirty="0"/>
              <a:t>u</a:t>
            </a:r>
            <a:r>
              <a:rPr lang="en-GB" sz="1400" dirty="0" smtClean="0"/>
              <a:t>ser logs waste details in stores’ log book and places waste in the appropriate location within the stores escorted by stores’ operative. The stores’ operative will retain the Hazardous Waste Deposit Form.</a:t>
            </a:r>
          </a:p>
        </p:txBody>
      </p:sp>
      <p:sp>
        <p:nvSpPr>
          <p:cNvPr id="14" name="TextBox 13"/>
          <p:cNvSpPr txBox="1"/>
          <p:nvPr/>
        </p:nvSpPr>
        <p:spPr>
          <a:xfrm>
            <a:off x="476672" y="7373440"/>
            <a:ext cx="5904656" cy="307777"/>
          </a:xfrm>
          <a:prstGeom prst="rect">
            <a:avLst/>
          </a:prstGeom>
          <a:noFill/>
          <a:ln>
            <a:solidFill>
              <a:srgbClr val="00B0F0"/>
            </a:solidFill>
          </a:ln>
        </p:spPr>
        <p:txBody>
          <a:bodyPr wrap="square" rtlCol="0">
            <a:spAutoFit/>
          </a:bodyPr>
          <a:lstStyle/>
          <a:p>
            <a:pPr algn="ctr"/>
            <a:r>
              <a:rPr lang="en-GB" sz="1400" dirty="0" smtClean="0"/>
              <a:t>Stores arrange collection by chemical waste company and maintain records.</a:t>
            </a:r>
          </a:p>
        </p:txBody>
      </p:sp>
      <p:cxnSp>
        <p:nvCxnSpPr>
          <p:cNvPr id="16" name="Straight Arrow Connector 15"/>
          <p:cNvCxnSpPr/>
          <p:nvPr/>
        </p:nvCxnSpPr>
        <p:spPr>
          <a:xfrm>
            <a:off x="3439886" y="1581810"/>
            <a:ext cx="3131" cy="288032"/>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endCxn id="10" idx="0"/>
          </p:cNvCxnSpPr>
          <p:nvPr/>
        </p:nvCxnSpPr>
        <p:spPr>
          <a:xfrm flipH="1">
            <a:off x="3429000" y="2634004"/>
            <a:ext cx="7755" cy="438808"/>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a:off x="3429000" y="3491880"/>
            <a:ext cx="3131" cy="288032"/>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3439886" y="5005671"/>
            <a:ext cx="3132" cy="358417"/>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3439886" y="5992415"/>
            <a:ext cx="3131" cy="288032"/>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3443018" y="7080086"/>
            <a:ext cx="3131" cy="288032"/>
          </a:xfrm>
          <a:prstGeom prst="straightConnector1">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7988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1979</TotalTime>
  <Words>176</Words>
  <Application>Microsoft Office PowerPoint</Application>
  <PresentationFormat>On-screen Show (4:3)</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Wingdings</vt:lpstr>
      <vt:lpstr>Office Theme</vt:lpstr>
      <vt:lpstr>PowerPoint Presentation</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Cheung</dc:creator>
  <cp:lastModifiedBy>James Robinson</cp:lastModifiedBy>
  <cp:revision>7</cp:revision>
  <cp:lastPrinted>2017-08-01T13:27:19Z</cp:lastPrinted>
  <dcterms:created xsi:type="dcterms:W3CDTF">2017-05-23T08:50:01Z</dcterms:created>
  <dcterms:modified xsi:type="dcterms:W3CDTF">2021-06-03T11:32:48Z</dcterms:modified>
</cp:coreProperties>
</file>