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modernComment_1CE_4BDD45AA.xml" ContentType="application/vnd.ms-powerpoint.comment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 id="2147483679" r:id="rId5"/>
  </p:sldMasterIdLst>
  <p:notesMasterIdLst>
    <p:notesMasterId r:id="rId14"/>
  </p:notesMasterIdLst>
  <p:handoutMasterIdLst>
    <p:handoutMasterId r:id="rId15"/>
  </p:handoutMasterIdLst>
  <p:sldIdLst>
    <p:sldId id="459" r:id="rId6"/>
    <p:sldId id="467" r:id="rId7"/>
    <p:sldId id="462" r:id="rId8"/>
    <p:sldId id="470" r:id="rId9"/>
    <p:sldId id="466" r:id="rId10"/>
    <p:sldId id="463" r:id="rId11"/>
    <p:sldId id="464" r:id="rId12"/>
    <p:sldId id="460" r:id="rId13"/>
  </p:sldIdLst>
  <p:sldSz cx="12192000" cy="6858000"/>
  <p:notesSz cx="6797675" cy="9928225"/>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43BC8AF-A57E-EC7D-39AF-8D6155DF719C}" name="Lynda Rowlinson" initials="LR" userId="S::lynda.rowlinson@manchester.ac.uk::40f5da65-e7c3-4ba6-aa3a-e8815027b010" providerId="AD"/>
  <p188:author id="{D15283B6-B9A1-73F6-752B-0E7770755800}" name="Rosie Haynes" initials="RH" userId="S::rosie.haynes@manchester.ac.uk::40deed27-ef93-49c6-ab07-9c5c6d69c1e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annah Leverett" initials="HL" lastIdx="7" clrIdx="0">
    <p:extLst>
      <p:ext uri="{19B8F6BF-5375-455C-9EA6-DF929625EA0E}">
        <p15:presenceInfo xmlns:p15="http://schemas.microsoft.com/office/powerpoint/2012/main" userId="S-1-5-21-1715567821-1957994488-725345543-825151" providerId="AD"/>
      </p:ext>
    </p:extLst>
  </p:cmAuthor>
  <p:cmAuthor id="2" name="Kim Graakjaer" initials="KG" lastIdx="7" clrIdx="1">
    <p:extLst>
      <p:ext uri="{19B8F6BF-5375-455C-9EA6-DF929625EA0E}">
        <p15:presenceInfo xmlns:p15="http://schemas.microsoft.com/office/powerpoint/2012/main" userId="S::kim.graakjaer@manchester.ac.uk::b27ad9cd-2a55-414f-bc02-7a2b9a39e519" providerId="AD"/>
      </p:ext>
    </p:extLst>
  </p:cmAuthor>
  <p:cmAuthor id="3" name="Hannah Leverett" initials="HL [2]" lastIdx="5" clrIdx="2">
    <p:extLst>
      <p:ext uri="{19B8F6BF-5375-455C-9EA6-DF929625EA0E}">
        <p15:presenceInfo xmlns:p15="http://schemas.microsoft.com/office/powerpoint/2012/main" userId="S::hannah.leverett@manchester.ac.uk::b7fce357-35c7-4882-8b6e-63c8d25151b4" providerId="AD"/>
      </p:ext>
    </p:extLst>
  </p:cmAuthor>
  <p:cmAuthor id="4" name="Catherine Grills" initials="CG" lastIdx="25" clrIdx="3">
    <p:extLst>
      <p:ext uri="{19B8F6BF-5375-455C-9EA6-DF929625EA0E}">
        <p15:presenceInfo xmlns:p15="http://schemas.microsoft.com/office/powerpoint/2012/main" userId="S::c.grills@manchester.ac.uk::86357138-6cdc-4283-b883-9f940d0c0ab7" providerId="AD"/>
      </p:ext>
    </p:extLst>
  </p:cmAuthor>
  <p:cmAuthor id="5" name="Gareth Hughes" initials="GH" lastIdx="16" clrIdx="4">
    <p:extLst>
      <p:ext uri="{19B8F6BF-5375-455C-9EA6-DF929625EA0E}">
        <p15:presenceInfo xmlns:p15="http://schemas.microsoft.com/office/powerpoint/2012/main" userId="S::gareth.r.hughes@manchester.ac.uk::c97b800d-f5ee-49ec-8875-a54ebb3ae29d" providerId="AD"/>
      </p:ext>
    </p:extLst>
  </p:cmAuthor>
  <p:cmAuthor id="6" name="Joanne Couling" initials="JC" lastIdx="17" clrIdx="5">
    <p:extLst>
      <p:ext uri="{19B8F6BF-5375-455C-9EA6-DF929625EA0E}">
        <p15:presenceInfo xmlns:p15="http://schemas.microsoft.com/office/powerpoint/2012/main" userId="S::joanne.couling@manchester.ac.uk::02e16a5c-bbf6-4e25-be1c-e091b8652ff4" providerId="AD"/>
      </p:ext>
    </p:extLst>
  </p:cmAuthor>
  <p:cmAuthor id="7" name="James Crosland" initials="JC" lastIdx="1" clrIdx="6">
    <p:extLst>
      <p:ext uri="{19B8F6BF-5375-455C-9EA6-DF929625EA0E}">
        <p15:presenceInfo xmlns:p15="http://schemas.microsoft.com/office/powerpoint/2012/main" userId="S::james.crosland@manchester.ac.uk::1ab8165a-9f2b-4a00-b197-55510d44239c" providerId="AD"/>
      </p:ext>
    </p:extLst>
  </p:cmAuthor>
  <p:cmAuthor id="8" name="Aliya Khan" initials="AK" lastIdx="1" clrIdx="7">
    <p:extLst>
      <p:ext uri="{19B8F6BF-5375-455C-9EA6-DF929625EA0E}">
        <p15:presenceInfo xmlns:p15="http://schemas.microsoft.com/office/powerpoint/2012/main" userId="S::aliya.khan@manchester.ac.uk::953f710a-9282-419a-8548-ce7148c7f36f" providerId="AD"/>
      </p:ext>
    </p:extLst>
  </p:cmAuthor>
  <p:cmAuthor id="9" name="Hannah White" initials="HW" lastIdx="6" clrIdx="8">
    <p:extLst>
      <p:ext uri="{19B8F6BF-5375-455C-9EA6-DF929625EA0E}">
        <p15:presenceInfo xmlns:p15="http://schemas.microsoft.com/office/powerpoint/2012/main" userId="S::hannah.white@manchester.ac.uk::19ef2bea-6ff3-4d98-9e2c-e33cc4997770" providerId="AD"/>
      </p:ext>
    </p:extLst>
  </p:cmAuthor>
  <p:cmAuthor id="10" name="Hannah White" initials="HW [2]" lastIdx="3" clrIdx="9">
    <p:extLst>
      <p:ext uri="{19B8F6BF-5375-455C-9EA6-DF929625EA0E}">
        <p15:presenceInfo xmlns:p15="http://schemas.microsoft.com/office/powerpoint/2012/main" userId="S-1-5-21-1715567821-1957994488-725345543-825900" providerId="AD"/>
      </p:ext>
    </p:extLst>
  </p:cmAuthor>
  <p:cmAuthor id="11" name="Catherine Grills" initials="CG [2]" lastIdx="8" clrIdx="10">
    <p:extLst>
      <p:ext uri="{19B8F6BF-5375-455C-9EA6-DF929625EA0E}">
        <p15:presenceInfo xmlns:p15="http://schemas.microsoft.com/office/powerpoint/2012/main" userId="S-1-5-21-1715567821-1957994488-725345543-13944" providerId="AD"/>
      </p:ext>
    </p:extLst>
  </p:cmAuthor>
  <p:cmAuthor id="12" name="Simon Merrywest" initials="SM" lastIdx="9" clrIdx="11">
    <p:extLst>
      <p:ext uri="{19B8F6BF-5375-455C-9EA6-DF929625EA0E}">
        <p15:presenceInfo xmlns:p15="http://schemas.microsoft.com/office/powerpoint/2012/main" userId="S::simon.merrywest@manchester.ac.uk::683c4234-6716-494d-ba0f-7e4fff78f640" providerId="AD"/>
      </p:ext>
    </p:extLst>
  </p:cmAuthor>
  <p:cmAuthor id="13" name="Vikki Goddard" initials="VG" lastIdx="8" clrIdx="12">
    <p:extLst>
      <p:ext uri="{19B8F6BF-5375-455C-9EA6-DF929625EA0E}">
        <p15:presenceInfo xmlns:p15="http://schemas.microsoft.com/office/powerpoint/2012/main" userId="S::vikki.goddard@manchester.ac.uk::9e600cb0-bbe5-4978-af7f-152970bdcb41" providerId="AD"/>
      </p:ext>
    </p:extLst>
  </p:cmAuthor>
  <p:cmAuthor id="14" name="Rosie Haynes" initials="RH" lastIdx="2" clrIdx="13">
    <p:extLst>
      <p:ext uri="{19B8F6BF-5375-455C-9EA6-DF929625EA0E}">
        <p15:presenceInfo xmlns:p15="http://schemas.microsoft.com/office/powerpoint/2012/main" userId="S-1-5-21-1715567821-1957994488-725345543-1648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1F47"/>
    <a:srgbClr val="6F4B7B"/>
    <a:srgbClr val="6F2887"/>
    <a:srgbClr val="854996"/>
    <a:srgbClr val="41A3CF"/>
    <a:srgbClr val="9A58B8"/>
    <a:srgbClr val="A473BF"/>
    <a:srgbClr val="9E69B3"/>
    <a:srgbClr val="9A64B8"/>
    <a:srgbClr val="9F6C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83"/>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omments/modernComment_1CE_4BDD45AA.xml><?xml version="1.0" encoding="utf-8"?>
<p188:cmLst xmlns:a="http://schemas.openxmlformats.org/drawingml/2006/main" xmlns:r="http://schemas.openxmlformats.org/officeDocument/2006/relationships" xmlns:p188="http://schemas.microsoft.com/office/powerpoint/2018/8/main">
  <p188:cm id="{F7A2B0EE-B14E-4094-A807-036324DAD75C}" authorId="{F43BC8AF-A57E-EC7D-39AF-8D6155DF719C}" created="2025-11-11T12:57:24.845">
    <pc:sldMkLst xmlns:pc="http://schemas.microsoft.com/office/powerpoint/2013/main/command">
      <pc:docMk/>
      <pc:sldMk cId="1272792490" sldId="462"/>
    </pc:sldMkLst>
    <p188:txBody>
      <a:bodyPr/>
      <a:lstStyle/>
      <a:p>
        <a:r>
          <a:rPr lang="en-GB"/>
          <a:t>[@Julie Butterworth]  do you want to put this slide under Training and include links you have cascaded from Maizy to wellbeing champions on this one?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697472-68F3-8743-8B48-2743B141836B}"/>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00B5A47-2FA4-1E4D-B4D9-654EB042AD71}"/>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900D0C01-F35E-5E4A-B4B3-87418193CF3B}" type="datetimeFigureOut">
              <a:rPr lang="en-US" smtClean="0"/>
              <a:t>12/18/2025</a:t>
            </a:fld>
            <a:endParaRPr lang="en-US"/>
          </a:p>
        </p:txBody>
      </p:sp>
      <p:sp>
        <p:nvSpPr>
          <p:cNvPr id="4" name="Footer Placeholder 3">
            <a:extLst>
              <a:ext uri="{FF2B5EF4-FFF2-40B4-BE49-F238E27FC236}">
                <a16:creationId xmlns:a16="http://schemas.microsoft.com/office/drawing/2014/main" id="{87D0901A-345C-E84D-9B33-4A5FE8E5D6F3}"/>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B688BFF-BED7-3040-ACFC-97E7D2D03AFA}"/>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DAB90C26-8CAD-0D42-96CD-D54D54EFD8C4}" type="slidenum">
              <a:rPr lang="en-US" smtClean="0"/>
              <a:t>‹#›</a:t>
            </a:fld>
            <a:endParaRPr lang="en-US"/>
          </a:p>
        </p:txBody>
      </p:sp>
    </p:spTree>
    <p:extLst>
      <p:ext uri="{BB962C8B-B14F-4D97-AF65-F5344CB8AC3E}">
        <p14:creationId xmlns:p14="http://schemas.microsoft.com/office/powerpoint/2010/main" val="338181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6AECCAEB-7496-4C12-9A08-526B0D813A46}" type="datetimeFigureOut">
              <a:rPr lang="en-GB" smtClean="0"/>
              <a:pPr/>
              <a:t>18/12/2025</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EE8D4E6-F64F-4999-AC2A-A008E685C045}" type="slidenum">
              <a:rPr lang="en-GB" smtClean="0"/>
              <a:pPr/>
              <a:t>‹#›</a:t>
            </a:fld>
            <a:endParaRPr lang="en-GB"/>
          </a:p>
        </p:txBody>
      </p:sp>
    </p:spTree>
    <p:extLst>
      <p:ext uri="{BB962C8B-B14F-4D97-AF65-F5344CB8AC3E}">
        <p14:creationId xmlns:p14="http://schemas.microsoft.com/office/powerpoint/2010/main" val="4212246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E8D4E6-F64F-4999-AC2A-A008E685C045}" type="slidenum">
              <a:rPr lang="en-GB" smtClean="0"/>
              <a:pPr/>
              <a:t>3</a:t>
            </a:fld>
            <a:endParaRPr lang="en-GB"/>
          </a:p>
        </p:txBody>
      </p:sp>
    </p:spTree>
    <p:extLst>
      <p:ext uri="{BB962C8B-B14F-4D97-AF65-F5344CB8AC3E}">
        <p14:creationId xmlns:p14="http://schemas.microsoft.com/office/powerpoint/2010/main" val="161969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E7206-9734-6DB0-F3F8-EEDCC1117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86AF1-832A-760C-8741-3EA663954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0B3D1D-3103-9363-C655-109CE43A9AA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8C9119-B4E2-15EF-0228-6D5833B39C24}"/>
              </a:ext>
            </a:extLst>
          </p:cNvPr>
          <p:cNvSpPr>
            <a:spLocks noGrp="1"/>
          </p:cNvSpPr>
          <p:nvPr>
            <p:ph type="sldNum" sz="quarter" idx="5"/>
          </p:nvPr>
        </p:nvSpPr>
        <p:spPr/>
        <p:txBody>
          <a:bodyPr/>
          <a:lstStyle/>
          <a:p>
            <a:fld id="{3EE8D4E6-F64F-4999-AC2A-A008E685C045}" type="slidenum">
              <a:rPr lang="en-GB" smtClean="0"/>
              <a:pPr/>
              <a:t>4</a:t>
            </a:fld>
            <a:endParaRPr lang="en-GB"/>
          </a:p>
        </p:txBody>
      </p:sp>
    </p:spTree>
    <p:extLst>
      <p:ext uri="{BB962C8B-B14F-4D97-AF65-F5344CB8AC3E}">
        <p14:creationId xmlns:p14="http://schemas.microsoft.com/office/powerpoint/2010/main" val="3309283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Master" Target="../slideMasters/slideMaster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urple Title Slide">
    <p:bg>
      <p:bgPr>
        <a:solidFill>
          <a:srgbClr val="5D2979"/>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B8E4AFA-0C8C-9540-AEFD-8CE9FF2C2B60}"/>
              </a:ext>
            </a:extLst>
          </p:cNvPr>
          <p:cNvSpPr/>
          <p:nvPr userDrawn="1"/>
        </p:nvSpPr>
        <p:spPr>
          <a:xfrm>
            <a:off x="551384" y="332656"/>
            <a:ext cx="2174032" cy="1080219"/>
          </a:xfrm>
          <a:prstGeom prst="rect">
            <a:avLst/>
          </a:prstGeom>
          <a:solidFill>
            <a:srgbClr val="5D29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70128" y="1846550"/>
            <a:ext cx="10363200" cy="2041524"/>
          </a:xfrm>
        </p:spPr>
        <p:txBody>
          <a:bodyPr/>
          <a:lstStyle>
            <a:lvl1pPr>
              <a:defRPr sz="40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70128" y="3888073"/>
            <a:ext cx="10363200" cy="1752600"/>
          </a:xfrm>
        </p:spPr>
        <p:txBody>
          <a:bodyPr/>
          <a:lstStyle>
            <a:lvl1pPr marL="0" indent="0" algn="l">
              <a:buNone/>
              <a:defRPr sz="2800">
                <a:solidFill>
                  <a:schemeClr val="bg1">
                    <a:lumMod val="85000"/>
                  </a:schemeClr>
                </a:solidFill>
                <a:latin typeface="Arial" panose="020B0604020202020204" pitchFamily="34" charset="0"/>
                <a:ea typeface="Open Sans" panose="020B0606030504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566162" y="6430232"/>
            <a:ext cx="2844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EC7AB759-530A-46AC-842F-B07144F002F9}" type="datetimeFigureOut">
              <a:rPr lang="en-GB" smtClean="0"/>
              <a:pPr/>
              <a:t>18/12/2025</a:t>
            </a:fld>
            <a:endParaRPr lang="en-GB"/>
          </a:p>
        </p:txBody>
      </p:sp>
      <p:sp>
        <p:nvSpPr>
          <p:cNvPr id="5" name="Footer Placeholder 4"/>
          <p:cNvSpPr>
            <a:spLocks noGrp="1"/>
          </p:cNvSpPr>
          <p:nvPr>
            <p:ph type="ftr" sz="quarter" idx="11"/>
          </p:nvPr>
        </p:nvSpPr>
        <p:spPr>
          <a:xfrm>
            <a:off x="4182492" y="6428359"/>
            <a:ext cx="3860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a:xfrm>
            <a:off x="8768284" y="6428359"/>
            <a:ext cx="2844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10AD8A0A-4898-40BF-9009-4DA7E611EAC1}" type="slidenum">
              <a:rPr lang="en-GB" smtClean="0"/>
              <a:pPr/>
              <a:t>‹#›</a:t>
            </a:fld>
            <a:endParaRPr lang="en-GB"/>
          </a:p>
        </p:txBody>
      </p:sp>
    </p:spTree>
    <p:extLst>
      <p:ext uri="{BB962C8B-B14F-4D97-AF65-F5344CB8AC3E}">
        <p14:creationId xmlns:p14="http://schemas.microsoft.com/office/powerpoint/2010/main" val="671805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udent Information, Advice, and Guidance">
    <p:bg>
      <p:bgPr>
        <a:solidFill>
          <a:schemeClr val="accent6"/>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D67BF78-8946-4457-871D-3B6BD47CEE6D}"/>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pic>
        <p:nvPicPr>
          <p:cNvPr id="3" name="Picture 2" descr="Icon&#10;&#10;Description automatically generated">
            <a:extLst>
              <a:ext uri="{FF2B5EF4-FFF2-40B4-BE49-F238E27FC236}">
                <a16:creationId xmlns:a16="http://schemas.microsoft.com/office/drawing/2014/main" id="{591C9C68-15C5-49B5-8AD0-F2F9F82A92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6648" y="2640118"/>
            <a:ext cx="3227786" cy="3311504"/>
          </a:xfrm>
          <a:prstGeom prst="rect">
            <a:avLst/>
          </a:prstGeom>
        </p:spPr>
      </p:pic>
      <p:sp>
        <p:nvSpPr>
          <p:cNvPr id="6" name="Text Placeholder 11">
            <a:extLst>
              <a:ext uri="{FF2B5EF4-FFF2-40B4-BE49-F238E27FC236}">
                <a16:creationId xmlns:a16="http://schemas.microsoft.com/office/drawing/2014/main" id="{A27AB1FE-C340-40CF-96E3-64FC94CB419A}"/>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69126793-C977-4525-BBA8-D7F5E883283A}"/>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Student Information, Advice, and Guidance</a:t>
            </a:r>
            <a:endParaRPr lang="en-GB">
              <a:solidFill>
                <a:schemeClr val="bg1"/>
              </a:solidFill>
            </a:endParaRPr>
          </a:p>
        </p:txBody>
      </p:sp>
    </p:spTree>
    <p:extLst>
      <p:ext uri="{BB962C8B-B14F-4D97-AF65-F5344CB8AC3E}">
        <p14:creationId xmlns:p14="http://schemas.microsoft.com/office/powerpoint/2010/main" val="809650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udent Support and Wellbeing">
    <p:bg>
      <p:bgPr>
        <a:solidFill>
          <a:schemeClr val="accent6"/>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8D29A5D-CACA-4754-BB12-B48DED583BDE}"/>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pic>
        <p:nvPicPr>
          <p:cNvPr id="3" name="Picture 2" descr="Icon&#10;&#10;Description automatically generated">
            <a:extLst>
              <a:ext uri="{FF2B5EF4-FFF2-40B4-BE49-F238E27FC236}">
                <a16:creationId xmlns:a16="http://schemas.microsoft.com/office/drawing/2014/main" id="{65433E40-14A5-4605-8B8B-AACDE1E3B0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64628" y="2645744"/>
            <a:ext cx="3730214" cy="3305878"/>
          </a:xfrm>
          <a:prstGeom prst="rect">
            <a:avLst/>
          </a:prstGeom>
        </p:spPr>
      </p:pic>
      <p:sp>
        <p:nvSpPr>
          <p:cNvPr id="6" name="Text Placeholder 11">
            <a:extLst>
              <a:ext uri="{FF2B5EF4-FFF2-40B4-BE49-F238E27FC236}">
                <a16:creationId xmlns:a16="http://schemas.microsoft.com/office/drawing/2014/main" id="{273441F6-C607-45DF-928D-70BE19BE1066}"/>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46728970-91AA-414C-B18E-0F0DC4383A4B}"/>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Student Support and Wellbeing</a:t>
            </a:r>
            <a:endParaRPr lang="en-GB">
              <a:solidFill>
                <a:schemeClr val="bg1"/>
              </a:solidFill>
            </a:endParaRPr>
          </a:p>
        </p:txBody>
      </p:sp>
    </p:spTree>
    <p:extLst>
      <p:ext uri="{BB962C8B-B14F-4D97-AF65-F5344CB8AC3E}">
        <p14:creationId xmlns:p14="http://schemas.microsoft.com/office/powerpoint/2010/main" val="2812392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ogramme and Curriculum Management">
    <p:bg>
      <p:bgPr>
        <a:solidFill>
          <a:schemeClr val="accent6"/>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57302-BF41-479D-A114-AA58B209A5A9}"/>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pic>
        <p:nvPicPr>
          <p:cNvPr id="3" name="Picture 2" descr="Icon&#10;&#10;Description automatically generated with low confidence">
            <a:extLst>
              <a:ext uri="{FF2B5EF4-FFF2-40B4-BE49-F238E27FC236}">
                <a16:creationId xmlns:a16="http://schemas.microsoft.com/office/drawing/2014/main" id="{E0B9872F-5C39-4C72-8564-56400755EA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84366" y="2640118"/>
            <a:ext cx="3090737" cy="3311504"/>
          </a:xfrm>
          <a:prstGeom prst="rect">
            <a:avLst/>
          </a:prstGeom>
        </p:spPr>
      </p:pic>
      <p:sp>
        <p:nvSpPr>
          <p:cNvPr id="6" name="Text Placeholder 11">
            <a:extLst>
              <a:ext uri="{FF2B5EF4-FFF2-40B4-BE49-F238E27FC236}">
                <a16:creationId xmlns:a16="http://schemas.microsoft.com/office/drawing/2014/main" id="{DC896F2A-82A2-41A0-B01A-4A1D67DA831B}"/>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7E1480B5-6357-4056-A422-04D3A2924D05}"/>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err="1">
                <a:solidFill>
                  <a:schemeClr val="bg1"/>
                </a:solidFill>
              </a:rPr>
              <a:t>Programme</a:t>
            </a:r>
            <a:r>
              <a:rPr lang="en-US">
                <a:solidFill>
                  <a:schemeClr val="bg1"/>
                </a:solidFill>
              </a:rPr>
              <a:t> and Curriculum Management</a:t>
            </a:r>
            <a:endParaRPr lang="en-GB">
              <a:solidFill>
                <a:schemeClr val="bg1"/>
              </a:solidFill>
            </a:endParaRPr>
          </a:p>
        </p:txBody>
      </p:sp>
    </p:spTree>
    <p:extLst>
      <p:ext uri="{BB962C8B-B14F-4D97-AF65-F5344CB8AC3E}">
        <p14:creationId xmlns:p14="http://schemas.microsoft.com/office/powerpoint/2010/main" val="3611017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ssessment and Progression">
    <p:bg>
      <p:bgPr>
        <a:solidFill>
          <a:schemeClr val="accent6"/>
        </a:solidFill>
        <a:effectLst/>
      </p:bgPr>
    </p:bg>
    <p:spTree>
      <p:nvGrpSpPr>
        <p:cNvPr id="1" name=""/>
        <p:cNvGrpSpPr/>
        <p:nvPr/>
      </p:nvGrpSpPr>
      <p:grpSpPr>
        <a:xfrm>
          <a:off x="0" y="0"/>
          <a:ext cx="0" cy="0"/>
          <a:chOff x="0" y="0"/>
          <a:chExt cx="0" cy="0"/>
        </a:xfrm>
      </p:grpSpPr>
      <p:pic>
        <p:nvPicPr>
          <p:cNvPr id="9" name="Picture 8" descr="Icon&#10;&#10;Description automatically generated">
            <a:extLst>
              <a:ext uri="{FF2B5EF4-FFF2-40B4-BE49-F238E27FC236}">
                <a16:creationId xmlns:a16="http://schemas.microsoft.com/office/drawing/2014/main" id="{3FA804E4-4B03-4AE7-B2A6-FBAC80FC328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02909" y="2640118"/>
            <a:ext cx="4934607" cy="3311504"/>
          </a:xfrm>
          <a:prstGeom prst="rect">
            <a:avLst/>
          </a:prstGeom>
        </p:spPr>
      </p:pic>
      <p:sp>
        <p:nvSpPr>
          <p:cNvPr id="8" name="Title 1">
            <a:extLst>
              <a:ext uri="{FF2B5EF4-FFF2-40B4-BE49-F238E27FC236}">
                <a16:creationId xmlns:a16="http://schemas.microsoft.com/office/drawing/2014/main" id="{D62D840B-CDFD-4E57-818D-3B2A1B0313E4}"/>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
        <p:nvSpPr>
          <p:cNvPr id="6" name="Text Placeholder 11">
            <a:extLst>
              <a:ext uri="{FF2B5EF4-FFF2-40B4-BE49-F238E27FC236}">
                <a16:creationId xmlns:a16="http://schemas.microsoft.com/office/drawing/2014/main" id="{939C58EC-B72F-4021-A99D-D0357B3A5BC4}"/>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B6FCEDE1-A374-4C1E-BC1A-92C8B5B5077E}"/>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Assessment and Progression</a:t>
            </a:r>
            <a:endParaRPr lang="en-GB">
              <a:solidFill>
                <a:schemeClr val="bg1"/>
              </a:solidFill>
            </a:endParaRPr>
          </a:p>
        </p:txBody>
      </p:sp>
    </p:spTree>
    <p:extLst>
      <p:ext uri="{BB962C8B-B14F-4D97-AF65-F5344CB8AC3E}">
        <p14:creationId xmlns:p14="http://schemas.microsoft.com/office/powerpoint/2010/main" val="295929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stgraduate Research">
    <p:bg>
      <p:bgPr>
        <a:solidFill>
          <a:schemeClr val="accent6"/>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A791A5D-04A1-452A-BF2B-8352C60BD2C8}"/>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pic>
        <p:nvPicPr>
          <p:cNvPr id="3" name="Picture 2" descr="Icon&#10;&#10;Description automatically generated">
            <a:extLst>
              <a:ext uri="{FF2B5EF4-FFF2-40B4-BE49-F238E27FC236}">
                <a16:creationId xmlns:a16="http://schemas.microsoft.com/office/drawing/2014/main" id="{759CB3D2-1695-4FCD-A18B-E9041B0CAE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3924" y="2637559"/>
            <a:ext cx="4318056" cy="3314063"/>
          </a:xfrm>
          <a:prstGeom prst="rect">
            <a:avLst/>
          </a:prstGeom>
        </p:spPr>
      </p:pic>
      <p:sp>
        <p:nvSpPr>
          <p:cNvPr id="6" name="Text Placeholder 11">
            <a:extLst>
              <a:ext uri="{FF2B5EF4-FFF2-40B4-BE49-F238E27FC236}">
                <a16:creationId xmlns:a16="http://schemas.microsoft.com/office/drawing/2014/main" id="{CB73E027-D3A4-4BA4-B812-95A5C00E4813}"/>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0CA56049-B100-4657-98DE-85C45B59DE73}"/>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Postgraduate Research</a:t>
            </a:r>
            <a:endParaRPr lang="en-GB">
              <a:solidFill>
                <a:schemeClr val="bg1"/>
              </a:solidFill>
            </a:endParaRPr>
          </a:p>
        </p:txBody>
      </p:sp>
    </p:spTree>
    <p:extLst>
      <p:ext uri="{BB962C8B-B14F-4D97-AF65-F5344CB8AC3E}">
        <p14:creationId xmlns:p14="http://schemas.microsoft.com/office/powerpoint/2010/main" val="3874762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pic>
        <p:nvPicPr>
          <p:cNvPr id="3" name="Picture 2" descr="Icon&#10;&#10;Description automatically generated">
            <a:extLst>
              <a:ext uri="{FF2B5EF4-FFF2-40B4-BE49-F238E27FC236}">
                <a16:creationId xmlns:a16="http://schemas.microsoft.com/office/drawing/2014/main" id="{542162CD-95CE-446C-98FC-F03CBA6660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7600" y="4995721"/>
            <a:ext cx="1102434" cy="739819"/>
          </a:xfrm>
          <a:prstGeom prst="rect">
            <a:avLst/>
          </a:prstGeom>
        </p:spPr>
      </p:pic>
      <p:pic>
        <p:nvPicPr>
          <p:cNvPr id="17" name="Picture 16" descr="A picture containing text, screenshot, electronics, display&#10;&#10;Description automatically generated">
            <a:extLst>
              <a:ext uri="{FF2B5EF4-FFF2-40B4-BE49-F238E27FC236}">
                <a16:creationId xmlns:a16="http://schemas.microsoft.com/office/drawing/2014/main" id="{09C4A66C-463E-43BF-BADC-7641B2D8F52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70995" y="230219"/>
            <a:ext cx="1194544" cy="759226"/>
          </a:xfrm>
          <a:prstGeom prst="rect">
            <a:avLst/>
          </a:prstGeom>
        </p:spPr>
      </p:pic>
      <p:pic>
        <p:nvPicPr>
          <p:cNvPr id="18" name="Picture 17" descr="Icon&#10;&#10;Description automatically generated">
            <a:extLst>
              <a:ext uri="{FF2B5EF4-FFF2-40B4-BE49-F238E27FC236}">
                <a16:creationId xmlns:a16="http://schemas.microsoft.com/office/drawing/2014/main" id="{F3EE2F66-0BF1-495B-A533-D72E8BF0CBE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978339" y="3111802"/>
            <a:ext cx="779857" cy="691143"/>
          </a:xfrm>
          <a:prstGeom prst="rect">
            <a:avLst/>
          </a:prstGeom>
        </p:spPr>
      </p:pic>
      <p:pic>
        <p:nvPicPr>
          <p:cNvPr id="19" name="Picture 18" descr="Text, icon&#10;&#10;Description automatically generated">
            <a:extLst>
              <a:ext uri="{FF2B5EF4-FFF2-40B4-BE49-F238E27FC236}">
                <a16:creationId xmlns:a16="http://schemas.microsoft.com/office/drawing/2014/main" id="{11EE6A16-302E-4E13-8962-18FD87B7D84F}"/>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012715" y="1198999"/>
            <a:ext cx="850004" cy="759226"/>
          </a:xfrm>
          <a:prstGeom prst="rect">
            <a:avLst/>
          </a:prstGeom>
        </p:spPr>
      </p:pic>
      <p:pic>
        <p:nvPicPr>
          <p:cNvPr id="21" name="Picture 20" descr="Icon&#10;&#10;Description automatically generated">
            <a:extLst>
              <a:ext uri="{FF2B5EF4-FFF2-40B4-BE49-F238E27FC236}">
                <a16:creationId xmlns:a16="http://schemas.microsoft.com/office/drawing/2014/main" id="{AC721991-0575-45E2-BF1A-BC16380D14C0}"/>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866930" y="5857989"/>
            <a:ext cx="1002674" cy="769542"/>
          </a:xfrm>
          <a:prstGeom prst="rect">
            <a:avLst/>
          </a:prstGeom>
        </p:spPr>
      </p:pic>
      <p:pic>
        <p:nvPicPr>
          <p:cNvPr id="22" name="Picture 21" descr="Icon&#10;&#10;Description automatically generated with low confidence">
            <a:extLst>
              <a:ext uri="{FF2B5EF4-FFF2-40B4-BE49-F238E27FC236}">
                <a16:creationId xmlns:a16="http://schemas.microsoft.com/office/drawing/2014/main" id="{456DD5F2-C288-4431-AED6-B7C24946382E}"/>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007222" y="4012499"/>
            <a:ext cx="722090" cy="773668"/>
          </a:xfrm>
          <a:prstGeom prst="rect">
            <a:avLst/>
          </a:prstGeom>
        </p:spPr>
      </p:pic>
      <p:pic>
        <p:nvPicPr>
          <p:cNvPr id="23" name="Picture 22" descr="Icon&#10;&#10;Description automatically generated">
            <a:extLst>
              <a:ext uri="{FF2B5EF4-FFF2-40B4-BE49-F238E27FC236}">
                <a16:creationId xmlns:a16="http://schemas.microsoft.com/office/drawing/2014/main" id="{F6A48C9C-71EF-4E7F-A693-3F45DE13F8E6}"/>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1010317" y="2167779"/>
            <a:ext cx="715901" cy="734469"/>
          </a:xfrm>
          <a:prstGeom prst="rect">
            <a:avLst/>
          </a:prstGeom>
        </p:spPr>
      </p:pic>
      <p:sp>
        <p:nvSpPr>
          <p:cNvPr id="24" name="Title 1">
            <a:extLst>
              <a:ext uri="{FF2B5EF4-FFF2-40B4-BE49-F238E27FC236}">
                <a16:creationId xmlns:a16="http://schemas.microsoft.com/office/drawing/2014/main" id="{D3A3B5E4-392A-4D50-8DAF-33B2DCFCB851}"/>
              </a:ext>
            </a:extLst>
          </p:cNvPr>
          <p:cNvSpPr>
            <a:spLocks noGrp="1"/>
          </p:cNvSpPr>
          <p:nvPr>
            <p:ph type="title"/>
          </p:nvPr>
        </p:nvSpPr>
        <p:spPr>
          <a:xfrm>
            <a:off x="190721" y="148984"/>
            <a:ext cx="10060455" cy="642837"/>
          </a:xfrm>
        </p:spPr>
        <p:txBody>
          <a:bodyPr/>
          <a:lstStyle/>
          <a:p>
            <a:endParaRPr lang="en-GB" b="0">
              <a:latin typeface="Arial"/>
              <a:cs typeface="Arial"/>
            </a:endParaRPr>
          </a:p>
        </p:txBody>
      </p:sp>
      <p:sp>
        <p:nvSpPr>
          <p:cNvPr id="26" name="Content Placeholder 2">
            <a:extLst>
              <a:ext uri="{FF2B5EF4-FFF2-40B4-BE49-F238E27FC236}">
                <a16:creationId xmlns:a16="http://schemas.microsoft.com/office/drawing/2014/main" id="{DF3EAB90-9356-4579-B5CC-D2A74131C5DB}"/>
              </a:ext>
            </a:extLst>
          </p:cNvPr>
          <p:cNvSpPr>
            <a:spLocks noGrp="1"/>
          </p:cNvSpPr>
          <p:nvPr>
            <p:ph idx="1"/>
          </p:nvPr>
        </p:nvSpPr>
        <p:spPr>
          <a:xfrm>
            <a:off x="286975" y="963967"/>
            <a:ext cx="9961932" cy="4536504"/>
          </a:xfrm>
        </p:spPr>
        <p:txBody>
          <a:bodyPr>
            <a:normAutofit/>
          </a:bodyPr>
          <a:lstStyle>
            <a:lvl1pPr>
              <a:buClr>
                <a:srgbClr val="854996"/>
              </a:buClr>
              <a:buSzPct val="120000"/>
              <a:defRPr sz="24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2pPr>
            <a:lvl3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3pPr>
            <a:lvl4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4pPr>
            <a:lvl5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38929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8195475-0940-460E-A580-A6D4664A03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10570318" y="3792586"/>
            <a:ext cx="1334707" cy="2592412"/>
          </a:xfrm>
          <a:prstGeom prst="rect">
            <a:avLst/>
          </a:prstGeom>
        </p:spPr>
      </p:pic>
      <p:sp>
        <p:nvSpPr>
          <p:cNvPr id="24" name="Title 1">
            <a:extLst>
              <a:ext uri="{FF2B5EF4-FFF2-40B4-BE49-F238E27FC236}">
                <a16:creationId xmlns:a16="http://schemas.microsoft.com/office/drawing/2014/main" id="{D3A3B5E4-392A-4D50-8DAF-33B2DCFCB851}"/>
              </a:ext>
            </a:extLst>
          </p:cNvPr>
          <p:cNvSpPr>
            <a:spLocks noGrp="1"/>
          </p:cNvSpPr>
          <p:nvPr>
            <p:ph type="title"/>
          </p:nvPr>
        </p:nvSpPr>
        <p:spPr>
          <a:xfrm>
            <a:off x="190721" y="148984"/>
            <a:ext cx="10060455" cy="642837"/>
          </a:xfrm>
        </p:spPr>
        <p:txBody>
          <a:bodyPr/>
          <a:lstStyle/>
          <a:p>
            <a:endParaRPr lang="en-GB" b="0">
              <a:latin typeface="Arial"/>
              <a:cs typeface="Arial"/>
            </a:endParaRPr>
          </a:p>
        </p:txBody>
      </p:sp>
      <p:sp>
        <p:nvSpPr>
          <p:cNvPr id="26" name="Content Placeholder 2">
            <a:extLst>
              <a:ext uri="{FF2B5EF4-FFF2-40B4-BE49-F238E27FC236}">
                <a16:creationId xmlns:a16="http://schemas.microsoft.com/office/drawing/2014/main" id="{DF3EAB90-9356-4579-B5CC-D2A74131C5DB}"/>
              </a:ext>
            </a:extLst>
          </p:cNvPr>
          <p:cNvSpPr>
            <a:spLocks noGrp="1"/>
          </p:cNvSpPr>
          <p:nvPr>
            <p:ph idx="1"/>
          </p:nvPr>
        </p:nvSpPr>
        <p:spPr>
          <a:xfrm>
            <a:off x="286975" y="963967"/>
            <a:ext cx="9961932" cy="4536504"/>
          </a:xfrm>
        </p:spPr>
        <p:txBody>
          <a:bodyPr>
            <a:normAutofit/>
          </a:bodyPr>
          <a:lstStyle>
            <a:lvl1pPr>
              <a:buClr>
                <a:srgbClr val="854996"/>
              </a:buClr>
              <a:buSzPct val="120000"/>
              <a:defRPr sz="24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2pPr>
            <a:lvl3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3pPr>
            <a:lvl4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4pPr>
            <a:lvl5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6" name="Picture 5" descr="A close-up of a flag&#10;&#10;Description automatically generated with low confidence">
            <a:extLst>
              <a:ext uri="{FF2B5EF4-FFF2-40B4-BE49-F238E27FC236}">
                <a16:creationId xmlns:a16="http://schemas.microsoft.com/office/drawing/2014/main" id="{FE8FC653-CE62-4515-87E0-95C61F4EAFA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6184598">
            <a:off x="10326118" y="3953349"/>
            <a:ext cx="600896" cy="598034"/>
          </a:xfrm>
          <a:prstGeom prst="rect">
            <a:avLst/>
          </a:prstGeom>
        </p:spPr>
      </p:pic>
    </p:spTree>
    <p:extLst>
      <p:ext uri="{BB962C8B-B14F-4D97-AF65-F5344CB8AC3E}">
        <p14:creationId xmlns:p14="http://schemas.microsoft.com/office/powerpoint/2010/main" val="3957868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D3A3B5E4-392A-4D50-8DAF-33B2DCFCB851}"/>
              </a:ext>
            </a:extLst>
          </p:cNvPr>
          <p:cNvSpPr>
            <a:spLocks noGrp="1"/>
          </p:cNvSpPr>
          <p:nvPr>
            <p:ph type="title"/>
          </p:nvPr>
        </p:nvSpPr>
        <p:spPr>
          <a:xfrm>
            <a:off x="190721" y="148984"/>
            <a:ext cx="10060455" cy="642837"/>
          </a:xfrm>
        </p:spPr>
        <p:txBody>
          <a:bodyPr/>
          <a:lstStyle/>
          <a:p>
            <a:endParaRPr lang="en-GB" b="0">
              <a:latin typeface="Arial"/>
              <a:cs typeface="Arial"/>
            </a:endParaRPr>
          </a:p>
        </p:txBody>
      </p:sp>
      <p:sp>
        <p:nvSpPr>
          <p:cNvPr id="26" name="Content Placeholder 2">
            <a:extLst>
              <a:ext uri="{FF2B5EF4-FFF2-40B4-BE49-F238E27FC236}">
                <a16:creationId xmlns:a16="http://schemas.microsoft.com/office/drawing/2014/main" id="{DF3EAB90-9356-4579-B5CC-D2A74131C5DB}"/>
              </a:ext>
            </a:extLst>
          </p:cNvPr>
          <p:cNvSpPr>
            <a:spLocks noGrp="1"/>
          </p:cNvSpPr>
          <p:nvPr>
            <p:ph idx="1"/>
          </p:nvPr>
        </p:nvSpPr>
        <p:spPr>
          <a:xfrm>
            <a:off x="286975" y="963967"/>
            <a:ext cx="9961932" cy="4536504"/>
          </a:xfrm>
        </p:spPr>
        <p:txBody>
          <a:bodyPr>
            <a:normAutofit/>
          </a:bodyPr>
          <a:lstStyle>
            <a:lvl1pPr>
              <a:buClr>
                <a:srgbClr val="854996"/>
              </a:buClr>
              <a:buSzPct val="120000"/>
              <a:defRPr sz="24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2pPr>
            <a:lvl3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3pPr>
            <a:lvl4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4pPr>
            <a:lvl5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D9CD3EBC-7285-4311-B918-92454DF5F4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10915920" y="3715985"/>
            <a:ext cx="857622" cy="2669013"/>
          </a:xfrm>
          <a:prstGeom prst="rect">
            <a:avLst/>
          </a:prstGeom>
        </p:spPr>
      </p:pic>
      <p:pic>
        <p:nvPicPr>
          <p:cNvPr id="3" name="Picture 2" descr="A picture containing text, vector graphics&#10;&#10;Description automatically generated">
            <a:extLst>
              <a:ext uri="{FF2B5EF4-FFF2-40B4-BE49-F238E27FC236}">
                <a16:creationId xmlns:a16="http://schemas.microsoft.com/office/drawing/2014/main" id="{5EAA8E88-3D26-4C84-B606-11C9DBADDB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026668" flipH="1">
            <a:off x="10693940" y="3690119"/>
            <a:ext cx="526427" cy="587888"/>
          </a:xfrm>
          <a:prstGeom prst="rect">
            <a:avLst/>
          </a:prstGeom>
        </p:spPr>
      </p:pic>
    </p:spTree>
    <p:extLst>
      <p:ext uri="{BB962C8B-B14F-4D97-AF65-F5344CB8AC3E}">
        <p14:creationId xmlns:p14="http://schemas.microsoft.com/office/powerpoint/2010/main" val="2699491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E07B934-3011-4246-9AB8-391D09714A0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88480" y="3754515"/>
            <a:ext cx="1278400" cy="2630483"/>
          </a:xfrm>
          <a:prstGeom prst="rect">
            <a:avLst/>
          </a:prstGeom>
        </p:spPr>
      </p:pic>
      <p:sp>
        <p:nvSpPr>
          <p:cNvPr id="24" name="Title 1">
            <a:extLst>
              <a:ext uri="{FF2B5EF4-FFF2-40B4-BE49-F238E27FC236}">
                <a16:creationId xmlns:a16="http://schemas.microsoft.com/office/drawing/2014/main" id="{D3A3B5E4-392A-4D50-8DAF-33B2DCFCB851}"/>
              </a:ext>
            </a:extLst>
          </p:cNvPr>
          <p:cNvSpPr>
            <a:spLocks noGrp="1"/>
          </p:cNvSpPr>
          <p:nvPr>
            <p:ph type="title"/>
          </p:nvPr>
        </p:nvSpPr>
        <p:spPr>
          <a:xfrm>
            <a:off x="190721" y="148984"/>
            <a:ext cx="10060455" cy="642837"/>
          </a:xfrm>
        </p:spPr>
        <p:txBody>
          <a:bodyPr/>
          <a:lstStyle/>
          <a:p>
            <a:endParaRPr lang="en-GB" b="0">
              <a:latin typeface="Arial"/>
              <a:cs typeface="Arial"/>
            </a:endParaRPr>
          </a:p>
        </p:txBody>
      </p:sp>
      <p:sp>
        <p:nvSpPr>
          <p:cNvPr id="26" name="Content Placeholder 2">
            <a:extLst>
              <a:ext uri="{FF2B5EF4-FFF2-40B4-BE49-F238E27FC236}">
                <a16:creationId xmlns:a16="http://schemas.microsoft.com/office/drawing/2014/main" id="{DF3EAB90-9356-4579-B5CC-D2A74131C5DB}"/>
              </a:ext>
            </a:extLst>
          </p:cNvPr>
          <p:cNvSpPr>
            <a:spLocks noGrp="1"/>
          </p:cNvSpPr>
          <p:nvPr>
            <p:ph idx="1"/>
          </p:nvPr>
        </p:nvSpPr>
        <p:spPr>
          <a:xfrm>
            <a:off x="286975" y="963967"/>
            <a:ext cx="9961932" cy="4536504"/>
          </a:xfrm>
        </p:spPr>
        <p:txBody>
          <a:bodyPr>
            <a:normAutofit/>
          </a:bodyPr>
          <a:lstStyle>
            <a:lvl1pPr>
              <a:buClr>
                <a:srgbClr val="854996"/>
              </a:buClr>
              <a:buSzPct val="120000"/>
              <a:defRPr sz="24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2pPr>
            <a:lvl3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3pPr>
            <a:lvl4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4pPr>
            <a:lvl5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4" name="Picture 13" descr="Icon&#10;&#10;Description automatically generated">
            <a:extLst>
              <a:ext uri="{FF2B5EF4-FFF2-40B4-BE49-F238E27FC236}">
                <a16:creationId xmlns:a16="http://schemas.microsoft.com/office/drawing/2014/main" id="{040996FE-C028-464B-9233-F1F8764F9C3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928423" y="3062845"/>
            <a:ext cx="598514" cy="598514"/>
          </a:xfrm>
          <a:prstGeom prst="rect">
            <a:avLst/>
          </a:prstGeom>
        </p:spPr>
      </p:pic>
    </p:spTree>
    <p:extLst>
      <p:ext uri="{BB962C8B-B14F-4D97-AF65-F5344CB8AC3E}">
        <p14:creationId xmlns:p14="http://schemas.microsoft.com/office/powerpoint/2010/main" val="302999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8223" y="2130426"/>
            <a:ext cx="10972800" cy="1470025"/>
          </a:xfrm>
        </p:spPr>
        <p:txBody>
          <a:bodyPr/>
          <a:lstStyle>
            <a:lvl1pPr>
              <a:defRPr sz="3200" b="1">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58223" y="3886200"/>
            <a:ext cx="10972800" cy="1752600"/>
          </a:xfrm>
        </p:spPr>
        <p:txBody>
          <a:bodyPr/>
          <a:lstStyle>
            <a:lvl1pPr marL="0" indent="0" algn="l">
              <a:buNone/>
              <a:defRPr sz="2800">
                <a:solidFill>
                  <a:schemeClr val="tx1">
                    <a:tint val="75000"/>
                  </a:schemeClr>
                </a:solidFill>
                <a:latin typeface="Arial" panose="020B0604020202020204" pitchFamily="34" charset="0"/>
                <a:ea typeface="Open Sans" panose="020B0606030504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548911" y="6428359"/>
            <a:ext cx="2844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EC7AB759-530A-46AC-842F-B07144F002F9}" type="datetimeFigureOut">
              <a:rPr lang="en-GB" smtClean="0"/>
              <a:pPr/>
              <a:t>18/12/2025</a:t>
            </a:fld>
            <a:endParaRPr lang="en-GB"/>
          </a:p>
        </p:txBody>
      </p:sp>
      <p:sp>
        <p:nvSpPr>
          <p:cNvPr id="5" name="Footer Placeholder 4"/>
          <p:cNvSpPr>
            <a:spLocks noGrp="1"/>
          </p:cNvSpPr>
          <p:nvPr>
            <p:ph type="ftr" sz="quarter" idx="11"/>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10AD8A0A-4898-40BF-9009-4DA7E611EAC1}" type="slidenum">
              <a:rPr lang="en-GB" smtClean="0"/>
              <a:pPr/>
              <a:t>‹#›</a:t>
            </a:fld>
            <a:endParaRPr lang="en-GB"/>
          </a:p>
        </p:txBody>
      </p:sp>
    </p:spTree>
    <p:extLst>
      <p:ext uri="{BB962C8B-B14F-4D97-AF65-F5344CB8AC3E}">
        <p14:creationId xmlns:p14="http://schemas.microsoft.com/office/powerpoint/2010/main" val="1376846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1385" y="476672"/>
            <a:ext cx="11105938" cy="1143000"/>
          </a:xfrm>
        </p:spPr>
        <p:txBody>
          <a:bodyPr/>
          <a:lstStyle>
            <a:lvl1pPr>
              <a:defRPr sz="3200">
                <a:solidFill>
                  <a:schemeClr val="accent6">
                    <a:lumMod val="50000"/>
                  </a:schemeClr>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551384" y="1772816"/>
            <a:ext cx="11119915" cy="4536504"/>
          </a:xfrm>
        </p:spPr>
        <p:txBody>
          <a:bodyPr>
            <a:normAutofit/>
          </a:bodyPr>
          <a:lstStyle>
            <a:lvl1pPr>
              <a:buClr>
                <a:srgbClr val="854996"/>
              </a:buClr>
              <a:buSzPct val="120000"/>
              <a:defRPr sz="24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2pPr>
            <a:lvl3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3pPr>
            <a:lvl4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4pPr>
            <a:lvl5pPr>
              <a:defRPr sz="2000">
                <a:solidFill>
                  <a:schemeClr val="tx1">
                    <a:lumMod val="85000"/>
                    <a:lumOff val="15000"/>
                  </a:schemeClr>
                </a:solidFill>
                <a:latin typeface="Arial" panose="020B0604020202020204" pitchFamily="34" charset="0"/>
                <a:ea typeface="Open Sans" panose="020B0606030504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551385" y="6428359"/>
            <a:ext cx="2844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222B6232-AB33-4513-9527-F98CEC472D23}" type="datetimeFigureOut">
              <a:rPr lang="en-GB" smtClean="0"/>
              <a:pPr/>
              <a:t>18/12/2025</a:t>
            </a:fld>
            <a:endParaRPr lang="en-GB"/>
          </a:p>
        </p:txBody>
      </p:sp>
      <p:sp>
        <p:nvSpPr>
          <p:cNvPr id="5" name="Footer Placeholder 4"/>
          <p:cNvSpPr>
            <a:spLocks noGrp="1"/>
          </p:cNvSpPr>
          <p:nvPr>
            <p:ph type="ftr" sz="quarter" idx="11"/>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12"/>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F758A139-7ABE-46A1-B082-C2C77667394C}" type="slidenum">
              <a:rPr lang="en-GB" smtClean="0"/>
              <a:pPr/>
              <a:t>‹#›</a:t>
            </a:fld>
            <a:endParaRPr lang="en-GB"/>
          </a:p>
        </p:txBody>
      </p:sp>
    </p:spTree>
    <p:extLst>
      <p:ext uri="{BB962C8B-B14F-4D97-AF65-F5344CB8AC3E}">
        <p14:creationId xmlns:p14="http://schemas.microsoft.com/office/powerpoint/2010/main" val="62333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51385" y="6428359"/>
            <a:ext cx="2844800" cy="365125"/>
          </a:xfrm>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B1AE269B-21F6-4A71-848B-6E891C314B78}" type="datetimeFigureOut">
              <a:rPr lang="en-GB" smtClean="0"/>
              <a:pPr/>
              <a:t>18/12/2025</a:t>
            </a:fld>
            <a:endParaRPr lang="en-GB"/>
          </a:p>
        </p:txBody>
      </p:sp>
      <p:sp>
        <p:nvSpPr>
          <p:cNvPr id="3" name="Footer Placeholder 4"/>
          <p:cNvSpPr>
            <a:spLocks noGrp="1"/>
          </p:cNvSpPr>
          <p:nvPr>
            <p:ph type="ftr" sz="quarter" idx="11"/>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endParaRPr lang="en-GB"/>
          </a:p>
        </p:txBody>
      </p:sp>
      <p:sp>
        <p:nvSpPr>
          <p:cNvPr id="4" name="Slide Number Placeholder 5"/>
          <p:cNvSpPr>
            <a:spLocks noGrp="1"/>
          </p:cNvSpPr>
          <p:nvPr>
            <p:ph type="sldNum" sz="quarter" idx="12"/>
          </p:nvPr>
        </p:nvSpPr>
        <p:spPr/>
        <p:txBody>
          <a:bodyPr/>
          <a:lstStyle>
            <a:lvl1pPr>
              <a:defRPr>
                <a:latin typeface="Arial" panose="020B0604020202020204" pitchFamily="34" charset="0"/>
                <a:ea typeface="Open Sans" panose="020B0606030504020204" pitchFamily="34" charset="0"/>
                <a:cs typeface="Arial" panose="020B0604020202020204" pitchFamily="34" charset="0"/>
              </a:defRPr>
            </a:lvl1pPr>
          </a:lstStyle>
          <a:p>
            <a:fld id="{32789173-A1D5-421E-B384-2A426DF314C2}" type="slidenum">
              <a:rPr lang="en-GB" smtClean="0"/>
              <a:pPr/>
              <a:t>‹#›</a:t>
            </a:fld>
            <a:endParaRPr lang="en-GB"/>
          </a:p>
        </p:txBody>
      </p:sp>
    </p:spTree>
    <p:extLst>
      <p:ext uri="{BB962C8B-B14F-4D97-AF65-F5344CB8AC3E}">
        <p14:creationId xmlns:p14="http://schemas.microsoft.com/office/powerpoint/2010/main" val="331878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ster">
    <p:bg>
      <p:bgPr>
        <a:solidFill>
          <a:schemeClr val="bg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FBC86FA-AAA6-4D6F-B123-7730CCD8C3A8}"/>
              </a:ext>
            </a:extLst>
          </p:cNvPr>
          <p:cNvSpPr txBox="1">
            <a:spLocks/>
          </p:cNvSpPr>
          <p:nvPr userDrawn="1"/>
        </p:nvSpPr>
        <p:spPr bwMode="auto">
          <a:xfrm>
            <a:off x="551385" y="1395885"/>
            <a:ext cx="6948641"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GB" sz="3200" noProof="0">
                <a:solidFill>
                  <a:srgbClr val="6F2887"/>
                </a:solidFill>
                <a:latin typeface="Arial" panose="020B0604020202020204" pitchFamily="34" charset="0"/>
                <a:cs typeface="Arial" panose="020B0604020202020204" pitchFamily="34" charset="0"/>
              </a:rPr>
              <a:t>Student Experience Programme</a:t>
            </a:r>
          </a:p>
        </p:txBody>
      </p:sp>
      <p:pic>
        <p:nvPicPr>
          <p:cNvPr id="8" name="Picture 7" descr="Graphical user interface, application&#10;&#10;Description automatically generated">
            <a:extLst>
              <a:ext uri="{FF2B5EF4-FFF2-40B4-BE49-F238E27FC236}">
                <a16:creationId xmlns:a16="http://schemas.microsoft.com/office/drawing/2014/main" id="{4501FCF4-FAE1-4FFE-8528-76BDC5AA84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993" y="2831690"/>
            <a:ext cx="7077773" cy="3640202"/>
          </a:xfrm>
          <a:prstGeom prst="rect">
            <a:avLst/>
          </a:prstGeom>
        </p:spPr>
      </p:pic>
      <p:sp>
        <p:nvSpPr>
          <p:cNvPr id="2" name="Title 1"/>
          <p:cNvSpPr>
            <a:spLocks noGrp="1"/>
          </p:cNvSpPr>
          <p:nvPr>
            <p:ph type="ctrTitle"/>
          </p:nvPr>
        </p:nvSpPr>
        <p:spPr>
          <a:xfrm>
            <a:off x="551385" y="2628360"/>
            <a:ext cx="5904656" cy="747106"/>
          </a:xfrm>
        </p:spPr>
        <p:txBody>
          <a:bodyPr anchor="b"/>
          <a:lstStyle>
            <a:lvl1pPr marL="0" indent="0" algn="l">
              <a:buFont typeface="Arial" panose="020B0604020202020204" pitchFamily="34" charset="0"/>
              <a:buNone/>
              <a:defRPr sz="2800" b="1">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
        <p:nvSpPr>
          <p:cNvPr id="12" name="Text Placeholder 11">
            <a:extLst>
              <a:ext uri="{FF2B5EF4-FFF2-40B4-BE49-F238E27FC236}">
                <a16:creationId xmlns:a16="http://schemas.microsoft.com/office/drawing/2014/main" id="{7A94FB4F-43C6-C042-AE2F-3728DD88E6CB}"/>
              </a:ext>
            </a:extLst>
          </p:cNvPr>
          <p:cNvSpPr>
            <a:spLocks noGrp="1"/>
          </p:cNvSpPr>
          <p:nvPr>
            <p:ph type="body" sz="quarter" idx="10" hasCustomPrompt="1"/>
          </p:nvPr>
        </p:nvSpPr>
        <p:spPr>
          <a:xfrm>
            <a:off x="551385" y="3917759"/>
            <a:ext cx="5904656" cy="734032"/>
          </a:xfrm>
        </p:spPr>
        <p:txBody>
          <a:bodyPr/>
          <a:lstStyle>
            <a:lvl1pPr marL="0" indent="0">
              <a:buNone/>
              <a:defRPr sz="20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pic>
        <p:nvPicPr>
          <p:cNvPr id="10" name="Picture 9">
            <a:extLst>
              <a:ext uri="{FF2B5EF4-FFF2-40B4-BE49-F238E27FC236}">
                <a16:creationId xmlns:a16="http://schemas.microsoft.com/office/drawing/2014/main" id="{EFD99B7C-071A-2E4F-AADF-4E450303FC2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1385" y="505148"/>
            <a:ext cx="1674086" cy="715640"/>
          </a:xfrm>
          <a:prstGeom prst="rect">
            <a:avLst/>
          </a:prstGeom>
        </p:spPr>
      </p:pic>
    </p:spTree>
    <p:extLst>
      <p:ext uri="{BB962C8B-B14F-4D97-AF65-F5344CB8AC3E}">
        <p14:creationId xmlns:p14="http://schemas.microsoft.com/office/powerpoint/2010/main" val="141569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1">
    <p:bg>
      <p:bgRef idx="1001">
        <a:schemeClr val="bg1"/>
      </p:bgRef>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6DFB058-05F0-4AAE-85AE-2E882B7CAE3C}"/>
              </a:ext>
            </a:extLst>
          </p:cNvPr>
          <p:cNvSpPr txBox="1"/>
          <p:nvPr userDrawn="1"/>
        </p:nvSpPr>
        <p:spPr>
          <a:xfrm rot="323514">
            <a:off x="-429524" y="-926039"/>
            <a:ext cx="13886920" cy="8710077"/>
          </a:xfrm>
          <a:prstGeom prst="rect">
            <a:avLst/>
          </a:prstGeom>
          <a:solidFill>
            <a:schemeClr val="accent6"/>
          </a:solidFill>
          <a:ln>
            <a:noFill/>
          </a:ln>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r>
              <a:rPr lang="en-GB" sz="2000" b="1" noProof="0">
                <a:solidFill>
                  <a:srgbClr val="A473BF"/>
                </a:solidFill>
              </a:rPr>
              <a:t>Student Marketing and Recruitment </a:t>
            </a:r>
            <a:r>
              <a:rPr lang="en-GB" sz="2000" b="0" noProof="0">
                <a:solidFill>
                  <a:srgbClr val="9A64B8"/>
                </a:solidFill>
              </a:rPr>
              <a:t>Applications and Admissions </a:t>
            </a:r>
            <a:r>
              <a:rPr lang="en-GB" sz="2000" b="1" noProof="0">
                <a:solidFill>
                  <a:srgbClr val="A473BF"/>
                </a:solidFill>
              </a:rPr>
              <a:t>Student Information, Advice, and Guidance </a:t>
            </a:r>
            <a:r>
              <a:rPr lang="en-GB" sz="2000" b="0" noProof="0">
                <a:solidFill>
                  <a:srgbClr val="9A64B8"/>
                </a:solidFill>
              </a:rPr>
              <a:t>Student Support and Wellbeing </a:t>
            </a:r>
            <a:r>
              <a:rPr lang="en-GB" sz="2000" b="1" noProof="0">
                <a:solidFill>
                  <a:srgbClr val="A473BF"/>
                </a:solidFill>
              </a:rPr>
              <a:t>Programme and Curriculum Management</a:t>
            </a:r>
            <a:r>
              <a:rPr lang="en-GB" sz="2000" b="1" noProof="0">
                <a:solidFill>
                  <a:srgbClr val="9F6CBC"/>
                </a:solidFill>
              </a:rPr>
              <a:t> </a:t>
            </a:r>
            <a:r>
              <a:rPr lang="en-GB" sz="2000" b="0" noProof="0">
                <a:solidFill>
                  <a:srgbClr val="9A64B8"/>
                </a:solidFill>
              </a:rPr>
              <a:t>Assessment and Progression </a:t>
            </a:r>
            <a:r>
              <a:rPr lang="en-GB" sz="2000" b="1" noProof="0">
                <a:solidFill>
                  <a:srgbClr val="A473BF"/>
                </a:solidFill>
              </a:rPr>
              <a:t>Postgraduate Research </a:t>
            </a:r>
            <a:r>
              <a:rPr lang="en-GB" sz="2000" noProof="0">
                <a:solidFill>
                  <a:srgbClr val="9A64B8"/>
                </a:solidFill>
              </a:rPr>
              <a:t>Student Marketing and Recruitment</a:t>
            </a:r>
            <a:r>
              <a:rPr lang="en-GB" sz="2000" b="0" noProof="0">
                <a:solidFill>
                  <a:srgbClr val="9A64B8"/>
                </a:solidFill>
              </a:rPr>
              <a:t> </a:t>
            </a:r>
            <a:r>
              <a:rPr lang="en-GB" sz="2000" b="1" noProof="0">
                <a:solidFill>
                  <a:srgbClr val="A473BF"/>
                </a:solidFill>
              </a:rPr>
              <a:t>Applications and Admissions </a:t>
            </a:r>
            <a:r>
              <a:rPr lang="en-GB" sz="2000" noProof="0">
                <a:solidFill>
                  <a:srgbClr val="9A64B8"/>
                </a:solidFill>
              </a:rPr>
              <a:t>Student Information, Advice, and Guidance</a:t>
            </a:r>
            <a:r>
              <a:rPr lang="en-GB" sz="2000" noProof="0">
                <a:solidFill>
                  <a:srgbClr val="9F6CBC"/>
                </a:solidFill>
              </a:rPr>
              <a:t> </a:t>
            </a:r>
            <a:r>
              <a:rPr lang="en-GB" sz="2000" b="1" noProof="0">
                <a:solidFill>
                  <a:srgbClr val="A473BF"/>
                </a:solidFill>
              </a:rPr>
              <a:t>Student Support and Wellbeing </a:t>
            </a:r>
            <a:r>
              <a:rPr lang="en-GB" sz="2000" noProof="0">
                <a:solidFill>
                  <a:srgbClr val="9A64B8"/>
                </a:solidFill>
              </a:rPr>
              <a:t>Programme and Curriculum Management </a:t>
            </a:r>
            <a:r>
              <a:rPr lang="en-GB" sz="2000" b="1" noProof="0">
                <a:solidFill>
                  <a:srgbClr val="A473BF"/>
                </a:solidFill>
              </a:rPr>
              <a:t>Assessment and Progression </a:t>
            </a:r>
            <a:r>
              <a:rPr lang="en-GB" sz="2000" noProof="0">
                <a:solidFill>
                  <a:srgbClr val="9A64B8"/>
                </a:solidFill>
              </a:rPr>
              <a:t>Postgraduate Research </a:t>
            </a:r>
            <a:endParaRPr lang="en-GB" sz="2000" b="1" noProof="0">
              <a:solidFill>
                <a:srgbClr val="A473BF"/>
              </a:solidFill>
            </a:endParaRPr>
          </a:p>
        </p:txBody>
      </p:sp>
      <p:sp>
        <p:nvSpPr>
          <p:cNvPr id="21" name="Title 1">
            <a:extLst>
              <a:ext uri="{FF2B5EF4-FFF2-40B4-BE49-F238E27FC236}">
                <a16:creationId xmlns:a16="http://schemas.microsoft.com/office/drawing/2014/main" id="{03F76AF1-D0FD-4DC6-8861-894E66D22132}"/>
              </a:ext>
            </a:extLst>
          </p:cNvPr>
          <p:cNvSpPr txBox="1">
            <a:spLocks/>
          </p:cNvSpPr>
          <p:nvPr userDrawn="1"/>
        </p:nvSpPr>
        <p:spPr bwMode="auto">
          <a:xfrm>
            <a:off x="2421123" y="2301240"/>
            <a:ext cx="7349755" cy="225552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ctr"/>
            <a:r>
              <a:rPr lang="en-GB" sz="6000" noProof="0">
                <a:solidFill>
                  <a:schemeClr val="bg1"/>
                </a:solidFill>
              </a:rPr>
              <a:t>Student Experience Programme</a:t>
            </a:r>
          </a:p>
        </p:txBody>
      </p:sp>
    </p:spTree>
    <p:extLst>
      <p:ext uri="{BB962C8B-B14F-4D97-AF65-F5344CB8AC3E}">
        <p14:creationId xmlns:p14="http://schemas.microsoft.com/office/powerpoint/2010/main" val="213864869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71F915A-D06D-7346-9FA2-6C2B4BF42976}"/>
              </a:ext>
            </a:extLst>
          </p:cNvPr>
          <p:cNvSpPr>
            <a:spLocks noGrp="1"/>
          </p:cNvSpPr>
          <p:nvPr>
            <p:ph type="title"/>
          </p:nvPr>
        </p:nvSpPr>
        <p:spPr>
          <a:xfrm>
            <a:off x="554484" y="3140968"/>
            <a:ext cx="3597300" cy="1143000"/>
          </a:xfrm>
        </p:spPr>
        <p:txBody>
          <a:bodyPr/>
          <a:lstStyle>
            <a:lvl1pPr>
              <a:defRPr>
                <a:solidFill>
                  <a:schemeClr val="tx1"/>
                </a:solidFill>
              </a:defRPr>
            </a:lvl1pPr>
          </a:lstStyle>
          <a:p>
            <a:r>
              <a:rPr lang="en-GB"/>
              <a:t>Click to edit Master title style</a:t>
            </a:r>
            <a:endParaRPr lang="en-US"/>
          </a:p>
        </p:txBody>
      </p:sp>
      <p:pic>
        <p:nvPicPr>
          <p:cNvPr id="21" name="Picture 20">
            <a:extLst>
              <a:ext uri="{FF2B5EF4-FFF2-40B4-BE49-F238E27FC236}">
                <a16:creationId xmlns:a16="http://schemas.microsoft.com/office/drawing/2014/main" id="{81051D06-45B2-4DDE-B509-6C94F658C0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80867" y="942158"/>
            <a:ext cx="1804351" cy="6421640"/>
          </a:xfrm>
          <a:prstGeom prst="rect">
            <a:avLst/>
          </a:prstGeom>
        </p:spPr>
      </p:pic>
      <p:pic>
        <p:nvPicPr>
          <p:cNvPr id="23" name="Picture 22" descr="A picture containing vector graphics&#10;&#10;Description automatically generated">
            <a:extLst>
              <a:ext uri="{FF2B5EF4-FFF2-40B4-BE49-F238E27FC236}">
                <a16:creationId xmlns:a16="http://schemas.microsoft.com/office/drawing/2014/main" id="{2CD0B88B-5AAE-4436-88F0-F35B4E1FFA2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70627" y="757098"/>
            <a:ext cx="3016505" cy="6606700"/>
          </a:xfrm>
          <a:prstGeom prst="rect">
            <a:avLst/>
          </a:prstGeom>
        </p:spPr>
      </p:pic>
      <p:pic>
        <p:nvPicPr>
          <p:cNvPr id="19" name="Picture 18">
            <a:extLst>
              <a:ext uri="{FF2B5EF4-FFF2-40B4-BE49-F238E27FC236}">
                <a16:creationId xmlns:a16="http://schemas.microsoft.com/office/drawing/2014/main" id="{50F53497-F564-4693-829C-B30BE289D8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8613" y="821870"/>
            <a:ext cx="2304019" cy="6541928"/>
          </a:xfrm>
          <a:prstGeom prst="rect">
            <a:avLst/>
          </a:prstGeom>
        </p:spPr>
      </p:pic>
    </p:spTree>
    <p:extLst>
      <p:ext uri="{BB962C8B-B14F-4D97-AF65-F5344CB8AC3E}">
        <p14:creationId xmlns:p14="http://schemas.microsoft.com/office/powerpoint/2010/main" val="2386931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udent Marketing and Recruitment">
    <p:bg>
      <p:bgPr>
        <a:solidFill>
          <a:schemeClr val="accent6"/>
        </a:solidFill>
        <a:effectLst/>
      </p:bgPr>
    </p:bg>
    <p:spTree>
      <p:nvGrpSpPr>
        <p:cNvPr id="1" name=""/>
        <p:cNvGrpSpPr/>
        <p:nvPr/>
      </p:nvGrpSpPr>
      <p:grpSpPr>
        <a:xfrm>
          <a:off x="0" y="0"/>
          <a:ext cx="0" cy="0"/>
          <a:chOff x="0" y="0"/>
          <a:chExt cx="0" cy="0"/>
        </a:xfrm>
      </p:grpSpPr>
      <p:pic>
        <p:nvPicPr>
          <p:cNvPr id="7" name="Picture 6" descr="A picture containing text, screenshot, electronics, display&#10;&#10;Description automatically generated">
            <a:extLst>
              <a:ext uri="{FF2B5EF4-FFF2-40B4-BE49-F238E27FC236}">
                <a16:creationId xmlns:a16="http://schemas.microsoft.com/office/drawing/2014/main" id="{5D31B7CA-4584-4398-8D06-88065B95D0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5083" y="2640115"/>
            <a:ext cx="5210223" cy="3311505"/>
          </a:xfrm>
          <a:prstGeom prst="rect">
            <a:avLst/>
          </a:prstGeom>
        </p:spPr>
      </p:pic>
      <p:sp>
        <p:nvSpPr>
          <p:cNvPr id="6" name="Text Placeholder 11">
            <a:extLst>
              <a:ext uri="{FF2B5EF4-FFF2-40B4-BE49-F238E27FC236}">
                <a16:creationId xmlns:a16="http://schemas.microsoft.com/office/drawing/2014/main" id="{B8C5FFC8-2D61-4C54-AAF7-7FDD786D759D}"/>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9" name="Title 1">
            <a:extLst>
              <a:ext uri="{FF2B5EF4-FFF2-40B4-BE49-F238E27FC236}">
                <a16:creationId xmlns:a16="http://schemas.microsoft.com/office/drawing/2014/main" id="{5F16DD1C-CEE9-47AC-984D-C4EE2471CE04}"/>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Student Marketing and Recruitment</a:t>
            </a:r>
            <a:endParaRPr lang="en-GB">
              <a:solidFill>
                <a:schemeClr val="bg1"/>
              </a:solidFill>
            </a:endParaRPr>
          </a:p>
        </p:txBody>
      </p:sp>
      <p:sp>
        <p:nvSpPr>
          <p:cNvPr id="11" name="Title 1">
            <a:extLst>
              <a:ext uri="{FF2B5EF4-FFF2-40B4-BE49-F238E27FC236}">
                <a16:creationId xmlns:a16="http://schemas.microsoft.com/office/drawing/2014/main" id="{C9912756-1665-443A-AC78-8C6AB0E6415A}"/>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spTree>
    <p:extLst>
      <p:ext uri="{BB962C8B-B14F-4D97-AF65-F5344CB8AC3E}">
        <p14:creationId xmlns:p14="http://schemas.microsoft.com/office/powerpoint/2010/main" val="1399516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pplications and Admissions">
    <p:bg>
      <p:bgPr>
        <a:solidFill>
          <a:schemeClr val="accent6"/>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404BBF16-213B-4804-96F9-A48F5B17895F}"/>
              </a:ext>
            </a:extLst>
          </p:cNvPr>
          <p:cNvSpPr>
            <a:spLocks noGrp="1"/>
          </p:cNvSpPr>
          <p:nvPr>
            <p:ph type="ctrTitle"/>
          </p:nvPr>
        </p:nvSpPr>
        <p:spPr>
          <a:xfrm>
            <a:off x="551385" y="3375466"/>
            <a:ext cx="5904656" cy="747106"/>
          </a:xfrm>
        </p:spPr>
        <p:txBody>
          <a:bodyPr anchor="b"/>
          <a:lstStyle>
            <a:lvl1pPr marL="0" indent="0" algn="l">
              <a:buFont typeface="Arial" panose="020B0604020202020204" pitchFamily="34" charset="0"/>
              <a:buNone/>
              <a:defRPr sz="3200" b="1">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r>
              <a:rPr lang="en-US"/>
              <a:t>Click to edit Master title style</a:t>
            </a:r>
            <a:endParaRPr lang="en-GB"/>
          </a:p>
        </p:txBody>
      </p:sp>
      <p:pic>
        <p:nvPicPr>
          <p:cNvPr id="3" name="Picture 2" descr="Text, icon&#10;&#10;Description automatically generated">
            <a:extLst>
              <a:ext uri="{FF2B5EF4-FFF2-40B4-BE49-F238E27FC236}">
                <a16:creationId xmlns:a16="http://schemas.microsoft.com/office/drawing/2014/main" id="{E6190A4A-FB04-4A04-B418-743A0E579B0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81152" y="2640116"/>
            <a:ext cx="3707448" cy="3311505"/>
          </a:xfrm>
          <a:prstGeom prst="rect">
            <a:avLst/>
          </a:prstGeom>
        </p:spPr>
      </p:pic>
      <p:sp>
        <p:nvSpPr>
          <p:cNvPr id="6" name="Text Placeholder 11">
            <a:extLst>
              <a:ext uri="{FF2B5EF4-FFF2-40B4-BE49-F238E27FC236}">
                <a16:creationId xmlns:a16="http://schemas.microsoft.com/office/drawing/2014/main" id="{2A616849-3345-4475-8B7A-51A4DC5C81E7}"/>
              </a:ext>
            </a:extLst>
          </p:cNvPr>
          <p:cNvSpPr>
            <a:spLocks noGrp="1"/>
          </p:cNvSpPr>
          <p:nvPr>
            <p:ph type="body" sz="quarter" idx="10" hasCustomPrompt="1"/>
          </p:nvPr>
        </p:nvSpPr>
        <p:spPr>
          <a:xfrm>
            <a:off x="551385" y="4297669"/>
            <a:ext cx="5904656" cy="734032"/>
          </a:xfrm>
        </p:spPr>
        <p:txBody>
          <a:bodyPr/>
          <a:lstStyle>
            <a:lvl1pPr marL="0" indent="0">
              <a:buNone/>
              <a:defRPr sz="2000">
                <a:solidFill>
                  <a:schemeClr val="bg1"/>
                </a:solidFill>
                <a:latin typeface="Arial" panose="020B0604020202020204" pitchFamily="34" charset="0"/>
                <a:ea typeface="Open Sans" panose="020B0606030504020204" pitchFamily="34" charset="0"/>
                <a:cs typeface="Arial" panose="020B0604020202020204" pitchFamily="34" charset="0"/>
              </a:defRPr>
            </a:lvl1pPr>
          </a:lstStyle>
          <a:p>
            <a:pPr lvl="0"/>
            <a:r>
              <a:rPr lang="en-GB"/>
              <a:t>Name | date</a:t>
            </a:r>
            <a:endParaRPr lang="en-US"/>
          </a:p>
        </p:txBody>
      </p:sp>
      <p:sp>
        <p:nvSpPr>
          <p:cNvPr id="7" name="Title 1">
            <a:extLst>
              <a:ext uri="{FF2B5EF4-FFF2-40B4-BE49-F238E27FC236}">
                <a16:creationId xmlns:a16="http://schemas.microsoft.com/office/drawing/2014/main" id="{A196ED82-F4D2-457D-B7F6-920446D5771F}"/>
              </a:ext>
            </a:extLst>
          </p:cNvPr>
          <p:cNvSpPr txBox="1">
            <a:spLocks/>
          </p:cNvSpPr>
          <p:nvPr userDrawn="1"/>
        </p:nvSpPr>
        <p:spPr bwMode="auto">
          <a:xfrm>
            <a:off x="551385" y="2297858"/>
            <a:ext cx="5904656" cy="747106"/>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marL="0" indent="0" algn="l" rtl="0" fontAlgn="base">
              <a:spcBef>
                <a:spcPct val="0"/>
              </a:spcBef>
              <a:spcAft>
                <a:spcPct val="0"/>
              </a:spcAft>
              <a:buFont typeface="Arial" panose="020B0604020202020204" pitchFamily="34" charset="0"/>
              <a:buNone/>
              <a:defRPr sz="3200" b="1" kern="120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solidFill>
                  <a:schemeClr val="bg1"/>
                </a:solidFill>
              </a:rPr>
              <a:t>Applications and Admissions</a:t>
            </a:r>
            <a:endParaRPr lang="en-GB">
              <a:solidFill>
                <a:schemeClr val="bg1"/>
              </a:solidFill>
            </a:endParaRPr>
          </a:p>
        </p:txBody>
      </p:sp>
    </p:spTree>
    <p:extLst>
      <p:ext uri="{BB962C8B-B14F-4D97-AF65-F5344CB8AC3E}">
        <p14:creationId xmlns:p14="http://schemas.microsoft.com/office/powerpoint/2010/main" val="3624548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98500" y="1340768"/>
            <a:ext cx="109728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698500" y="2564905"/>
            <a:ext cx="10972800" cy="363326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98500" y="6428359"/>
            <a:ext cx="2844800" cy="365125"/>
          </a:xfrm>
          <a:prstGeom prst="rect">
            <a:avLst/>
          </a:prstGeom>
        </p:spPr>
        <p:txBody>
          <a:bodyPr vert="horz" wrap="square" lIns="0" tIns="0" rIns="0" bIns="0" numCol="1" anchor="ctr" anchorCtr="0" compatLnSpc="1">
            <a:prstTxWarp prst="textNoShape">
              <a:avLst/>
            </a:prstTxWarp>
          </a:bodyPr>
          <a:lstStyle>
            <a:lvl1pPr>
              <a:defRPr sz="1000">
                <a:solidFill>
                  <a:srgbClr val="898989"/>
                </a:solidFill>
                <a:latin typeface="Arial" panose="020B0604020202020204" pitchFamily="34" charset="0"/>
                <a:ea typeface="Open Sans" panose="020B0606030504020204" pitchFamily="34" charset="0"/>
                <a:cs typeface="Arial" panose="020B0604020202020204" pitchFamily="34" charset="0"/>
              </a:defRPr>
            </a:lvl1pPr>
          </a:lstStyle>
          <a:p>
            <a:fld id="{456A7D1D-6254-4063-974C-6A2AE04E4B91}" type="datetimeFigureOut">
              <a:rPr lang="en-GB" smtClean="0"/>
              <a:pPr/>
              <a:t>18/12/2025</a:t>
            </a:fld>
            <a:endParaRPr lang="en-GB"/>
          </a:p>
        </p:txBody>
      </p:sp>
      <p:sp>
        <p:nvSpPr>
          <p:cNvPr id="5" name="Footer Placeholder 4"/>
          <p:cNvSpPr>
            <a:spLocks noGrp="1"/>
          </p:cNvSpPr>
          <p:nvPr>
            <p:ph type="ftr" sz="quarter" idx="3"/>
          </p:nvPr>
        </p:nvSpPr>
        <p:spPr>
          <a:xfrm>
            <a:off x="4240708" y="6428359"/>
            <a:ext cx="3860800" cy="365125"/>
          </a:xfrm>
          <a:prstGeom prst="rect">
            <a:avLst/>
          </a:prstGeom>
        </p:spPr>
        <p:txBody>
          <a:bodyPr vert="horz" wrap="square" lIns="0" tIns="0" rIns="0" bIns="0" numCol="1" anchor="ctr" anchorCtr="0" compatLnSpc="1">
            <a:prstTxWarp prst="textNoShape">
              <a:avLst/>
            </a:prstTxWarp>
          </a:bodyPr>
          <a:lstStyle>
            <a:lvl1pPr algn="ctr">
              <a:defRPr sz="1000">
                <a:solidFill>
                  <a:srgbClr val="898989"/>
                </a:solidFill>
                <a:latin typeface="Arial" panose="020B0604020202020204" pitchFamily="34" charset="0"/>
                <a:ea typeface="Open Sans" panose="020B0606030504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8826500" y="6428359"/>
            <a:ext cx="2844800" cy="365125"/>
          </a:xfrm>
          <a:prstGeom prst="rect">
            <a:avLst/>
          </a:prstGeom>
        </p:spPr>
        <p:txBody>
          <a:bodyPr vert="horz" wrap="square" lIns="0" tIns="0" rIns="0" bIns="0" numCol="1" anchor="ctr" anchorCtr="0" compatLnSpc="1">
            <a:prstTxWarp prst="textNoShape">
              <a:avLst/>
            </a:prstTxWarp>
          </a:bodyPr>
          <a:lstStyle>
            <a:lvl1pPr algn="r">
              <a:defRPr sz="1000">
                <a:solidFill>
                  <a:srgbClr val="898989"/>
                </a:solidFill>
                <a:latin typeface="Arial" panose="020B0604020202020204" pitchFamily="34" charset="0"/>
                <a:ea typeface="Open Sans" panose="020B0606030504020204" pitchFamily="34" charset="0"/>
                <a:cs typeface="Arial" panose="020B0604020202020204" pitchFamily="34" charset="0"/>
              </a:defRPr>
            </a:lvl1pPr>
          </a:lstStyle>
          <a:p>
            <a:fld id="{26878614-5F41-4702-8E44-D9C8B2874F5D}" type="slidenum">
              <a:rPr lang="en-GB" smtClean="0"/>
              <a:pPr/>
              <a:t>‹#›</a:t>
            </a:fld>
            <a:endParaRPr lang="en-GB"/>
          </a:p>
        </p:txBody>
      </p:sp>
    </p:spTree>
    <p:extLst>
      <p:ext uri="{BB962C8B-B14F-4D97-AF65-F5344CB8AC3E}">
        <p14:creationId xmlns:p14="http://schemas.microsoft.com/office/powerpoint/2010/main" val="299370227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5" r:id="rId4"/>
  </p:sldLayoutIdLst>
  <p:txStyles>
    <p:titleStyle>
      <a:lvl1pPr algn="l" rtl="0" fontAlgn="base">
        <a:spcBef>
          <a:spcPct val="0"/>
        </a:spcBef>
        <a:spcAft>
          <a:spcPct val="0"/>
        </a:spcAft>
        <a:defRPr sz="3200" b="1" kern="1200">
          <a:solidFill>
            <a:schemeClr val="tx1"/>
          </a:solidFill>
          <a:latin typeface="Arial" panose="020B0604020202020204" pitchFamily="34" charset="0"/>
          <a:ea typeface="Open Sans" panose="020B0606030504020204" pitchFamily="34" charset="0"/>
          <a:cs typeface="Arial" panose="020B0604020202020204"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2800" kern="1200">
          <a:solidFill>
            <a:schemeClr val="tx1"/>
          </a:solidFill>
          <a:latin typeface="Arial" panose="020B0604020202020204" pitchFamily="34" charset="0"/>
          <a:ea typeface="Open Sans" panose="020B0606030504020204" pitchFamily="34" charset="0"/>
          <a:cs typeface="Arial" panose="020B0604020202020204" pitchFamily="34" charset="0"/>
        </a:defRPr>
      </a:lvl1pPr>
      <a:lvl2pPr marL="742950" indent="-285750" algn="l" rtl="0" fontAlgn="base">
        <a:spcBef>
          <a:spcPct val="20000"/>
        </a:spcBef>
        <a:spcAft>
          <a:spcPct val="0"/>
        </a:spcAft>
        <a:buFont typeface="Arial" pitchFamily="34" charset="0"/>
        <a:buChar char="–"/>
        <a:defRPr sz="2800" kern="1200">
          <a:solidFill>
            <a:schemeClr val="tx1"/>
          </a:solidFill>
          <a:latin typeface="Arial" panose="020B0604020202020204" pitchFamily="34" charset="0"/>
          <a:ea typeface="Open Sans" panose="020B0606030504020204" pitchFamily="34" charset="0"/>
          <a:cs typeface="Arial" panose="020B0604020202020204" pitchFamily="34" charset="0"/>
        </a:defRPr>
      </a:lvl2pPr>
      <a:lvl3pPr marL="1143000" indent="-228600" algn="l" rtl="0" fontAlgn="base">
        <a:spcBef>
          <a:spcPct val="20000"/>
        </a:spcBef>
        <a:spcAft>
          <a:spcPct val="0"/>
        </a:spcAft>
        <a:buFont typeface="Arial" pitchFamily="34" charset="0"/>
        <a:buChar char="•"/>
        <a:defRPr sz="2800" kern="1200">
          <a:solidFill>
            <a:schemeClr val="tx1"/>
          </a:solidFill>
          <a:latin typeface="Arial" panose="020B0604020202020204" pitchFamily="34" charset="0"/>
          <a:ea typeface="Open Sans" panose="020B0606030504020204" pitchFamily="34" charset="0"/>
          <a:cs typeface="Arial" panose="020B0604020202020204" pitchFamily="34" charset="0"/>
        </a:defRPr>
      </a:lvl3pPr>
      <a:lvl4pPr marL="1600200" indent="-228600" algn="l" rtl="0" fontAlgn="base">
        <a:spcBef>
          <a:spcPct val="20000"/>
        </a:spcBef>
        <a:spcAft>
          <a:spcPct val="0"/>
        </a:spcAft>
        <a:buFont typeface="Arial" pitchFamily="34" charset="0"/>
        <a:buChar char="–"/>
        <a:defRPr sz="2800" kern="1200">
          <a:solidFill>
            <a:schemeClr val="tx1"/>
          </a:solidFill>
          <a:latin typeface="Arial" panose="020B0604020202020204" pitchFamily="34" charset="0"/>
          <a:ea typeface="Open Sans" panose="020B0606030504020204" pitchFamily="34" charset="0"/>
          <a:cs typeface="Arial" panose="020B0604020202020204" pitchFamily="34" charset="0"/>
        </a:defRPr>
      </a:lvl4pPr>
      <a:lvl5pPr marL="2057400" indent="-228600" algn="l" rtl="0" fontAlgn="base">
        <a:spcBef>
          <a:spcPct val="20000"/>
        </a:spcBef>
        <a:spcAft>
          <a:spcPct val="0"/>
        </a:spcAft>
        <a:buFont typeface="Arial" pitchFamily="34" charset="0"/>
        <a:buChar char="»"/>
        <a:defRPr sz="2800" kern="1200">
          <a:solidFill>
            <a:schemeClr val="tx1"/>
          </a:solidFill>
          <a:latin typeface="Arial" panose="020B0604020202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4484" y="1340768"/>
            <a:ext cx="109728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554484" y="2564905"/>
            <a:ext cx="10972800" cy="363326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554484" y="6428359"/>
            <a:ext cx="2844800" cy="365125"/>
          </a:xfrm>
          <a:prstGeom prst="rect">
            <a:avLst/>
          </a:prstGeom>
        </p:spPr>
        <p:txBody>
          <a:bodyPr vert="horz" wrap="square" lIns="0" tIns="0" rIns="0" bIns="0" numCol="1" anchor="ctr" anchorCtr="0" compatLnSpc="1">
            <a:prstTxWarp prst="textNoShape">
              <a:avLst/>
            </a:prstTxWarp>
          </a:bodyPr>
          <a:lstStyle>
            <a:lvl1pPr>
              <a:defRPr sz="1000">
                <a:solidFill>
                  <a:srgbClr val="898989"/>
                </a:solidFill>
                <a:latin typeface="Arial" panose="020B0604020202020204" pitchFamily="34" charset="0"/>
                <a:cs typeface="Arial" panose="020B0604020202020204" pitchFamily="34" charset="0"/>
              </a:defRPr>
            </a:lvl1pPr>
          </a:lstStyle>
          <a:p>
            <a:fld id="{456A7D1D-6254-4063-974C-6A2AE04E4B91}" type="datetimeFigureOut">
              <a:rPr lang="en-GB" smtClean="0"/>
              <a:pPr/>
              <a:t>18/12/2025</a:t>
            </a:fld>
            <a:endParaRPr lang="en-GB"/>
          </a:p>
        </p:txBody>
      </p:sp>
      <p:sp>
        <p:nvSpPr>
          <p:cNvPr id="5" name="Footer Placeholder 4"/>
          <p:cNvSpPr>
            <a:spLocks noGrp="1"/>
          </p:cNvSpPr>
          <p:nvPr>
            <p:ph type="ftr" sz="quarter" idx="3"/>
          </p:nvPr>
        </p:nvSpPr>
        <p:spPr>
          <a:xfrm>
            <a:off x="4096692" y="6428359"/>
            <a:ext cx="3860800" cy="365125"/>
          </a:xfrm>
          <a:prstGeom prst="rect">
            <a:avLst/>
          </a:prstGeom>
        </p:spPr>
        <p:txBody>
          <a:bodyPr vert="horz" wrap="square" lIns="0" tIns="0" rIns="0" bIns="0" numCol="1" anchor="ctr" anchorCtr="0" compatLnSpc="1">
            <a:prstTxWarp prst="textNoShape">
              <a:avLst/>
            </a:prstTxWarp>
          </a:bodyPr>
          <a:lstStyle>
            <a:lvl1pPr algn="ctr">
              <a:defRPr sz="1000">
                <a:solidFill>
                  <a:srgbClr val="898989"/>
                </a:solidFill>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8682484" y="6428359"/>
            <a:ext cx="2844800" cy="365125"/>
          </a:xfrm>
          <a:prstGeom prst="rect">
            <a:avLst/>
          </a:prstGeom>
        </p:spPr>
        <p:txBody>
          <a:bodyPr vert="horz" wrap="square" lIns="0" tIns="0" rIns="0" bIns="0" numCol="1" anchor="ctr" anchorCtr="0" compatLnSpc="1">
            <a:prstTxWarp prst="textNoShape">
              <a:avLst/>
            </a:prstTxWarp>
          </a:bodyPr>
          <a:lstStyle>
            <a:lvl1pPr algn="r">
              <a:defRPr sz="1000">
                <a:solidFill>
                  <a:srgbClr val="898989"/>
                </a:solidFill>
                <a:latin typeface="Arial" panose="020B0604020202020204" pitchFamily="34" charset="0"/>
                <a:cs typeface="Arial" panose="020B0604020202020204" pitchFamily="34" charset="0"/>
              </a:defRPr>
            </a:lvl1pPr>
          </a:lstStyle>
          <a:p>
            <a:fld id="{26878614-5F41-4702-8E44-D9C8B2874F5D}" type="slidenum">
              <a:rPr lang="en-GB" smtClean="0"/>
              <a:pPr/>
              <a:t>‹#›</a:t>
            </a:fld>
            <a:endParaRPr lang="en-GB"/>
          </a:p>
        </p:txBody>
      </p:sp>
    </p:spTree>
    <p:extLst>
      <p:ext uri="{BB962C8B-B14F-4D97-AF65-F5344CB8AC3E}">
        <p14:creationId xmlns:p14="http://schemas.microsoft.com/office/powerpoint/2010/main" val="3176889738"/>
      </p:ext>
    </p:extLst>
  </p:cSld>
  <p:clrMap bg1="lt1" tx1="dk1" bg2="lt2" tx2="dk2" accent1="accent1" accent2="accent2" accent3="accent3" accent4="accent4" accent5="accent5" accent6="accent6" hlink="hlink" folHlink="folHlink"/>
  <p:sldLayoutIdLst>
    <p:sldLayoutId id="2147483687" r:id="rId1"/>
    <p:sldLayoutId id="2147483706" r:id="rId2"/>
    <p:sldLayoutId id="2147483689" r:id="rId3"/>
    <p:sldLayoutId id="2147483692" r:id="rId4"/>
    <p:sldLayoutId id="2147483694" r:id="rId5"/>
    <p:sldLayoutId id="2147483699" r:id="rId6"/>
    <p:sldLayoutId id="2147483695" r:id="rId7"/>
    <p:sldLayoutId id="2147483696" r:id="rId8"/>
    <p:sldLayoutId id="2147483698" r:id="rId9"/>
    <p:sldLayoutId id="2147483697" r:id="rId10"/>
    <p:sldLayoutId id="2147483700" r:id="rId11"/>
    <p:sldLayoutId id="2147483707" r:id="rId12"/>
    <p:sldLayoutId id="2147483708" r:id="rId13"/>
    <p:sldLayoutId id="2147483709" r:id="rId14"/>
  </p:sldLayoutIdLst>
  <p:txStyles>
    <p:titleStyle>
      <a:lvl1pPr algn="l" rtl="0" fontAlgn="base">
        <a:spcBef>
          <a:spcPct val="0"/>
        </a:spcBef>
        <a:spcAft>
          <a:spcPct val="0"/>
        </a:spcAft>
        <a:defRPr sz="3200" b="1" kern="1200">
          <a:solidFill>
            <a:schemeClr val="tx1"/>
          </a:solidFill>
          <a:latin typeface="Arial" pitchFamily="34" charset="0"/>
          <a:ea typeface="+mj-ea"/>
          <a:cs typeface="Arial"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documents.manchester.ac.uk/display.aspx?DocID=14914" TargetMode="External"/><Relationship Id="rId2" Type="http://schemas.openxmlformats.org/officeDocument/2006/relationships/hyperlink" Target="https://www.staffnet.manchester.ac.uk/news/display/?id=32693" TargetMode="External"/><Relationship Id="rId1" Type="http://schemas.openxmlformats.org/officeDocument/2006/relationships/slideLayout" Target="../slideLayouts/slideLayout10.xml"/><Relationship Id="rId5" Type="http://schemas.openxmlformats.org/officeDocument/2006/relationships/hyperlink" Target="mailto:michael.davies@manchester.ac.uk" TargetMode="External"/><Relationship Id="rId4" Type="http://schemas.openxmlformats.org/officeDocument/2006/relationships/hyperlink" Target="https://www.staffnet.manchester.ac.uk/dcmsr/communications/ai-guidelines/" TargetMode="External"/></Relationships>
</file>

<file path=ppt/slides/_rels/slide3.xml.rels><?xml version="1.0" encoding="UTF-8" standalone="yes"?>
<Relationships xmlns="http://schemas.openxmlformats.org/package/2006/relationships"><Relationship Id="rId3" Type="http://schemas.microsoft.com/office/2018/10/relationships/comments" Target="../comments/modernComment_1CE_4BDD45AA.xm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hyperlink" Target="https://mydevelopment.manchester.ac.uk/browse/professional-development/courses/managing-with-wellbeing-in-mind" TargetMode="External"/><Relationship Id="rId5" Type="http://schemas.openxmlformats.org/officeDocument/2006/relationships/hyperlink" Target="https://mydevelopment.manchester.ac.uk/browse/professional-development/courses/mental-health-in-the-modern-workplace" TargetMode="External"/><Relationship Id="rId4" Type="http://schemas.openxmlformats.org/officeDocument/2006/relationships/hyperlink" Target="https://mydevelopment.manchester.ac.uk/browse/professional-development/courses/introduction-to-stress-management-for-line-managers-and-leader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hyperlink" Target="https://www.staffnet.manchester.ac.uk/wellbeing/news/display/?id=32112" TargetMode="External"/><Relationship Id="rId1" Type="http://schemas.openxmlformats.org/officeDocument/2006/relationships/slideLayout" Target="../slideLayouts/slideLayout15.xml"/><Relationship Id="rId6" Type="http://schemas.openxmlformats.org/officeDocument/2006/relationships/hyperlink" Target="https://estore.manchester.ac.uk/product-catalogue/sport-manchester/wellbeing-choir-sport/wellbeing-choir-2526" TargetMode="External"/><Relationship Id="rId5" Type="http://schemas.openxmlformats.org/officeDocument/2006/relationships/hyperlink" Target="https://www.staffnet.manchester.ac.uk/news/display/?id=33209" TargetMode="External"/><Relationship Id="rId4" Type="http://schemas.openxmlformats.org/officeDocument/2006/relationships/image" Target="../media/image27.jpeg"/></Relationships>
</file>

<file path=ppt/slides/_rels/slide6.xml.rels><?xml version="1.0" encoding="UTF-8" standalone="yes"?>
<Relationships xmlns="http://schemas.openxmlformats.org/package/2006/relationships"><Relationship Id="rId2" Type="http://schemas.openxmlformats.org/officeDocument/2006/relationships/hyperlink" Target="https://www.healthandsafety.manchester.ac.uk/toolkits/firstaid/" TargetMode="Externa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8" Type="http://schemas.openxmlformats.org/officeDocument/2006/relationships/hyperlink" Target="https://www.staffnet.manchester.ac.uk/wellbeing/" TargetMode="External"/><Relationship Id="rId3" Type="http://schemas.openxmlformats.org/officeDocument/2006/relationships/hyperlink" Target="https://www.dass.manchester.ac.uk/" TargetMode="External"/><Relationship Id="rId7" Type="http://schemas.openxmlformats.org/officeDocument/2006/relationships/hyperlink" Target="https://www.healthandsafety.manchester.ac.uk/" TargetMode="External"/><Relationship Id="rId2" Type="http://schemas.openxmlformats.org/officeDocument/2006/relationships/hyperlink" Target="https://www.counsellingservice.manchester.ac.uk/" TargetMode="External"/><Relationship Id="rId1" Type="http://schemas.openxmlformats.org/officeDocument/2006/relationships/slideLayout" Target="../slideLayouts/slideLayout13.xml"/><Relationship Id="rId6" Type="http://schemas.openxmlformats.org/officeDocument/2006/relationships/hyperlink" Target="https://www.welcome.manchester.ac.uk/get-ready/health-wellbeing-safety/safezone/" TargetMode="External"/><Relationship Id="rId5" Type="http://schemas.openxmlformats.org/officeDocument/2006/relationships/hyperlink" Target="https://www.occhealth.manchester.ac.uk/" TargetMode="External"/><Relationship Id="rId4" Type="http://schemas.openxmlformats.org/officeDocument/2006/relationships/hyperlink" Target="https://www.staffnet.manchester.ac.uk/igo/" TargetMode="External"/><Relationship Id="rId9" Type="http://schemas.openxmlformats.org/officeDocument/2006/relationships/hyperlink" Target="https://www.staffnet.manchester.ac.uk/compliance-and-risk/trave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osen.yildirim@manchester.ac.uk" TargetMode="External"/><Relationship Id="rId7" Type="http://schemas.openxmlformats.org/officeDocument/2006/relationships/hyperlink" Target="mailto:estates@manchester.ac.uk" TargetMode="External"/><Relationship Id="rId2" Type="http://schemas.openxmlformats.org/officeDocument/2006/relationships/hyperlink" Target="mailto:Georgina.Lewis@manchester.ac.uk" TargetMode="External"/><Relationship Id="rId1" Type="http://schemas.openxmlformats.org/officeDocument/2006/relationships/slideLayout" Target="../slideLayouts/slideLayout10.xml"/><Relationship Id="rId6" Type="http://schemas.openxmlformats.org/officeDocument/2006/relationships/hyperlink" Target="mailto:cherie.leung@manchester.ac.uk" TargetMode="External"/><Relationship Id="rId5" Type="http://schemas.openxmlformats.org/officeDocument/2006/relationships/hyperlink" Target="mailto:jonny.brewster@manchester.ac.uk" TargetMode="External"/><Relationship Id="rId4" Type="http://schemas.openxmlformats.org/officeDocument/2006/relationships/hyperlink" Target="mailto:joann.slater@manchester.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6E2D9B8-CA59-4A3C-896F-E0D6281F39B3}"/>
              </a:ext>
            </a:extLst>
          </p:cNvPr>
          <p:cNvSpPr>
            <a:spLocks noGrp="1"/>
          </p:cNvSpPr>
          <p:nvPr>
            <p:ph type="body" sz="quarter" idx="10"/>
          </p:nvPr>
        </p:nvSpPr>
        <p:spPr>
          <a:xfrm>
            <a:off x="551384" y="1607179"/>
            <a:ext cx="11640616" cy="998369"/>
          </a:xfrm>
          <a:solidFill>
            <a:schemeClr val="bg1"/>
          </a:solidFill>
        </p:spPr>
        <p:txBody>
          <a:bodyPr/>
          <a:lstStyle/>
          <a:p>
            <a:r>
              <a:rPr lang="en-GB" sz="4400" dirty="0">
                <a:latin typeface="+mn-lt"/>
              </a:rPr>
              <a:t>Health, Safety, and Wellbeing Quarterly Update</a:t>
            </a:r>
          </a:p>
          <a:p>
            <a:endParaRPr lang="en-GB" sz="4400" dirty="0">
              <a:latin typeface="+mn-lt"/>
            </a:endParaRPr>
          </a:p>
          <a:p>
            <a:r>
              <a:rPr lang="en-GB" sz="2800" b="1" dirty="0">
                <a:latin typeface="+mn-lt"/>
                <a:ea typeface="Open Sans"/>
                <a:cs typeface="Arial"/>
              </a:rPr>
              <a:t>December 2025</a:t>
            </a:r>
          </a:p>
        </p:txBody>
      </p:sp>
    </p:spTree>
    <p:extLst>
      <p:ext uri="{BB962C8B-B14F-4D97-AF65-F5344CB8AC3E}">
        <p14:creationId xmlns:p14="http://schemas.microsoft.com/office/powerpoint/2010/main" val="884377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7680" y="126275"/>
            <a:ext cx="11547565" cy="584775"/>
          </a:xfrm>
          <a:prstGeom prst="rect">
            <a:avLst/>
          </a:prstGeom>
          <a:noFill/>
        </p:spPr>
        <p:txBody>
          <a:bodyPr wrap="square" rtlCol="0">
            <a:spAutoFit/>
          </a:bodyPr>
          <a:lstStyle/>
          <a:p>
            <a:r>
              <a:rPr lang="en-GB" sz="3200" b="1">
                <a:solidFill>
                  <a:schemeClr val="bg1"/>
                </a:solidFill>
                <a:latin typeface="+mn-lt"/>
              </a:rPr>
              <a:t>Information Governance / Compliance </a:t>
            </a:r>
          </a:p>
        </p:txBody>
      </p:sp>
      <p:sp>
        <p:nvSpPr>
          <p:cNvPr id="5" name="TextBox 4"/>
          <p:cNvSpPr txBox="1"/>
          <p:nvPr/>
        </p:nvSpPr>
        <p:spPr>
          <a:xfrm>
            <a:off x="0" y="1295825"/>
            <a:ext cx="7242913" cy="5315879"/>
          </a:xfrm>
          <a:prstGeom prst="rect">
            <a:avLst/>
          </a:prstGeom>
          <a:solidFill>
            <a:schemeClr val="accent6"/>
          </a:solidFill>
        </p:spPr>
        <p:txBody>
          <a:bodyPr wrap="square" lIns="91440" tIns="45720" rIns="91440" bIns="45720" rtlCol="0" anchor="t">
            <a:spAutoFit/>
          </a:bodyPr>
          <a:lstStyle/>
          <a:p>
            <a:pPr marL="450215">
              <a:buNone/>
            </a:pPr>
            <a:endParaRPr lang="en-GB" sz="1600" kern="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a:p>
            <a:pPr marL="457200">
              <a:lnSpc>
                <a:spcPct val="107000"/>
              </a:lnSpc>
              <a:spcAft>
                <a:spcPts val="300"/>
              </a:spcAft>
              <a:buNone/>
              <a:tabLst>
                <a:tab pos="1485900" algn="l"/>
                <a:tab pos="6172200" algn="r"/>
              </a:tabLst>
            </a:pPr>
            <a:r>
              <a:rPr lang="en-US" sz="1600" b="1" dirty="0">
                <a:solidFill>
                  <a:schemeClr val="bg1"/>
                </a:solidFill>
                <a:effectLst/>
                <a:ea typeface="Calibri" panose="020F0502020204030204" pitchFamily="34" charset="0"/>
              </a:rPr>
              <a:t>Data Protection Policy Update</a:t>
            </a:r>
            <a:endParaRPr lang="en-GB" sz="1600" dirty="0">
              <a:solidFill>
                <a:schemeClr val="bg1"/>
              </a:solidFill>
              <a:effectLst/>
              <a:ea typeface="Calibri" panose="020F0502020204030204" pitchFamily="34" charset="0"/>
            </a:endParaRPr>
          </a:p>
          <a:p>
            <a:pPr marL="742950" lvl="1" indent="-285750">
              <a:lnSpc>
                <a:spcPct val="107000"/>
              </a:lnSpc>
              <a:spcAft>
                <a:spcPts val="300"/>
              </a:spcAft>
              <a:buFont typeface="Arial" panose="020B0604020202020204" pitchFamily="34" charset="0"/>
              <a:buChar char="•"/>
              <a:tabLst>
                <a:tab pos="1485900" algn="l"/>
                <a:tab pos="6172200" algn="r"/>
              </a:tabLst>
            </a:pPr>
            <a:r>
              <a:rPr lang="en-GB" sz="1600" dirty="0">
                <a:solidFill>
                  <a:schemeClr val="bg1"/>
                </a:solidFill>
                <a:effectLst/>
                <a:ea typeface="Calibri" panose="020F0502020204030204" pitchFamily="34" charset="0"/>
              </a:rPr>
              <a:t>Link to </a:t>
            </a:r>
            <a:r>
              <a:rPr lang="en-GB" sz="1600" dirty="0" err="1">
                <a:solidFill>
                  <a:schemeClr val="bg1"/>
                </a:solidFill>
                <a:effectLst/>
                <a:ea typeface="Calibri" panose="020F0502020204030204" pitchFamily="34" charset="0"/>
              </a:rPr>
              <a:t>StaffNet</a:t>
            </a:r>
            <a:r>
              <a:rPr lang="en-GB" sz="1600" dirty="0">
                <a:solidFill>
                  <a:schemeClr val="bg1"/>
                </a:solidFill>
                <a:effectLst/>
                <a:ea typeface="Calibri" panose="020F0502020204030204" pitchFamily="34" charset="0"/>
              </a:rPr>
              <a:t> announcement:</a:t>
            </a:r>
            <a:r>
              <a:rPr lang="en-GB" sz="1600" u="sng" dirty="0">
                <a:solidFill>
                  <a:schemeClr val="bg1"/>
                </a:solidFill>
                <a:effectLst/>
                <a:ea typeface="Calibri" panose="020F0502020204030204" pitchFamily="34" charset="0"/>
                <a:hlinkClick r:id="rId2">
                  <a:extLst>
                    <a:ext uri="{A12FA001-AC4F-418D-AE19-62706E023703}">
                      <ahyp:hlinkClr xmlns:ahyp="http://schemas.microsoft.com/office/drawing/2018/hyperlinkcolor" val="tx"/>
                    </a:ext>
                  </a:extLst>
                </a:hlinkClick>
              </a:rPr>
              <a:t> Updated Data Protection Policy</a:t>
            </a:r>
            <a:r>
              <a:rPr lang="en-GB" sz="1600" dirty="0">
                <a:solidFill>
                  <a:schemeClr val="bg1"/>
                </a:solidFill>
                <a:effectLst/>
                <a:ea typeface="Calibri" panose="020F0502020204030204" pitchFamily="34" charset="0"/>
              </a:rPr>
              <a:t>.</a:t>
            </a:r>
          </a:p>
          <a:p>
            <a:pPr marL="742950" lvl="1" indent="-285750">
              <a:lnSpc>
                <a:spcPct val="107000"/>
              </a:lnSpc>
              <a:spcAft>
                <a:spcPts val="300"/>
              </a:spcAft>
              <a:buFont typeface="Arial" panose="020B0604020202020204" pitchFamily="34" charset="0"/>
              <a:buChar char="•"/>
              <a:tabLst>
                <a:tab pos="1485900" algn="l"/>
                <a:tab pos="6172200" algn="r"/>
              </a:tabLst>
            </a:pPr>
            <a:r>
              <a:rPr lang="en-GB" sz="1600" dirty="0">
                <a:solidFill>
                  <a:schemeClr val="bg1"/>
                </a:solidFill>
                <a:effectLst/>
                <a:ea typeface="Calibri" panose="020F0502020204030204" pitchFamily="34" charset="0"/>
              </a:rPr>
              <a:t>Link to Data Protection Policy: </a:t>
            </a:r>
            <a:r>
              <a:rPr lang="en-GB" sz="1600" u="sng" dirty="0">
                <a:solidFill>
                  <a:schemeClr val="bg1"/>
                </a:solidFill>
                <a:effectLst/>
                <a:ea typeface="Calibri" panose="020F0502020204030204" pitchFamily="34" charset="0"/>
                <a:hlinkClick r:id="rId3">
                  <a:extLst>
                    <a:ext uri="{A12FA001-AC4F-418D-AE19-62706E023703}">
                      <ahyp:hlinkClr xmlns:ahyp="http://schemas.microsoft.com/office/drawing/2018/hyperlinkcolor" val="tx"/>
                    </a:ext>
                  </a:extLst>
                </a:hlinkClick>
              </a:rPr>
              <a:t>Data Protection Policy</a:t>
            </a:r>
            <a:r>
              <a:rPr lang="en-GB" sz="1600" u="sng" dirty="0">
                <a:solidFill>
                  <a:schemeClr val="bg1"/>
                </a:solidFill>
                <a:effectLst/>
                <a:ea typeface="Calibri" panose="020F0502020204030204" pitchFamily="34" charset="0"/>
              </a:rPr>
              <a:t>.</a:t>
            </a:r>
            <a:endParaRPr lang="en-GB" sz="1600" dirty="0">
              <a:solidFill>
                <a:schemeClr val="bg1"/>
              </a:solidFill>
              <a:effectLst/>
              <a:ea typeface="Calibri" panose="020F0502020204030204" pitchFamily="34" charset="0"/>
            </a:endParaRPr>
          </a:p>
          <a:p>
            <a:pPr marL="742950" lvl="1" indent="-285750">
              <a:lnSpc>
                <a:spcPct val="107000"/>
              </a:lnSpc>
              <a:spcAft>
                <a:spcPts val="800"/>
              </a:spcAft>
              <a:buFont typeface="Arial" panose="020B0604020202020204" pitchFamily="34" charset="0"/>
              <a:buChar char="•"/>
              <a:tabLst>
                <a:tab pos="1485900" algn="l"/>
                <a:tab pos="6172200" algn="r"/>
              </a:tabLst>
            </a:pPr>
            <a:r>
              <a:rPr lang="en-GB" sz="1600" dirty="0">
                <a:solidFill>
                  <a:schemeClr val="bg1"/>
                </a:solidFill>
                <a:effectLst/>
                <a:ea typeface="Calibri" panose="020F0502020204030204" pitchFamily="34" charset="0"/>
              </a:rPr>
              <a:t>Link to AI (Artificial Intelligence) Guidelines: </a:t>
            </a:r>
            <a:r>
              <a:rPr lang="en-GB" sz="1600" u="sng" dirty="0">
                <a:solidFill>
                  <a:schemeClr val="bg1"/>
                </a:solidFill>
                <a:effectLst/>
                <a:ea typeface="Calibri" panose="020F0502020204030204" pitchFamily="34" charset="0"/>
                <a:hlinkClick r:id="rId4">
                  <a:extLst>
                    <a:ext uri="{A12FA001-AC4F-418D-AE19-62706E023703}">
                      <ahyp:hlinkClr xmlns:ahyp="http://schemas.microsoft.com/office/drawing/2018/hyperlinkcolor" val="tx"/>
                    </a:ext>
                  </a:extLst>
                </a:hlinkClick>
              </a:rPr>
              <a:t>AI Guidelines</a:t>
            </a:r>
            <a:r>
              <a:rPr lang="en-GB" sz="1600" dirty="0">
                <a:solidFill>
                  <a:schemeClr val="bg1"/>
                </a:solidFill>
                <a:effectLst/>
                <a:ea typeface="Calibri" panose="020F0502020204030204" pitchFamily="34" charset="0"/>
              </a:rPr>
              <a:t>.</a:t>
            </a:r>
          </a:p>
          <a:p>
            <a:pPr lvl="1">
              <a:lnSpc>
                <a:spcPct val="107000"/>
              </a:lnSpc>
              <a:spcAft>
                <a:spcPts val="600"/>
              </a:spcAft>
              <a:tabLst>
                <a:tab pos="1485900" algn="l"/>
                <a:tab pos="6172200" algn="r"/>
              </a:tabLst>
            </a:pPr>
            <a:r>
              <a:rPr lang="en-GB" sz="1600" b="1" dirty="0">
                <a:solidFill>
                  <a:schemeClr val="bg1"/>
                </a:solidFill>
              </a:rPr>
              <a:t>Microsoft Teams Chat Files</a:t>
            </a:r>
            <a:endParaRPr lang="en-GB" sz="1600" dirty="0">
              <a:solidFill>
                <a:schemeClr val="bg1"/>
              </a:solidFill>
            </a:endParaRPr>
          </a:p>
          <a:p>
            <a:pPr marL="742950" lvl="1" indent="-285750">
              <a:spcAft>
                <a:spcPts val="600"/>
              </a:spcAft>
              <a:buFont typeface="Arial" panose="020B0604020202020204" pitchFamily="34" charset="0"/>
              <a:buChar char="•"/>
            </a:pPr>
            <a:r>
              <a:rPr lang="en-GB" sz="1600" dirty="0">
                <a:solidFill>
                  <a:schemeClr val="bg1"/>
                </a:solidFill>
              </a:rPr>
              <a:t>Avoid sharing files via Teams that are saved locally on your device.  A duplicate copy will be uploaded to Microsoft Teams Chat Files in your OneDrive.</a:t>
            </a:r>
          </a:p>
          <a:p>
            <a:pPr marL="742950" lvl="1" indent="-285750">
              <a:spcAft>
                <a:spcPts val="800"/>
              </a:spcAft>
              <a:buFont typeface="Arial" panose="020B0604020202020204" pitchFamily="34" charset="0"/>
              <a:buChar char="•"/>
            </a:pPr>
            <a:r>
              <a:rPr lang="en-GB" sz="1600" dirty="0">
                <a:solidFill>
                  <a:schemeClr val="bg1"/>
                </a:solidFill>
              </a:rPr>
              <a:t>Save files in OneDrive or SharePoint before sharing them so that no duplicates are created, and files are in secure and collaborative environments.</a:t>
            </a:r>
          </a:p>
          <a:p>
            <a:pPr lvl="1">
              <a:spcAft>
                <a:spcPts val="600"/>
              </a:spcAft>
            </a:pPr>
            <a:r>
              <a:rPr lang="en-GB" sz="1600" b="1" dirty="0">
                <a:solidFill>
                  <a:schemeClr val="bg1"/>
                </a:solidFill>
              </a:rPr>
              <a:t>Microsoft Copilot Chat Files</a:t>
            </a:r>
            <a:endParaRPr lang="en-GB" sz="1600" dirty="0">
              <a:solidFill>
                <a:schemeClr val="bg1"/>
              </a:solidFill>
            </a:endParaRPr>
          </a:p>
          <a:p>
            <a:pPr marL="742950" lvl="1" indent="-285750">
              <a:spcAft>
                <a:spcPts val="600"/>
              </a:spcAft>
              <a:buFont typeface="Arial" panose="020B0604020202020204" pitchFamily="34" charset="0"/>
              <a:buChar char="•"/>
            </a:pPr>
            <a:r>
              <a:rPr lang="en-GB" sz="1600" dirty="0">
                <a:solidFill>
                  <a:schemeClr val="bg1"/>
                </a:solidFill>
              </a:rPr>
              <a:t>When you upload a file to Copilot Chat, a duplicate copy is saved in Microsoft Copilot Chat Files</a:t>
            </a:r>
            <a:r>
              <a:rPr lang="en-GB" sz="1600" b="1" dirty="0">
                <a:solidFill>
                  <a:schemeClr val="bg1"/>
                </a:solidFill>
              </a:rPr>
              <a:t> </a:t>
            </a:r>
            <a:r>
              <a:rPr lang="en-GB" sz="1600" dirty="0">
                <a:solidFill>
                  <a:schemeClr val="bg1"/>
                </a:solidFill>
              </a:rPr>
              <a:t>in your OneDrive.  </a:t>
            </a:r>
          </a:p>
          <a:p>
            <a:pPr marL="742950" lvl="1" indent="-285750">
              <a:spcAft>
                <a:spcPts val="600"/>
              </a:spcAft>
              <a:buFont typeface="Arial" panose="020B0604020202020204" pitchFamily="34" charset="0"/>
              <a:buChar char="•"/>
            </a:pPr>
            <a:r>
              <a:rPr lang="en-GB" sz="1600" dirty="0">
                <a:solidFill>
                  <a:schemeClr val="bg1"/>
                </a:solidFill>
              </a:rPr>
              <a:t>They serve no purpose after the Chat is ended but can cause confusion and increase the risk of data breaches.</a:t>
            </a:r>
          </a:p>
          <a:p>
            <a:pPr lvl="1"/>
            <a:r>
              <a:rPr lang="en-GB" sz="1600" dirty="0">
                <a:solidFill>
                  <a:schemeClr val="bg1"/>
                </a:solidFill>
              </a:rPr>
              <a:t>Regularly review folders and delete unneeded files.</a:t>
            </a:r>
            <a:endParaRPr lang="en-GB" dirty="0">
              <a:solidFill>
                <a:schemeClr val="bg1"/>
              </a:solidFill>
            </a:endParaRPr>
          </a:p>
        </p:txBody>
      </p:sp>
      <p:sp>
        <p:nvSpPr>
          <p:cNvPr id="2" name="TextBox 1">
            <a:extLst>
              <a:ext uri="{FF2B5EF4-FFF2-40B4-BE49-F238E27FC236}">
                <a16:creationId xmlns:a16="http://schemas.microsoft.com/office/drawing/2014/main" id="{74F4ADAC-6475-D7E5-60E2-138FBA245CAA}"/>
              </a:ext>
            </a:extLst>
          </p:cNvPr>
          <p:cNvSpPr txBox="1"/>
          <p:nvPr/>
        </p:nvSpPr>
        <p:spPr>
          <a:xfrm>
            <a:off x="0" y="711050"/>
            <a:ext cx="11067653" cy="830997"/>
          </a:xfrm>
          <a:prstGeom prst="rect">
            <a:avLst/>
          </a:prstGeom>
          <a:solidFill>
            <a:schemeClr val="accent6"/>
          </a:solidFill>
        </p:spPr>
        <p:txBody>
          <a:bodyPr wrap="square" lIns="91440" tIns="45720" rIns="91440" bIns="45720" rtlCol="0" anchor="t">
            <a:spAutoFit/>
          </a:bodyPr>
          <a:lstStyle/>
          <a:p>
            <a:pPr marL="450215">
              <a:buNone/>
            </a:pPr>
            <a:r>
              <a:rPr lang="en-GB" sz="1600" kern="0">
                <a:solidFill>
                  <a:schemeClr val="bg1"/>
                </a:solidFill>
                <a:ea typeface="Times New Roman" panose="02020603050405020304" pitchFamily="18" charset="0"/>
              </a:rPr>
              <a:t>The Data Protection Policy has been updated to comply with current regulations and new guidelines.  All staff are encouraged to familiarise themselves with the updated policy, reminding them that ensuring compliance with the policy is essential for protecting personal data of students, employees, and stakeholders.</a:t>
            </a:r>
          </a:p>
        </p:txBody>
      </p:sp>
      <p:sp>
        <p:nvSpPr>
          <p:cNvPr id="3" name="TextBox 2">
            <a:extLst>
              <a:ext uri="{FF2B5EF4-FFF2-40B4-BE49-F238E27FC236}">
                <a16:creationId xmlns:a16="http://schemas.microsoft.com/office/drawing/2014/main" id="{EC634EFD-8369-61BD-E25C-413D7E908524}"/>
              </a:ext>
            </a:extLst>
          </p:cNvPr>
          <p:cNvSpPr txBox="1"/>
          <p:nvPr/>
        </p:nvSpPr>
        <p:spPr>
          <a:xfrm>
            <a:off x="7242913" y="5635398"/>
            <a:ext cx="4589859" cy="938719"/>
          </a:xfrm>
          <a:prstGeom prst="rect">
            <a:avLst/>
          </a:prstGeom>
          <a:noFill/>
        </p:spPr>
        <p:txBody>
          <a:bodyPr wrap="square" rtlCol="0">
            <a:spAutoFit/>
          </a:bodyPr>
          <a:lstStyle/>
          <a:p>
            <a:endParaRPr lang="en-GB">
              <a:solidFill>
                <a:schemeClr val="bg1"/>
              </a:solidFill>
            </a:endParaRPr>
          </a:p>
          <a:p>
            <a:pPr>
              <a:spcAft>
                <a:spcPts val="600"/>
              </a:spcAft>
            </a:pPr>
            <a:r>
              <a:rPr lang="en-GB" sz="1600" b="1">
                <a:solidFill>
                  <a:schemeClr val="bg1"/>
                </a:solidFill>
              </a:rPr>
              <a:t>Your Faculty Information Governance Officer:</a:t>
            </a:r>
          </a:p>
          <a:p>
            <a:r>
              <a:rPr lang="en-GB" sz="1600">
                <a:solidFill>
                  <a:schemeClr val="bg1"/>
                </a:solidFill>
              </a:rPr>
              <a:t>Mike Davies: </a:t>
            </a:r>
            <a:r>
              <a:rPr lang="en-GB" sz="1600">
                <a:solidFill>
                  <a:schemeClr val="bg1"/>
                </a:solidFill>
                <a:hlinkClick r:id="rId5">
                  <a:extLst>
                    <a:ext uri="{A12FA001-AC4F-418D-AE19-62706E023703}">
                      <ahyp:hlinkClr xmlns:ahyp="http://schemas.microsoft.com/office/drawing/2018/hyperlinkcolor" val="tx"/>
                    </a:ext>
                  </a:extLst>
                </a:hlinkClick>
              </a:rPr>
              <a:t>michael.davies@manchester.ac.uk</a:t>
            </a:r>
            <a:r>
              <a:rPr lang="en-GB" sz="1600">
                <a:solidFill>
                  <a:schemeClr val="bg1"/>
                </a:solidFill>
              </a:rPr>
              <a:t> </a:t>
            </a:r>
          </a:p>
        </p:txBody>
      </p:sp>
    </p:spTree>
    <p:extLst>
      <p:ext uri="{BB962C8B-B14F-4D97-AF65-F5344CB8AC3E}">
        <p14:creationId xmlns:p14="http://schemas.microsoft.com/office/powerpoint/2010/main" val="2400510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958" y="229941"/>
            <a:ext cx="11363807" cy="747106"/>
          </a:xfrm>
        </p:spPr>
        <p:txBody>
          <a:bodyPr/>
          <a:lstStyle/>
          <a:p>
            <a:br>
              <a:rPr lang="en-GB" sz="3600">
                <a:latin typeface="+mn-lt"/>
              </a:rPr>
            </a:br>
            <a:r>
              <a:rPr lang="en-GB" sz="3600">
                <a:latin typeface="+mn-lt"/>
              </a:rPr>
              <a:t>Wellbeing Support</a:t>
            </a:r>
          </a:p>
        </p:txBody>
      </p:sp>
      <p:sp>
        <p:nvSpPr>
          <p:cNvPr id="3" name="TextBox 2">
            <a:extLst>
              <a:ext uri="{FF2B5EF4-FFF2-40B4-BE49-F238E27FC236}">
                <a16:creationId xmlns:a16="http://schemas.microsoft.com/office/drawing/2014/main" id="{9D8895EB-E3CC-2A36-25F6-4AA0E8C07452}"/>
              </a:ext>
            </a:extLst>
          </p:cNvPr>
          <p:cNvSpPr txBox="1"/>
          <p:nvPr/>
        </p:nvSpPr>
        <p:spPr>
          <a:xfrm>
            <a:off x="492368" y="4142125"/>
            <a:ext cx="7229914" cy="1477328"/>
          </a:xfrm>
          <a:prstGeom prst="rect">
            <a:avLst/>
          </a:prstGeom>
          <a:noFill/>
        </p:spPr>
        <p:txBody>
          <a:bodyPr wrap="square" rtlCol="0">
            <a:spAutoFit/>
          </a:bodyPr>
          <a:lstStyle/>
          <a:p>
            <a:r>
              <a:rPr lang="en-GB" b="1">
                <a:solidFill>
                  <a:schemeClr val="bg1"/>
                </a:solidFill>
                <a:latin typeface="+mn-lt"/>
              </a:rPr>
              <a:t>UoM Introduction to Stress Management for Line Managers and Leaders</a:t>
            </a:r>
            <a:r>
              <a:rPr lang="en-GB">
                <a:solidFill>
                  <a:schemeClr val="bg1"/>
                </a:solidFill>
                <a:latin typeface="+mn-lt"/>
              </a:rPr>
              <a:t> a half-day workshop that provides the opportunity for line managers to understand the role they play in creating positive work environments and reducing the risk of work-related stress</a:t>
            </a:r>
            <a:r>
              <a:rPr lang="en-GB">
                <a:solidFill>
                  <a:schemeClr val="bg1"/>
                </a:solidFill>
              </a:rPr>
              <a:t>. </a:t>
            </a:r>
          </a:p>
          <a:p>
            <a:r>
              <a:rPr lang="en-GB" u="sng">
                <a:latin typeface="+mn-lt"/>
                <a:hlinkClick r:id="rId4">
                  <a:extLst>
                    <a:ext uri="{A12FA001-AC4F-418D-AE19-62706E023703}">
                      <ahyp:hlinkClr xmlns:ahyp="http://schemas.microsoft.com/office/drawing/2018/hyperlinkcolor" val="tx"/>
                    </a:ext>
                  </a:extLst>
                </a:hlinkClick>
              </a:rPr>
              <a:t>Book your place</a:t>
            </a:r>
            <a:endParaRPr lang="en-GB">
              <a:latin typeface="+mn-lt"/>
            </a:endParaRPr>
          </a:p>
        </p:txBody>
      </p:sp>
      <p:sp>
        <p:nvSpPr>
          <p:cNvPr id="7" name="Rectangle 6">
            <a:extLst>
              <a:ext uri="{FF2B5EF4-FFF2-40B4-BE49-F238E27FC236}">
                <a16:creationId xmlns:a16="http://schemas.microsoft.com/office/drawing/2014/main" id="{0B4D8F26-F7DF-1C97-35A0-2EFDD430109A}"/>
              </a:ext>
            </a:extLst>
          </p:cNvPr>
          <p:cNvSpPr/>
          <p:nvPr/>
        </p:nvSpPr>
        <p:spPr>
          <a:xfrm>
            <a:off x="540958" y="1707269"/>
            <a:ext cx="6921570" cy="2434856"/>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a:t>Mental Health and Wellbeing in the Workplace</a:t>
            </a:r>
            <a:r>
              <a:rPr lang="en-GB"/>
              <a:t> is a self-paced digital learning course that uses reflective-based learning throughout.</a:t>
            </a:r>
          </a:p>
          <a:p>
            <a:r>
              <a:rPr lang="en-GB" u="sng">
                <a:hlinkClick r:id="rId5"/>
              </a:rPr>
              <a:t>Access training via Canvas</a:t>
            </a:r>
            <a:endParaRPr lang="en-GB" u="sng"/>
          </a:p>
          <a:p>
            <a:endParaRPr lang="en-GB"/>
          </a:p>
          <a:p>
            <a:r>
              <a:rPr lang="en-GB" b="1"/>
              <a:t>Managing with Wellbeing in Mind </a:t>
            </a:r>
            <a:r>
              <a:rPr lang="en-GB"/>
              <a:t>an interactive one-day course designed to empower line managers to feel confident in supporting mental health and wellbeing at work. </a:t>
            </a:r>
          </a:p>
          <a:p>
            <a:r>
              <a:rPr lang="en-GB" u="sng">
                <a:hlinkClick r:id="rId6"/>
              </a:rPr>
              <a:t>Book your place</a:t>
            </a:r>
            <a:endParaRPr lang="en-GB"/>
          </a:p>
        </p:txBody>
      </p:sp>
      <p:sp>
        <p:nvSpPr>
          <p:cNvPr id="4" name="TextBox 3">
            <a:extLst>
              <a:ext uri="{FF2B5EF4-FFF2-40B4-BE49-F238E27FC236}">
                <a16:creationId xmlns:a16="http://schemas.microsoft.com/office/drawing/2014/main" id="{7049BBE1-E68B-8510-ABA8-0AE4F826F5EE}"/>
              </a:ext>
            </a:extLst>
          </p:cNvPr>
          <p:cNvSpPr txBox="1"/>
          <p:nvPr/>
        </p:nvSpPr>
        <p:spPr>
          <a:xfrm>
            <a:off x="492368" y="1060938"/>
            <a:ext cx="1136380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spcBef>
                <a:spcPts val="600"/>
              </a:spcBef>
              <a:spcAft>
                <a:spcPts val="600"/>
              </a:spcAft>
            </a:pPr>
            <a:r>
              <a:rPr lang="en-GB" sz="2800" b="0" i="0">
                <a:solidFill>
                  <a:schemeClr val="bg1"/>
                </a:solidFill>
                <a:effectLst/>
                <a:latin typeface="Open Sans" panose="020B0606030504020204" pitchFamily="34" charset="0"/>
              </a:rPr>
              <a:t>Mental Health and Wellbeing Training for Managers.</a:t>
            </a:r>
            <a:endParaRPr lang="en-GB" sz="2800">
              <a:solidFill>
                <a:schemeClr val="bg1"/>
              </a:solidFill>
            </a:endParaRPr>
          </a:p>
        </p:txBody>
      </p:sp>
    </p:spTree>
    <p:extLst>
      <p:ext uri="{BB962C8B-B14F-4D97-AF65-F5344CB8AC3E}">
        <p14:creationId xmlns:p14="http://schemas.microsoft.com/office/powerpoint/2010/main" val="1272792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5F85F-535F-EC8C-42AC-D834DBE9F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597C50-F058-3247-F3AB-D640B4551A3C}"/>
              </a:ext>
            </a:extLst>
          </p:cNvPr>
          <p:cNvSpPr>
            <a:spLocks noGrp="1"/>
          </p:cNvSpPr>
          <p:nvPr>
            <p:ph type="ctrTitle"/>
          </p:nvPr>
        </p:nvSpPr>
        <p:spPr>
          <a:xfrm>
            <a:off x="540958" y="229941"/>
            <a:ext cx="11363807" cy="747106"/>
          </a:xfrm>
        </p:spPr>
        <p:txBody>
          <a:bodyPr/>
          <a:lstStyle/>
          <a:p>
            <a:br>
              <a:rPr lang="en-GB" sz="3600">
                <a:latin typeface="+mn-lt"/>
              </a:rPr>
            </a:br>
            <a:r>
              <a:rPr lang="en-GB" sz="3600">
                <a:latin typeface="+mn-lt"/>
              </a:rPr>
              <a:t>Wellbeing Support</a:t>
            </a:r>
          </a:p>
        </p:txBody>
      </p:sp>
      <p:sp>
        <p:nvSpPr>
          <p:cNvPr id="7" name="Rectangle 6">
            <a:extLst>
              <a:ext uri="{FF2B5EF4-FFF2-40B4-BE49-F238E27FC236}">
                <a16:creationId xmlns:a16="http://schemas.microsoft.com/office/drawing/2014/main" id="{BCCCEFFB-1823-999A-F404-916FCAEC1A8A}"/>
              </a:ext>
            </a:extLst>
          </p:cNvPr>
          <p:cNvSpPr/>
          <p:nvPr/>
        </p:nvSpPr>
        <p:spPr>
          <a:xfrm>
            <a:off x="540958" y="1676399"/>
            <a:ext cx="6921570" cy="4484914"/>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300"/>
              </a:spcAft>
            </a:pPr>
            <a:r>
              <a:rPr lang="en-GB" dirty="0"/>
              <a:t>As part of the University’s </a:t>
            </a:r>
            <a:r>
              <a:rPr lang="en-GB" b="1" dirty="0"/>
              <a:t>Pharmacy undergraduate curriculum</a:t>
            </a:r>
            <a:r>
              <a:rPr lang="en-GB" dirty="0"/>
              <a:t>, our </a:t>
            </a:r>
            <a:r>
              <a:rPr lang="en-GB" b="1" dirty="0"/>
              <a:t>Year 3 pharmacy students</a:t>
            </a:r>
            <a:r>
              <a:rPr lang="en-GB" dirty="0"/>
              <a:t> will be running </a:t>
            </a:r>
            <a:r>
              <a:rPr lang="en-GB" b="1" dirty="0"/>
              <a:t>Health Screening Clinics</a:t>
            </a:r>
            <a:r>
              <a:rPr lang="en-GB" dirty="0"/>
              <a:t> right here on campus!</a:t>
            </a:r>
          </a:p>
          <a:p>
            <a:pPr>
              <a:spcAft>
                <a:spcPts val="300"/>
              </a:spcAft>
            </a:pPr>
            <a:r>
              <a:rPr lang="en-GB" dirty="0"/>
              <a:t>Your quick and friendly check-up will include:</a:t>
            </a:r>
          </a:p>
          <a:p>
            <a:pPr marL="285750" lvl="0" indent="-285750">
              <a:spcAft>
                <a:spcPts val="300"/>
              </a:spcAft>
              <a:buFont typeface="Arial" panose="020B0604020202020204" pitchFamily="34" charset="0"/>
              <a:buChar char="•"/>
            </a:pPr>
            <a:r>
              <a:rPr lang="en-GB" dirty="0"/>
              <a:t>Blood pressure measurement</a:t>
            </a:r>
          </a:p>
          <a:p>
            <a:pPr marL="285750" lvl="0" indent="-285750">
              <a:spcAft>
                <a:spcPts val="300"/>
              </a:spcAft>
              <a:buFont typeface="Arial" panose="020B0604020202020204" pitchFamily="34" charset="0"/>
              <a:buChar char="•"/>
            </a:pPr>
            <a:r>
              <a:rPr lang="en-GB" dirty="0"/>
              <a:t>Height and weight check</a:t>
            </a:r>
          </a:p>
          <a:p>
            <a:pPr marL="285750" lvl="0" indent="-285750">
              <a:spcAft>
                <a:spcPts val="300"/>
              </a:spcAft>
              <a:buFont typeface="Arial" panose="020B0604020202020204" pitchFamily="34" charset="0"/>
              <a:buChar char="•"/>
            </a:pPr>
            <a:r>
              <a:rPr lang="en-GB" dirty="0"/>
              <a:t>Calculation of your </a:t>
            </a:r>
            <a:r>
              <a:rPr lang="en-GB" b="1" dirty="0"/>
              <a:t>Heart Age</a:t>
            </a:r>
            <a:r>
              <a:rPr lang="en-GB" dirty="0"/>
              <a:t> (using an NHS evidence-based tool)</a:t>
            </a:r>
          </a:p>
          <a:p>
            <a:pPr marL="285750" lvl="0" indent="-285750">
              <a:spcAft>
                <a:spcPts val="300"/>
              </a:spcAft>
              <a:buFont typeface="Arial" panose="020B0604020202020204" pitchFamily="34" charset="0"/>
              <a:buChar char="•"/>
            </a:pPr>
            <a:r>
              <a:rPr lang="en-GB" dirty="0"/>
              <a:t>Assessment of your </a:t>
            </a:r>
            <a:r>
              <a:rPr lang="en-GB" b="1" dirty="0"/>
              <a:t>Diabetes Risk</a:t>
            </a:r>
            <a:r>
              <a:rPr lang="en-GB" dirty="0"/>
              <a:t> (using the Diabetes UK </a:t>
            </a:r>
            <a:r>
              <a:rPr lang="en-GB" i="1" dirty="0"/>
              <a:t>Know Your Risk</a:t>
            </a:r>
            <a:r>
              <a:rPr lang="en-GB" dirty="0"/>
              <a:t> tool)</a:t>
            </a:r>
          </a:p>
          <a:p>
            <a:pPr>
              <a:spcAft>
                <a:spcPts val="300"/>
              </a:spcAft>
            </a:pPr>
            <a:r>
              <a:rPr lang="en-GB" b="1" dirty="0"/>
              <a:t>Clinic Dates (1:30 – 3:30pm)</a:t>
            </a:r>
            <a:endParaRPr lang="en-GB" dirty="0"/>
          </a:p>
          <a:p>
            <a:pPr marL="285750" lvl="0" indent="-285750">
              <a:spcAft>
                <a:spcPts val="300"/>
              </a:spcAft>
              <a:buFont typeface="Arial" panose="020B0604020202020204" pitchFamily="34" charset="0"/>
              <a:buChar char="•"/>
            </a:pPr>
            <a:r>
              <a:rPr lang="en-GB" dirty="0"/>
              <a:t>Wed 11 Feb 2026</a:t>
            </a:r>
          </a:p>
          <a:p>
            <a:pPr marL="285750" lvl="0" indent="-285750">
              <a:spcAft>
                <a:spcPts val="300"/>
              </a:spcAft>
              <a:buFont typeface="Arial" panose="020B0604020202020204" pitchFamily="34" charset="0"/>
              <a:buChar char="•"/>
            </a:pPr>
            <a:r>
              <a:rPr lang="en-GB" dirty="0"/>
              <a:t>Wed 4 March 2026</a:t>
            </a:r>
          </a:p>
          <a:p>
            <a:pPr>
              <a:spcAft>
                <a:spcPts val="300"/>
              </a:spcAft>
            </a:pPr>
            <a:r>
              <a:rPr lang="en-GB" b="1" dirty="0"/>
              <a:t>Location:</a:t>
            </a:r>
            <a:r>
              <a:rPr lang="en-GB" dirty="0"/>
              <a:t> G.66 Wellbeing Rooms, Simon Building</a:t>
            </a:r>
          </a:p>
          <a:p>
            <a:pPr>
              <a:spcAft>
                <a:spcPts val="300"/>
              </a:spcAft>
            </a:pPr>
            <a:r>
              <a:rPr lang="en-GB" b="1" dirty="0"/>
              <a:t>No need to book – just pop in!</a:t>
            </a:r>
            <a:endParaRPr lang="en-GB" dirty="0"/>
          </a:p>
          <a:p>
            <a:r>
              <a:rPr lang="en-GB" dirty="0"/>
              <a:t>Take 10 minutes out of your day to find out more about your health, support our students, and be part of this hands-on learning experience.</a:t>
            </a:r>
          </a:p>
        </p:txBody>
      </p:sp>
      <p:sp>
        <p:nvSpPr>
          <p:cNvPr id="4" name="TextBox 3">
            <a:extLst>
              <a:ext uri="{FF2B5EF4-FFF2-40B4-BE49-F238E27FC236}">
                <a16:creationId xmlns:a16="http://schemas.microsoft.com/office/drawing/2014/main" id="{D392B3DA-E1A5-89FA-C5AB-B2ED9FE3687B}"/>
              </a:ext>
            </a:extLst>
          </p:cNvPr>
          <p:cNvSpPr txBox="1"/>
          <p:nvPr/>
        </p:nvSpPr>
        <p:spPr>
          <a:xfrm>
            <a:off x="492368" y="952078"/>
            <a:ext cx="1136380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spcBef>
                <a:spcPts val="600"/>
              </a:spcBef>
              <a:spcAft>
                <a:spcPts val="600"/>
              </a:spcAft>
            </a:pPr>
            <a:r>
              <a:rPr lang="en-GB" sz="2800" b="0" i="0">
                <a:solidFill>
                  <a:schemeClr val="bg1"/>
                </a:solidFill>
                <a:effectLst/>
                <a:latin typeface="Open Sans" panose="020B0606030504020204" pitchFamily="34" charset="0"/>
              </a:rPr>
              <a:t>Free Health Screening Clinics – Open to all colleagues and students</a:t>
            </a:r>
            <a:endParaRPr lang="en-GB" sz="2800">
              <a:solidFill>
                <a:schemeClr val="bg1"/>
              </a:solidFill>
            </a:endParaRPr>
          </a:p>
        </p:txBody>
      </p:sp>
    </p:spTree>
    <p:extLst>
      <p:ext uri="{BB962C8B-B14F-4D97-AF65-F5344CB8AC3E}">
        <p14:creationId xmlns:p14="http://schemas.microsoft.com/office/powerpoint/2010/main" val="1890250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a:solidFill>
                  <a:schemeClr val="accent6"/>
                </a:solidFill>
                <a:latin typeface="+mn-lt"/>
              </a:rPr>
              <a:t>Events and upcoming activities </a:t>
            </a:r>
          </a:p>
        </p:txBody>
      </p:sp>
      <p:sp>
        <p:nvSpPr>
          <p:cNvPr id="3" name="Content Placeholder 2"/>
          <p:cNvSpPr>
            <a:spLocks noGrp="1"/>
          </p:cNvSpPr>
          <p:nvPr>
            <p:ph idx="1"/>
          </p:nvPr>
        </p:nvSpPr>
        <p:spPr>
          <a:xfrm>
            <a:off x="190721" y="1064434"/>
            <a:ext cx="10407970" cy="5301785"/>
          </a:xfrm>
        </p:spPr>
        <p:txBody>
          <a:bodyPr>
            <a:normAutofit/>
          </a:bodyPr>
          <a:lstStyle/>
          <a:p>
            <a:pPr marL="285750">
              <a:buFont typeface="Arial"/>
              <a:buChar char="•"/>
            </a:pPr>
            <a:endParaRPr lang="en-GB" sz="2400">
              <a:solidFill>
                <a:srgbClr val="000000"/>
              </a:solidFill>
              <a:latin typeface="+mn-lt"/>
              <a:cs typeface="Calibri"/>
            </a:endParaRPr>
          </a:p>
          <a:p>
            <a:pPr marL="0" indent="0">
              <a:buNone/>
            </a:pPr>
            <a:r>
              <a:rPr lang="en-GB" sz="1800" b="1" u="sng">
                <a:solidFill>
                  <a:srgbClr val="467886"/>
                </a:solidFill>
                <a:effectLst/>
                <a:latin typeface="Arial" panose="020B0604020202020204" pitchFamily="34" charset="0"/>
                <a:ea typeface="Aptos" panose="020B0004020202020204" pitchFamily="34" charset="0"/>
                <a:hlinkClick r:id="rId2"/>
              </a:rPr>
              <a:t> </a:t>
            </a:r>
            <a:r>
              <a:rPr lang="en-GB" sz="1800" b="1" u="sng">
                <a:solidFill>
                  <a:srgbClr val="467886"/>
                </a:solidFill>
                <a:effectLst/>
                <a:latin typeface="Arial" panose="020B0604020202020204" pitchFamily="34" charset="0"/>
                <a:ea typeface="Aptos" panose="020B0004020202020204" pitchFamily="34" charset="0"/>
              </a:rPr>
              <a:t> </a:t>
            </a:r>
          </a:p>
          <a:p>
            <a:pPr marL="0" indent="0">
              <a:buNone/>
            </a:pPr>
            <a:endParaRPr lang="en-GB" altLang="en-US" sz="1800" b="1" u="sng">
              <a:solidFill>
                <a:srgbClr val="467886"/>
              </a:solidFill>
              <a:ea typeface="Aptos" panose="020B0004020202020204" pitchFamily="34" charset="0"/>
              <a:cs typeface="Aptos" panose="020B0004020202020204" pitchFamily="34" charset="0"/>
            </a:endParaRPr>
          </a:p>
          <a:p>
            <a:pPr marL="0" indent="0">
              <a:buNone/>
            </a:pPr>
            <a:endParaRPr lang="en-GB" altLang="en-US" sz="1800" b="1" u="sng">
              <a:solidFill>
                <a:srgbClr val="467886"/>
              </a:solidFill>
              <a:ea typeface="Aptos" panose="020B0004020202020204" pitchFamily="34" charset="0"/>
              <a:cs typeface="Aptos" panose="020B0004020202020204" pitchFamily="34" charset="0"/>
            </a:endParaRPr>
          </a:p>
          <a:p>
            <a:pPr marL="0" indent="0">
              <a:buNone/>
            </a:pPr>
            <a:endParaRPr lang="en-GB" altLang="en-US" sz="1800" b="1" u="sng">
              <a:solidFill>
                <a:srgbClr val="467886"/>
              </a:solidFill>
              <a:ea typeface="Aptos" panose="020B0004020202020204" pitchFamily="34" charset="0"/>
              <a:cs typeface="Aptos" panose="020B0004020202020204" pitchFamily="34" charset="0"/>
            </a:endParaRPr>
          </a:p>
          <a:p>
            <a:pPr marL="0" indent="0">
              <a:buNone/>
            </a:pPr>
            <a:endParaRPr lang="en-GB" altLang="en-US" sz="4000">
              <a:solidFill>
                <a:schemeClr val="tx1"/>
              </a:solidFill>
            </a:endParaRPr>
          </a:p>
          <a:p>
            <a:pPr marL="0" indent="0">
              <a:buNone/>
            </a:pPr>
            <a:endParaRPr lang="en-GB" sz="2400">
              <a:solidFill>
                <a:srgbClr val="000000"/>
              </a:solidFill>
              <a:latin typeface="+mn-lt"/>
              <a:cs typeface="Calibri"/>
            </a:endParaRPr>
          </a:p>
        </p:txBody>
      </p:sp>
      <p:sp>
        <p:nvSpPr>
          <p:cNvPr id="7" name="Rectangle 7">
            <a:extLst>
              <a:ext uri="{FF2B5EF4-FFF2-40B4-BE49-F238E27FC236}">
                <a16:creationId xmlns:a16="http://schemas.microsoft.com/office/drawing/2014/main" id="{71805240-9F8E-BAC3-6902-5D60B2D906F1}"/>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AutoShape 2" descr="Blackboard with the text Health and Safety at work">
            <a:extLst>
              <a:ext uri="{FF2B5EF4-FFF2-40B4-BE49-F238E27FC236}">
                <a16:creationId xmlns:a16="http://schemas.microsoft.com/office/drawing/2014/main" id="{D3153EF6-0BC4-7107-A98B-03A3F3B2CAB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a:extLst>
              <a:ext uri="{FF2B5EF4-FFF2-40B4-BE49-F238E27FC236}">
                <a16:creationId xmlns:a16="http://schemas.microsoft.com/office/drawing/2014/main" id="{01A30776-B3E9-6665-BDCE-5EEF5E1A5426}"/>
              </a:ext>
            </a:extLst>
          </p:cNvPr>
          <p:cNvPicPr>
            <a:picLocks noChangeAspect="1"/>
          </p:cNvPicPr>
          <p:nvPr/>
        </p:nvPicPr>
        <p:blipFill>
          <a:blip r:embed="rId3"/>
          <a:stretch>
            <a:fillRect/>
          </a:stretch>
        </p:blipFill>
        <p:spPr>
          <a:xfrm>
            <a:off x="2714721" y="940805"/>
            <a:ext cx="7519440" cy="2766899"/>
          </a:xfrm>
          <a:prstGeom prst="rect">
            <a:avLst/>
          </a:prstGeom>
        </p:spPr>
      </p:pic>
      <p:pic>
        <p:nvPicPr>
          <p:cNvPr id="4" name="Picture 3" descr="Discover 71 Christmas Gifs and Merry Christmas Animation ...">
            <a:extLst>
              <a:ext uri="{FF2B5EF4-FFF2-40B4-BE49-F238E27FC236}">
                <a16:creationId xmlns:a16="http://schemas.microsoft.com/office/drawing/2014/main" id="{8427F04B-B4E4-3ED2-190F-A0EBE2774E4A}"/>
              </a:ext>
            </a:extLst>
          </p:cNvPr>
          <p:cNvPicPr>
            <a:picLocks noChangeAspect="1"/>
          </p:cNvPicPr>
          <p:nvPr/>
        </p:nvPicPr>
        <p:blipFill>
          <a:blip r:embed="rId4"/>
          <a:stretch>
            <a:fillRect/>
          </a:stretch>
        </p:blipFill>
        <p:spPr>
          <a:xfrm>
            <a:off x="744229" y="1177617"/>
            <a:ext cx="1809750" cy="1704975"/>
          </a:xfrm>
          <a:prstGeom prst="rect">
            <a:avLst/>
          </a:prstGeom>
        </p:spPr>
      </p:pic>
      <p:sp>
        <p:nvSpPr>
          <p:cNvPr id="5" name="TextBox 4">
            <a:extLst>
              <a:ext uri="{FF2B5EF4-FFF2-40B4-BE49-F238E27FC236}">
                <a16:creationId xmlns:a16="http://schemas.microsoft.com/office/drawing/2014/main" id="{8491965B-0019-6BEC-4549-9B7C8286F116}"/>
              </a:ext>
            </a:extLst>
          </p:cNvPr>
          <p:cNvSpPr txBox="1"/>
          <p:nvPr/>
        </p:nvSpPr>
        <p:spPr>
          <a:xfrm>
            <a:off x="744229" y="4133589"/>
            <a:ext cx="9264067" cy="923330"/>
          </a:xfrm>
          <a:prstGeom prst="rect">
            <a:avLst/>
          </a:prstGeom>
          <a:noFill/>
        </p:spPr>
        <p:txBody>
          <a:bodyPr wrap="square" rtlCol="0">
            <a:spAutoFit/>
          </a:bodyPr>
          <a:lstStyle/>
          <a:p>
            <a:pPr lvl="0"/>
            <a:r>
              <a:rPr lang="en-GB" b="1" dirty="0">
                <a:solidFill>
                  <a:schemeClr val="accent6"/>
                </a:solidFill>
              </a:rPr>
              <a:t>Join the Wellbeing Choir: </a:t>
            </a:r>
            <a:r>
              <a:rPr lang="en-GB" dirty="0"/>
              <a:t>Wednesdays 1:05-1:55pm, Simon Building, Wellbeing rooms, G.065. </a:t>
            </a:r>
            <a:r>
              <a:rPr lang="en-GB" u="sng" dirty="0">
                <a:hlinkClick r:id="rId5"/>
              </a:rPr>
              <a:t>Watch a taster</a:t>
            </a:r>
            <a:r>
              <a:rPr lang="en-GB" dirty="0"/>
              <a:t> of what you could be involved in and </a:t>
            </a:r>
            <a:r>
              <a:rPr lang="en-GB" u="sng" dirty="0">
                <a:hlinkClick r:id="rId6"/>
              </a:rPr>
              <a:t>sign-up here. </a:t>
            </a:r>
            <a:r>
              <a:rPr lang="en-GB" dirty="0"/>
              <a:t> </a:t>
            </a:r>
          </a:p>
          <a:p>
            <a:r>
              <a:rPr lang="en-GB" b="1" dirty="0"/>
              <a:t> </a:t>
            </a:r>
            <a:endParaRPr lang="en-GB" dirty="0"/>
          </a:p>
        </p:txBody>
      </p:sp>
    </p:spTree>
    <p:extLst>
      <p:ext uri="{BB962C8B-B14F-4D97-AF65-F5344CB8AC3E}">
        <p14:creationId xmlns:p14="http://schemas.microsoft.com/office/powerpoint/2010/main" val="420699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6"/>
                </a:solidFill>
                <a:latin typeface="+mn-lt"/>
              </a:rPr>
              <a:t>Training and guidance </a:t>
            </a:r>
          </a:p>
        </p:txBody>
      </p:sp>
      <p:sp>
        <p:nvSpPr>
          <p:cNvPr id="3" name="Content Placeholder 2"/>
          <p:cNvSpPr>
            <a:spLocks noGrp="1"/>
          </p:cNvSpPr>
          <p:nvPr>
            <p:ph idx="1"/>
          </p:nvPr>
        </p:nvSpPr>
        <p:spPr>
          <a:xfrm>
            <a:off x="286975" y="963966"/>
            <a:ext cx="9961932" cy="6015331"/>
          </a:xfrm>
        </p:spPr>
        <p:txBody>
          <a:bodyPr>
            <a:normAutofit/>
          </a:bodyPr>
          <a:lstStyle/>
          <a:p>
            <a:r>
              <a:rPr lang="en-GB" b="1" dirty="0">
                <a:solidFill>
                  <a:schemeClr val="accent6"/>
                </a:solidFill>
                <a:effectLst/>
                <a:latin typeface="+mn-lt"/>
                <a:ea typeface="Times New Roman" panose="02020603050405020304" pitchFamily="18" charset="0"/>
                <a:cs typeface="Aptos" panose="020B0004020202020204" pitchFamily="34" charset="0"/>
              </a:rPr>
              <a:t>Essential courses for all colleagues</a:t>
            </a:r>
          </a:p>
          <a:p>
            <a:pPr marL="0" indent="0">
              <a:buNone/>
            </a:pPr>
            <a:r>
              <a:rPr lang="en-GB" dirty="0">
                <a:solidFill>
                  <a:schemeClr val="tx1"/>
                </a:solidFill>
                <a:latin typeface="+mn-lt"/>
              </a:rPr>
              <a:t>W</a:t>
            </a:r>
            <a:r>
              <a:rPr lang="en-GB" dirty="0">
                <a:latin typeface="+mn-lt"/>
              </a:rPr>
              <a:t>e are expecting details around essential training to be confirmed in due course, but we are not expecting another request for completion for existing staff until Aug 2026. There will likely be changes to courses we will be asking colleagues to undertake. These changes are under discussion currently.</a:t>
            </a:r>
          </a:p>
          <a:p>
            <a:pPr marL="0" indent="0">
              <a:buNone/>
            </a:pPr>
            <a:endParaRPr lang="en-GB" dirty="0">
              <a:latin typeface="+mn-lt"/>
            </a:endParaRPr>
          </a:p>
          <a:p>
            <a:r>
              <a:rPr lang="en-GB" b="1" dirty="0">
                <a:solidFill>
                  <a:schemeClr val="accent6"/>
                </a:solidFill>
                <a:latin typeface="+mn-lt"/>
                <a:ea typeface="Calibri"/>
                <a:cs typeface="Calibri"/>
              </a:rPr>
              <a:t>First Aid Refresher Training</a:t>
            </a:r>
          </a:p>
          <a:p>
            <a:pPr marL="0" indent="0">
              <a:buNone/>
            </a:pPr>
            <a:r>
              <a:rPr lang="en-GB" dirty="0">
                <a:latin typeface="+mn-lt"/>
              </a:rPr>
              <a:t>Our first aid training providers have compiled an online refresher course which can be booked now on: </a:t>
            </a:r>
            <a:r>
              <a:rPr lang="en-GB" u="sng" dirty="0">
                <a:latin typeface="+mn-lt"/>
                <a:hlinkClick r:id="rId2"/>
              </a:rPr>
              <a:t>First aid (The University of Manchester</a:t>
            </a:r>
            <a:r>
              <a:rPr lang="en-GB" dirty="0">
                <a:latin typeface="+mn-lt"/>
              </a:rPr>
              <a:t>). Note: Spaces are available at the time of writing!</a:t>
            </a:r>
          </a:p>
          <a:p>
            <a:endParaRPr lang="en-GB" dirty="0">
              <a:latin typeface="+mn-lt"/>
            </a:endParaRPr>
          </a:p>
          <a:p>
            <a:pPr marL="0" indent="0">
              <a:spcBef>
                <a:spcPts val="0"/>
              </a:spcBef>
              <a:buNone/>
            </a:pPr>
            <a:endParaRPr lang="en-GB" sz="1900" b="1" dirty="0">
              <a:solidFill>
                <a:srgbClr val="1D1D1B"/>
              </a:solidFill>
              <a:effectLst/>
              <a:latin typeface="Aptos" panose="020B0004020202020204" pitchFamily="34" charset="0"/>
              <a:ea typeface="Aptos" panose="020B0004020202020204" pitchFamily="34" charset="0"/>
            </a:endParaRPr>
          </a:p>
          <a:p>
            <a:pPr marL="0" indent="0">
              <a:spcBef>
                <a:spcPts val="0"/>
              </a:spcBef>
              <a:buNone/>
            </a:pPr>
            <a:r>
              <a:rPr lang="en-GB" sz="1900" b="1" dirty="0">
                <a:solidFill>
                  <a:srgbClr val="1D1D1B"/>
                </a:solidFill>
                <a:effectLst/>
                <a:latin typeface="Aptos" panose="020B0004020202020204" pitchFamily="34" charset="0"/>
                <a:ea typeface="Aptos" panose="020B0004020202020204" pitchFamily="34" charset="0"/>
              </a:rPr>
              <a:t> </a:t>
            </a:r>
            <a:endParaRPr lang="en-GB" dirty="0"/>
          </a:p>
        </p:txBody>
      </p:sp>
    </p:spTree>
    <p:extLst>
      <p:ext uri="{BB962C8B-B14F-4D97-AF65-F5344CB8AC3E}">
        <p14:creationId xmlns:p14="http://schemas.microsoft.com/office/powerpoint/2010/main" val="2801985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911" y="382554"/>
            <a:ext cx="6603251" cy="6278642"/>
          </a:xfrm>
          <a:prstGeom prst="rect">
            <a:avLst/>
          </a:prstGeom>
          <a:solidFill>
            <a:schemeClr val="accent6"/>
          </a:solidFill>
        </p:spPr>
        <p:txBody>
          <a:bodyPr wrap="square" rtlCol="0">
            <a:spAutoFit/>
          </a:bodyPr>
          <a:lstStyle/>
          <a:p>
            <a:r>
              <a:rPr lang="en-GB" sz="3600">
                <a:solidFill>
                  <a:schemeClr val="bg1"/>
                </a:solidFill>
                <a:latin typeface="+mn-lt"/>
              </a:rPr>
              <a:t>​Useful links </a:t>
            </a:r>
          </a:p>
          <a:p>
            <a:endParaRPr lang="en-GB" sz="2400">
              <a:solidFill>
                <a:schemeClr val="bg1"/>
              </a:solidFill>
              <a:latin typeface="+mn-lt"/>
            </a:endParaRPr>
          </a:p>
          <a:p>
            <a:pPr marL="342900" indent="-342900">
              <a:lnSpc>
                <a:spcPct val="150000"/>
              </a:lnSpc>
              <a:buClr>
                <a:schemeClr val="bg1"/>
              </a:buClr>
              <a:buFont typeface="Arial" panose="020B0604020202020204" pitchFamily="34" charset="0"/>
              <a:buChar char="•"/>
            </a:pPr>
            <a:r>
              <a:rPr lang="en-GB" sz="2400" u="sng">
                <a:solidFill>
                  <a:schemeClr val="bg1"/>
                </a:solidFill>
                <a:latin typeface="+mn-lt"/>
                <a:hlinkClick r:id="rId2"/>
              </a:rPr>
              <a:t>Counselling and Mental Health Service</a:t>
            </a:r>
            <a:r>
              <a:rPr lang="en-GB" sz="2400">
                <a:solidFill>
                  <a:schemeClr val="bg1"/>
                </a:solidFill>
                <a:latin typeface="+mn-lt"/>
              </a:rPr>
              <a:t>​</a:t>
            </a:r>
          </a:p>
          <a:p>
            <a:pPr marL="342900" indent="-342900">
              <a:lnSpc>
                <a:spcPct val="150000"/>
              </a:lnSpc>
              <a:buClr>
                <a:schemeClr val="bg1"/>
              </a:buClr>
              <a:buFont typeface="Arial" panose="020B0604020202020204" pitchFamily="34" charset="0"/>
              <a:buChar char="•"/>
            </a:pPr>
            <a:r>
              <a:rPr lang="en-GB" sz="2400" u="sng">
                <a:solidFill>
                  <a:schemeClr val="bg1"/>
                </a:solidFill>
                <a:latin typeface="+mn-lt"/>
                <a:hlinkClick r:id="rId3"/>
              </a:rPr>
              <a:t>Disability Advisory and Support Service (DASS)</a:t>
            </a:r>
            <a:r>
              <a:rPr lang="en-GB" sz="2400">
                <a:solidFill>
                  <a:schemeClr val="bg1"/>
                </a:solidFill>
                <a:latin typeface="+mn-lt"/>
              </a:rPr>
              <a:t>​</a:t>
            </a:r>
          </a:p>
          <a:p>
            <a:pPr marL="342900" indent="-342900">
              <a:lnSpc>
                <a:spcPct val="150000"/>
              </a:lnSpc>
              <a:buClr>
                <a:schemeClr val="bg1"/>
              </a:buClr>
              <a:buFont typeface="Arial" panose="020B0604020202020204" pitchFamily="34" charset="0"/>
              <a:buChar char="•"/>
            </a:pPr>
            <a:r>
              <a:rPr lang="en-GB" sz="2400">
                <a:solidFill>
                  <a:srgbClr val="1F1F47"/>
                </a:solidFill>
                <a:latin typeface="+mn-lt"/>
                <a:hlinkClick r:id="rId4"/>
              </a:rPr>
              <a:t>Information Governance Office</a:t>
            </a:r>
            <a:endParaRPr lang="en-GB" sz="2400">
              <a:solidFill>
                <a:srgbClr val="1F1F47"/>
              </a:solidFill>
              <a:latin typeface="+mn-lt"/>
            </a:endParaRPr>
          </a:p>
          <a:p>
            <a:pPr marL="342900" indent="-342900">
              <a:lnSpc>
                <a:spcPct val="150000"/>
              </a:lnSpc>
              <a:buClr>
                <a:schemeClr val="bg1"/>
              </a:buClr>
              <a:buFont typeface="Arial" panose="020B0604020202020204" pitchFamily="34" charset="0"/>
              <a:buChar char="•"/>
            </a:pPr>
            <a:r>
              <a:rPr lang="en-GB" sz="2400" u="sng">
                <a:solidFill>
                  <a:schemeClr val="bg1"/>
                </a:solidFill>
                <a:latin typeface="+mn-lt"/>
                <a:hlinkClick r:id="rId5"/>
              </a:rPr>
              <a:t>Occupational Health Service</a:t>
            </a:r>
            <a:r>
              <a:rPr lang="en-GB" sz="2400">
                <a:solidFill>
                  <a:schemeClr val="bg1"/>
                </a:solidFill>
                <a:latin typeface="+mn-lt"/>
              </a:rPr>
              <a:t>​</a:t>
            </a:r>
          </a:p>
          <a:p>
            <a:pPr marL="342900" indent="-342900">
              <a:lnSpc>
                <a:spcPct val="150000"/>
              </a:lnSpc>
              <a:buClr>
                <a:schemeClr val="bg1"/>
              </a:buClr>
              <a:buFont typeface="Arial" panose="020B0604020202020204" pitchFamily="34" charset="0"/>
              <a:buChar char="•"/>
            </a:pPr>
            <a:r>
              <a:rPr lang="en-GB" sz="2400">
                <a:solidFill>
                  <a:schemeClr val="bg1"/>
                </a:solidFill>
                <a:latin typeface="+mn-lt"/>
                <a:hlinkClick r:id="rId2"/>
              </a:rPr>
              <a:t>Counselling and Mental Health Service</a:t>
            </a:r>
            <a:endParaRPr lang="en-GB" sz="2400">
              <a:solidFill>
                <a:schemeClr val="bg1"/>
              </a:solidFill>
              <a:latin typeface="+mn-lt"/>
            </a:endParaRPr>
          </a:p>
          <a:p>
            <a:pPr marL="342900" indent="-342900">
              <a:lnSpc>
                <a:spcPct val="150000"/>
              </a:lnSpc>
              <a:buClr>
                <a:schemeClr val="bg1"/>
              </a:buClr>
              <a:buFont typeface="Arial" panose="020B0604020202020204" pitchFamily="34" charset="0"/>
              <a:buChar char="•"/>
            </a:pPr>
            <a:r>
              <a:rPr lang="en-GB" sz="2400" u="sng" err="1">
                <a:solidFill>
                  <a:schemeClr val="bg1"/>
                </a:solidFill>
                <a:latin typeface="+mn-lt"/>
                <a:hlinkClick r:id="rId6"/>
              </a:rPr>
              <a:t>SafeZone</a:t>
            </a:r>
            <a:r>
              <a:rPr lang="en-GB" sz="2400" u="sng">
                <a:solidFill>
                  <a:schemeClr val="bg1"/>
                </a:solidFill>
                <a:latin typeface="+mn-lt"/>
                <a:hlinkClick r:id="rId6"/>
              </a:rPr>
              <a:t> Mobile App </a:t>
            </a:r>
            <a:r>
              <a:rPr lang="en-GB" sz="2400">
                <a:solidFill>
                  <a:schemeClr val="bg1"/>
                </a:solidFill>
                <a:latin typeface="+mn-lt"/>
              </a:rPr>
              <a:t>​</a:t>
            </a:r>
          </a:p>
          <a:p>
            <a:pPr marL="342900" indent="-342900">
              <a:lnSpc>
                <a:spcPct val="150000"/>
              </a:lnSpc>
              <a:buClr>
                <a:schemeClr val="bg1"/>
              </a:buClr>
              <a:buFont typeface="Arial" panose="020B0604020202020204" pitchFamily="34" charset="0"/>
              <a:buChar char="•"/>
            </a:pPr>
            <a:r>
              <a:rPr lang="en-GB" sz="2400">
                <a:solidFill>
                  <a:srgbClr val="1F1F47"/>
                </a:solidFill>
                <a:latin typeface="+mn-lt"/>
                <a:hlinkClick r:id="rId7"/>
              </a:rPr>
              <a:t>Safety Services</a:t>
            </a:r>
            <a:endParaRPr lang="en-GB" sz="2400">
              <a:solidFill>
                <a:srgbClr val="1F1F47"/>
              </a:solidFill>
              <a:latin typeface="+mn-lt"/>
            </a:endParaRPr>
          </a:p>
          <a:p>
            <a:pPr marL="342900" indent="-342900">
              <a:lnSpc>
                <a:spcPct val="150000"/>
              </a:lnSpc>
              <a:buClr>
                <a:schemeClr val="bg1"/>
              </a:buClr>
              <a:buFont typeface="Arial" panose="020B0604020202020204" pitchFamily="34" charset="0"/>
              <a:buChar char="•"/>
            </a:pPr>
            <a:r>
              <a:rPr lang="en-GB" sz="2400" u="sng">
                <a:solidFill>
                  <a:schemeClr val="bg1"/>
                </a:solidFill>
                <a:latin typeface="+mn-lt"/>
                <a:hlinkClick r:id="rId8"/>
              </a:rPr>
              <a:t>Wellbeing support pages</a:t>
            </a:r>
            <a:r>
              <a:rPr lang="en-GB" sz="2400">
                <a:solidFill>
                  <a:schemeClr val="bg1"/>
                </a:solidFill>
                <a:latin typeface="+mn-lt"/>
              </a:rPr>
              <a:t>​</a:t>
            </a:r>
          </a:p>
          <a:p>
            <a:pPr marL="342900" indent="-342900">
              <a:lnSpc>
                <a:spcPct val="150000"/>
              </a:lnSpc>
              <a:buClr>
                <a:schemeClr val="bg1"/>
              </a:buClr>
              <a:buFont typeface="Arial" panose="020B0604020202020204" pitchFamily="34" charset="0"/>
              <a:buChar char="•"/>
            </a:pPr>
            <a:r>
              <a:rPr lang="en-GB" sz="2400" u="sng">
                <a:solidFill>
                  <a:schemeClr val="bg1"/>
                </a:solidFill>
                <a:latin typeface="+mn-lt"/>
                <a:hlinkClick r:id="rId9"/>
              </a:rPr>
              <a:t>Travel including travel risk assessment flow chart</a:t>
            </a:r>
            <a:endParaRPr lang="en-GB" sz="2400">
              <a:solidFill>
                <a:schemeClr val="bg1"/>
              </a:solidFill>
              <a:latin typeface="+mn-lt"/>
            </a:endParaRPr>
          </a:p>
          <a:p>
            <a:endParaRPr lang="en-GB"/>
          </a:p>
        </p:txBody>
      </p:sp>
    </p:spTree>
    <p:extLst>
      <p:ext uri="{BB962C8B-B14F-4D97-AF65-F5344CB8AC3E}">
        <p14:creationId xmlns:p14="http://schemas.microsoft.com/office/powerpoint/2010/main" val="3906210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7680" y="322218"/>
            <a:ext cx="11547565" cy="584775"/>
          </a:xfrm>
          <a:prstGeom prst="rect">
            <a:avLst/>
          </a:prstGeom>
          <a:noFill/>
        </p:spPr>
        <p:txBody>
          <a:bodyPr wrap="square" rtlCol="0">
            <a:spAutoFit/>
          </a:bodyPr>
          <a:lstStyle/>
          <a:p>
            <a:r>
              <a:rPr lang="en-GB" sz="3200" b="1">
                <a:solidFill>
                  <a:schemeClr val="bg1"/>
                </a:solidFill>
                <a:latin typeface="+mn-lt"/>
              </a:rPr>
              <a:t>Useful contacts </a:t>
            </a:r>
          </a:p>
        </p:txBody>
      </p:sp>
      <p:sp>
        <p:nvSpPr>
          <p:cNvPr id="5" name="TextBox 4"/>
          <p:cNvSpPr txBox="1"/>
          <p:nvPr/>
        </p:nvSpPr>
        <p:spPr>
          <a:xfrm>
            <a:off x="487681" y="1053737"/>
            <a:ext cx="6799528" cy="5232202"/>
          </a:xfrm>
          <a:prstGeom prst="rect">
            <a:avLst/>
          </a:prstGeom>
          <a:solidFill>
            <a:schemeClr val="accent6"/>
          </a:solidFill>
        </p:spPr>
        <p:txBody>
          <a:bodyPr wrap="square" lIns="91440" tIns="45720" rIns="91440" bIns="45720" rtlCol="0" anchor="t">
            <a:spAutoFit/>
          </a:bodyPr>
          <a:lstStyle/>
          <a:p>
            <a:r>
              <a:rPr lang="en-GB" sz="2000" b="1">
                <a:solidFill>
                  <a:schemeClr val="bg1"/>
                </a:solidFill>
                <a:latin typeface="+mn-lt"/>
                <a:cs typeface="Arial"/>
              </a:rPr>
              <a:t>Your School Safety Advisor:</a:t>
            </a:r>
          </a:p>
          <a:p>
            <a:pPr marL="285750" indent="-285750">
              <a:buFont typeface="Arial" panose="020B0604020202020204" pitchFamily="34" charset="0"/>
              <a:buChar char="•"/>
            </a:pPr>
            <a:r>
              <a:rPr lang="en-GB" sz="2000" err="1">
                <a:solidFill>
                  <a:schemeClr val="bg1"/>
                </a:solidFill>
                <a:latin typeface="+mn-lt"/>
                <a:cs typeface="Arial"/>
              </a:rPr>
              <a:t>SoSS</a:t>
            </a:r>
            <a:r>
              <a:rPr lang="en-GB" sz="2000">
                <a:solidFill>
                  <a:schemeClr val="bg1"/>
                </a:solidFill>
                <a:latin typeface="+mn-lt"/>
                <a:cs typeface="Arial"/>
              </a:rPr>
              <a:t>:  </a:t>
            </a:r>
            <a:r>
              <a:rPr lang="en-GB" sz="2000">
                <a:solidFill>
                  <a:schemeClr val="bg1"/>
                </a:solidFill>
                <a:latin typeface="+mn-lt"/>
                <a:cs typeface="Arial"/>
                <a:hlinkClick r:id="rId2">
                  <a:extLst>
                    <a:ext uri="{A12FA001-AC4F-418D-AE19-62706E023703}">
                      <ahyp:hlinkClr xmlns:ahyp="http://schemas.microsoft.com/office/drawing/2018/hyperlinkcolor" val="tx"/>
                    </a:ext>
                  </a:extLst>
                </a:hlinkClick>
              </a:rPr>
              <a:t>phoebe.blakeley-crewe@manchester.ac.uk</a:t>
            </a:r>
            <a:r>
              <a:rPr lang="en-GB" sz="2000">
                <a:solidFill>
                  <a:schemeClr val="bg1"/>
                </a:solidFill>
                <a:latin typeface="+mn-lt"/>
                <a:cs typeface="Arial"/>
              </a:rPr>
              <a:t> </a:t>
            </a:r>
          </a:p>
          <a:p>
            <a:pPr marL="285750" indent="-285750">
              <a:buFont typeface="Arial" panose="020B0604020202020204" pitchFamily="34" charset="0"/>
              <a:buChar char="•"/>
            </a:pPr>
            <a:r>
              <a:rPr lang="en-GB" sz="2000">
                <a:solidFill>
                  <a:schemeClr val="bg1"/>
                </a:solidFill>
                <a:latin typeface="+mn-lt"/>
                <a:cs typeface="Arial"/>
              </a:rPr>
              <a:t>SALC: </a:t>
            </a:r>
            <a:r>
              <a:rPr lang="en-GB" sz="2000">
                <a:solidFill>
                  <a:schemeClr val="bg1"/>
                </a:solidFill>
                <a:latin typeface="+mn-lt"/>
                <a:cs typeface="Arial"/>
                <a:hlinkClick r:id="rId3">
                  <a:extLst>
                    <a:ext uri="{A12FA001-AC4F-418D-AE19-62706E023703}">
                      <ahyp:hlinkClr xmlns:ahyp="http://schemas.microsoft.com/office/drawing/2018/hyperlinkcolor" val="tx"/>
                    </a:ext>
                  </a:extLst>
                </a:hlinkClick>
              </a:rPr>
              <a:t>osen.yildirim@manchester.ac.uk</a:t>
            </a:r>
            <a:r>
              <a:rPr lang="en-GB" sz="2000">
                <a:solidFill>
                  <a:schemeClr val="bg1"/>
                </a:solidFill>
                <a:latin typeface="+mn-lt"/>
                <a:cs typeface="Arial"/>
              </a:rPr>
              <a:t> </a:t>
            </a:r>
            <a:endParaRPr lang="en-GB" sz="2000">
              <a:solidFill>
                <a:schemeClr val="bg1"/>
              </a:solidFill>
              <a:latin typeface="+mn-lt"/>
              <a:ea typeface="Calibri"/>
              <a:cs typeface="Arial"/>
            </a:endParaRPr>
          </a:p>
          <a:p>
            <a:pPr marL="285750" indent="-285750">
              <a:buFont typeface="Arial" panose="020B0604020202020204" pitchFamily="34" charset="0"/>
              <a:buChar char="•"/>
            </a:pPr>
            <a:r>
              <a:rPr lang="en-GB" sz="2000">
                <a:solidFill>
                  <a:schemeClr val="bg1"/>
                </a:solidFill>
                <a:latin typeface="+mn-lt"/>
                <a:cs typeface="Arial"/>
              </a:rPr>
              <a:t>AMBS: </a:t>
            </a:r>
            <a:r>
              <a:rPr lang="en-GB" sz="2000">
                <a:solidFill>
                  <a:schemeClr val="bg1"/>
                </a:solidFill>
                <a:latin typeface="+mn-lt"/>
                <a:cs typeface="Arial"/>
                <a:hlinkClick r:id="rId4">
                  <a:extLst>
                    <a:ext uri="{A12FA001-AC4F-418D-AE19-62706E023703}">
                      <ahyp:hlinkClr xmlns:ahyp="http://schemas.microsoft.com/office/drawing/2018/hyperlinkcolor" val="tx"/>
                    </a:ext>
                  </a:extLst>
                </a:hlinkClick>
              </a:rPr>
              <a:t>joann.slater@manchester.ac.uk</a:t>
            </a:r>
            <a:r>
              <a:rPr lang="en-GB" sz="2000">
                <a:solidFill>
                  <a:schemeClr val="bg1"/>
                </a:solidFill>
                <a:latin typeface="+mn-lt"/>
                <a:cs typeface="Arial"/>
              </a:rPr>
              <a:t> </a:t>
            </a:r>
            <a:endParaRPr lang="en-GB" sz="2000">
              <a:solidFill>
                <a:schemeClr val="bg1"/>
              </a:solidFill>
              <a:latin typeface="+mn-lt"/>
              <a:ea typeface="Calibri"/>
              <a:cs typeface="Arial"/>
            </a:endParaRPr>
          </a:p>
          <a:p>
            <a:pPr marL="285750" indent="-285750">
              <a:buFont typeface="Arial" panose="020B0604020202020204" pitchFamily="34" charset="0"/>
              <a:buChar char="•"/>
            </a:pPr>
            <a:r>
              <a:rPr lang="en-GB" sz="2000">
                <a:solidFill>
                  <a:schemeClr val="bg1"/>
                </a:solidFill>
                <a:latin typeface="+mn-lt"/>
                <a:cs typeface="Arial"/>
              </a:rPr>
              <a:t>SEED: </a:t>
            </a:r>
            <a:r>
              <a:rPr lang="en-GB" sz="2000">
                <a:solidFill>
                  <a:schemeClr val="bg1"/>
                </a:solidFill>
                <a:latin typeface="+mn-lt"/>
                <a:cs typeface="Arial"/>
                <a:hlinkClick r:id="rId5">
                  <a:extLst>
                    <a:ext uri="{A12FA001-AC4F-418D-AE19-62706E023703}">
                      <ahyp:hlinkClr xmlns:ahyp="http://schemas.microsoft.com/office/drawing/2018/hyperlinkcolor" val="tx"/>
                    </a:ext>
                  </a:extLst>
                </a:hlinkClick>
              </a:rPr>
              <a:t>jonny.brewster@manchester.ac.uk</a:t>
            </a:r>
            <a:r>
              <a:rPr lang="en-GB" sz="2000">
                <a:solidFill>
                  <a:schemeClr val="bg1"/>
                </a:solidFill>
                <a:latin typeface="+mn-lt"/>
                <a:cs typeface="Arial"/>
              </a:rPr>
              <a:t> </a:t>
            </a:r>
            <a:endParaRPr lang="en-GB" sz="2000">
              <a:solidFill>
                <a:schemeClr val="bg1"/>
              </a:solidFill>
              <a:latin typeface="+mn-lt"/>
              <a:ea typeface="Calibri"/>
              <a:cs typeface="Arial"/>
            </a:endParaRPr>
          </a:p>
          <a:p>
            <a:pPr marL="285750" indent="-285750">
              <a:buFont typeface="Arial" panose="020B0604020202020204" pitchFamily="34" charset="0"/>
              <a:buChar char="•"/>
            </a:pPr>
            <a:r>
              <a:rPr lang="en-GB" sz="2000">
                <a:solidFill>
                  <a:schemeClr val="bg1"/>
                </a:solidFill>
                <a:latin typeface="+mn-lt"/>
                <a:cs typeface="Arial"/>
              </a:rPr>
              <a:t>Faculty Office: </a:t>
            </a:r>
            <a:r>
              <a:rPr lang="en-GB" sz="2000">
                <a:solidFill>
                  <a:schemeClr val="bg1"/>
                </a:solidFill>
                <a:latin typeface="+mn-lt"/>
                <a:cs typeface="Arial"/>
                <a:hlinkClick r:id="rId6">
                  <a:extLst>
                    <a:ext uri="{A12FA001-AC4F-418D-AE19-62706E023703}">
                      <ahyp:hlinkClr xmlns:ahyp="http://schemas.microsoft.com/office/drawing/2018/hyperlinkcolor" val="tx"/>
                    </a:ext>
                  </a:extLst>
                </a:hlinkClick>
              </a:rPr>
              <a:t>cherie.leung@manchester.ac.uk</a:t>
            </a:r>
            <a:endParaRPr lang="en-GB" sz="2000">
              <a:solidFill>
                <a:schemeClr val="bg1"/>
              </a:solidFill>
              <a:latin typeface="+mn-lt"/>
              <a:cs typeface="Arial"/>
            </a:endParaRPr>
          </a:p>
          <a:p>
            <a:endParaRPr lang="en-GB" sz="2000">
              <a:solidFill>
                <a:schemeClr val="bg1"/>
              </a:solidFill>
              <a:latin typeface="+mn-lt"/>
            </a:endParaRPr>
          </a:p>
          <a:p>
            <a:pPr marL="285750" indent="-285750">
              <a:buFont typeface="Arial" panose="020B0604020202020204" pitchFamily="34" charset="0"/>
              <a:buChar char="•"/>
            </a:pPr>
            <a:endParaRPr lang="en-GB">
              <a:latin typeface="Aptos" panose="020B0004020202020204" pitchFamily="34" charset="0"/>
            </a:endParaRPr>
          </a:p>
          <a:p>
            <a:r>
              <a:rPr lang="en-GB" sz="2000" b="1">
                <a:solidFill>
                  <a:schemeClr val="bg1"/>
                </a:solidFill>
                <a:latin typeface="+mn-lt"/>
                <a:cs typeface="Arial"/>
              </a:rPr>
              <a:t>Estates and Facilities Helpdesk</a:t>
            </a:r>
            <a:r>
              <a:rPr lang="en-US" sz="2000">
                <a:solidFill>
                  <a:schemeClr val="bg1"/>
                </a:solidFill>
                <a:latin typeface="+mn-lt"/>
                <a:cs typeface="Arial"/>
              </a:rPr>
              <a:t>​:</a:t>
            </a:r>
            <a:endParaRPr lang="en-US" sz="2000">
              <a:solidFill>
                <a:schemeClr val="bg1"/>
              </a:solidFill>
              <a:latin typeface="+mn-lt"/>
              <a:ea typeface="Calibri"/>
              <a:cs typeface="Arial"/>
            </a:endParaRPr>
          </a:p>
          <a:p>
            <a:r>
              <a:rPr lang="en-US" sz="2000">
                <a:solidFill>
                  <a:schemeClr val="bg1"/>
                </a:solidFill>
                <a:latin typeface="+mn-lt"/>
                <a:cs typeface="Arial"/>
              </a:rPr>
              <a:t>If you see a fault or something that needs fixing – report it to </a:t>
            </a:r>
            <a:r>
              <a:rPr lang="en-GB" sz="2000" u="sng">
                <a:solidFill>
                  <a:schemeClr val="bg1"/>
                </a:solidFill>
                <a:latin typeface="+mn-lt"/>
                <a:cs typeface="Arial"/>
                <a:hlinkClick r:id="rId7">
                  <a:extLst>
                    <a:ext uri="{A12FA001-AC4F-418D-AE19-62706E023703}">
                      <ahyp:hlinkClr xmlns:ahyp="http://schemas.microsoft.com/office/drawing/2018/hyperlinkcolor" val="tx"/>
                    </a:ext>
                  </a:extLst>
                </a:hlinkClick>
              </a:rPr>
              <a:t>estates@manchester.ac.uk</a:t>
            </a:r>
            <a:r>
              <a:rPr lang="en-GB" sz="2000">
                <a:solidFill>
                  <a:schemeClr val="bg1"/>
                </a:solidFill>
                <a:latin typeface="+mn-lt"/>
                <a:cs typeface="Arial"/>
              </a:rPr>
              <a:t>​ or call 0161 275 2424</a:t>
            </a:r>
            <a:r>
              <a:rPr lang="en-US" sz="2000">
                <a:solidFill>
                  <a:schemeClr val="bg1"/>
                </a:solidFill>
                <a:latin typeface="+mn-lt"/>
                <a:cs typeface="Arial"/>
              </a:rPr>
              <a:t>​</a:t>
            </a:r>
            <a:endParaRPr lang="en-US" sz="2000">
              <a:solidFill>
                <a:schemeClr val="bg1"/>
              </a:solidFill>
              <a:latin typeface="+mn-lt"/>
              <a:ea typeface="Calibri"/>
              <a:cs typeface="Arial"/>
            </a:endParaRPr>
          </a:p>
          <a:p>
            <a:pPr marL="285750" indent="-285750">
              <a:buFont typeface="Arial" panose="020B0604020202020204" pitchFamily="34" charset="0"/>
              <a:buChar char="•"/>
            </a:pPr>
            <a:endParaRPr lang="en-GB" sz="2000">
              <a:latin typeface="+mn-lt"/>
            </a:endParaRPr>
          </a:p>
          <a:p>
            <a:endParaRPr lang="en-GB" sz="2000">
              <a:latin typeface="+mn-lt"/>
            </a:endParaRPr>
          </a:p>
          <a:p>
            <a:r>
              <a:rPr lang="en-GB" sz="2000" b="1">
                <a:solidFill>
                  <a:schemeClr val="bg1"/>
                </a:solidFill>
                <a:latin typeface="+mn-lt"/>
                <a:cs typeface="Arial"/>
              </a:rPr>
              <a:t>Campus Support and Security Team</a:t>
            </a:r>
            <a:r>
              <a:rPr lang="en-US" sz="2000">
                <a:solidFill>
                  <a:schemeClr val="bg1"/>
                </a:solidFill>
                <a:latin typeface="+mn-lt"/>
                <a:cs typeface="Arial"/>
              </a:rPr>
              <a:t>​</a:t>
            </a:r>
            <a:endParaRPr lang="en-US" sz="2000">
              <a:solidFill>
                <a:schemeClr val="bg1"/>
              </a:solidFill>
              <a:latin typeface="+mn-lt"/>
              <a:ea typeface="Calibri"/>
              <a:cs typeface="Arial"/>
            </a:endParaRPr>
          </a:p>
          <a:p>
            <a:r>
              <a:rPr lang="en-GB" sz="2000">
                <a:solidFill>
                  <a:schemeClr val="bg1"/>
                </a:solidFill>
                <a:latin typeface="+mn-lt"/>
                <a:cs typeface="Arial"/>
              </a:rPr>
              <a:t>Contact the 24-hour Control Room on 0161 306 9966</a:t>
            </a:r>
            <a:endParaRPr lang="en-US" sz="2000">
              <a:solidFill>
                <a:schemeClr val="bg1"/>
              </a:solidFill>
              <a:latin typeface="+mn-lt"/>
              <a:cs typeface="Arial"/>
            </a:endParaRPr>
          </a:p>
          <a:p>
            <a:endParaRPr lang="en-GB"/>
          </a:p>
          <a:p>
            <a:endParaRPr lang="en-GB"/>
          </a:p>
        </p:txBody>
      </p:sp>
    </p:spTree>
    <p:extLst>
      <p:ext uri="{BB962C8B-B14F-4D97-AF65-F5344CB8AC3E}">
        <p14:creationId xmlns:p14="http://schemas.microsoft.com/office/powerpoint/2010/main" val="1486912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UoM">
  <a:themeElements>
    <a:clrScheme name="UoM">
      <a:dk1>
        <a:srgbClr val="000000"/>
      </a:dk1>
      <a:lt1>
        <a:srgbClr val="FFFFFF"/>
      </a:lt1>
      <a:dk2>
        <a:srgbClr val="5D2979"/>
      </a:dk2>
      <a:lt2>
        <a:srgbClr val="EEECE1"/>
      </a:lt2>
      <a:accent1>
        <a:srgbClr val="878A8E"/>
      </a:accent1>
      <a:accent2>
        <a:srgbClr val="FDB822"/>
      </a:accent2>
      <a:accent3>
        <a:srgbClr val="EFCA89"/>
      </a:accent3>
      <a:accent4>
        <a:srgbClr val="D3C6E2"/>
      </a:accent4>
      <a:accent5>
        <a:srgbClr val="B3B1B6"/>
      </a:accent5>
      <a:accent6>
        <a:srgbClr val="8253A3"/>
      </a:accent6>
      <a:hlink>
        <a:srgbClr val="000000"/>
      </a:hlink>
      <a:folHlink>
        <a:srgbClr val="0001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P">
  <a:themeElements>
    <a:clrScheme name="UoM">
      <a:dk1>
        <a:srgbClr val="000000"/>
      </a:dk1>
      <a:lt1>
        <a:srgbClr val="FFFFFF"/>
      </a:lt1>
      <a:dk2>
        <a:srgbClr val="5D2979"/>
      </a:dk2>
      <a:lt2>
        <a:srgbClr val="EEECE1"/>
      </a:lt2>
      <a:accent1>
        <a:srgbClr val="878A8E"/>
      </a:accent1>
      <a:accent2>
        <a:srgbClr val="FDB822"/>
      </a:accent2>
      <a:accent3>
        <a:srgbClr val="EFCA89"/>
      </a:accent3>
      <a:accent4>
        <a:srgbClr val="D3C6E2"/>
      </a:accent4>
      <a:accent5>
        <a:srgbClr val="B3B1B6"/>
      </a:accent5>
      <a:accent6>
        <a:srgbClr val="8253A3"/>
      </a:accent6>
      <a:hlink>
        <a:srgbClr val="000000"/>
      </a:hlink>
      <a:folHlink>
        <a:srgbClr val="0001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004A189323BD47871E655AEBE24BA0" ma:contentTypeVersion="8" ma:contentTypeDescription="Create a new document." ma:contentTypeScope="" ma:versionID="b95fda13445248478cd7c39c3ad1edf6">
  <xsd:schema xmlns:xsd="http://www.w3.org/2001/XMLSchema" xmlns:xs="http://www.w3.org/2001/XMLSchema" xmlns:p="http://schemas.microsoft.com/office/2006/metadata/properties" xmlns:ns2="44219ff6-4296-49fc-b481-f0472e855e5f" xmlns:ns3="5d6e99a4-f39f-4e22-9e3e-e891f1eba655" targetNamespace="http://schemas.microsoft.com/office/2006/metadata/properties" ma:root="true" ma:fieldsID="9d0484a98c503cf39f2a6bf635567dcc" ns2:_="" ns3:_="">
    <xsd:import namespace="44219ff6-4296-49fc-b481-f0472e855e5f"/>
    <xsd:import namespace="5d6e99a4-f39f-4e22-9e3e-e891f1eba6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219ff6-4296-49fc-b481-f0472e855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6e99a4-f39f-4e22-9e3e-e891f1eba65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7B5BDB8-8523-4861-B577-90F7BAF50F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219ff6-4296-49fc-b481-f0472e855e5f"/>
    <ds:schemaRef ds:uri="5d6e99a4-f39f-4e22-9e3e-e891f1eba6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70CA8B5-B290-427F-9107-3C38118F9F07}">
  <ds:schemaRefs>
    <ds:schemaRef ds:uri="http://schemas.microsoft.com/sharepoint/v3/contenttype/forms"/>
  </ds:schemaRefs>
</ds:datastoreItem>
</file>

<file path=customXml/itemProps3.xml><?xml version="1.0" encoding="utf-8"?>
<ds:datastoreItem xmlns:ds="http://schemas.openxmlformats.org/officeDocument/2006/customXml" ds:itemID="{BC6C8265-E809-4FE6-8D50-3B3EBFFC2A5A}">
  <ds:schemaRefs>
    <ds:schemaRef ds:uri="http://www.w3.org/XML/1998/namespace"/>
    <ds:schemaRef ds:uri="http://schemas.microsoft.com/office/2006/documentManagement/types"/>
    <ds:schemaRef ds:uri="http://purl.org/dc/terms/"/>
    <ds:schemaRef ds:uri="http://purl.org/dc/elements/1.1/"/>
    <ds:schemaRef ds:uri="http://schemas.openxmlformats.org/package/2006/metadata/core-properties"/>
    <ds:schemaRef ds:uri="http://purl.org/dc/dcmitype/"/>
    <ds:schemaRef ds:uri="5d6e99a4-f39f-4e22-9e3e-e891f1eba655"/>
    <ds:schemaRef ds:uri="http://schemas.microsoft.com/office/infopath/2007/PartnerControls"/>
    <ds:schemaRef ds:uri="44219ff6-4296-49fc-b481-f0472e855e5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9</TotalTime>
  <Words>780</Words>
  <Application>Microsoft Office PowerPoint</Application>
  <PresentationFormat>Widescreen</PresentationFormat>
  <Paragraphs>88</Paragraphs>
  <Slides>8</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Aptos</vt:lpstr>
      <vt:lpstr>Arial</vt:lpstr>
      <vt:lpstr>Calibri</vt:lpstr>
      <vt:lpstr>Open Sans</vt:lpstr>
      <vt:lpstr>Times New Roman</vt:lpstr>
      <vt:lpstr>UoM</vt:lpstr>
      <vt:lpstr>SEP</vt:lpstr>
      <vt:lpstr>PowerPoint Presentation</vt:lpstr>
      <vt:lpstr>PowerPoint Presentation</vt:lpstr>
      <vt:lpstr> Wellbeing Support</vt:lpstr>
      <vt:lpstr> Wellbeing Support</vt:lpstr>
      <vt:lpstr>Events and upcoming activities </vt:lpstr>
      <vt:lpstr>Training and guidance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 slides template</dc:title>
  <dc:creator>marco.lee@manchester.ac.uk</dc:creator>
  <cp:lastModifiedBy>Julie Butterworth</cp:lastModifiedBy>
  <cp:revision>33</cp:revision>
  <dcterms:created xsi:type="dcterms:W3CDTF">2021-01-04T11:31:52Z</dcterms:created>
  <dcterms:modified xsi:type="dcterms:W3CDTF">2025-12-18T14:21:40Z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0x0101001F004A189323BD47871E655AEBE24BA0</vt:lpwstr>
  </property>
  <property fmtid="{D5CDD505-2E9C-101B-9397-08002B2CF9AE}" pid="3" name="MediaServiceImageTags">
    <vt:lpwstr/>
  </property>
</Properties>
</file>