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6" d="100"/>
          <a:sy n="116" d="100"/>
        </p:scale>
        <p:origin x="-312" y="1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354D728-6F8E-46FA-805F-7DEC08D2EE02}" type="datetimeFigureOut">
              <a:rPr lang="en-GB" smtClean="0"/>
              <a:t>18/12/2014</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C58AEB-A4B1-4AD4-B9C9-654546D92A0C}" type="slidenum">
              <a:rPr lang="en-GB" smtClean="0"/>
              <a:t>‹#›</a:t>
            </a:fld>
            <a:endParaRPr lang="en-GB"/>
          </a:p>
        </p:txBody>
      </p:sp>
    </p:spTree>
    <p:extLst>
      <p:ext uri="{BB962C8B-B14F-4D97-AF65-F5344CB8AC3E}">
        <p14:creationId xmlns:p14="http://schemas.microsoft.com/office/powerpoint/2010/main" val="21537891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Scope of review</a:t>
            </a:r>
            <a:endParaRPr lang="en-GB" dirty="0"/>
          </a:p>
        </p:txBody>
      </p:sp>
      <p:sp>
        <p:nvSpPr>
          <p:cNvPr id="4" name="Slide Number Placeholder 3"/>
          <p:cNvSpPr>
            <a:spLocks noGrp="1"/>
          </p:cNvSpPr>
          <p:nvPr>
            <p:ph type="sldNum" sz="quarter" idx="10"/>
          </p:nvPr>
        </p:nvSpPr>
        <p:spPr/>
        <p:txBody>
          <a:bodyPr/>
          <a:lstStyle/>
          <a:p>
            <a:fld id="{37C58AEB-A4B1-4AD4-B9C9-654546D92A0C}" type="slidenum">
              <a:rPr lang="en-GB" smtClean="0"/>
              <a:t>1</a:t>
            </a:fld>
            <a:endParaRPr lang="en-GB"/>
          </a:p>
        </p:txBody>
      </p:sp>
    </p:spTree>
    <p:extLst>
      <p:ext uri="{BB962C8B-B14F-4D97-AF65-F5344CB8AC3E}">
        <p14:creationId xmlns:p14="http://schemas.microsoft.com/office/powerpoint/2010/main" val="155917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D93E733F-B2C8-42D8-BFA1-BB44B89EBE45}" type="datetimeFigureOut">
              <a:rPr lang="en-GB" smtClean="0"/>
              <a:t>18/12/2014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A2EA057-75DC-4ED7-8CED-C616CE07D77A}"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93E733F-B2C8-42D8-BFA1-BB44B89EBE45}" type="datetimeFigureOut">
              <a:rPr lang="en-GB" smtClean="0"/>
              <a:t>18/12/2014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A2EA057-75DC-4ED7-8CED-C616CE07D77A}"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93E733F-B2C8-42D8-BFA1-BB44B89EBE45}" type="datetimeFigureOut">
              <a:rPr lang="en-GB" smtClean="0"/>
              <a:t>18/12/2014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A2EA057-75DC-4ED7-8CED-C616CE07D77A}"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93E733F-B2C8-42D8-BFA1-BB44B89EBE45}" type="datetimeFigureOut">
              <a:rPr lang="en-GB" smtClean="0"/>
              <a:t>18/12/2014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A2EA057-75DC-4ED7-8CED-C616CE07D77A}"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93E733F-B2C8-42D8-BFA1-BB44B89EBE45}" type="datetimeFigureOut">
              <a:rPr lang="en-GB" smtClean="0"/>
              <a:t>18/12/2014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A2EA057-75DC-4ED7-8CED-C616CE07D77A}"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D93E733F-B2C8-42D8-BFA1-BB44B89EBE45}" type="datetimeFigureOut">
              <a:rPr lang="en-GB" smtClean="0"/>
              <a:t>18/12/2014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A2EA057-75DC-4ED7-8CED-C616CE07D77A}"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93E733F-B2C8-42D8-BFA1-BB44B89EBE45}" type="datetimeFigureOut">
              <a:rPr lang="en-GB" smtClean="0"/>
              <a:t>18/12/2014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A2EA057-75DC-4ED7-8CED-C616CE07D77A}"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D93E733F-B2C8-42D8-BFA1-BB44B89EBE45}" type="datetimeFigureOut">
              <a:rPr lang="en-GB" smtClean="0"/>
              <a:t>18/12/2014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A2EA057-75DC-4ED7-8CED-C616CE07D77A}"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3E733F-B2C8-42D8-BFA1-BB44B89EBE45}" type="datetimeFigureOut">
              <a:rPr lang="en-GB" smtClean="0"/>
              <a:t>18/12/2014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A2EA057-75DC-4ED7-8CED-C616CE07D77A}"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3E733F-B2C8-42D8-BFA1-BB44B89EBE45}" type="datetimeFigureOut">
              <a:rPr lang="en-GB" smtClean="0"/>
              <a:t>18/12/2014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A2EA057-75DC-4ED7-8CED-C616CE07D77A}"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3E733F-B2C8-42D8-BFA1-BB44B89EBE45}" type="datetimeFigureOut">
              <a:rPr lang="en-GB" smtClean="0"/>
              <a:t>18/12/2014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A2EA057-75DC-4ED7-8CED-C616CE07D77A}"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3E733F-B2C8-42D8-BFA1-BB44B89EBE45}" type="datetimeFigureOut">
              <a:rPr lang="en-GB" smtClean="0"/>
              <a:t>18/12/2014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2EA057-75DC-4ED7-8CED-C616CE07D77A}"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92896"/>
            <a:ext cx="7772400" cy="2160240"/>
          </a:xfrm>
        </p:spPr>
        <p:txBody>
          <a:bodyPr/>
          <a:lstStyle/>
          <a:p>
            <a:r>
              <a:rPr lang="en-GB" dirty="0" smtClean="0"/>
              <a:t/>
            </a:r>
            <a:br>
              <a:rPr lang="en-GB" dirty="0" smtClean="0"/>
            </a:br>
            <a:r>
              <a:rPr lang="en-GB" dirty="0" smtClean="0"/>
              <a:t>Adult and tertiary education and poverty review</a:t>
            </a:r>
            <a:endParaRPr lang="en-GB" dirty="0"/>
          </a:p>
        </p:txBody>
      </p:sp>
      <p:sp>
        <p:nvSpPr>
          <p:cNvPr id="3" name="Subtitle 2"/>
          <p:cNvSpPr>
            <a:spLocks noGrp="1"/>
          </p:cNvSpPr>
          <p:nvPr>
            <p:ph type="subTitle" idx="1"/>
          </p:nvPr>
        </p:nvSpPr>
        <p:spPr>
          <a:xfrm>
            <a:off x="1371600" y="4725144"/>
            <a:ext cx="6400800" cy="1728192"/>
          </a:xfrm>
        </p:spPr>
        <p:txBody>
          <a:bodyPr/>
          <a:lstStyle/>
          <a:p>
            <a:r>
              <a:rPr lang="en-US" dirty="0"/>
              <a:t>Prof. Carlo Raffo, Dr. Diane Harris, Prof. Alan Dyson, Dr. Cate </a:t>
            </a:r>
            <a:r>
              <a:rPr lang="en-US" dirty="0" err="1"/>
              <a:t>Goodlad</a:t>
            </a:r>
            <a:r>
              <a:rPr lang="en-US" dirty="0"/>
              <a:t>, Dr. Steve Jones and Julian Skyrme</a:t>
            </a:r>
            <a:endParaRPr lang="en-GB" dirty="0"/>
          </a:p>
        </p:txBody>
      </p:sp>
      <p:pic>
        <p:nvPicPr>
          <p:cNvPr id="5" name="Picture 4"/>
          <p:cNvPicPr/>
          <p:nvPr/>
        </p:nvPicPr>
        <p:blipFill>
          <a:blip r:embed="rId3" cstate="print">
            <a:extLst>
              <a:ext uri="{28A0092B-C50C-407E-A947-70E740481C1C}">
                <a14:useLocalDpi xmlns:a14="http://schemas.microsoft.com/office/drawing/2010/main" val="0"/>
              </a:ext>
            </a:extLst>
          </a:blip>
          <a:stretch>
            <a:fillRect/>
          </a:stretch>
        </p:blipFill>
        <p:spPr>
          <a:xfrm>
            <a:off x="611560" y="1052736"/>
            <a:ext cx="1596390" cy="676275"/>
          </a:xfrm>
          <a:prstGeom prst="rect">
            <a:avLst/>
          </a:prstGeom>
        </p:spPr>
      </p:pic>
      <p:pic>
        <p:nvPicPr>
          <p:cNvPr id="6" name="Picture 5" descr="JRF B&amp;W positve for light backgrounds"/>
          <p:cNvPicPr/>
          <p:nvPr/>
        </p:nvPicPr>
        <p:blipFill>
          <a:blip r:embed="rId4"/>
          <a:srcRect/>
          <a:stretch>
            <a:fillRect/>
          </a:stretch>
        </p:blipFill>
        <p:spPr bwMode="auto">
          <a:xfrm>
            <a:off x="6588224" y="1033721"/>
            <a:ext cx="2154555" cy="63373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RECOMMENDATION - 2</a:t>
            </a:r>
            <a:endParaRPr lang="en-GB" dirty="0"/>
          </a:p>
        </p:txBody>
      </p:sp>
      <p:sp>
        <p:nvSpPr>
          <p:cNvPr id="3" name="Content Placeholder 2"/>
          <p:cNvSpPr>
            <a:spLocks noGrp="1"/>
          </p:cNvSpPr>
          <p:nvPr>
            <p:ph idx="1"/>
          </p:nvPr>
        </p:nvSpPr>
        <p:spPr>
          <a:xfrm>
            <a:off x="457200" y="1600200"/>
            <a:ext cx="8229600" cy="5141168"/>
          </a:xfrm>
        </p:spPr>
        <p:txBody>
          <a:bodyPr>
            <a:normAutofit fontScale="85000" lnSpcReduction="20000"/>
          </a:bodyPr>
          <a:lstStyle/>
          <a:p>
            <a:pPr lvl="0"/>
            <a:r>
              <a:rPr lang="en-GB" sz="2800" dirty="0"/>
              <a:t>National policy that disregards local, life-shaping interactions between individual young people and the local context.</a:t>
            </a:r>
          </a:p>
          <a:p>
            <a:pPr lvl="1"/>
            <a:r>
              <a:rPr lang="en-GB" sz="2400" b="1" dirty="0"/>
              <a:t>Solution</a:t>
            </a:r>
            <a:r>
              <a:rPr lang="en-GB" sz="2400" dirty="0"/>
              <a:t>: A more localised or ‘ecological’ approach, particular for young people not in employment, education or training (‘NEETS’), and adult learners.</a:t>
            </a:r>
          </a:p>
          <a:p>
            <a:pPr lvl="0"/>
            <a:r>
              <a:rPr lang="en-GB" sz="2800" dirty="0" smtClean="0"/>
              <a:t>Gaps </a:t>
            </a:r>
            <a:r>
              <a:rPr lang="en-GB" sz="2800" dirty="0"/>
              <a:t>in higher education participation rates between young people from different socio-economic backgrounds.</a:t>
            </a:r>
          </a:p>
          <a:p>
            <a:pPr lvl="1"/>
            <a:r>
              <a:rPr lang="en-GB" sz="2400" b="1" dirty="0"/>
              <a:t>Solution</a:t>
            </a:r>
            <a:r>
              <a:rPr lang="en-GB" sz="2400" dirty="0"/>
              <a:t>: more ambitious widening participation targets, accompanied by rigorously evaluated, long-term outreach initiatives that target children from the most economically disadvantaged backgrounds from earlier ages.</a:t>
            </a:r>
          </a:p>
          <a:p>
            <a:pPr lvl="0"/>
            <a:r>
              <a:rPr lang="en-GB" sz="2800" dirty="0"/>
              <a:t>Universities working individually and in competition to widen participation rather than collectively and in collaboration.</a:t>
            </a:r>
          </a:p>
          <a:p>
            <a:pPr lvl="1"/>
            <a:r>
              <a:rPr lang="en-GB" sz="2400" b="1" dirty="0"/>
              <a:t>Solution</a:t>
            </a:r>
            <a:r>
              <a:rPr lang="en-GB" sz="2400" dirty="0"/>
              <a:t>: long-term funding for new combined outreach initiatives, and the introduction of measures that reflect the ‘greater good’ of widening participation rather than placing universities in opposition with one another.</a:t>
            </a:r>
          </a:p>
          <a:p>
            <a:endParaRPr lang="en-GB" dirty="0"/>
          </a:p>
        </p:txBody>
      </p:sp>
    </p:spTree>
    <p:extLst>
      <p:ext uri="{BB962C8B-B14F-4D97-AF65-F5344CB8AC3E}">
        <p14:creationId xmlns:p14="http://schemas.microsoft.com/office/powerpoint/2010/main" val="26128714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Current Status</a:t>
            </a:r>
            <a:endParaRPr lang="en-GB" dirty="0"/>
          </a:p>
        </p:txBody>
      </p:sp>
      <p:sp>
        <p:nvSpPr>
          <p:cNvPr id="3" name="Content Placeholder 2"/>
          <p:cNvSpPr>
            <a:spLocks noGrp="1"/>
          </p:cNvSpPr>
          <p:nvPr>
            <p:ph idx="1"/>
          </p:nvPr>
        </p:nvSpPr>
        <p:spPr/>
        <p:txBody>
          <a:bodyPr>
            <a:normAutofit fontScale="62500" lnSpcReduction="20000"/>
          </a:bodyPr>
          <a:lstStyle/>
          <a:p>
            <a:pPr lvl="0"/>
            <a:r>
              <a:rPr lang="en-US" dirty="0"/>
              <a:t>People with low or no qualifications have a higher risk of poverty compared to those with higher qualification levels. </a:t>
            </a:r>
            <a:endParaRPr lang="en-GB" dirty="0"/>
          </a:p>
          <a:p>
            <a:pPr lvl="0"/>
            <a:r>
              <a:rPr lang="en-US" dirty="0"/>
              <a:t>People with higher level skills </a:t>
            </a:r>
            <a:r>
              <a:rPr lang="en-US" dirty="0" smtClean="0"/>
              <a:t>are </a:t>
            </a:r>
            <a:r>
              <a:rPr lang="en-US" dirty="0"/>
              <a:t>more productive employees, making them desirable in the </a:t>
            </a:r>
            <a:r>
              <a:rPr lang="en-US" dirty="0" err="1"/>
              <a:t>labour</a:t>
            </a:r>
            <a:r>
              <a:rPr lang="en-US" dirty="0"/>
              <a:t> market and better paid. </a:t>
            </a:r>
            <a:endParaRPr lang="en-GB" dirty="0"/>
          </a:p>
          <a:p>
            <a:pPr lvl="0"/>
            <a:r>
              <a:rPr lang="en-US" dirty="0"/>
              <a:t>Young people who are not in employment, education or training (NEET) are likely to have a high risk of experiencing poverty. </a:t>
            </a:r>
            <a:endParaRPr lang="en-GB" dirty="0"/>
          </a:p>
          <a:p>
            <a:pPr lvl="0"/>
            <a:r>
              <a:rPr lang="en-US" dirty="0"/>
              <a:t>B</a:t>
            </a:r>
            <a:r>
              <a:rPr lang="en-US" dirty="0" smtClean="0"/>
              <a:t>etween </a:t>
            </a:r>
            <a:r>
              <a:rPr lang="en-US" dirty="0"/>
              <a:t>a quarter and a third of 16-19 year olds are engaged in low level vocational qualifications with little to no </a:t>
            </a:r>
            <a:r>
              <a:rPr lang="en-US" dirty="0" err="1"/>
              <a:t>labour</a:t>
            </a:r>
            <a:r>
              <a:rPr lang="en-US" dirty="0"/>
              <a:t> market value, leaving them unable to progress either in the </a:t>
            </a:r>
            <a:r>
              <a:rPr lang="en-US" dirty="0" err="1"/>
              <a:t>labour</a:t>
            </a:r>
            <a:r>
              <a:rPr lang="en-US" dirty="0"/>
              <a:t> market or through further </a:t>
            </a:r>
            <a:r>
              <a:rPr lang="en-US" dirty="0" smtClean="0"/>
              <a:t>learning (Wolf report). </a:t>
            </a:r>
          </a:p>
          <a:p>
            <a:pPr lvl="0"/>
            <a:r>
              <a:rPr lang="en-US" dirty="0"/>
              <a:t>T</a:t>
            </a:r>
            <a:r>
              <a:rPr lang="en-US" dirty="0" smtClean="0"/>
              <a:t>here </a:t>
            </a:r>
            <a:r>
              <a:rPr lang="en-US" dirty="0"/>
              <a:t>remain a sizable proportion of adults with low or no educational qualifications with an increased risk of poverty. </a:t>
            </a:r>
            <a:endParaRPr lang="en-GB" dirty="0"/>
          </a:p>
          <a:p>
            <a:pPr lvl="0"/>
            <a:r>
              <a:rPr lang="en-US" dirty="0"/>
              <a:t>Having a degree remains a good insurance policy against poverty, as those with higher education qualifications are less likely to experience poverty and are likely to benefit from a significant wage premium. As a result, their children are also less likely to experience poverty. </a:t>
            </a:r>
            <a:endParaRPr lang="en-GB" dirty="0"/>
          </a:p>
          <a:p>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Key Considerations - 1</a:t>
            </a:r>
            <a:endParaRPr lang="en-GB" dirty="0"/>
          </a:p>
        </p:txBody>
      </p:sp>
      <p:sp>
        <p:nvSpPr>
          <p:cNvPr id="3" name="Content Placeholder 2"/>
          <p:cNvSpPr>
            <a:spLocks noGrp="1"/>
          </p:cNvSpPr>
          <p:nvPr>
            <p:ph idx="1"/>
          </p:nvPr>
        </p:nvSpPr>
        <p:spPr>
          <a:xfrm>
            <a:off x="457200" y="1600200"/>
            <a:ext cx="8229600" cy="5141168"/>
          </a:xfrm>
        </p:spPr>
        <p:txBody>
          <a:bodyPr>
            <a:normAutofit fontScale="77500" lnSpcReduction="20000"/>
          </a:bodyPr>
          <a:lstStyle/>
          <a:p>
            <a:r>
              <a:rPr lang="en-GB" b="1" dirty="0" smtClean="0"/>
              <a:t>Qualifications and work experience</a:t>
            </a:r>
          </a:p>
          <a:p>
            <a:pPr lvl="1"/>
            <a:r>
              <a:rPr lang="en-US" dirty="0" smtClean="0"/>
              <a:t>Although improved </a:t>
            </a:r>
            <a:r>
              <a:rPr lang="en-US" dirty="0"/>
              <a:t>qualifications provide a better return with regards to </a:t>
            </a:r>
            <a:r>
              <a:rPr lang="en-US" dirty="0" smtClean="0"/>
              <a:t>wages it </a:t>
            </a:r>
            <a:r>
              <a:rPr lang="en-US" dirty="0"/>
              <a:t>is not the case that </a:t>
            </a:r>
            <a:r>
              <a:rPr lang="en-US" i="1" dirty="0"/>
              <a:t>any </a:t>
            </a:r>
            <a:r>
              <a:rPr lang="en-US" dirty="0"/>
              <a:t>qualification will do. </a:t>
            </a:r>
            <a:endParaRPr lang="en-US" dirty="0" smtClean="0"/>
          </a:p>
          <a:p>
            <a:pPr lvl="1"/>
            <a:r>
              <a:rPr lang="en-US" dirty="0" smtClean="0"/>
              <a:t>The </a:t>
            </a:r>
            <a:r>
              <a:rPr lang="en-US" dirty="0"/>
              <a:t>type and level of qualification, and the structure of the local </a:t>
            </a:r>
            <a:r>
              <a:rPr lang="en-US" dirty="0" err="1"/>
              <a:t>labour</a:t>
            </a:r>
            <a:r>
              <a:rPr lang="en-US" dirty="0"/>
              <a:t> market all impact on the returns that can be expected. </a:t>
            </a:r>
            <a:endParaRPr lang="en-US" dirty="0" smtClean="0"/>
          </a:p>
          <a:p>
            <a:r>
              <a:rPr lang="en-US" b="1" dirty="0"/>
              <a:t>I</a:t>
            </a:r>
            <a:r>
              <a:rPr lang="en-US" b="1" dirty="0" smtClean="0"/>
              <a:t>nterconnected </a:t>
            </a:r>
            <a:r>
              <a:rPr lang="en-US" b="1" dirty="0"/>
              <a:t>challenges</a:t>
            </a:r>
            <a:endParaRPr lang="en-GB" b="1" dirty="0"/>
          </a:p>
          <a:p>
            <a:pPr lvl="1"/>
            <a:r>
              <a:rPr lang="en-US" dirty="0"/>
              <a:t>A</a:t>
            </a:r>
            <a:r>
              <a:rPr lang="en-US" dirty="0" smtClean="0"/>
              <a:t>ttainments </a:t>
            </a:r>
            <a:r>
              <a:rPr lang="en-US" dirty="0"/>
              <a:t>at school, </a:t>
            </a:r>
            <a:r>
              <a:rPr lang="en-US" dirty="0" smtClean="0"/>
              <a:t>aspirations</a:t>
            </a:r>
            <a:r>
              <a:rPr lang="en-US" dirty="0"/>
              <a:t>, </a:t>
            </a:r>
            <a:r>
              <a:rPr lang="en-US" dirty="0" smtClean="0"/>
              <a:t>widened </a:t>
            </a:r>
            <a:r>
              <a:rPr lang="en-US" dirty="0"/>
              <a:t>horizons and </a:t>
            </a:r>
            <a:r>
              <a:rPr lang="en-US" dirty="0" smtClean="0"/>
              <a:t>educational participation </a:t>
            </a:r>
            <a:r>
              <a:rPr lang="en-US" dirty="0"/>
              <a:t>are </a:t>
            </a:r>
            <a:r>
              <a:rPr lang="en-US" dirty="0" smtClean="0"/>
              <a:t>shaped </a:t>
            </a:r>
            <a:r>
              <a:rPr lang="en-US" dirty="0"/>
              <a:t>by the experiences of </a:t>
            </a:r>
            <a:r>
              <a:rPr lang="en-US" dirty="0" smtClean="0"/>
              <a:t>individuals </a:t>
            </a:r>
            <a:r>
              <a:rPr lang="en-US" dirty="0"/>
              <a:t>as they engage with the education system, the </a:t>
            </a:r>
            <a:r>
              <a:rPr lang="en-US" dirty="0" err="1"/>
              <a:t>labour</a:t>
            </a:r>
            <a:r>
              <a:rPr lang="en-US" dirty="0"/>
              <a:t> market and the workplace. </a:t>
            </a:r>
            <a:endParaRPr lang="en-US" dirty="0" smtClean="0"/>
          </a:p>
          <a:p>
            <a:pPr lvl="1"/>
            <a:r>
              <a:rPr lang="en-US" dirty="0" smtClean="0"/>
              <a:t>These </a:t>
            </a:r>
            <a:r>
              <a:rPr lang="en-US" dirty="0"/>
              <a:t>in turn are shaped by national and local policy, and by the practices of local educators and employers. </a:t>
            </a:r>
            <a:endParaRPr lang="en-US" dirty="0" smtClean="0"/>
          </a:p>
          <a:p>
            <a:pPr lvl="1"/>
            <a:r>
              <a:rPr lang="en-US" dirty="0" smtClean="0"/>
              <a:t>The </a:t>
            </a:r>
            <a:r>
              <a:rPr lang="en-US" dirty="0"/>
              <a:t>past is also present in the frames of reference individuals acquire through the experiences of their families and the histories of the communities in which they live. </a:t>
            </a:r>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Key Considerations - </a:t>
            </a:r>
            <a:r>
              <a:rPr lang="en-GB" dirty="0" smtClean="0"/>
              <a:t>2</a:t>
            </a:r>
            <a:endParaRPr lang="en-GB" dirty="0"/>
          </a:p>
        </p:txBody>
      </p:sp>
      <p:sp>
        <p:nvSpPr>
          <p:cNvPr id="3" name="Content Placeholder 2"/>
          <p:cNvSpPr>
            <a:spLocks noGrp="1"/>
          </p:cNvSpPr>
          <p:nvPr>
            <p:ph idx="1"/>
          </p:nvPr>
        </p:nvSpPr>
        <p:spPr>
          <a:xfrm>
            <a:off x="457200" y="1600200"/>
            <a:ext cx="8229600" cy="4997152"/>
          </a:xfrm>
        </p:spPr>
        <p:txBody>
          <a:bodyPr>
            <a:normAutofit/>
          </a:bodyPr>
          <a:lstStyle/>
          <a:p>
            <a:r>
              <a:rPr lang="en-US" b="1" dirty="0"/>
              <a:t>Macro skills </a:t>
            </a:r>
            <a:r>
              <a:rPr lang="en-US" b="1" dirty="0" smtClean="0"/>
              <a:t>and </a:t>
            </a:r>
            <a:r>
              <a:rPr lang="en-US" b="1" dirty="0" err="1"/>
              <a:t>labour</a:t>
            </a:r>
            <a:r>
              <a:rPr lang="en-US" b="1" dirty="0"/>
              <a:t> </a:t>
            </a:r>
            <a:r>
              <a:rPr lang="en-US" b="1" dirty="0" smtClean="0"/>
              <a:t>market policies</a:t>
            </a:r>
            <a:endParaRPr lang="en-GB" dirty="0"/>
          </a:p>
          <a:p>
            <a:pPr lvl="1"/>
            <a:r>
              <a:rPr lang="en-US" dirty="0" smtClean="0"/>
              <a:t>These impact </a:t>
            </a:r>
            <a:r>
              <a:rPr lang="en-US" dirty="0"/>
              <a:t>very differently on different people and </a:t>
            </a:r>
            <a:r>
              <a:rPr lang="en-US" dirty="0" smtClean="0"/>
              <a:t>places</a:t>
            </a:r>
            <a:r>
              <a:rPr lang="en-US" dirty="0"/>
              <a:t> </a:t>
            </a:r>
            <a:r>
              <a:rPr lang="en-US" dirty="0" smtClean="0"/>
              <a:t>due to the following</a:t>
            </a:r>
          </a:p>
          <a:p>
            <a:pPr lvl="2"/>
            <a:r>
              <a:rPr lang="en-US" dirty="0" smtClean="0"/>
              <a:t>‘hollowing </a:t>
            </a:r>
            <a:r>
              <a:rPr lang="en-US" dirty="0"/>
              <a:t>out’ of the </a:t>
            </a:r>
            <a:r>
              <a:rPr lang="en-US" dirty="0" err="1"/>
              <a:t>labour</a:t>
            </a:r>
            <a:r>
              <a:rPr lang="en-US" dirty="0"/>
              <a:t> market </a:t>
            </a:r>
            <a:r>
              <a:rPr lang="en-US" dirty="0" smtClean="0"/>
              <a:t>nationally</a:t>
            </a:r>
          </a:p>
          <a:p>
            <a:pPr lvl="2"/>
            <a:r>
              <a:rPr lang="en-US" dirty="0" smtClean="0"/>
              <a:t>the </a:t>
            </a:r>
            <a:r>
              <a:rPr lang="en-US" dirty="0"/>
              <a:t>dominance of particular kinds of low skills/low wage </a:t>
            </a:r>
            <a:r>
              <a:rPr lang="en-US" dirty="0" err="1"/>
              <a:t>labour</a:t>
            </a:r>
            <a:r>
              <a:rPr lang="en-US" dirty="0"/>
              <a:t> markets locally, </a:t>
            </a:r>
            <a:endParaRPr lang="en-US" dirty="0" smtClean="0"/>
          </a:p>
          <a:p>
            <a:pPr lvl="2"/>
            <a:r>
              <a:rPr lang="en-US" dirty="0" smtClean="0"/>
              <a:t>the </a:t>
            </a:r>
            <a:r>
              <a:rPr lang="en-US" dirty="0"/>
              <a:t>personal, community and area histories which lock attitudes and practices in place, </a:t>
            </a:r>
            <a:endParaRPr lang="en-US" dirty="0" smtClean="0"/>
          </a:p>
          <a:p>
            <a:pPr lvl="2"/>
            <a:r>
              <a:rPr lang="en-US" dirty="0" smtClean="0"/>
              <a:t>the </a:t>
            </a:r>
            <a:r>
              <a:rPr lang="en-US" dirty="0"/>
              <a:t>impacts of gender, racial, disability and other forms of discrimination and stereotyping mean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Key Considerations - </a:t>
            </a:r>
            <a:r>
              <a:rPr lang="en-GB" dirty="0" smtClean="0"/>
              <a:t>3</a:t>
            </a:r>
            <a:endParaRPr lang="en-GB" dirty="0"/>
          </a:p>
        </p:txBody>
      </p:sp>
      <p:sp>
        <p:nvSpPr>
          <p:cNvPr id="3" name="Content Placeholder 2"/>
          <p:cNvSpPr>
            <a:spLocks noGrp="1"/>
          </p:cNvSpPr>
          <p:nvPr>
            <p:ph idx="1"/>
          </p:nvPr>
        </p:nvSpPr>
        <p:spPr>
          <a:xfrm>
            <a:off x="457200" y="1600200"/>
            <a:ext cx="8229600" cy="5141168"/>
          </a:xfrm>
        </p:spPr>
        <p:txBody>
          <a:bodyPr>
            <a:normAutofit fontScale="77500" lnSpcReduction="20000"/>
          </a:bodyPr>
          <a:lstStyle/>
          <a:p>
            <a:r>
              <a:rPr lang="en-US" b="1" dirty="0"/>
              <a:t>Local transition pathways</a:t>
            </a:r>
            <a:endParaRPr lang="en-GB" dirty="0"/>
          </a:p>
          <a:p>
            <a:pPr lvl="1"/>
            <a:r>
              <a:rPr lang="en-US" dirty="0"/>
              <a:t>Macro level strategy needs to be accompanied by local strategies </a:t>
            </a:r>
            <a:r>
              <a:rPr lang="en-US" dirty="0" smtClean="0"/>
              <a:t>to </a:t>
            </a:r>
            <a:r>
              <a:rPr lang="en-GB" dirty="0" smtClean="0"/>
              <a:t>incentivise </a:t>
            </a:r>
            <a:r>
              <a:rPr lang="en-GB" dirty="0"/>
              <a:t>employers to create high value-added products and services that require a highly educated and skilled workforce. </a:t>
            </a:r>
            <a:endParaRPr lang="en-GB" dirty="0" smtClean="0"/>
          </a:p>
          <a:p>
            <a:pPr lvl="1"/>
            <a:r>
              <a:rPr lang="en-GB" dirty="0" smtClean="0"/>
              <a:t>This </a:t>
            </a:r>
            <a:r>
              <a:rPr lang="en-GB" dirty="0"/>
              <a:t>then demands a local compulsory and (particularly) post-compulsory education system that offers multiple pathways to link the (sometimes very low) starting points of learners with the demands of the local labour market. </a:t>
            </a:r>
            <a:endParaRPr lang="en-GB" dirty="0" smtClean="0"/>
          </a:p>
          <a:p>
            <a:r>
              <a:rPr lang="en-GB" b="1" dirty="0" smtClean="0"/>
              <a:t>Governance </a:t>
            </a:r>
            <a:r>
              <a:rPr lang="en-GB" b="1" dirty="0"/>
              <a:t>structures and </a:t>
            </a:r>
            <a:r>
              <a:rPr lang="en-GB" b="1" dirty="0" smtClean="0"/>
              <a:t>systems</a:t>
            </a:r>
            <a:endParaRPr lang="en-GB" dirty="0"/>
          </a:p>
          <a:p>
            <a:pPr lvl="1"/>
            <a:r>
              <a:rPr lang="en-US" dirty="0" smtClean="0"/>
              <a:t>Creating </a:t>
            </a:r>
            <a:r>
              <a:rPr lang="en-US" dirty="0"/>
              <a:t>appropriate local transition pathways requires governance structures and </a:t>
            </a:r>
            <a:r>
              <a:rPr lang="en-US" dirty="0" smtClean="0"/>
              <a:t>systems that </a:t>
            </a:r>
            <a:r>
              <a:rPr lang="en-US" dirty="0"/>
              <a:t>are capable of linking employers and education providers, planning appropriate pathways and targeting resources to sustain those pathways. </a:t>
            </a:r>
            <a:endParaRPr lang="en-US" dirty="0" smtClean="0"/>
          </a:p>
          <a:p>
            <a:pPr lvl="1"/>
            <a:r>
              <a:rPr lang="en-US" dirty="0" smtClean="0"/>
              <a:t>This require some coordinating </a:t>
            </a:r>
            <a:r>
              <a:rPr lang="en-US" dirty="0"/>
              <a:t>function which goes beyond </a:t>
            </a:r>
            <a:r>
              <a:rPr lang="en-US" dirty="0" err="1" smtClean="0"/>
              <a:t>organisational</a:t>
            </a:r>
            <a:r>
              <a:rPr lang="en-US" dirty="0" smtClean="0"/>
              <a:t> self-interest. </a:t>
            </a:r>
            <a:endParaRPr lang="en-GB" dirty="0"/>
          </a:p>
          <a:p>
            <a:pPr lvl="1"/>
            <a:endParaRPr lang="en-GB" dirty="0"/>
          </a:p>
          <a:p>
            <a:endParaRPr lang="en-GB"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Key Considerations- 4</a:t>
            </a:r>
            <a:endParaRPr lang="en-GB" dirty="0"/>
          </a:p>
        </p:txBody>
      </p:sp>
      <p:sp>
        <p:nvSpPr>
          <p:cNvPr id="3" name="Content Placeholder 2"/>
          <p:cNvSpPr>
            <a:spLocks noGrp="1"/>
          </p:cNvSpPr>
          <p:nvPr>
            <p:ph idx="1"/>
          </p:nvPr>
        </p:nvSpPr>
        <p:spPr>
          <a:xfrm>
            <a:off x="457200" y="1600200"/>
            <a:ext cx="8229600" cy="5357192"/>
          </a:xfrm>
        </p:spPr>
        <p:txBody>
          <a:bodyPr>
            <a:normAutofit fontScale="77500" lnSpcReduction="20000"/>
          </a:bodyPr>
          <a:lstStyle/>
          <a:p>
            <a:r>
              <a:rPr lang="en-US" b="1" dirty="0"/>
              <a:t>Flexible and </a:t>
            </a:r>
            <a:r>
              <a:rPr lang="en-US" b="1" dirty="0" err="1"/>
              <a:t>customised</a:t>
            </a:r>
            <a:r>
              <a:rPr lang="en-US" b="1" dirty="0"/>
              <a:t> support systems  </a:t>
            </a:r>
            <a:endParaRPr lang="en-GB" dirty="0"/>
          </a:p>
          <a:p>
            <a:pPr lvl="1"/>
            <a:r>
              <a:rPr lang="en-US" dirty="0" smtClean="0"/>
              <a:t>Economically </a:t>
            </a:r>
            <a:r>
              <a:rPr lang="en-US" dirty="0"/>
              <a:t>poor and otherwise disadvantaged learners in many cases lack the prior attainments, attitudes and confidence necessary to embark on demanding, accredited </a:t>
            </a:r>
            <a:r>
              <a:rPr lang="en-US" dirty="0" err="1"/>
              <a:t>programmes</a:t>
            </a:r>
            <a:r>
              <a:rPr lang="en-US" dirty="0"/>
              <a:t>, and often lack the financial resources to engage in such </a:t>
            </a:r>
            <a:r>
              <a:rPr lang="en-US" dirty="0" err="1"/>
              <a:t>programmes</a:t>
            </a:r>
            <a:r>
              <a:rPr lang="en-US" dirty="0"/>
              <a:t>. </a:t>
            </a:r>
            <a:endParaRPr lang="en-US" dirty="0" smtClean="0"/>
          </a:p>
          <a:p>
            <a:pPr lvl="1"/>
            <a:r>
              <a:rPr lang="en-US" dirty="0" smtClean="0"/>
              <a:t>Personal </a:t>
            </a:r>
            <a:r>
              <a:rPr lang="en-US" dirty="0"/>
              <a:t>relationships, experiences of success, and multiple ‘second chances’ all seem important</a:t>
            </a:r>
            <a:r>
              <a:rPr lang="en-US" dirty="0" smtClean="0"/>
              <a:t>.</a:t>
            </a:r>
          </a:p>
          <a:p>
            <a:pPr lvl="1"/>
            <a:r>
              <a:rPr lang="en-US" dirty="0"/>
              <a:t>P</a:t>
            </a:r>
            <a:r>
              <a:rPr lang="en-US" dirty="0" smtClean="0"/>
              <a:t>rovision </a:t>
            </a:r>
            <a:r>
              <a:rPr lang="en-US" dirty="0"/>
              <a:t>has to start from where learners ‘are’ – not only in terms of what they know and can do, but also in terms of how they think and feel about themselves, and in terms of the practicalities of how they access learning opportunities. </a:t>
            </a:r>
            <a:endParaRPr lang="en-US" dirty="0" smtClean="0"/>
          </a:p>
          <a:p>
            <a:pPr lvl="1"/>
            <a:r>
              <a:rPr lang="en-US" dirty="0" smtClean="0"/>
              <a:t>Education </a:t>
            </a:r>
            <a:r>
              <a:rPr lang="en-US" dirty="0"/>
              <a:t>provision has to be based in the areas where disadvantaged individuals live, and that it has to be resourced and </a:t>
            </a:r>
            <a:r>
              <a:rPr lang="en-US" dirty="0" err="1"/>
              <a:t>organised</a:t>
            </a:r>
            <a:r>
              <a:rPr lang="en-US" dirty="0"/>
              <a:t> so that it is not entirely focused on demanding, accredited course.</a:t>
            </a:r>
            <a:endParaRPr lang="en-GB" dirty="0"/>
          </a:p>
          <a:p>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Key Considerations - 5</a:t>
            </a:r>
            <a:endParaRPr lang="en-GB" dirty="0"/>
          </a:p>
        </p:txBody>
      </p:sp>
      <p:sp>
        <p:nvSpPr>
          <p:cNvPr id="3" name="Content Placeholder 2"/>
          <p:cNvSpPr>
            <a:spLocks noGrp="1"/>
          </p:cNvSpPr>
          <p:nvPr>
            <p:ph idx="1"/>
          </p:nvPr>
        </p:nvSpPr>
        <p:spPr>
          <a:xfrm>
            <a:off x="0" y="1268760"/>
            <a:ext cx="8686800" cy="6048672"/>
          </a:xfrm>
        </p:spPr>
        <p:txBody>
          <a:bodyPr>
            <a:normAutofit fontScale="70000" lnSpcReduction="20000"/>
          </a:bodyPr>
          <a:lstStyle/>
          <a:p>
            <a:r>
              <a:rPr lang="en-US" b="1" dirty="0"/>
              <a:t>Widening Participation in Higher </a:t>
            </a:r>
            <a:r>
              <a:rPr lang="en-US" b="1" dirty="0" smtClean="0"/>
              <a:t>Education</a:t>
            </a:r>
            <a:endParaRPr lang="en-GB" dirty="0"/>
          </a:p>
          <a:p>
            <a:pPr lvl="1"/>
            <a:r>
              <a:rPr lang="en-US" dirty="0" smtClean="0"/>
              <a:t>Evidence </a:t>
            </a:r>
            <a:r>
              <a:rPr lang="en-GB" dirty="0" smtClean="0"/>
              <a:t>suggests </a:t>
            </a:r>
            <a:r>
              <a:rPr lang="en-GB" dirty="0"/>
              <a:t>that the poorer you are the less likely you are to participate in higher education. This means that the socio-economic difference in HE participation does not arise simply because poorer young people face the same choices at 18 but choose not to go to university or are prevented from doing so. </a:t>
            </a:r>
            <a:endParaRPr lang="en-GB" sz="5400" b="1" dirty="0"/>
          </a:p>
          <a:p>
            <a:pPr lvl="1"/>
            <a:r>
              <a:rPr lang="en-GB" dirty="0" smtClean="0"/>
              <a:t>In addition Sutton </a:t>
            </a:r>
            <a:r>
              <a:rPr lang="en-GB" dirty="0"/>
              <a:t>Trust research suggests that academic attainment accounts for only 75% of the ‘access gap’ in top </a:t>
            </a:r>
            <a:r>
              <a:rPr lang="en-GB" dirty="0" smtClean="0"/>
              <a:t>universities</a:t>
            </a:r>
            <a:endParaRPr lang="en-GB" sz="5400" b="1" dirty="0"/>
          </a:p>
          <a:p>
            <a:pPr lvl="1"/>
            <a:r>
              <a:rPr lang="en-GB" dirty="0" smtClean="0"/>
              <a:t>If </a:t>
            </a:r>
            <a:r>
              <a:rPr lang="en-GB" dirty="0"/>
              <a:t>poor young people feel that HE is ‘not for people like them’, their achievement in school </a:t>
            </a:r>
            <a:r>
              <a:rPr lang="en-GB" dirty="0" smtClean="0"/>
              <a:t>may simply reflect </a:t>
            </a:r>
            <a:r>
              <a:rPr lang="en-GB" dirty="0"/>
              <a:t>anticipated barriers to participation in higher education, rather than the other way around. </a:t>
            </a:r>
            <a:endParaRPr lang="en-GB" sz="5400" b="1" dirty="0"/>
          </a:p>
          <a:p>
            <a:pPr lvl="1"/>
            <a:r>
              <a:rPr lang="en-GB" dirty="0"/>
              <a:t>U</a:t>
            </a:r>
            <a:r>
              <a:rPr lang="en-GB" dirty="0" smtClean="0"/>
              <a:t>nfair </a:t>
            </a:r>
            <a:r>
              <a:rPr lang="en-GB" dirty="0"/>
              <a:t>access is shown to take different forms for different social groups. For example evidence suggests that for those young people from lower social class backgrounds, unfairness appears to be largely to do with barriers to application to Russell Group universities .  In contrast, for those from Black, Pakistani and Bangladeshi backgrounds, the unfairness seems to stem entirely from some form of differential treatment during the admissions process by Russell Group universities. </a:t>
            </a:r>
            <a:endParaRPr lang="en-GB" sz="5400" b="1" dirty="0"/>
          </a:p>
          <a:p>
            <a:pPr lvl="1"/>
            <a:r>
              <a:rPr lang="en-GB" dirty="0" smtClean="0"/>
              <a:t>These </a:t>
            </a:r>
            <a:r>
              <a:rPr lang="en-GB" dirty="0"/>
              <a:t>findings, therefore, highlight the inadequacy of national policy on ‘fair </a:t>
            </a:r>
            <a:r>
              <a:rPr lang="en-GB" dirty="0" err="1"/>
              <a:t>access’</a:t>
            </a:r>
            <a:r>
              <a:rPr lang="en-GB" dirty="0"/>
              <a:t> which focuses almost exclusively on eliminating barriers to university application.</a:t>
            </a:r>
            <a:endParaRPr lang="en-GB" sz="5400" b="1" dirty="0"/>
          </a:p>
          <a:p>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Key Considerations - 6</a:t>
            </a:r>
            <a:endParaRPr lang="en-GB" dirty="0"/>
          </a:p>
        </p:txBody>
      </p:sp>
      <p:sp>
        <p:nvSpPr>
          <p:cNvPr id="3" name="Content Placeholder 2"/>
          <p:cNvSpPr>
            <a:spLocks noGrp="1"/>
          </p:cNvSpPr>
          <p:nvPr>
            <p:ph idx="1"/>
          </p:nvPr>
        </p:nvSpPr>
        <p:spPr/>
        <p:txBody>
          <a:bodyPr>
            <a:normAutofit fontScale="85000" lnSpcReduction="20000"/>
          </a:bodyPr>
          <a:lstStyle/>
          <a:p>
            <a:r>
              <a:rPr lang="en-US" b="1" dirty="0"/>
              <a:t>The Wider Benefits of </a:t>
            </a:r>
            <a:r>
              <a:rPr lang="en-US" b="1" dirty="0" smtClean="0"/>
              <a:t>learning</a:t>
            </a:r>
            <a:endParaRPr lang="en-GB" dirty="0"/>
          </a:p>
          <a:p>
            <a:pPr lvl="1"/>
            <a:r>
              <a:rPr lang="en-GB" dirty="0" smtClean="0"/>
              <a:t>There </a:t>
            </a:r>
            <a:r>
              <a:rPr lang="en-GB" dirty="0"/>
              <a:t>are  a wide range of non-economic benefits associated with undertaking additional </a:t>
            </a:r>
            <a:r>
              <a:rPr lang="en-GB" dirty="0" smtClean="0"/>
              <a:t>learning</a:t>
            </a:r>
          </a:p>
          <a:p>
            <a:pPr lvl="2"/>
            <a:r>
              <a:rPr lang="en-GB" dirty="0" smtClean="0"/>
              <a:t>changes </a:t>
            </a:r>
            <a:r>
              <a:rPr lang="en-GB" dirty="0"/>
              <a:t>in self-confidence or </a:t>
            </a:r>
            <a:r>
              <a:rPr lang="en-GB" dirty="0" smtClean="0"/>
              <a:t>self-esteem</a:t>
            </a:r>
          </a:p>
          <a:p>
            <a:pPr lvl="2"/>
            <a:r>
              <a:rPr lang="en-GB" dirty="0" smtClean="0"/>
              <a:t>an </a:t>
            </a:r>
            <a:r>
              <a:rPr lang="en-GB" dirty="0"/>
              <a:t>increased likelihood of becoming more involved in the local </a:t>
            </a:r>
            <a:r>
              <a:rPr lang="en-GB" dirty="0" smtClean="0"/>
              <a:t>community</a:t>
            </a:r>
          </a:p>
          <a:p>
            <a:pPr lvl="2"/>
            <a:r>
              <a:rPr lang="en-GB" dirty="0" smtClean="0"/>
              <a:t> </a:t>
            </a:r>
            <a:r>
              <a:rPr lang="en-GB" dirty="0"/>
              <a:t>a greater ability to make better use of spare </a:t>
            </a:r>
            <a:r>
              <a:rPr lang="en-GB" dirty="0" smtClean="0"/>
              <a:t>time</a:t>
            </a:r>
          </a:p>
          <a:p>
            <a:pPr lvl="2"/>
            <a:r>
              <a:rPr lang="en-GB" dirty="0" smtClean="0"/>
              <a:t>a </a:t>
            </a:r>
            <a:r>
              <a:rPr lang="en-GB" dirty="0"/>
              <a:t>greater focus or understanding of what learners want to do with their </a:t>
            </a:r>
            <a:r>
              <a:rPr lang="en-GB" dirty="0" smtClean="0"/>
              <a:t>lives</a:t>
            </a:r>
          </a:p>
          <a:p>
            <a:pPr lvl="2"/>
            <a:r>
              <a:rPr lang="en-GB" dirty="0" smtClean="0"/>
              <a:t>more </a:t>
            </a:r>
            <a:r>
              <a:rPr lang="en-GB" dirty="0"/>
              <a:t>enthusiasm about (and potential uptake of) further education and </a:t>
            </a:r>
            <a:r>
              <a:rPr lang="en-GB" dirty="0" smtClean="0"/>
              <a:t>learning</a:t>
            </a:r>
          </a:p>
          <a:p>
            <a:pPr lvl="2"/>
            <a:r>
              <a:rPr lang="en-GB" dirty="0" smtClean="0"/>
              <a:t>enhanced </a:t>
            </a:r>
            <a:r>
              <a:rPr lang="en-GB" dirty="0"/>
              <a:t>intergenerational transmission of skills through an improvement in the ability to assist children with school </a:t>
            </a:r>
            <a:r>
              <a:rPr lang="en-GB" dirty="0" smtClean="0"/>
              <a:t>work</a:t>
            </a:r>
          </a:p>
          <a:p>
            <a:pPr lvl="2"/>
            <a:r>
              <a:rPr lang="en-GB" dirty="0" smtClean="0"/>
              <a:t>being </a:t>
            </a:r>
            <a:r>
              <a:rPr lang="en-GB" dirty="0"/>
              <a:t>better able to manage health issues or disabilities.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634082"/>
          </a:xfrm>
        </p:spPr>
        <p:txBody>
          <a:bodyPr>
            <a:normAutofit/>
          </a:bodyPr>
          <a:lstStyle/>
          <a:p>
            <a:r>
              <a:rPr lang="en-US" sz="2800" b="1" dirty="0" smtClean="0"/>
              <a:t>RECOMMENDATIONS - 1</a:t>
            </a:r>
            <a:endParaRPr lang="en-GB" sz="2800" dirty="0"/>
          </a:p>
        </p:txBody>
      </p:sp>
      <p:sp>
        <p:nvSpPr>
          <p:cNvPr id="5" name="Content Placeholder 4"/>
          <p:cNvSpPr>
            <a:spLocks noGrp="1"/>
          </p:cNvSpPr>
          <p:nvPr>
            <p:ph idx="1"/>
          </p:nvPr>
        </p:nvSpPr>
        <p:spPr>
          <a:xfrm>
            <a:off x="107504" y="908720"/>
            <a:ext cx="9001000" cy="6480720"/>
          </a:xfrm>
        </p:spPr>
        <p:txBody>
          <a:bodyPr>
            <a:normAutofit fontScale="92500" lnSpcReduction="10000"/>
          </a:bodyPr>
          <a:lstStyle/>
          <a:p>
            <a:pPr lvl="0"/>
            <a:r>
              <a:rPr lang="en-US" sz="2800" dirty="0"/>
              <a:t>A</a:t>
            </a:r>
            <a:r>
              <a:rPr lang="en-US" sz="2800" dirty="0" smtClean="0"/>
              <a:t> </a:t>
            </a:r>
            <a:r>
              <a:rPr lang="en-US" sz="2800" dirty="0"/>
              <a:t>lack of meaningful, recognized opportunities </a:t>
            </a:r>
            <a:r>
              <a:rPr lang="en-US" sz="2800" dirty="0" smtClean="0"/>
              <a:t>to </a:t>
            </a:r>
            <a:r>
              <a:rPr lang="en-US" sz="2800" dirty="0"/>
              <a:t>pursue adult and tertiary educational routes out of poverty.</a:t>
            </a:r>
            <a:endParaRPr lang="en-GB" sz="2800" dirty="0"/>
          </a:p>
          <a:p>
            <a:pPr lvl="1"/>
            <a:r>
              <a:rPr lang="en-US" sz="2400" b="1" dirty="0"/>
              <a:t>Solution</a:t>
            </a:r>
            <a:r>
              <a:rPr lang="en-US" sz="2400" dirty="0"/>
              <a:t>: investment in paid, work-based initiatives and educational partnerships similar to those available in </a:t>
            </a:r>
            <a:r>
              <a:rPr lang="en-GB" sz="2400" dirty="0"/>
              <a:t>so-called ‘apprenticeship countries’.  </a:t>
            </a:r>
          </a:p>
          <a:p>
            <a:pPr lvl="0"/>
            <a:r>
              <a:rPr lang="en-GB" sz="2800" dirty="0"/>
              <a:t>M</a:t>
            </a:r>
            <a:r>
              <a:rPr lang="en-GB" sz="2800" dirty="0" smtClean="0"/>
              <a:t>ismatch </a:t>
            </a:r>
            <a:r>
              <a:rPr lang="en-GB" sz="2800" dirty="0"/>
              <a:t>between skills and qualifications of young people and those rewarded in the wider job market.</a:t>
            </a:r>
          </a:p>
          <a:p>
            <a:pPr lvl="1"/>
            <a:r>
              <a:rPr lang="en-GB" sz="2400" b="1" dirty="0"/>
              <a:t>Solution</a:t>
            </a:r>
            <a:r>
              <a:rPr lang="en-GB" sz="2400" dirty="0"/>
              <a:t>: flexible training pathways that provide high quality academic and vocational training that is more sensitive to local economic needs</a:t>
            </a:r>
            <a:r>
              <a:rPr lang="en-GB" sz="2400" dirty="0" smtClean="0"/>
              <a:t>.</a:t>
            </a:r>
            <a:endParaRPr lang="en-GB" sz="2400" dirty="0"/>
          </a:p>
          <a:p>
            <a:pPr lvl="0"/>
            <a:r>
              <a:rPr lang="en-GB" sz="2800" dirty="0"/>
              <a:t>S</a:t>
            </a:r>
            <a:r>
              <a:rPr lang="en-GB" sz="2800" dirty="0" smtClean="0"/>
              <a:t>ocial </a:t>
            </a:r>
            <a:r>
              <a:rPr lang="en-GB" sz="2800" dirty="0"/>
              <a:t>disadvantages, such a negative prior educational experience, low confidence, poor health and limited information, advice and guidance </a:t>
            </a:r>
            <a:r>
              <a:rPr lang="en-US" sz="2800" dirty="0"/>
              <a:t>which lock negative attitudes and practices in place from an early age.</a:t>
            </a:r>
            <a:endParaRPr lang="en-GB" sz="2800" dirty="0"/>
          </a:p>
          <a:p>
            <a:pPr lvl="1"/>
            <a:r>
              <a:rPr lang="en-GB" sz="2400" b="1" dirty="0"/>
              <a:t>Solution</a:t>
            </a:r>
            <a:r>
              <a:rPr lang="en-GB" sz="2400" dirty="0"/>
              <a:t>: targeted, brokered outreach work and a provision that begins where learners ‘are’, not only in terms of their knowledge, skills and qualifications but also in terms of how they think and feel about themselves</a:t>
            </a:r>
            <a:r>
              <a:rPr lang="en-GB" sz="2400" dirty="0" smtClean="0"/>
              <a:t>.</a:t>
            </a:r>
            <a:endParaRPr lang="en-GB" sz="2400" dirty="0"/>
          </a:p>
          <a:p>
            <a:endParaRPr lang="en-GB" sz="2800" dirty="0" smtClean="0"/>
          </a:p>
          <a:p>
            <a:endParaRPr lang="en-GB" dirty="0"/>
          </a:p>
        </p:txBody>
      </p:sp>
    </p:spTree>
    <p:extLst>
      <p:ext uri="{BB962C8B-B14F-4D97-AF65-F5344CB8AC3E}">
        <p14:creationId xmlns:p14="http://schemas.microsoft.com/office/powerpoint/2010/main" val="372726823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TotalTime>
  <Words>1326</Words>
  <Application>Microsoft Office PowerPoint</Application>
  <PresentationFormat>On-screen Show (4:3)</PresentationFormat>
  <Paragraphs>70</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 Adult and tertiary education and poverty review</vt:lpstr>
      <vt:lpstr>Current Status</vt:lpstr>
      <vt:lpstr>Key Considerations - 1</vt:lpstr>
      <vt:lpstr>Key Considerations - 2</vt:lpstr>
      <vt:lpstr>Key Considerations - 3</vt:lpstr>
      <vt:lpstr>Key Considerations- 4</vt:lpstr>
      <vt:lpstr>Key Considerations - 5</vt:lpstr>
      <vt:lpstr>Key Considerations - 6</vt:lpstr>
      <vt:lpstr>RECOMMENDATIONS - 1</vt:lpstr>
      <vt:lpstr>RECOMMENDATION - 2</vt:lpstr>
    </vt:vector>
  </TitlesOfParts>
  <Company>Institute of Education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Primary and secondary education and poverty review</dc:title>
  <dc:creator>Alice Sullivan</dc:creator>
  <cp:lastModifiedBy>Louise Pemberton</cp:lastModifiedBy>
  <cp:revision>16</cp:revision>
  <dcterms:created xsi:type="dcterms:W3CDTF">2014-10-28T15:32:31Z</dcterms:created>
  <dcterms:modified xsi:type="dcterms:W3CDTF">2014-12-18T16:15:45Z</dcterms:modified>
</cp:coreProperties>
</file>