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12_4992AF49.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 id="2147483658" r:id="rId5"/>
    <p:sldMasterId id="2147483685" r:id="rId6"/>
  </p:sldMasterIdLst>
  <p:notesMasterIdLst>
    <p:notesMasterId r:id="rId38"/>
  </p:notesMasterIdLst>
  <p:sldIdLst>
    <p:sldId id="296" r:id="rId7"/>
    <p:sldId id="313" r:id="rId8"/>
    <p:sldId id="279" r:id="rId9"/>
    <p:sldId id="264" r:id="rId10"/>
    <p:sldId id="335" r:id="rId11"/>
    <p:sldId id="334" r:id="rId12"/>
    <p:sldId id="314" r:id="rId13"/>
    <p:sldId id="273" r:id="rId14"/>
    <p:sldId id="274" r:id="rId15"/>
    <p:sldId id="323" r:id="rId16"/>
    <p:sldId id="302" r:id="rId17"/>
    <p:sldId id="324" r:id="rId18"/>
    <p:sldId id="303" r:id="rId19"/>
    <p:sldId id="315" r:id="rId20"/>
    <p:sldId id="318" r:id="rId21"/>
    <p:sldId id="304" r:id="rId22"/>
    <p:sldId id="311" r:id="rId23"/>
    <p:sldId id="325" r:id="rId24"/>
    <p:sldId id="305" r:id="rId25"/>
    <p:sldId id="317" r:id="rId26"/>
    <p:sldId id="281" r:id="rId27"/>
    <p:sldId id="293" r:id="rId28"/>
    <p:sldId id="306" r:id="rId29"/>
    <p:sldId id="307" r:id="rId30"/>
    <p:sldId id="308" r:id="rId31"/>
    <p:sldId id="321" r:id="rId32"/>
    <p:sldId id="319" r:id="rId33"/>
    <p:sldId id="316" r:id="rId34"/>
    <p:sldId id="309" r:id="rId35"/>
    <p:sldId id="310" r:id="rId36"/>
    <p:sldId id="295" r:id="rId37"/>
  </p:sldIdLst>
  <p:sldSz cx="12192000" cy="6858000"/>
  <p:notesSz cx="6797675" cy="9928225"/>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CC0C43-8524-F14D-CA53-7A8AE8D894E5}" name="Elsa Moorehouse-Everett" initials="EM" userId="S::elsa.moorehouse-everett@manchester.ac.uk::fc8bd5fd-19d6-4d5e-956f-3e682c32743c" providerId="AD"/>
  <p188:author id="{657DE15D-F0AC-3B36-C5D0-F2C572AC279A}" name="Anna Pintus" initials="AP" userId="S::anna.pintus@manchester.ac.uk::7c92630b-580b-455e-8ae2-05046c01fc60" providerId="AD"/>
  <p188:author id="{A3CBA68F-2D95-2993-A361-FB4F3344B2C4}" name="Hannah Robinson" initials="HR" userId="S::hannah.robinson-2@manchester.ac.uk::83bb7b16-33dc-4aae-b0b7-743a401bb21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ynda Mcintosh" initials="LM" lastIdx="16" clrIdx="0">
    <p:extLst>
      <p:ext uri="{19B8F6BF-5375-455C-9EA6-DF929625EA0E}">
        <p15:presenceInfo xmlns:p15="http://schemas.microsoft.com/office/powerpoint/2012/main" userId="S-1-5-21-1715567821-1957994488-725345543-73453" providerId="AD"/>
      </p:ext>
    </p:extLst>
  </p:cmAuthor>
  <p:cmAuthor id="2" name="Lauren Tempelman" initials="LT" lastIdx="2" clrIdx="1">
    <p:extLst>
      <p:ext uri="{19B8F6BF-5375-455C-9EA6-DF929625EA0E}">
        <p15:presenceInfo xmlns:p15="http://schemas.microsoft.com/office/powerpoint/2012/main" userId="S-1-5-21-1715567821-1957994488-725345543-123384" providerId="AD"/>
      </p:ext>
    </p:extLst>
  </p:cmAuthor>
  <p:cmAuthor id="3" name="Vicky Taylor-Plane" initials="VTP" lastIdx="3" clrIdx="2">
    <p:extLst>
      <p:ext uri="{19B8F6BF-5375-455C-9EA6-DF929625EA0E}">
        <p15:presenceInfo xmlns:p15="http://schemas.microsoft.com/office/powerpoint/2012/main" userId="Vicky Taylor-Plane" providerId="None"/>
      </p:ext>
    </p:extLst>
  </p:cmAuthor>
  <p:cmAuthor id="4" name="Vicky Taylor-Plane" initials="VTP [2]" lastIdx="22" clrIdx="3">
    <p:extLst>
      <p:ext uri="{19B8F6BF-5375-455C-9EA6-DF929625EA0E}">
        <p15:presenceInfo xmlns:p15="http://schemas.microsoft.com/office/powerpoint/2012/main" userId="S::vicky.taylor-plane@manchester.ac.uk::fde7917b-2cc1-47a9-b990-4000eb5a341a" providerId="AD"/>
      </p:ext>
    </p:extLst>
  </p:cmAuthor>
  <p:cmAuthor id="5" name="Anna Pintus" initials="AP" lastIdx="5" clrIdx="4">
    <p:extLst>
      <p:ext uri="{19B8F6BF-5375-455C-9EA6-DF929625EA0E}">
        <p15:presenceInfo xmlns:p15="http://schemas.microsoft.com/office/powerpoint/2012/main" userId="S-1-5-21-1715567821-1957994488-725345543-993063" providerId="AD"/>
      </p:ext>
    </p:extLst>
  </p:cmAuthor>
  <p:cmAuthor id="6" name="Kirsty Smith" initials="KS" lastIdx="2" clrIdx="5">
    <p:extLst>
      <p:ext uri="{19B8F6BF-5375-455C-9EA6-DF929625EA0E}">
        <p15:presenceInfo xmlns:p15="http://schemas.microsoft.com/office/powerpoint/2012/main" userId="S::kirsty.smith@manchester.ac.uk::e007fb07-929e-4bcc-936b-bd6a7955f6b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2382"/>
    <a:srgbClr val="5D29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58DD32-0923-468F-8763-6BA6B137D2FC}" v="13" dt="2025-12-17T09:58:48.638"/>
    <p1510:client id="{D687B6E3-9DD5-C3A0-2554-A2827D369AF1}" v="4" dt="2025-12-18T10:25:17.0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474"/>
    <p:restoredTop sz="83048" autoAdjust="0"/>
  </p:normalViewPr>
  <p:slideViewPr>
    <p:cSldViewPr snapToGrid="0">
      <p:cViewPr varScale="1">
        <p:scale>
          <a:sx n="63" d="100"/>
          <a:sy n="63" d="100"/>
        </p:scale>
        <p:origin x="632" y="5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1"/>
            </a:solidFill>
          </c:spPr>
          <c:dPt>
            <c:idx val="0"/>
            <c:bubble3D val="0"/>
            <c:spPr>
              <a:solidFill>
                <a:schemeClr val="tx2"/>
              </a:solidFill>
              <a:ln w="19050">
                <a:solidFill>
                  <a:schemeClr val="lt1"/>
                </a:solidFill>
              </a:ln>
              <a:effectLst/>
            </c:spPr>
            <c:extLst>
              <c:ext xmlns:c16="http://schemas.microsoft.com/office/drawing/2014/chart" uri="{C3380CC4-5D6E-409C-BE32-E72D297353CC}">
                <c16:uniqueId val="{00000001-631B-460C-B692-9306E1A71B6A}"/>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631B-460C-B692-9306E1A71B6A}"/>
              </c:ext>
            </c:extLst>
          </c:dPt>
          <c:cat>
            <c:strRef>
              <c:f>Sheet1!$A$2:$A$3</c:f>
              <c:strCache>
                <c:ptCount val="2"/>
                <c:pt idx="0">
                  <c:v>1st Qtr</c:v>
                </c:pt>
                <c:pt idx="1">
                  <c:v>2nd Qtr</c:v>
                </c:pt>
              </c:strCache>
            </c:strRef>
          </c:cat>
          <c:val>
            <c:numRef>
              <c:f>Sheet1!$B$2:$B$3</c:f>
              <c:numCache>
                <c:formatCode>General</c:formatCode>
                <c:ptCount val="2"/>
                <c:pt idx="0">
                  <c:v>60</c:v>
                </c:pt>
                <c:pt idx="1">
                  <c:v>40</c:v>
                </c:pt>
              </c:numCache>
            </c:numRef>
          </c:val>
          <c:extLst>
            <c:ext xmlns:c16="http://schemas.microsoft.com/office/drawing/2014/chart" uri="{C3380CC4-5D6E-409C-BE32-E72D297353CC}">
              <c16:uniqueId val="{00000004-631B-460C-B692-9306E1A71B6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12_4992AF49.xml><?xml version="1.0" encoding="utf-8"?>
<p188:cmLst xmlns:a="http://schemas.openxmlformats.org/drawingml/2006/main" xmlns:r="http://schemas.openxmlformats.org/officeDocument/2006/relationships" xmlns:p188="http://schemas.microsoft.com/office/powerpoint/2018/8/main">
  <p188:cm id="{045B9AE6-F333-4040-88BB-FD005D34C363}" authorId="{657DE15D-F0AC-3B36-C5D0-F2C572AC279A}" created="2025-12-16T16:24:32.126">
    <pc:sldMkLst xmlns:pc="http://schemas.microsoft.com/office/powerpoint/2013/main/command">
      <pc:docMk/>
      <pc:sldMk cId="1234349897" sldId="274"/>
    </pc:sldMkLst>
    <p188:txBody>
      <a:bodyPr/>
      <a:lstStyle/>
      <a:p>
        <a:r>
          <a:rPr lang="en-GB"/>
          <a:t>Do we want to remove beacons, as they’re no longer in the R&amp;I slide deck?</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6AECCAEB-7496-4C12-9A08-526B0D813A46}" type="datetimeFigureOut">
              <a:rPr lang="en-GB" smtClean="0"/>
              <a:pPr/>
              <a:t>19/12/2025</a:t>
            </a:fld>
            <a:endParaRPr lang="en-GB"/>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3EE8D4E6-F64F-4999-AC2A-A008E685C045}" type="slidenum">
              <a:rPr lang="en-GB" smtClean="0"/>
              <a:pPr/>
              <a:t>‹#›</a:t>
            </a:fld>
            <a:endParaRPr lang="en-GB"/>
          </a:p>
        </p:txBody>
      </p:sp>
    </p:spTree>
    <p:extLst>
      <p:ext uri="{BB962C8B-B14F-4D97-AF65-F5344CB8AC3E}">
        <p14:creationId xmlns:p14="http://schemas.microsoft.com/office/powerpoint/2010/main" val="4212246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timeshighereducation.com/student/best-universities/graduate-employability-top-universities-uk-ranked-employer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University of Manchester is a place where research has a global impact, where students experience outstanding teaching and learning, helping them to develop into tomorrow’s leaders, and where all activity is enriched by a commitment to social responsibility. </a:t>
            </a:r>
          </a:p>
          <a:p>
            <a:endParaRPr lang="en-GB"/>
          </a:p>
          <a:p>
            <a:r>
              <a:rPr lang="en-GB"/>
              <a:t>Based in the</a:t>
            </a:r>
            <a:r>
              <a:rPr lang="en-GB" baseline="0"/>
              <a:t> heart of Manchester, the city </a:t>
            </a:r>
            <a:r>
              <a:rPr lang="en-GB"/>
              <a:t>region is a big part of our identity, and the University and the city have long worked together to ensure its success. The city of Manchester was at the heart of the Industrial Revolution, and our predecessor institutions were opening the doors of education to the working classes of Manchester. Today the city and the University are entering a new era of possibilities as the government pushes forward with its levelling up agenda, bridging social, economic and geographical divides through research, innovation and investment.</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Looking ahead, it’s our ambition to become a great civic university for the 21</a:t>
            </a:r>
            <a:r>
              <a:rPr lang="en-GB" baseline="30000"/>
              <a:t>st</a:t>
            </a:r>
            <a:r>
              <a:rPr lang="en-GB"/>
              <a:t> century, creating knowledge for the public good, locally and globally. </a:t>
            </a:r>
          </a:p>
        </p:txBody>
      </p:sp>
      <p:sp>
        <p:nvSpPr>
          <p:cNvPr id="4" name="Slide Number Placeholder 3"/>
          <p:cNvSpPr>
            <a:spLocks noGrp="1"/>
          </p:cNvSpPr>
          <p:nvPr>
            <p:ph type="sldNum" sz="quarter" idx="5"/>
          </p:nvPr>
        </p:nvSpPr>
        <p:spPr/>
        <p:txBody>
          <a:bodyPr/>
          <a:lstStyle/>
          <a:p>
            <a:fld id="{3EE8D4E6-F64F-4999-AC2A-A008E685C045}" type="slidenum">
              <a:rPr lang="en-GB" smtClean="0"/>
              <a:pPr/>
              <a:t>1</a:t>
            </a:fld>
            <a:endParaRPr lang="en-GB"/>
          </a:p>
        </p:txBody>
      </p:sp>
    </p:spTree>
    <p:extLst>
      <p:ext uri="{BB962C8B-B14F-4D97-AF65-F5344CB8AC3E}">
        <p14:creationId xmlns:p14="http://schemas.microsoft.com/office/powerpoint/2010/main" val="2180971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 have more than 46,000 students, one of the largest student communities in the UK. We have a vast global network of graduates with more than 585,000 alumni in more than 190 countries. We’ve invested</a:t>
            </a:r>
            <a:r>
              <a:rPr lang="en-GB" baseline="0"/>
              <a:t> </a:t>
            </a:r>
            <a:r>
              <a:rPr lang="en-GB" sz="1200" kern="1200">
                <a:solidFill>
                  <a:schemeClr val="tx1"/>
                </a:solidFill>
                <a:effectLst/>
                <a:latin typeface="+mn-lt"/>
                <a:ea typeface="+mn-ea"/>
                <a:cs typeface="+mn-cs"/>
              </a:rPr>
              <a:t>£20 million in flexible, blended learning that’s accessible, inclusive and international. </a:t>
            </a:r>
            <a:endParaRPr lang="en-GB"/>
          </a:p>
          <a:p>
            <a:endParaRPr lang="en-GB"/>
          </a:p>
          <a:p>
            <a:r>
              <a:rPr lang="en-GB"/>
              <a:t>Our pioneering degree programmes</a:t>
            </a:r>
            <a:r>
              <a:rPr lang="en-GB" baseline="0"/>
              <a:t> (we have more than 1,000) are built from world-leading research and strong links to industry. We actively encourage our student body to broaden their horizons by taking part in </a:t>
            </a:r>
            <a:r>
              <a:rPr lang="en-GB"/>
              <a:t>course units from other subject areas</a:t>
            </a:r>
            <a:r>
              <a:rPr lang="en-GB" baseline="0"/>
              <a:t> through our University College of Interdisciplinary Learning which includes languages, social change and professional development. </a:t>
            </a:r>
          </a:p>
          <a:p>
            <a:endParaRPr lang="en-GB"/>
          </a:p>
          <a:p>
            <a:r>
              <a:rPr lang="en-GB"/>
              <a:t>Those</a:t>
            </a:r>
            <a:r>
              <a:rPr lang="en-GB" baseline="0"/>
              <a:t> with a thirst for academia can also get involved in research during their students through our ‘l</a:t>
            </a:r>
            <a:r>
              <a:rPr lang="en-GB"/>
              <a:t>earning through research’ initiative. This</a:t>
            </a:r>
            <a:r>
              <a:rPr lang="en-GB" baseline="0"/>
              <a:t> initiative is a structured and supported learning internship, fully paid, that allows students to gain invaluable experience in research and an insight into academic careers.</a:t>
            </a:r>
            <a:endParaRPr lang="en-GB"/>
          </a:p>
          <a:p>
            <a:endParaRPr lang="en-US"/>
          </a:p>
        </p:txBody>
      </p:sp>
      <p:sp>
        <p:nvSpPr>
          <p:cNvPr id="4" name="Slide Number Placeholder 3"/>
          <p:cNvSpPr>
            <a:spLocks noGrp="1"/>
          </p:cNvSpPr>
          <p:nvPr>
            <p:ph type="sldNum" sz="quarter" idx="10"/>
          </p:nvPr>
        </p:nvSpPr>
        <p:spPr/>
        <p:txBody>
          <a:bodyPr/>
          <a:lstStyle/>
          <a:p>
            <a:fld id="{866585A8-1790-134B-BCD0-53E8515CD8F6}" type="slidenum">
              <a:rPr lang="en-US" smtClean="0"/>
              <a:t>13</a:t>
            </a:fld>
            <a:endParaRPr lang="en-US"/>
          </a:p>
        </p:txBody>
      </p:sp>
    </p:spTree>
    <p:extLst>
      <p:ext uri="{BB962C8B-B14F-4D97-AF65-F5344CB8AC3E}">
        <p14:creationId xmlns:p14="http://schemas.microsoft.com/office/powerpoint/2010/main" val="3177208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585A8-1790-134B-BCD0-53E8515CD8F6}" type="slidenum">
              <a:rPr lang="en-US" smtClean="0"/>
              <a:t>14</a:t>
            </a:fld>
            <a:endParaRPr lang="en-US"/>
          </a:p>
        </p:txBody>
      </p:sp>
    </p:spTree>
    <p:extLst>
      <p:ext uri="{BB962C8B-B14F-4D97-AF65-F5344CB8AC3E}">
        <p14:creationId xmlns:p14="http://schemas.microsoft.com/office/powerpoint/2010/main" val="832136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585A8-1790-134B-BCD0-53E8515CD8F6}" type="slidenum">
              <a:rPr lang="en-US" smtClean="0"/>
              <a:t>15</a:t>
            </a:fld>
            <a:endParaRPr lang="en-US"/>
          </a:p>
        </p:txBody>
      </p:sp>
    </p:spTree>
    <p:extLst>
      <p:ext uri="{BB962C8B-B14F-4D97-AF65-F5344CB8AC3E}">
        <p14:creationId xmlns:p14="http://schemas.microsoft.com/office/powerpoint/2010/main" val="610686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 encourage our students to be the stars of tomorrow with our </a:t>
            </a:r>
            <a:r>
              <a:rPr lang="en-GB" err="1"/>
              <a:t>Stellify</a:t>
            </a:r>
            <a:r>
              <a:rPr lang="en-GB"/>
              <a:t> initiative. </a:t>
            </a:r>
            <a:r>
              <a:rPr lang="en-GB" err="1"/>
              <a:t>Stellify</a:t>
            </a:r>
            <a:r>
              <a:rPr lang="en-GB" baseline="0"/>
              <a:t> is a </a:t>
            </a:r>
            <a:r>
              <a:rPr lang="en-GB"/>
              <a:t>select package of activities containing some of Manchester’s most exciting and transformative student experiences, in order to help them develop the distinctive attributes of a Manchester graduate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Through </a:t>
            </a:r>
            <a:r>
              <a:rPr lang="en-GB" err="1"/>
              <a:t>Stellify</a:t>
            </a:r>
            <a:r>
              <a:rPr lang="en-GB"/>
              <a:t>, we encourage our students to undertake activities associated with five points of action, to aid their development in these areas. Students can: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embrace learning without boundaries, actively seeking to broaden their perspectives and horizons;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understand the issues that matter in contemporary local and global societies;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make a difference through socially responsible awareness and actions;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step up to fresh challenges, responsible roles, ethical leadership; 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engage with their future through proactive personal planning and career development.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Activities include: tackling ethical grand challenges relating to equality, sustainability and social justice in the modern world; studying optional interdisciplinary and international course units incorporating world-leading research; making a difference via community volunteering and developing key skills through leadership roles and work experience.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US"/>
          </a:p>
        </p:txBody>
      </p:sp>
      <p:sp>
        <p:nvSpPr>
          <p:cNvPr id="4" name="Slide Number Placeholder 3"/>
          <p:cNvSpPr>
            <a:spLocks noGrp="1"/>
          </p:cNvSpPr>
          <p:nvPr>
            <p:ph type="sldNum" sz="quarter" idx="10"/>
          </p:nvPr>
        </p:nvSpPr>
        <p:spPr/>
        <p:txBody>
          <a:bodyPr/>
          <a:lstStyle/>
          <a:p>
            <a:fld id="{866585A8-1790-134B-BCD0-53E8515CD8F6}" type="slidenum">
              <a:rPr lang="en-US" smtClean="0"/>
              <a:t>16</a:t>
            </a:fld>
            <a:endParaRPr lang="en-US"/>
          </a:p>
        </p:txBody>
      </p:sp>
    </p:spTree>
    <p:extLst>
      <p:ext uri="{BB962C8B-B14F-4D97-AF65-F5344CB8AC3E}">
        <p14:creationId xmlns:p14="http://schemas.microsoft.com/office/powerpoint/2010/main" val="849034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585A8-1790-134B-BCD0-53E8515CD8F6}" type="slidenum">
              <a:rPr lang="en-US" smtClean="0"/>
              <a:t>19</a:t>
            </a:fld>
            <a:endParaRPr lang="en-US"/>
          </a:p>
        </p:txBody>
      </p:sp>
    </p:spTree>
    <p:extLst>
      <p:ext uri="{BB962C8B-B14F-4D97-AF65-F5344CB8AC3E}">
        <p14:creationId xmlns:p14="http://schemas.microsoft.com/office/powerpoint/2010/main" val="2643194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Our graduates leave Manchester with experience in:</a:t>
            </a:r>
          </a:p>
          <a:p>
            <a:r>
              <a:rPr lang="en-GB"/>
              <a:t>•teamwork </a:t>
            </a:r>
          </a:p>
          <a:p>
            <a:r>
              <a:rPr lang="en-GB"/>
              <a:t>•adaptability </a:t>
            </a:r>
          </a:p>
          <a:p>
            <a:r>
              <a:rPr lang="en-GB"/>
              <a:t>•problem-solving </a:t>
            </a:r>
          </a:p>
          <a:p>
            <a:r>
              <a:rPr lang="en-GB"/>
              <a:t>•critical observation </a:t>
            </a:r>
          </a:p>
          <a:p>
            <a:r>
              <a:rPr lang="en-GB"/>
              <a:t>•conflict resolution </a:t>
            </a:r>
          </a:p>
          <a:p>
            <a:r>
              <a:rPr lang="en-GB"/>
              <a:t>•leadership </a:t>
            </a:r>
          </a:p>
          <a:p>
            <a:r>
              <a:rPr lang="en-GB"/>
              <a:t>•time management </a:t>
            </a:r>
          </a:p>
          <a:p>
            <a:r>
              <a:rPr lang="en-GB"/>
              <a:t>•creative thinking </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We are consistently among the most targeted universities by UK's top 100 graduate employers according to </a:t>
            </a:r>
            <a:r>
              <a:rPr lang="en-GB" i="1"/>
              <a:t>High Fliers Research’s Graduate Market </a:t>
            </a:r>
            <a:r>
              <a:rPr lang="en-GB"/>
              <a:t>reports</a:t>
            </a:r>
            <a:r>
              <a:rPr lang="en-GB" baseline="0"/>
              <a:t> and are among the top ten universities for Graduate Employment</a:t>
            </a:r>
            <a:r>
              <a:rPr lang="en-GB" sz="1200" kern="1200">
                <a:solidFill>
                  <a:schemeClr val="tx1"/>
                </a:solidFill>
                <a:effectLst/>
                <a:latin typeface="+mn-lt"/>
                <a:ea typeface="+mn-ea"/>
                <a:cs typeface="+mn-cs"/>
              </a:rPr>
              <a:t> (</a:t>
            </a:r>
            <a:r>
              <a:rPr lang="en-GB" sz="1200" i="1" kern="1200">
                <a:solidFill>
                  <a:schemeClr val="tx1"/>
                </a:solidFill>
                <a:effectLst/>
                <a:latin typeface="+mn-lt"/>
                <a:ea typeface="+mn-ea"/>
                <a:cs typeface="+mn-cs"/>
              </a:rPr>
              <a:t>The Times and Sunday Times</a:t>
            </a:r>
            <a:r>
              <a:rPr lang="en-GB" sz="1200" kern="1200">
                <a:solidFill>
                  <a:schemeClr val="tx1"/>
                </a:solidFill>
                <a:effectLst/>
                <a:latin typeface="+mn-lt"/>
                <a:ea typeface="+mn-ea"/>
                <a:cs typeface="+mn-cs"/>
              </a:rPr>
              <a:t> Good University Guide 2025). </a:t>
            </a:r>
            <a:endParaRPr lang="en-GB"/>
          </a:p>
          <a:p>
            <a:endParaRPr lang="en-GB"/>
          </a:p>
          <a:p>
            <a:r>
              <a:rPr lang="en-GB"/>
              <a:t>Even</a:t>
            </a:r>
            <a:r>
              <a:rPr lang="en-GB" baseline="0"/>
              <a:t> after they’ve graduated, Manchester students continue to make a difference to the University by taking up mentoring roles or partnering on research with us.</a:t>
            </a:r>
            <a:endParaRPr lang="en-US"/>
          </a:p>
        </p:txBody>
      </p:sp>
      <p:sp>
        <p:nvSpPr>
          <p:cNvPr id="4" name="Slide Number Placeholder 3"/>
          <p:cNvSpPr>
            <a:spLocks noGrp="1"/>
          </p:cNvSpPr>
          <p:nvPr>
            <p:ph type="sldNum" sz="quarter" idx="10"/>
          </p:nvPr>
        </p:nvSpPr>
        <p:spPr/>
        <p:txBody>
          <a:bodyPr/>
          <a:lstStyle/>
          <a:p>
            <a:fld id="{866585A8-1790-134B-BCD0-53E8515CD8F6}" type="slidenum">
              <a:rPr lang="en-US" smtClean="0"/>
              <a:t>20</a:t>
            </a:fld>
            <a:endParaRPr lang="en-US"/>
          </a:p>
        </p:txBody>
      </p:sp>
    </p:spTree>
    <p:extLst>
      <p:ext uri="{BB962C8B-B14F-4D97-AF65-F5344CB8AC3E}">
        <p14:creationId xmlns:p14="http://schemas.microsoft.com/office/powerpoint/2010/main" val="731368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Universities are not just places of education. We’re innovators, employers, trainers. We help people across the globe to make social, cultural and economic change</a:t>
            </a:r>
            <a:r>
              <a:rPr lang="en-GB" sz="1200" kern="1200" baseline="0">
                <a:solidFill>
                  <a:schemeClr val="tx1"/>
                </a:solidFill>
                <a:effectLst/>
                <a:latin typeface="+mn-lt"/>
                <a:ea typeface="+mn-ea"/>
                <a:cs typeface="+mn-cs"/>
              </a:rPr>
              <a:t> and w</a:t>
            </a:r>
            <a:r>
              <a:rPr lang="en-GB" sz="1200" kern="1200">
                <a:solidFill>
                  <a:schemeClr val="tx1"/>
                </a:solidFill>
                <a:effectLst/>
                <a:latin typeface="+mn-lt"/>
                <a:ea typeface="+mn-ea"/>
                <a:cs typeface="+mn-cs"/>
              </a:rPr>
              <a:t>e want to make a positive difference to the future by taking socially responsible decisions that have a real impact on the world around 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We’re making a difference</a:t>
            </a:r>
            <a:r>
              <a:rPr lang="en-GB" sz="1200" kern="1200" baseline="0">
                <a:solidFill>
                  <a:schemeClr val="tx1"/>
                </a:solidFill>
                <a:effectLst/>
                <a:latin typeface="+mn-lt"/>
                <a:ea typeface="+mn-ea"/>
                <a:cs typeface="+mn-cs"/>
              </a:rPr>
              <a:t> in Manchester, nationally and worldwide with some of our flagship social responsibility initiatives. </a:t>
            </a: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School governor initiative - Our staff and alumni are making a difference to the leadership and direction of hundreds of state schools across the region and other parts of the UK through our School Governor Initiative. The School Governors Initiative has placed more than 1,250 staff and alumni into governor roles since 2012. The initiative has received numerous prestigious awards for creating the largest growth of school governors in the UK.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The Works - As one of the region’s largest employers we want to improve the job opportunities for our local residents. One way we do this is through our unique jobs, skills and training facility based in our local community, The Works. More than 4,000 lives have</a:t>
            </a:r>
            <a:r>
              <a:rPr lang="en-GB" sz="1200" kern="1200" baseline="0">
                <a:solidFill>
                  <a:schemeClr val="tx1"/>
                </a:solidFill>
                <a:effectLst/>
                <a:latin typeface="+mn-lt"/>
                <a:ea typeface="+mn-ea"/>
                <a:cs typeface="+mn-cs"/>
              </a:rPr>
              <a:t> been transformed and an estimated £</a:t>
            </a:r>
            <a:r>
              <a:rPr lang="en-GB" sz="1200" kern="1200">
                <a:solidFill>
                  <a:schemeClr val="tx1"/>
                </a:solidFill>
                <a:effectLst/>
                <a:latin typeface="+mn-lt"/>
                <a:ea typeface="+mn-ea"/>
                <a:cs typeface="+mn-cs"/>
              </a:rPr>
              <a:t>60.6 million of social and economic value generated a year. The initiative is the Winner of </a:t>
            </a:r>
            <a:r>
              <a:rPr lang="en-GB" sz="1200" i="1" kern="1200">
                <a:solidFill>
                  <a:schemeClr val="tx1"/>
                </a:solidFill>
                <a:effectLst/>
                <a:latin typeface="+mn-lt"/>
                <a:ea typeface="+mn-ea"/>
                <a:cs typeface="+mn-cs"/>
              </a:rPr>
              <a:t>Times Higher Education </a:t>
            </a:r>
            <a:r>
              <a:rPr lang="en-GB" sz="1200" kern="1200">
                <a:solidFill>
                  <a:schemeClr val="tx1"/>
                </a:solidFill>
                <a:effectLst/>
                <a:latin typeface="+mn-lt"/>
                <a:ea typeface="+mn-ea"/>
                <a:cs typeface="+mn-cs"/>
              </a:rPr>
              <a:t>and Guardian awards.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a:solidFill>
                  <a:schemeClr val="tx1"/>
                </a:solidFill>
                <a:effectLst/>
                <a:latin typeface="+mn-lt"/>
                <a:ea typeface="+mn-ea"/>
                <a:cs typeface="+mn-cs"/>
              </a:rPr>
              <a:t>Equity and Merit Scholarships - We want to ensure students from all parts of the world can access our study programmes and use this knowledge to improve their societies. Our Equity and Merit Scholarships assist talented master’s students from some of the least developed countries in Sub-Saharan Africa.</a:t>
            </a:r>
            <a:r>
              <a:rPr lang="en-GB" sz="1200" b="0" i="0" kern="1200">
                <a:solidFill>
                  <a:schemeClr val="tx1"/>
                </a:solidFill>
                <a:effectLst/>
                <a:latin typeface="+mn-lt"/>
                <a:ea typeface="+mn-ea"/>
                <a:cs typeface="+mn-cs"/>
              </a:rPr>
              <a:t> Annual scholarships for 20 full-time master's students and 10 online master’s</a:t>
            </a:r>
            <a:r>
              <a:rPr lang="en-GB" sz="1200" b="0" i="0" kern="1200" baseline="0">
                <a:solidFill>
                  <a:schemeClr val="tx1"/>
                </a:solidFill>
                <a:effectLst/>
                <a:latin typeface="+mn-lt"/>
                <a:ea typeface="+mn-ea"/>
                <a:cs typeface="+mn-cs"/>
              </a:rPr>
              <a:t> (</a:t>
            </a:r>
            <a:r>
              <a:rPr lang="en-GB" sz="1200" b="0" i="0" kern="1200">
                <a:solidFill>
                  <a:schemeClr val="tx1"/>
                </a:solidFill>
                <a:effectLst/>
                <a:latin typeface="+mn-lt"/>
                <a:ea typeface="+mn-ea"/>
                <a:cs typeface="+mn-cs"/>
              </a:rPr>
              <a:t>316 scholarships since 2007). </a:t>
            </a:r>
            <a:r>
              <a:rPr lang="en-GB" sz="1200" b="0" kern="1200">
                <a:solidFill>
                  <a:schemeClr val="tx1"/>
                </a:solidFill>
                <a:effectLst/>
                <a:latin typeface="+mn-lt"/>
                <a:ea typeface="+mn-ea"/>
                <a:cs typeface="+mn-cs"/>
              </a:rPr>
              <a:t>The scholarships are fully funded by the University and our generous donors. Graduates of the scheme contribute vital knowledge and skills to their communities, for example in homebuilding in slum areas, sustainable energy, politics, and treating and preventing disease.</a:t>
            </a:r>
          </a:p>
          <a:p>
            <a:endParaRPr lang="en-US"/>
          </a:p>
        </p:txBody>
      </p:sp>
      <p:sp>
        <p:nvSpPr>
          <p:cNvPr id="4" name="Slide Number Placeholder 3"/>
          <p:cNvSpPr>
            <a:spLocks noGrp="1"/>
          </p:cNvSpPr>
          <p:nvPr>
            <p:ph type="sldNum" sz="quarter" idx="10"/>
          </p:nvPr>
        </p:nvSpPr>
        <p:spPr/>
        <p:txBody>
          <a:bodyPr/>
          <a:lstStyle/>
          <a:p>
            <a:fld id="{866585A8-1790-134B-BCD0-53E8515CD8F6}" type="slidenum">
              <a:rPr lang="en-US" smtClean="0"/>
              <a:t>21</a:t>
            </a:fld>
            <a:endParaRPr lang="en-US"/>
          </a:p>
        </p:txBody>
      </p:sp>
    </p:spTree>
    <p:extLst>
      <p:ext uri="{BB962C8B-B14F-4D97-AF65-F5344CB8AC3E}">
        <p14:creationId xmlns:p14="http://schemas.microsoft.com/office/powerpoint/2010/main" val="1733723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Manchester has a global outlook, whether it’s leading the European renaissance in industrial biotechnology or helping to train midwives in developing countries, we provide the spark for positive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Each year we welcome one of the largest international student populations in the UK to our University.</a:t>
            </a:r>
            <a:r>
              <a:rPr lang="en-GB" baseline="0"/>
              <a:t> Off campus, we have more than 550,000 </a:t>
            </a:r>
            <a:r>
              <a:rPr lang="en-GB" sz="1200" kern="1200">
                <a:solidFill>
                  <a:schemeClr val="tx1"/>
                </a:solidFill>
                <a:effectLst/>
                <a:latin typeface="+mn-lt"/>
                <a:ea typeface="+mn-ea"/>
                <a:cs typeface="+mn-cs"/>
              </a:rPr>
              <a:t>alumni in more than 190 countries</a:t>
            </a:r>
            <a:r>
              <a:rPr lang="en-GB" baseline="0"/>
              <a:t> worldwide. Our four global centres in Dubai, Shanghai, Singapore and Hong Kong also offer a diverse portfolio of distance and blended learning programmes so students don’t have to be on campus to receive a Manchester education. </a:t>
            </a:r>
            <a:r>
              <a:rPr lang="en-GB" sz="1200" kern="1200" baseline="0">
                <a:solidFill>
                  <a:schemeClr val="tx1"/>
                </a:solidFill>
                <a:effectLst/>
                <a:latin typeface="+mn-lt"/>
                <a:ea typeface="+mn-ea"/>
                <a:cs typeface="+mn-cs"/>
              </a:rPr>
              <a:t>We also have f</a:t>
            </a:r>
            <a:r>
              <a:rPr lang="en-GB" sz="1200" kern="1200">
                <a:solidFill>
                  <a:schemeClr val="tx1"/>
                </a:solidFill>
                <a:effectLst/>
                <a:latin typeface="+mn-lt"/>
                <a:ea typeface="+mn-ea"/>
                <a:cs typeface="+mn-cs"/>
              </a:rPr>
              <a:t>ive dual-award PhD programmes with global strategic partners.</a:t>
            </a:r>
            <a:endParaRPr lang="en-GB"/>
          </a:p>
          <a:p>
            <a:endParaRPr lang="en-GB"/>
          </a:p>
          <a:p>
            <a:r>
              <a:rPr lang="en-GB"/>
              <a:t>We have strategic partnerships and collaborations worldwide. We’ve a history of attracting world-leading minds to work with us, from Niels Bohr and Arthur Lewis to our Nobel laureates Andre Geim and Kostya Novoselov, whose pioneering work with the one-atom thick wonder material graphene has established Manchester as leading</a:t>
            </a:r>
            <a:r>
              <a:rPr lang="en-GB" baseline="0"/>
              <a:t> the way in graphene</a:t>
            </a:r>
            <a:r>
              <a:rPr lang="en-GB"/>
              <a:t>.</a:t>
            </a:r>
          </a:p>
        </p:txBody>
      </p:sp>
      <p:sp>
        <p:nvSpPr>
          <p:cNvPr id="4" name="Slide Number Placeholder 3"/>
          <p:cNvSpPr>
            <a:spLocks noGrp="1"/>
          </p:cNvSpPr>
          <p:nvPr>
            <p:ph type="sldNum" sz="quarter" idx="10"/>
          </p:nvPr>
        </p:nvSpPr>
        <p:spPr/>
        <p:txBody>
          <a:bodyPr/>
          <a:lstStyle/>
          <a:p>
            <a:fld id="{866585A8-1790-134B-BCD0-53E8515CD8F6}" type="slidenum">
              <a:rPr lang="en-US" smtClean="0"/>
              <a:t>22</a:t>
            </a:fld>
            <a:endParaRPr lang="en-US"/>
          </a:p>
        </p:txBody>
      </p:sp>
    </p:spTree>
    <p:extLst>
      <p:ext uri="{BB962C8B-B14F-4D97-AF65-F5344CB8AC3E}">
        <p14:creationId xmlns:p14="http://schemas.microsoft.com/office/powerpoint/2010/main" val="3972122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a:t>The United Nations’ 17 Sustainable Development Goals (SDGs) are our world’s call to action on the most pressing global challenges. </a:t>
            </a:r>
            <a:r>
              <a:rPr lang="en-GB" sz="1200" b="0" i="0" kern="1200">
                <a:solidFill>
                  <a:schemeClr val="tx1"/>
                </a:solidFill>
                <a:effectLst/>
                <a:latin typeface="+mn-lt"/>
                <a:ea typeface="+mn-ea"/>
                <a:cs typeface="+mn-cs"/>
              </a:rPr>
              <a:t>As a signatory to the global SDG Accord, we’re committed to measuring our contribution to global challenges. </a:t>
            </a:r>
          </a:p>
          <a:p>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As one of the world’s leading research institutions, we're focusing on research, student learning, public engagement and our campus to make a difference,</a:t>
            </a:r>
            <a:r>
              <a:rPr lang="en-GB" sz="1200" b="0" i="0" kern="1200" baseline="0">
                <a:solidFill>
                  <a:schemeClr val="tx1"/>
                </a:solidFill>
                <a:effectLst/>
                <a:latin typeface="+mn-lt"/>
                <a:ea typeface="+mn-ea"/>
                <a:cs typeface="+mn-cs"/>
              </a:rPr>
              <a:t> </a:t>
            </a:r>
            <a:r>
              <a:rPr lang="en-GB"/>
              <a:t>which is why our societal impact has been ranked the best in the UK and eighth in the world by </a:t>
            </a:r>
            <a:r>
              <a:rPr lang="en-GB" i="1"/>
              <a:t>Times Higher Education</a:t>
            </a:r>
            <a:r>
              <a:rPr lang="en-GB"/>
              <a:t>. </a:t>
            </a:r>
          </a:p>
          <a:p>
            <a:endParaRPr lang="en-GB"/>
          </a:p>
          <a:p>
            <a:r>
              <a:rPr lang="en-GB"/>
              <a:t>We’re providing the evidence-base, knowledge, solutions, innovations, technologies and pathways to support the implementation of the SDGs. We’ve contributed 232,484 research publications across all 17 SDGs over the past decade – representing 4% of the UK’s research on the goals. </a:t>
            </a:r>
          </a:p>
          <a:p>
            <a:endParaRPr lang="en-GB"/>
          </a:p>
          <a:p>
            <a:r>
              <a:rPr lang="en-GB"/>
              <a:t>We hold a prestigious gold watermark for public engagement and aim to involve and inspire local and global communities with the SDGs. For example,</a:t>
            </a:r>
            <a:r>
              <a:rPr lang="en-GB" baseline="0"/>
              <a:t> </a:t>
            </a:r>
            <a:r>
              <a:rPr lang="en-GB"/>
              <a:t>we engage and involve more than 1.3 million members of the public each year with issues pertinent to the SDGs through our cultural institutions, which focus on challenges including science, democracy, poverty, health and wellbeing, sustainable cities and gender equality.</a:t>
            </a:r>
          </a:p>
          <a:p>
            <a:endParaRPr lang="en-GB"/>
          </a:p>
          <a:p>
            <a:r>
              <a:rPr lang="en-GB"/>
              <a:t>As one of our region’s largest anchor institutions we’re addressing the SDGs through our operations, policies and processes. We’re a living wage accredited employer, England’s most LGBT-inclusive university, hold quality marks for gender, disability and racial equality and enact responsible methods of procurement and investment.</a:t>
            </a:r>
            <a:endParaRPr lang="en-US"/>
          </a:p>
          <a:p>
            <a:pPr marL="0" indent="0" fontAlgn="base">
              <a:buFont typeface="Arial" panose="020B0604020202020204" pitchFamily="34" charset="0"/>
              <a:buNone/>
            </a:pPr>
            <a:endParaRPr lang="en-GB" sz="1200" b="0" i="0" kern="1200">
              <a:solidFill>
                <a:schemeClr val="tx1"/>
              </a:solidFill>
              <a:effectLst/>
              <a:latin typeface="+mn-lt"/>
              <a:ea typeface="+mn-ea"/>
              <a:cs typeface="+mn-cs"/>
            </a:endParaRPr>
          </a:p>
          <a:p>
            <a:pPr marL="0" indent="0">
              <a:buFont typeface="Arial" panose="020B0604020202020204" pitchFamily="34" charset="0"/>
              <a:buNone/>
            </a:pPr>
            <a:endParaRPr lang="en-GB" baseline="0"/>
          </a:p>
          <a:p>
            <a:endParaRPr lang="en-US"/>
          </a:p>
        </p:txBody>
      </p:sp>
      <p:sp>
        <p:nvSpPr>
          <p:cNvPr id="4" name="Slide Number Placeholder 3"/>
          <p:cNvSpPr>
            <a:spLocks noGrp="1"/>
          </p:cNvSpPr>
          <p:nvPr>
            <p:ph type="sldNum" sz="quarter" idx="10"/>
          </p:nvPr>
        </p:nvSpPr>
        <p:spPr/>
        <p:txBody>
          <a:bodyPr/>
          <a:lstStyle/>
          <a:p>
            <a:fld id="{866585A8-1790-134B-BCD0-53E8515CD8F6}" type="slidenum">
              <a:rPr lang="en-US" smtClean="0"/>
              <a:t>23</a:t>
            </a:fld>
            <a:endParaRPr lang="en-US"/>
          </a:p>
        </p:txBody>
      </p:sp>
    </p:spTree>
    <p:extLst>
      <p:ext uri="{BB962C8B-B14F-4D97-AF65-F5344CB8AC3E}">
        <p14:creationId xmlns:p14="http://schemas.microsoft.com/office/powerpoint/2010/main" val="991560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sz="1200" kern="1200">
                <a:solidFill>
                  <a:schemeClr val="tx1"/>
                </a:solidFill>
                <a:effectLst/>
                <a:latin typeface="+mn-lt"/>
                <a:ea typeface="+mn-ea"/>
                <a:cs typeface="+mn-cs"/>
              </a:rPr>
              <a:t>PIONEERING CITY</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Back to our location,</a:t>
            </a:r>
            <a:r>
              <a:rPr lang="en-GB" sz="1200" kern="1200" baseline="0">
                <a:solidFill>
                  <a:schemeClr val="tx1"/>
                </a:solidFill>
                <a:effectLst/>
                <a:latin typeface="+mn-lt"/>
                <a:ea typeface="+mn-ea"/>
                <a:cs typeface="+mn-cs"/>
              </a:rPr>
              <a:t> t</a:t>
            </a:r>
            <a:r>
              <a:rPr lang="en-GB" sz="1200" kern="1200">
                <a:solidFill>
                  <a:schemeClr val="tx1"/>
                </a:solidFill>
                <a:effectLst/>
                <a:latin typeface="+mn-lt"/>
                <a:ea typeface="+mn-ea"/>
                <a:cs typeface="+mn-cs"/>
              </a:rPr>
              <a:t>he city of Manchester was at the heart of the Industrial Revolution, and our predecessor institutions were opening the doors of education to the working classes of Manchester.</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The city has always had an independent spirit, with political movements such as Chartism, trade unionism and the suffragettes – who included Manchester graduate Christabel Pankhurst among their leaders – having Mancunian roots. Today’s Manchester combines that pioneering drive with industrial and civic innovation.</a:t>
            </a:r>
          </a:p>
          <a:p>
            <a:endParaRPr lang="en-GB" sz="1200" kern="1200">
              <a:solidFill>
                <a:schemeClr val="tx1"/>
              </a:solidFill>
              <a:effectLst/>
              <a:latin typeface="+mn-lt"/>
              <a:ea typeface="+mn-ea"/>
              <a:cs typeface="+mn-cs"/>
            </a:endParaRPr>
          </a:p>
          <a:p>
            <a:r>
              <a:rPr lang="en-GB" sz="1200" b="0" i="0" u="none" strike="noStrike" kern="1200" baseline="0">
                <a:solidFill>
                  <a:schemeClr val="tx1"/>
                </a:solidFill>
                <a:latin typeface="+mn-lt"/>
                <a:ea typeface="+mn-ea"/>
                <a:cs typeface="+mn-cs"/>
              </a:rPr>
              <a:t>Manchester is one of the most celebrated of British cities – judged to be the top UK city to live in for 2018 (the Economist’s Global Liveability Index) and one of the ten friendliest cities in the world by Rough Guides readers. Alongside its sporting heritage of two major football teams (Manchester United and Manchester City), Manchester’s culture is the envy of most world cities. It’s home to the Hallé Orchestra, bands such as Oasis and The Smiths, writers such as Anthony Burgess and the University’s own Jeanette Winterson, and the biennial Manchester International Festival, which brings world premieres to the city. </a:t>
            </a:r>
          </a:p>
          <a:p>
            <a:endParaRPr lang="en-GB" sz="1200" b="0" i="0" u="none" strike="noStrike" kern="1200" baseline="0">
              <a:solidFill>
                <a:schemeClr val="tx1"/>
              </a:solidFill>
              <a:latin typeface="+mn-lt"/>
              <a:ea typeface="+mn-ea"/>
              <a:cs typeface="+mn-cs"/>
            </a:endParaRPr>
          </a:p>
          <a:p>
            <a:r>
              <a:rPr lang="en-GB"/>
              <a:t>The University plays a big part in the</a:t>
            </a:r>
            <a:r>
              <a:rPr lang="en-GB" baseline="0"/>
              <a:t> city’s culture</a:t>
            </a:r>
            <a:r>
              <a:rPr lang="en-GB"/>
              <a:t>, with our own Manchester Museum, The John Rylands Library and the Whitworth among the city’s cultural landmarks, and the iconic Lovell Telescope</a:t>
            </a:r>
            <a:r>
              <a:rPr lang="en-GB" baseline="0"/>
              <a:t> </a:t>
            </a:r>
            <a:r>
              <a:rPr lang="en-GB"/>
              <a:t>at our Jodrell Bank Discovery Centre (now a UNESCO</a:t>
            </a:r>
            <a:r>
              <a:rPr lang="en-GB" baseline="0"/>
              <a:t> World Heritage Site)</a:t>
            </a:r>
            <a:r>
              <a:rPr lang="en-GB"/>
              <a:t>. </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6585A8-1790-134B-BCD0-53E8515CD8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2117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University of Manchester is a place where research has a global impact, where students experience outstanding teaching and learning, helping them to develop into tomorrow’s leaders, and where all activity is enriched by a commitment to social responsibility. </a:t>
            </a:r>
          </a:p>
          <a:p>
            <a:endParaRPr lang="en-GB"/>
          </a:p>
          <a:p>
            <a:r>
              <a:rPr lang="en-GB"/>
              <a:t>Based in the</a:t>
            </a:r>
            <a:r>
              <a:rPr lang="en-GB" baseline="0"/>
              <a:t> heart of Manchester, the city </a:t>
            </a:r>
            <a:r>
              <a:rPr lang="en-GB"/>
              <a:t>region is a big part of our identity, and the University and the city have long worked together to ensure its success. The city of Manchester was at the heart of the Industrial Revolution, and our predecessor institutions were opening the doors of education to the working classes of Manchester. Today the city and the University are entering a new era of possibilities as the government pushes forward with plans for a Northern Powerhouse to rebalance the country’s economy. </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Looking ahead, it’s our ambition to become a great civic university for the 21</a:t>
            </a:r>
            <a:r>
              <a:rPr lang="en-GB" baseline="30000"/>
              <a:t>st</a:t>
            </a:r>
            <a:r>
              <a:rPr lang="en-GB"/>
              <a:t> century, creating knowledge for the public good, locally and globally. </a:t>
            </a:r>
          </a:p>
          <a:p>
            <a:endParaRPr lang="en-US"/>
          </a:p>
          <a:p>
            <a:endParaRPr lang="en-GB"/>
          </a:p>
        </p:txBody>
      </p:sp>
      <p:sp>
        <p:nvSpPr>
          <p:cNvPr id="4" name="Slide Number Placeholder 3"/>
          <p:cNvSpPr>
            <a:spLocks noGrp="1"/>
          </p:cNvSpPr>
          <p:nvPr>
            <p:ph type="sldNum" sz="quarter" idx="5"/>
          </p:nvPr>
        </p:nvSpPr>
        <p:spPr/>
        <p:txBody>
          <a:bodyPr/>
          <a:lstStyle/>
          <a:p>
            <a:fld id="{3EE8D4E6-F64F-4999-AC2A-A008E685C045}" type="slidenum">
              <a:rPr lang="en-GB" smtClean="0"/>
              <a:pPr/>
              <a:t>2</a:t>
            </a:fld>
            <a:endParaRPr lang="en-GB"/>
          </a:p>
        </p:txBody>
      </p:sp>
    </p:spTree>
    <p:extLst>
      <p:ext uri="{BB962C8B-B14F-4D97-AF65-F5344CB8AC3E}">
        <p14:creationId xmlns:p14="http://schemas.microsoft.com/office/powerpoint/2010/main" val="32589393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a:t>OUR CAMPUS</a:t>
            </a:r>
          </a:p>
          <a:p>
            <a:endParaRPr lang="en-GB"/>
          </a:p>
          <a:p>
            <a:pPr marL="171450" indent="-171450">
              <a:buFont typeface="Arial" panose="020B0604020202020204" pitchFamily="34" charset="0"/>
              <a:buChar char="•"/>
            </a:pPr>
            <a:r>
              <a:rPr lang="en-GB"/>
              <a:t>Our campus is the largest estate in UK higher education, with 229 buildings across 270 hectares, and includes 30 listed buildings. </a:t>
            </a:r>
          </a:p>
          <a:p>
            <a:pPr marL="171450" indent="-171450">
              <a:buFont typeface="Arial" panose="020B0604020202020204" pitchFamily="34" charset="0"/>
              <a:buChar char="•"/>
            </a:pPr>
            <a:r>
              <a:rPr lang="en-GB"/>
              <a:t>Many of our completed projects – such as the Whitworth, the Manchester Cancer Research Centre building (now the Oglesby Cancer Research Building) and the National Graphene Institute – have received or been shortlisted for major awards. Awards include the Whitworth receiving the Art Fund’s ‘Museum of the Year’ and </a:t>
            </a:r>
            <a:r>
              <a:rPr lang="en-GB" err="1"/>
              <a:t>VisitEngland’s</a:t>
            </a:r>
            <a:r>
              <a:rPr lang="en-GB"/>
              <a:t> ‘Large Visitor Attraction of the Year’,</a:t>
            </a:r>
            <a:r>
              <a:rPr lang="en-GB" baseline="0"/>
              <a:t> and the </a:t>
            </a:r>
            <a:r>
              <a:rPr lang="en-GB"/>
              <a:t>National Graphene Institute won ‘Major Building Project’ at British Construction Industry Awards.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6585A8-1790-134B-BCD0-53E8515CD8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2095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a:t>OUR CAMPUS</a:t>
            </a:r>
          </a:p>
          <a:p>
            <a:endParaRPr lang="en-GB"/>
          </a:p>
          <a:p>
            <a:pPr marL="171450" indent="-171450">
              <a:buFont typeface="Arial" panose="020B0604020202020204" pitchFamily="34" charset="0"/>
              <a:buChar char="•"/>
            </a:pPr>
            <a:r>
              <a:rPr lang="en-GB"/>
              <a:t>Our campus is the largest estate in UK higher education, with 229 buildings across 270 hectares, and includes 30 listed buildings. </a:t>
            </a:r>
          </a:p>
          <a:p>
            <a:pPr marL="171450" indent="-171450">
              <a:buFont typeface="Arial" panose="020B0604020202020204" pitchFamily="34" charset="0"/>
              <a:buChar char="•"/>
            </a:pPr>
            <a:r>
              <a:rPr lang="en-GB"/>
              <a:t>Many of our completed projects – such as the Whitworth, the Manchester Cancer Research Centre building (now the Oglesby Cancer Research Building) and the National Graphene Institute – have received or been shortlisted for major awards. Awards include the Whitworth receiving the Art Fund’s ‘Museum of the Year’ and </a:t>
            </a:r>
            <a:r>
              <a:rPr lang="en-GB" err="1"/>
              <a:t>VisitEngland’s</a:t>
            </a:r>
            <a:r>
              <a:rPr lang="en-GB"/>
              <a:t> ‘Large Visitor Attraction of the Year’,</a:t>
            </a:r>
            <a:r>
              <a:rPr lang="en-GB" baseline="0"/>
              <a:t> and the </a:t>
            </a:r>
            <a:r>
              <a:rPr lang="en-GB"/>
              <a:t>National Graphene Institute won ‘Major Building Project’ at British Construction Industry Awards.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6585A8-1790-134B-BCD0-53E8515CD8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69132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a:t>OUR CAMPUS</a:t>
            </a:r>
          </a:p>
          <a:p>
            <a:endParaRPr lang="en-GB"/>
          </a:p>
          <a:p>
            <a:pPr marL="171450" indent="-171450">
              <a:buFont typeface="Arial" panose="020B0604020202020204" pitchFamily="34" charset="0"/>
              <a:buChar char="•"/>
            </a:pPr>
            <a:r>
              <a:rPr lang="en-GB"/>
              <a:t>Our campus is the largest estate in UK higher education, with 229 buildings across 270 hectares, and includes 30 listed buildings. </a:t>
            </a:r>
          </a:p>
          <a:p>
            <a:pPr marL="171450" indent="-171450">
              <a:buFont typeface="Arial" panose="020B0604020202020204" pitchFamily="34" charset="0"/>
              <a:buChar char="•"/>
            </a:pPr>
            <a:r>
              <a:rPr lang="en-GB"/>
              <a:t>Many of our completed projects – such as the Whitworth, the Manchester Cancer Research Centre building (now the Oglesby Cancer Research Building) and the National Graphene Institute – have received or been shortlisted for major awards. Awards include the Whitworth receiving the Art Fund’s ‘Museum of the Year’ and </a:t>
            </a:r>
            <a:r>
              <a:rPr lang="en-GB" err="1"/>
              <a:t>VisitEngland’s</a:t>
            </a:r>
            <a:r>
              <a:rPr lang="en-GB"/>
              <a:t> ‘Large Visitor Attraction of the Year’,</a:t>
            </a:r>
            <a:r>
              <a:rPr lang="en-GB" baseline="0"/>
              <a:t> and the </a:t>
            </a:r>
            <a:r>
              <a:rPr lang="en-GB"/>
              <a:t>National Graphene Institute won ‘Major Building Project’ at British Construction Industry Awards.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6585A8-1790-134B-BCD0-53E8515CD8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58726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Brunswick Street has been extensively landscaped to create Brunswick Park, the largest green space on the campus, to be enjoyed by staff, students, visitors and the local community</a:t>
            </a:r>
            <a:r>
              <a:rPr lang="en-GB" baseline="0"/>
              <a:t> and at </a:t>
            </a:r>
            <a:r>
              <a:rPr lang="en-GB"/>
              <a:t>the size of 11 football pitches, our flagship Manchester Engineering Campus Development, including the Nancy</a:t>
            </a:r>
            <a:r>
              <a:rPr lang="en-GB" baseline="0"/>
              <a:t> Rothwell Building,</a:t>
            </a:r>
            <a:r>
              <a:rPr lang="en-GB"/>
              <a:t> is one of the single largest construction projects undertaken by a higher education institution in the UK. </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Looking further into the future,</a:t>
            </a:r>
            <a:r>
              <a:rPr lang="en-GB" baseline="0"/>
              <a:t> we’ve set out a bold ambition to be the innovation capital of Europe with plans for a new world-class innovation district in the heart of Manchester, known as Sister (formerly ID Manchester), in partnership with Bruntwood SciTech. </a:t>
            </a:r>
            <a:r>
              <a:rPr lang="en-GB" sz="1200" kern="1200">
                <a:solidFill>
                  <a:schemeClr val="tx1"/>
                </a:solidFill>
                <a:effectLst/>
                <a:latin typeface="+mn-lt"/>
                <a:ea typeface="+mn-ea"/>
                <a:cs typeface="+mn-cs"/>
              </a:rPr>
              <a:t>Sister will transform our North Campus into a world-class innovation district. The </a:t>
            </a:r>
            <a:r>
              <a:rPr lang="en-GB" baseline="0"/>
              <a:t>26-acre site will be a dynamic, world-class community with innovation, collaboration and enterprise at its heart, with the potential to create over 6,000 new jobs.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6585A8-1790-134B-BCD0-53E8515CD8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52977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Our people are at the heart of all that we do.</a:t>
            </a:r>
          </a:p>
          <a:p>
            <a:pPr eaLnBrk="1" hangingPunct="1">
              <a:spcBef>
                <a:spcPct val="0"/>
              </a:spcBef>
            </a:pPr>
            <a:endParaRPr lang="en-US" dirty="0">
              <a:latin typeface="Calibri" charset="0"/>
            </a:endParaRPr>
          </a:p>
          <a:p>
            <a:pPr marL="171450" indent="-171450" eaLnBrk="1" hangingPunct="1">
              <a:spcBef>
                <a:spcPct val="0"/>
              </a:spcBef>
              <a:buFont typeface="Arial" panose="020B0604020202020204" pitchFamily="34" charset="0"/>
              <a:buChar char="•"/>
            </a:pPr>
            <a:r>
              <a:rPr lang="en-US" dirty="0">
                <a:latin typeface="Calibri" charset="0"/>
              </a:rPr>
              <a:t>We have more than</a:t>
            </a:r>
            <a:r>
              <a:rPr lang="en-US" baseline="0" dirty="0">
                <a:latin typeface="Calibri" charset="0"/>
              </a:rPr>
              <a:t> 12,800 staff, around half of which work in academic or research roles.</a:t>
            </a:r>
          </a:p>
          <a:p>
            <a:pPr marL="171450" indent="-171450" eaLnBrk="1" hangingPunct="1">
              <a:spcBef>
                <a:spcPct val="0"/>
              </a:spcBef>
              <a:buFont typeface="Arial" panose="020B0604020202020204" pitchFamily="34" charset="0"/>
              <a:buChar char="•"/>
            </a:pPr>
            <a:r>
              <a:rPr lang="en-US" baseline="0" dirty="0">
                <a:latin typeface="Calibri" charset="0"/>
              </a:rPr>
              <a:t>We have more than 46,000 students. </a:t>
            </a:r>
          </a:p>
          <a:p>
            <a:pPr marL="171450" indent="-171450" eaLnBrk="1" hangingPunct="1">
              <a:spcBef>
                <a:spcPct val="0"/>
              </a:spcBef>
              <a:buFont typeface="Arial" panose="020B0604020202020204" pitchFamily="34" charset="0"/>
              <a:buChar char="•"/>
            </a:pPr>
            <a:r>
              <a:rPr lang="en-US" baseline="0" dirty="0">
                <a:latin typeface="Calibri" charset="0"/>
              </a:rPr>
              <a:t>More than 550,000 alumni in more than 190 countries. </a:t>
            </a:r>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057C405E-3F85-7046-AB1E-493E8CBE97C3}" type="slidenum">
              <a:rPr lang="en-US" sz="1200"/>
              <a:pPr eaLnBrk="1" fontAlgn="base" hangingPunct="1">
                <a:spcBef>
                  <a:spcPct val="0"/>
                </a:spcBef>
                <a:spcAft>
                  <a:spcPct val="0"/>
                </a:spcAft>
              </a:pPr>
              <a:t>29</a:t>
            </a:fld>
            <a:endParaRPr lang="en-US" sz="1200"/>
          </a:p>
        </p:txBody>
      </p:sp>
    </p:spTree>
    <p:extLst>
      <p:ext uri="{BB962C8B-B14F-4D97-AF65-F5344CB8AC3E}">
        <p14:creationId xmlns:p14="http://schemas.microsoft.com/office/powerpoint/2010/main" val="6218524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normAutofit lnSpcReduction="10000"/>
          </a:bodyPr>
          <a:lstStyle/>
          <a:p>
            <a:r>
              <a:rPr lang="en-GB" baseline="0" dirty="0"/>
              <a:t>Professor Duncan Ivison - President and Vice-Chancellor of The University of Manchester.</a:t>
            </a:r>
          </a:p>
          <a:p>
            <a:r>
              <a:rPr lang="en-GB" baseline="0" dirty="0"/>
              <a:t>Nazir Afzal OBE – Chancellor of The University of Manchester and Former Chief Crown Prosecutor for North West England</a:t>
            </a:r>
          </a:p>
          <a:p>
            <a:r>
              <a:rPr lang="en-GB" baseline="0" dirty="0"/>
              <a:t>Sir Andre Geim - Professor of Condensed Matter Physics, </a:t>
            </a:r>
            <a:r>
              <a:rPr lang="en-GB" baseline="0" dirty="0" err="1"/>
              <a:t>Regius</a:t>
            </a:r>
            <a:r>
              <a:rPr lang="en-GB" baseline="0" dirty="0"/>
              <a:t> Professor and Royal Society Research Professor, and joint Nobel Prize winner in Physics (2010) for the isolation of the properties of graphene.</a:t>
            </a:r>
          </a:p>
          <a:p>
            <a:r>
              <a:rPr lang="en-GB" baseline="0" dirty="0"/>
              <a:t>David </a:t>
            </a:r>
            <a:r>
              <a:rPr lang="en-GB" baseline="0" dirty="0" err="1"/>
              <a:t>Olusoga</a:t>
            </a:r>
            <a:r>
              <a:rPr lang="en-GB" baseline="0" dirty="0"/>
              <a:t> OBE - Professor of Public History, broadcaster, film-maker, and presenter of the BBC’s landmark series </a:t>
            </a:r>
            <a:r>
              <a:rPr lang="en-GB" i="1" baseline="0" dirty="0"/>
              <a:t>Civilisations</a:t>
            </a:r>
            <a:r>
              <a:rPr lang="en-GB" baseline="0" dirty="0"/>
              <a:t> (2018)</a:t>
            </a:r>
          </a:p>
          <a:p>
            <a:r>
              <a:rPr lang="en-GB" baseline="0" dirty="0"/>
              <a:t>Jeanette Winterson OBE - Professor of Creative Writing and author of novels including </a:t>
            </a:r>
            <a:r>
              <a:rPr lang="en-GB" i="1" baseline="0" dirty="0"/>
              <a:t>Oranges Are Not the Only Fruit.</a:t>
            </a:r>
          </a:p>
          <a:p>
            <a:r>
              <a:rPr lang="en-GB" baseline="0" dirty="0"/>
              <a:t>Brian Cox OBE - Professor of Particle Physics, Particle Physics and Astronomy Research Council Advanced Fellow, and broadcaster.</a:t>
            </a:r>
          </a:p>
          <a:p>
            <a:r>
              <a:rPr lang="en-GB" baseline="0" dirty="0"/>
              <a:t>Danielle George MBE - Professor of Radio Frequency Engineering and presenter of the 2014 Royal Institution Christmas Lectures.</a:t>
            </a:r>
          </a:p>
          <a:p>
            <a:r>
              <a:rPr lang="en-GB" baseline="0" dirty="0"/>
              <a:t>Rob Bristow - Professor of Cancer Studies, Director of the Manchester Cancer Research Centre, Chief Academic Officer of The Christie NHS Foundation Trust and Senior Group Leader for the Cancer Research UK Manchester Institute.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Gary </a:t>
            </a:r>
            <a:r>
              <a:rPr lang="en-GB" baseline="0" dirty="0" err="1"/>
              <a:t>Younge</a:t>
            </a:r>
            <a:r>
              <a:rPr lang="en-GB" baseline="0" dirty="0"/>
              <a:t> - </a:t>
            </a:r>
            <a:r>
              <a:rPr lang="en-GB" sz="1200" b="0" i="0" kern="1200" dirty="0">
                <a:solidFill>
                  <a:schemeClr val="tx1"/>
                </a:solidFill>
                <a:effectLst/>
                <a:latin typeface="+mn-lt"/>
                <a:ea typeface="+mn-ea"/>
                <a:cs typeface="+mn-cs"/>
              </a:rPr>
              <a:t>Professor of Sociology,</a:t>
            </a:r>
            <a:r>
              <a:rPr lang="en-GB" sz="1200" b="0" i="0" kern="1200" baseline="0" dirty="0">
                <a:solidFill>
                  <a:schemeClr val="tx1"/>
                </a:solidFill>
                <a:effectLst/>
                <a:latin typeface="+mn-lt"/>
                <a:ea typeface="+mn-ea"/>
                <a:cs typeface="+mn-cs"/>
              </a:rPr>
              <a:t> previous editor-at-large for The Guardian and winner of the </a:t>
            </a:r>
            <a:r>
              <a:rPr lang="en-GB" sz="1200" b="0" i="0" kern="1200" dirty="0">
                <a:solidFill>
                  <a:schemeClr val="tx1"/>
                </a:solidFill>
                <a:effectLst/>
                <a:latin typeface="+mn-lt"/>
                <a:ea typeface="+mn-ea"/>
                <a:cs typeface="+mn-cs"/>
              </a:rPr>
              <a:t>David </a:t>
            </a:r>
            <a:r>
              <a:rPr lang="en-GB" sz="1200" b="0" i="0" kern="1200" dirty="0" err="1">
                <a:solidFill>
                  <a:schemeClr val="tx1"/>
                </a:solidFill>
                <a:effectLst/>
                <a:latin typeface="+mn-lt"/>
                <a:ea typeface="+mn-ea"/>
                <a:cs typeface="+mn-cs"/>
              </a:rPr>
              <a:t>Nyhan</a:t>
            </a:r>
            <a:r>
              <a:rPr lang="en-GB" sz="1200" b="0" i="0" kern="1200" dirty="0">
                <a:solidFill>
                  <a:schemeClr val="tx1"/>
                </a:solidFill>
                <a:effectLst/>
                <a:latin typeface="+mn-lt"/>
                <a:ea typeface="+mn-ea"/>
                <a:cs typeface="+mn-cs"/>
              </a:rPr>
              <a:t> Prize for political journalism from Harvard’s Shorenstein </a:t>
            </a:r>
            <a:r>
              <a:rPr lang="en-GB" sz="1200" b="0" i="0" kern="1200" dirty="0" err="1">
                <a:solidFill>
                  <a:schemeClr val="tx1"/>
                </a:solidFill>
                <a:effectLst/>
                <a:latin typeface="+mn-lt"/>
                <a:ea typeface="+mn-ea"/>
                <a:cs typeface="+mn-cs"/>
              </a:rPr>
              <a:t>Center</a:t>
            </a:r>
            <a:r>
              <a:rPr lang="en-GB" sz="1200" b="0" i="0" kern="1200" dirty="0">
                <a:solidFill>
                  <a:schemeClr val="tx1"/>
                </a:solidFill>
                <a:effectLst/>
                <a:latin typeface="+mn-lt"/>
                <a:ea typeface="+mn-ea"/>
                <a:cs typeface="+mn-cs"/>
              </a:rPr>
              <a:t>. </a:t>
            </a:r>
            <a:endParaRPr lang="en-GB" baseline="0" dirty="0"/>
          </a:p>
          <a:p>
            <a:r>
              <a:rPr lang="en-GB" baseline="0" dirty="0"/>
              <a:t>David Hulme - Professor of Development Studies, Executive Director of the Global Development Institute and CEO of the Effective States and Inclusive Development Research Centre.</a:t>
            </a:r>
          </a:p>
          <a:p>
            <a:endParaRPr lang="en-GB" baseline="0" dirty="0"/>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hangingPunct="1"/>
            <a:fld id="{716AF3E2-63F8-EF46-890F-D9118E5732FD}" type="slidenum">
              <a:rPr lang="en-US" sz="1200">
                <a:solidFill>
                  <a:prstClr val="black"/>
                </a:solidFill>
              </a:rPr>
              <a:pPr eaLnBrk="1" hangingPunct="1"/>
              <a:t>30</a:t>
            </a:fld>
            <a:endParaRPr lang="en-US" sz="1200">
              <a:solidFill>
                <a:prstClr val="black"/>
              </a:solidFill>
            </a:endParaRPr>
          </a:p>
        </p:txBody>
      </p:sp>
    </p:spTree>
    <p:extLst>
      <p:ext uri="{BB962C8B-B14F-4D97-AF65-F5344CB8AC3E}">
        <p14:creationId xmlns:p14="http://schemas.microsoft.com/office/powerpoint/2010/main" val="32486478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E8D4E6-F64F-4999-AC2A-A008E685C045}"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796571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lgn="l"/>
            <a:r>
              <a:rPr lang="en-GB" sz="1800" b="0" i="0" u="none" strike="noStrike" dirty="0">
                <a:solidFill>
                  <a:srgbClr val="000000"/>
                </a:solidFill>
                <a:effectLst/>
                <a:latin typeface="Calibri" panose="020F0502020204030204" pitchFamily="34" charset="0"/>
              </a:rPr>
              <a:t>We are the first and most eminent of England’s civic universities. Our roots can be traced back to 1824 with the formation of the Manchester Mechanics’ Institution, which was founded as part of a national movement for the education of the working population of Manchester. </a:t>
            </a:r>
          </a:p>
          <a:p>
            <a:pPr algn="l"/>
            <a:r>
              <a:rPr lang="en-GB" sz="1800" b="0" i="0" u="none" strike="noStrike" dirty="0">
                <a:solidFill>
                  <a:srgbClr val="000000"/>
                </a:solidFill>
                <a:effectLst/>
                <a:latin typeface="Calibri" panose="020F0502020204030204" pitchFamily="34" charset="0"/>
              </a:rPr>
              <a:t> </a:t>
            </a:r>
          </a:p>
          <a:p>
            <a:pPr algn="l"/>
            <a:r>
              <a:rPr lang="en-GB" sz="1800" b="0" i="0" u="none" strike="noStrike" dirty="0">
                <a:solidFill>
                  <a:srgbClr val="000000"/>
                </a:solidFill>
                <a:effectLst/>
                <a:latin typeface="Calibri" panose="020F0502020204030204" pitchFamily="34" charset="0"/>
              </a:rPr>
              <a:t>We’re one of the UK’s largest universities catering for more than 46,000 students, supported by more than 12,800 staff.</a:t>
            </a:r>
          </a:p>
          <a:p>
            <a:endParaRPr lang="en-GB" baseline="0" dirty="0"/>
          </a:p>
          <a:p>
            <a:r>
              <a:rPr lang="en-GB" dirty="0"/>
              <a:t>We’re a high-ranking</a:t>
            </a:r>
            <a:r>
              <a:rPr lang="en-GB" baseline="0" dirty="0"/>
              <a:t> Russell Group institution and our social and environmental impact has been </a:t>
            </a:r>
            <a:r>
              <a:rPr lang="en-GB" sz="1200" b="0" i="0" kern="1200" dirty="0">
                <a:solidFill>
                  <a:schemeClr val="tx1"/>
                </a:solidFill>
                <a:effectLst/>
                <a:latin typeface="+mn-lt"/>
                <a:ea typeface="+mn-ea"/>
                <a:cs typeface="+mn-cs"/>
              </a:rPr>
              <a:t>ranked number one in the UK and Europe, and number two in the world (</a:t>
            </a:r>
            <a:r>
              <a:rPr lang="en-GB" sz="1200" b="0" i="1" kern="1200" dirty="0">
                <a:solidFill>
                  <a:schemeClr val="tx1"/>
                </a:solidFill>
                <a:effectLst/>
                <a:latin typeface="+mn-lt"/>
                <a:ea typeface="+mn-ea"/>
                <a:cs typeface="+mn-cs"/>
              </a:rPr>
              <a:t>Times Higher Education</a:t>
            </a:r>
            <a:r>
              <a:rPr lang="en-GB" sz="1200" b="0" i="0" kern="1200" dirty="0">
                <a:solidFill>
                  <a:schemeClr val="tx1"/>
                </a:solidFill>
                <a:effectLst/>
                <a:latin typeface="+mn-lt"/>
                <a:ea typeface="+mn-ea"/>
                <a:cs typeface="+mn-cs"/>
              </a:rPr>
              <a:t> Impact Rankings 2025). </a:t>
            </a:r>
          </a:p>
          <a:p>
            <a:endParaRPr lang="en-GB" dirty="0"/>
          </a:p>
          <a:p>
            <a:pPr marL="171450" lvl="0" indent="-171450">
              <a:buFont typeface="Arial" panose="020B0604020202020204" pitchFamily="34" charset="0"/>
              <a:buChar char="•"/>
            </a:pPr>
            <a:r>
              <a:rPr lang="en-GB" b="0" i="0" u="none" strike="noStrike" dirty="0">
                <a:solidFill>
                  <a:srgbClr val="000000"/>
                </a:solidFill>
                <a:effectLst/>
                <a:latin typeface="Calibri" panose="020F0502020204030204" pitchFamily="34" charset="0"/>
              </a:rPr>
              <a:t>In the Academic Ranking of World Universities (2025), the University is placed</a:t>
            </a:r>
            <a:r>
              <a:rPr lang="en-GB" dirty="0">
                <a:solidFill>
                  <a:srgbClr val="404040"/>
                </a:solidFill>
              </a:rPr>
              <a:t>:</a:t>
            </a:r>
          </a:p>
          <a:p>
            <a:pPr marL="628650" lvl="1" indent="-171450">
              <a:buFont typeface="Arial" panose="020B0604020202020204" pitchFamily="34" charset="0"/>
              <a:buChar char="•"/>
            </a:pPr>
            <a:r>
              <a:rPr lang="en-GB" dirty="0">
                <a:solidFill>
                  <a:srgbClr val="404040"/>
                </a:solidFill>
              </a:rPr>
              <a:t>46th in the world;</a:t>
            </a:r>
          </a:p>
          <a:p>
            <a:pPr marL="628650" lvl="1" indent="-171450">
              <a:buFont typeface="Arial" panose="020B0604020202020204" pitchFamily="34" charset="0"/>
              <a:buChar char="•"/>
            </a:pPr>
            <a:r>
              <a:rPr lang="en-GB" dirty="0">
                <a:solidFill>
                  <a:srgbClr val="404040"/>
                </a:solidFill>
              </a:rPr>
              <a:t>13th in Europe;</a:t>
            </a:r>
          </a:p>
          <a:p>
            <a:pPr marL="628650" lvl="1" indent="-171450">
              <a:buFont typeface="Arial" panose="020B0604020202020204" pitchFamily="34" charset="0"/>
              <a:buChar char="•"/>
            </a:pPr>
            <a:r>
              <a:rPr lang="en-GB" dirty="0">
                <a:solidFill>
                  <a:srgbClr val="404040"/>
                </a:solidFill>
              </a:rPr>
              <a:t>6th in the UK.</a:t>
            </a:r>
          </a:p>
          <a:p>
            <a:pPr marL="457200" lvl="1" indent="0">
              <a:buFont typeface="Arial" panose="020B0604020202020204" pitchFamily="34" charset="0"/>
              <a:buNone/>
            </a:pPr>
            <a:endParaRPr lang="en-GB" dirty="0">
              <a:solidFill>
                <a:srgbClr val="404040"/>
              </a:solidFill>
            </a:endParaRPr>
          </a:p>
          <a:p>
            <a:pPr marL="171450" lvl="0" indent="-171450">
              <a:buFont typeface="Arial" panose="020B0604020202020204" pitchFamily="34" charset="0"/>
              <a:buChar char="•"/>
            </a:pPr>
            <a:r>
              <a:rPr lang="en-GB" dirty="0">
                <a:solidFill>
                  <a:srgbClr val="404040"/>
                </a:solidFill>
              </a:rPr>
              <a:t>Other rankings include:</a:t>
            </a:r>
          </a:p>
          <a:p>
            <a:pPr marL="628650" lvl="1" indent="-171450">
              <a:buFont typeface="Arial" panose="020B0604020202020204" pitchFamily="34" charset="0"/>
              <a:buChar char="•"/>
            </a:pPr>
            <a:r>
              <a:rPr lang="en-GB" sz="1200" b="0" i="0" kern="1200" dirty="0">
                <a:solidFill>
                  <a:schemeClr val="tx1"/>
                </a:solidFill>
                <a:effectLst/>
                <a:latin typeface="+mn-lt"/>
                <a:ea typeface="+mn-ea"/>
                <a:cs typeface="+mn-cs"/>
              </a:rPr>
              <a:t>Seventh best UK institution for employability in the 2025 </a:t>
            </a:r>
            <a:r>
              <a:rPr lang="en-GB" sz="1200" b="0" i="1" kern="1200" dirty="0">
                <a:solidFill>
                  <a:schemeClr val="tx1"/>
                </a:solidFill>
                <a:effectLst/>
                <a:latin typeface="+mn-lt"/>
                <a:ea typeface="+mn-ea"/>
                <a:cs typeface="+mn-cs"/>
              </a:rPr>
              <a:t>Times Higher Education</a:t>
            </a:r>
            <a:r>
              <a:rPr lang="en-GB" sz="1200" b="0" i="0" u="none" kern="1200" dirty="0">
                <a:solidFill>
                  <a:schemeClr val="tx1"/>
                </a:solidFill>
                <a:effectLst/>
                <a:latin typeface="+mn-lt"/>
                <a:ea typeface="+mn-ea"/>
                <a:cs typeface="+mn-cs"/>
              </a:rPr>
              <a:t> </a:t>
            </a:r>
            <a:r>
              <a:rPr lang="en-GB" sz="1200" b="0" i="0" u="none" kern="1200" dirty="0">
                <a:solidFill>
                  <a:schemeClr val="tx1"/>
                </a:solidFill>
                <a:effectLst/>
                <a:latin typeface="+mn-lt"/>
                <a:ea typeface="+mn-ea"/>
                <a:cs typeface="+mn-cs"/>
                <a:hlinkClick r:id="rId3"/>
              </a:rPr>
              <a:t>Global University Employability Ranking</a:t>
            </a:r>
            <a:r>
              <a:rPr lang="en-GB" sz="1200" b="0" i="0" u="none" kern="1200" dirty="0">
                <a:solidFill>
                  <a:schemeClr val="tx1"/>
                </a:solidFill>
                <a:effectLst/>
                <a:latin typeface="+mn-lt"/>
                <a:ea typeface="+mn-ea"/>
                <a:cs typeface="+mn-cs"/>
              </a:rPr>
              <a:t>.</a:t>
            </a:r>
          </a:p>
          <a:p>
            <a:pPr marL="628650" lvl="1" indent="-171450">
              <a:buFont typeface="Arial" panose="020B0604020202020204" pitchFamily="34" charset="0"/>
              <a:buChar char="•"/>
            </a:pPr>
            <a:r>
              <a:rPr lang="en-GB" sz="1200" b="0" i="0" kern="1200" dirty="0">
                <a:solidFill>
                  <a:schemeClr val="tx1"/>
                </a:solidFill>
                <a:effectLst/>
                <a:latin typeface="+mn-lt"/>
                <a:ea typeface="+mn-ea"/>
                <a:cs typeface="+mn-cs"/>
              </a:rPr>
              <a:t>Second most targeted university by the UK's top 100 recruiters, according to the High Fliers report on </a:t>
            </a:r>
            <a:r>
              <a:rPr lang="en-GB" sz="1200" b="0" i="1" kern="1200" dirty="0">
                <a:solidFill>
                  <a:schemeClr val="tx1"/>
                </a:solidFill>
                <a:effectLst/>
                <a:latin typeface="+mn-lt"/>
                <a:ea typeface="+mn-ea"/>
                <a:cs typeface="+mn-cs"/>
              </a:rPr>
              <a:t>The Graduate Market </a:t>
            </a:r>
            <a:r>
              <a:rPr lang="en-GB" sz="1200" b="0" i="0" kern="1200" dirty="0">
                <a:solidFill>
                  <a:schemeClr val="tx1"/>
                </a:solidFill>
                <a:effectLst/>
                <a:latin typeface="+mn-lt"/>
                <a:ea typeface="+mn-ea"/>
                <a:cs typeface="+mn-cs"/>
              </a:rPr>
              <a:t>in 2025.</a:t>
            </a:r>
          </a:p>
          <a:p>
            <a:pPr marL="628650" lvl="1" indent="-171450">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QS World University Rankings (2026): 35</a:t>
            </a:r>
          </a:p>
          <a:p>
            <a:pPr marL="628650" lvl="1" indent="-171450">
              <a:buFont typeface="Arial" panose="020B0604020202020204" pitchFamily="34" charset="0"/>
              <a:buChar char="•"/>
            </a:pPr>
            <a:r>
              <a:rPr lang="en-GB" sz="1800" b="0" i="1" u="none" strike="noStrike" dirty="0">
                <a:solidFill>
                  <a:srgbClr val="000000"/>
                </a:solidFill>
                <a:effectLst/>
                <a:latin typeface="Calibri" panose="020F0502020204030204" pitchFamily="34" charset="0"/>
              </a:rPr>
              <a:t>Times Higher Education </a:t>
            </a:r>
            <a:r>
              <a:rPr lang="en-GB" sz="1800" b="0" i="0" u="none" strike="noStrike" dirty="0">
                <a:solidFill>
                  <a:srgbClr val="000000"/>
                </a:solidFill>
                <a:effectLst/>
                <a:latin typeface="Calibri" panose="020F0502020204030204" pitchFamily="34" charset="0"/>
              </a:rPr>
              <a:t>World University rankings (2026): 56</a:t>
            </a:r>
          </a:p>
          <a:p>
            <a:pPr marL="628650" lvl="1" indent="-171450">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Complete University Guide (2026) – 28</a:t>
            </a:r>
          </a:p>
          <a:p>
            <a:pPr marL="628650" lvl="1" indent="-171450">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Sunday Times Good University Guide (2025) – 27</a:t>
            </a:r>
          </a:p>
          <a:p>
            <a:pPr marL="628650" lvl="1" indent="-171450">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Queens Anniversary Prizes for Higher and Further Education winners 2013, 2011</a:t>
            </a:r>
          </a:p>
          <a:p>
            <a:pPr marL="628650" lvl="1" indent="-171450">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University Challenge winners 2013, 2012, 2009, 2006</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6585A8-1790-134B-BCD0-53E8515CD8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3830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r>
              <a:rPr lang="en-GB" sz="1200" kern="1200" dirty="0">
                <a:solidFill>
                  <a:schemeClr val="tx1"/>
                </a:solidFill>
                <a:effectLst/>
                <a:latin typeface="+mn-lt"/>
                <a:ea typeface="+mn-ea"/>
                <a:cs typeface="+mn-cs"/>
              </a:rPr>
              <a:t>At Manchester we’ve always done things</a:t>
            </a:r>
            <a:r>
              <a:rPr lang="en-GB" sz="1200" kern="1200" baseline="0" dirty="0">
                <a:solidFill>
                  <a:schemeClr val="tx1"/>
                </a:solidFill>
                <a:effectLst/>
                <a:latin typeface="+mn-lt"/>
                <a:ea typeface="+mn-ea"/>
                <a:cs typeface="+mn-cs"/>
              </a:rPr>
              <a:t> differently. </a:t>
            </a:r>
            <a:r>
              <a:rPr lang="en-GB" sz="1200" kern="1200" dirty="0">
                <a:solidFill>
                  <a:schemeClr val="tx1"/>
                </a:solidFill>
                <a:effectLst/>
                <a:latin typeface="+mn-lt"/>
                <a:ea typeface="+mn-ea"/>
                <a:cs typeface="+mn-cs"/>
              </a:rPr>
              <a:t>We were the birthplace of the nuclear age, when Ernest Rutherford's pioneering research led to the splitting of the atom. The computer revolution started here in June 1948 when a machine built by Tom Kilburn and Sir Freddie Williams, known affectionately as ‘the Baby', ran its first stored programme as the world’s first programmable computer. It was here at the University that economist and logician WS Jevons formulated the principles of modern economics, and it was at our Jodrell Bank site, </a:t>
            </a:r>
            <a:r>
              <a:rPr lang="en-GB" sz="1200" kern="1200" baseline="0" dirty="0">
                <a:solidFill>
                  <a:schemeClr val="tx1"/>
                </a:solidFill>
                <a:effectLst/>
                <a:latin typeface="+mn-lt"/>
                <a:ea typeface="+mn-ea"/>
                <a:cs typeface="+mn-cs"/>
              </a:rPr>
              <a:t>now a UNESCO World Heritage Site,</a:t>
            </a:r>
            <a:r>
              <a:rPr lang="en-GB" sz="1200" kern="1200" dirty="0">
                <a:solidFill>
                  <a:schemeClr val="tx1"/>
                </a:solidFill>
                <a:effectLst/>
                <a:latin typeface="+mn-lt"/>
                <a:ea typeface="+mn-ea"/>
                <a:cs typeface="+mn-cs"/>
              </a:rPr>
              <a:t> in Cheshire that a young Bernard Lovell built the world's largest steerable radio telescope just after World War II</a:t>
            </a:r>
            <a:r>
              <a:rPr lang="en-GB" sz="1200" kern="1200" baseline="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There are 26 Nobel laureates, radical thinkers and influencers affiliated to the University. Most recently alumnus</a:t>
            </a:r>
            <a:r>
              <a:rPr lang="en-GB" sz="1200" kern="1200" baseline="0" dirty="0">
                <a:solidFill>
                  <a:schemeClr val="tx1"/>
                </a:solidFill>
                <a:effectLst/>
                <a:latin typeface="+mn-lt"/>
                <a:ea typeface="+mn-ea"/>
                <a:cs typeface="+mn-cs"/>
              </a:rPr>
              <a:t> Simon Johnson was awarded the Nobel Prize in Economics for his studies of how institutions are formed and affect prosperity. We are also </a:t>
            </a:r>
            <a:r>
              <a:rPr lang="en-GB" sz="1200" kern="1200" dirty="0">
                <a:solidFill>
                  <a:schemeClr val="tx1"/>
                </a:solidFill>
                <a:effectLst/>
                <a:latin typeface="+mn-lt"/>
                <a:ea typeface="+mn-ea"/>
                <a:cs typeface="+mn-cs"/>
              </a:rPr>
              <a:t>the home of graphene with Professors Andre Geim and Kostya Novoselov sharing the 2010 Nobel Prize in Physics for their demonstration of how to extract and isolate graphene from graphite crystals using tape. Thinner than a human hair yet 200 times stronger than steel, graphene is set to revolutionise the world in areas including energy, membranes, composites and coatings, biomedicine, sensors and electronics.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And we are proud to be centred in a city which itself was the birthplace of the Industrial Revolution, the suffragette movement and the chartists.</a:t>
            </a:r>
          </a:p>
          <a:p>
            <a:endParaRPr lang="en-GB" sz="1200" kern="1200" dirty="0">
              <a:solidFill>
                <a:schemeClr val="tx1"/>
              </a:solidFill>
              <a:effectLst/>
              <a:latin typeface="+mn-lt"/>
              <a:ea typeface="+mn-ea"/>
              <a:cs typeface="+mn-cs"/>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7C200BA2-3153-594F-9FA1-622AF4C39710}" type="slidenum">
              <a:rPr lang="en-US" sz="1200"/>
              <a:pPr eaLnBrk="1" fontAlgn="base" hangingPunct="1">
                <a:spcBef>
                  <a:spcPct val="0"/>
                </a:spcBef>
                <a:spcAft>
                  <a:spcPct val="0"/>
                </a:spcAft>
              </a:pPr>
              <a:t>4</a:t>
            </a:fld>
            <a:endParaRPr lang="en-US" sz="1200"/>
          </a:p>
        </p:txBody>
      </p:sp>
    </p:spTree>
    <p:extLst>
      <p:ext uri="{BB962C8B-B14F-4D97-AF65-F5344CB8AC3E}">
        <p14:creationId xmlns:p14="http://schemas.microsoft.com/office/powerpoint/2010/main" val="1893126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1" dirty="0"/>
              <a:t>Our North Star</a:t>
            </a:r>
          </a:p>
          <a:p>
            <a:r>
              <a:rPr lang="en-US" b="0" dirty="0"/>
              <a:t>To be a great civic university for the 21</a:t>
            </a:r>
            <a:r>
              <a:rPr lang="en-US" b="0" baseline="30000" dirty="0"/>
              <a:t>st</a:t>
            </a:r>
            <a:r>
              <a:rPr lang="en-US" b="0" dirty="0"/>
              <a:t> century, creating knowledge for the public good, locally and globally. </a:t>
            </a:r>
          </a:p>
          <a:p>
            <a:endParaRPr lang="en-US" b="0" dirty="0"/>
          </a:p>
          <a:p>
            <a:r>
              <a:rPr lang="en-US" b="1" dirty="0"/>
              <a:t>Built together</a:t>
            </a:r>
            <a:endParaRPr lang="en-US" b="0" dirty="0"/>
          </a:p>
          <a:p>
            <a:r>
              <a:rPr lang="en-US" b="0" dirty="0"/>
              <a:t>A year-long process of sharing, discussing and developing ideas led to this joint strategy. </a:t>
            </a:r>
          </a:p>
          <a:p>
            <a:endParaRPr lang="en-US" b="0" dirty="0"/>
          </a:p>
          <a:p>
            <a:r>
              <a:rPr lang="en-US" b="0" dirty="0"/>
              <a:t>12,000+ students, colleagues, alumni and partners took part </a:t>
            </a:r>
          </a:p>
          <a:p>
            <a:r>
              <a:rPr lang="en-US" b="0" dirty="0"/>
              <a:t>20+ online workshops and events </a:t>
            </a:r>
          </a:p>
          <a:p>
            <a:r>
              <a:rPr lang="en-US" b="0" dirty="0"/>
              <a:t>One Ideas Lab </a:t>
            </a:r>
          </a:p>
          <a:p>
            <a:r>
              <a:rPr lang="en-US" b="0" dirty="0"/>
              <a:t>Thousands of ideas submitted to our website </a:t>
            </a:r>
          </a:p>
          <a:p>
            <a:r>
              <a:rPr lang="en-US" b="0" dirty="0"/>
              <a:t>Tailored sessions with our civic and international partners </a:t>
            </a:r>
          </a:p>
          <a:p>
            <a:endParaRPr lang="en-US" b="0" dirty="0"/>
          </a:p>
          <a:p>
            <a:r>
              <a:rPr lang="en-US" b="1" dirty="0"/>
              <a:t>Our foundations </a:t>
            </a:r>
          </a:p>
          <a:p>
            <a:r>
              <a:rPr lang="en-US" b="0" dirty="0"/>
              <a:t>Core commitments we must fulfill in any future </a:t>
            </a:r>
          </a:p>
          <a:p>
            <a:endParaRPr lang="en-US" b="0" dirty="0"/>
          </a:p>
          <a:p>
            <a:r>
              <a:rPr lang="en-US" b="0" dirty="0"/>
              <a:t>Outstanding teaching and research – Learning and discovery for a new world </a:t>
            </a:r>
          </a:p>
          <a:p>
            <a:r>
              <a:rPr lang="en-US" b="0" dirty="0"/>
              <a:t>Values-led and socially responsible – Driven by purpose </a:t>
            </a:r>
          </a:p>
          <a:p>
            <a:r>
              <a:rPr lang="en-US" b="0" dirty="0"/>
              <a:t>Of Manchester and for the world – Driving local growth and worldwide change </a:t>
            </a:r>
          </a:p>
          <a:p>
            <a:r>
              <a:rPr lang="en-US" b="0" dirty="0"/>
              <a:t>Organised for success: one university – A shared way of working </a:t>
            </a:r>
          </a:p>
          <a:p>
            <a:r>
              <a:rPr lang="en-US" b="0" dirty="0"/>
              <a:t>A place where you matter – An inclusive university, every view counts </a:t>
            </a:r>
          </a:p>
          <a:p>
            <a:endParaRPr lang="en-US" b="0" dirty="0"/>
          </a:p>
          <a:p>
            <a:r>
              <a:rPr lang="en-US" b="1" dirty="0"/>
              <a:t>Our leaps</a:t>
            </a:r>
            <a:endParaRPr lang="en-US" b="0" dirty="0"/>
          </a:p>
          <a:p>
            <a:r>
              <a:rPr lang="en-US" b="0" dirty="0"/>
              <a:t>Bold choices to go further, faster, and set us apart. </a:t>
            </a:r>
          </a:p>
          <a:p>
            <a:endParaRPr lang="en-US" b="0" dirty="0"/>
          </a:p>
          <a:p>
            <a:r>
              <a:rPr lang="en-US" b="0" dirty="0"/>
              <a:t>Flexible, personalized and digitally enabled learning – A new way to study</a:t>
            </a:r>
          </a:p>
          <a:p>
            <a:r>
              <a:rPr lang="en-US" b="0" dirty="0"/>
              <a:t>Research excellence to impact – Faster, bolder, better connected </a:t>
            </a:r>
          </a:p>
          <a:p>
            <a:r>
              <a:rPr lang="en-US" b="0" dirty="0"/>
              <a:t>A powerhouse of innovation – Europe’s most inclusive innovation system</a:t>
            </a:r>
          </a:p>
          <a:p>
            <a:r>
              <a:rPr lang="en-US" b="0" dirty="0"/>
              <a:t>The university to partner with – Open. Committed to excellence. Values-led</a:t>
            </a:r>
          </a:p>
          <a:p>
            <a:r>
              <a:rPr lang="en-US" b="0" dirty="0"/>
              <a:t>Digital inside and out – Our campus, without borders </a:t>
            </a:r>
          </a:p>
          <a:p>
            <a:endParaRPr lang="en-US" b="0" dirty="0"/>
          </a:p>
          <a:p>
            <a:r>
              <a:rPr lang="en-US" b="1" dirty="0"/>
              <a:t>Out outcomes </a:t>
            </a:r>
          </a:p>
          <a:p>
            <a:r>
              <a:rPr lang="en-US" b="0" dirty="0"/>
              <a:t>Everyone has a part to play in creating the university we want and need to be by 2035. </a:t>
            </a:r>
          </a:p>
          <a:p>
            <a:endParaRPr lang="en-US" b="0" dirty="0"/>
          </a:p>
          <a:p>
            <a:r>
              <a:rPr lang="en-US" b="0" dirty="0"/>
              <a:t>We will measure the success of our strategy by tracking progress across:</a:t>
            </a:r>
          </a:p>
          <a:p>
            <a:r>
              <a:rPr lang="en-US" b="0" dirty="0"/>
              <a:t>Student experience </a:t>
            </a:r>
          </a:p>
          <a:p>
            <a:r>
              <a:rPr lang="en-US" b="0" dirty="0"/>
              <a:t>Research quality</a:t>
            </a:r>
          </a:p>
          <a:p>
            <a:r>
              <a:rPr lang="en-US" b="0" dirty="0"/>
              <a:t>Social responsibility </a:t>
            </a:r>
          </a:p>
          <a:p>
            <a:r>
              <a:rPr lang="en-US" b="0" dirty="0"/>
              <a:t>Colleague engagement </a:t>
            </a:r>
          </a:p>
          <a:p>
            <a:r>
              <a:rPr lang="en-US" b="0" dirty="0"/>
              <a:t>Reputation </a:t>
            </a:r>
          </a:p>
          <a:p>
            <a:r>
              <a:rPr lang="en-US" b="0" dirty="0"/>
              <a:t>Innovation </a:t>
            </a:r>
          </a:p>
          <a:p>
            <a:r>
              <a:rPr lang="en-US" b="0" dirty="0"/>
              <a:t>Employability </a:t>
            </a:r>
          </a:p>
          <a:p>
            <a:r>
              <a:rPr lang="en-US" b="0" dirty="0"/>
              <a:t>Financial sustainability </a:t>
            </a:r>
          </a:p>
        </p:txBody>
      </p:sp>
      <p:sp>
        <p:nvSpPr>
          <p:cNvPr id="4" name="Slide Number Placeholder 3"/>
          <p:cNvSpPr>
            <a:spLocks noGrp="1"/>
          </p:cNvSpPr>
          <p:nvPr>
            <p:ph type="sldNum" sz="quarter" idx="5"/>
          </p:nvPr>
        </p:nvSpPr>
        <p:spPr/>
        <p:txBody>
          <a:bodyPr/>
          <a:lstStyle/>
          <a:p>
            <a:fld id="{3EE8D4E6-F64F-4999-AC2A-A008E685C045}" type="slidenum">
              <a:rPr lang="en-GB" smtClean="0"/>
              <a:pPr/>
              <a:t>6</a:t>
            </a:fld>
            <a:endParaRPr lang="en-GB"/>
          </a:p>
        </p:txBody>
      </p:sp>
    </p:spTree>
    <p:extLst>
      <p:ext uri="{BB962C8B-B14F-4D97-AF65-F5344CB8AC3E}">
        <p14:creationId xmlns:p14="http://schemas.microsoft.com/office/powerpoint/2010/main" val="583039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GB" sz="1200" b="0" i="0" kern="1200">
                <a:solidFill>
                  <a:schemeClr val="tx1"/>
                </a:solidFill>
                <a:effectLst/>
                <a:latin typeface="+mn-lt"/>
                <a:ea typeface="+mn-ea"/>
                <a:cs typeface="+mn-cs"/>
              </a:rPr>
              <a:t>The evaluation encompasses the quality of research publications and other outputs (90% were 3* or 4*), research impact (96% 3* or 4*) and the research environment (99% 3* or 4*).</a:t>
            </a:r>
          </a:p>
          <a:p>
            <a:endParaRPr lang="en-GB"/>
          </a:p>
          <a:p>
            <a:r>
              <a:rPr lang="en-GB"/>
              <a:t>The University came in the top three nationally for the following subjects (Unit of Assessment by grade point average or research power):</a:t>
            </a:r>
          </a:p>
          <a:p>
            <a:endParaRPr lang="en-GB"/>
          </a:p>
          <a:p>
            <a:pPr marL="628650" lvl="1" indent="-171450">
              <a:buFont typeface="Arial" panose="020B0604020202020204" pitchFamily="34" charset="0"/>
              <a:buChar char="•"/>
            </a:pPr>
            <a:r>
              <a:rPr lang="en-GB"/>
              <a:t>Allied Health Professions, Dentistry, Nursing and Pharmacy</a:t>
            </a:r>
          </a:p>
          <a:p>
            <a:pPr marL="628650" lvl="1" indent="-171450">
              <a:buFont typeface="Arial" panose="020B0604020202020204" pitchFamily="34" charset="0"/>
              <a:buChar char="•"/>
            </a:pPr>
            <a:r>
              <a:rPr lang="en-GB"/>
              <a:t>Business and Management Studies</a:t>
            </a:r>
          </a:p>
          <a:p>
            <a:pPr marL="628650" lvl="1" indent="-171450">
              <a:buFont typeface="Arial" panose="020B0604020202020204" pitchFamily="34" charset="0"/>
              <a:buChar char="•"/>
            </a:pPr>
            <a:r>
              <a:rPr lang="en-GB"/>
              <a:t>Chemistry</a:t>
            </a:r>
          </a:p>
          <a:p>
            <a:pPr marL="628650" lvl="1" indent="-171450">
              <a:buFont typeface="Arial" panose="020B0604020202020204" pitchFamily="34" charset="0"/>
              <a:buChar char="•"/>
            </a:pPr>
            <a:r>
              <a:rPr lang="en-GB"/>
              <a:t>Classics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Development Studies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Drama, Dance, Performing Arts, Film and Screen Studies</a:t>
            </a:r>
          </a:p>
          <a:p>
            <a:pPr marL="628650" lvl="1" indent="-171450">
              <a:buFont typeface="Arial" panose="020B0604020202020204" pitchFamily="34" charset="0"/>
              <a:buChar char="•"/>
            </a:pPr>
            <a:r>
              <a:rPr lang="en-GB"/>
              <a:t>Engineering</a:t>
            </a:r>
          </a:p>
          <a:p>
            <a:pPr marL="628650" lvl="1" indent="-171450">
              <a:buFont typeface="Arial" panose="020B0604020202020204" pitchFamily="34" charset="0"/>
              <a:buChar char="•"/>
            </a:pPr>
            <a:r>
              <a:rPr lang="en-GB"/>
              <a:t>Physics</a:t>
            </a:r>
          </a:p>
          <a:p>
            <a:pPr marL="628650" lvl="1" indent="-171450">
              <a:buFont typeface="Arial" panose="020B0604020202020204" pitchFamily="34" charset="0"/>
              <a:buChar char="•"/>
            </a:pPr>
            <a:r>
              <a:rPr lang="en-GB"/>
              <a:t>Sociology</a:t>
            </a:r>
          </a:p>
          <a:p>
            <a:pPr marL="0" indent="0">
              <a:buFontTx/>
              <a:buNone/>
            </a:pPr>
            <a:endParaRPr lang="en-GB"/>
          </a:p>
          <a:p>
            <a:pPr marL="0" indent="0">
              <a:buFontTx/>
              <a:buNone/>
            </a:pPr>
            <a:r>
              <a:rPr lang="en-GB"/>
              <a:t>We</a:t>
            </a:r>
            <a:r>
              <a:rPr lang="en-GB" baseline="0"/>
              <a:t> also r</a:t>
            </a:r>
            <a:r>
              <a:rPr lang="en-GB"/>
              <a:t>anked 5</a:t>
            </a:r>
            <a:r>
              <a:rPr lang="en-GB" baseline="30000"/>
              <a:t>th</a:t>
            </a:r>
            <a:r>
              <a:rPr lang="en-GB"/>
              <a:t> in the</a:t>
            </a:r>
            <a:r>
              <a:rPr lang="en-GB" baseline="0"/>
              <a:t> UK in terms of research power (calculated by grade point average times number of staff submitted or by 4*/3* times number of staff submitted). </a:t>
            </a:r>
          </a:p>
          <a:p>
            <a:pPr marL="0" indent="0">
              <a:buFontTx/>
              <a:buNone/>
            </a:pPr>
            <a:endParaRPr lang="en-GB" baseline="0"/>
          </a:p>
          <a:p>
            <a:pPr marL="0" indent="0">
              <a:buFontTx/>
              <a:buNone/>
            </a:pPr>
            <a:r>
              <a:rPr lang="en-GB" baseline="0"/>
              <a:t>The University had 19 subjects in the top ten overall by grade point average and 15 when measured by research power.</a:t>
            </a:r>
          </a:p>
          <a:p>
            <a:pPr marL="0" indent="0">
              <a:buFontTx/>
              <a:buNone/>
            </a:pPr>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chemeClr val="tx1"/>
                </a:solidFill>
                <a:effectLst/>
                <a:latin typeface="+mn-lt"/>
                <a:ea typeface="+mn-ea"/>
                <a:cs typeface="+mn-cs"/>
              </a:rPr>
              <a:t>The scale of our interdisciplinary research activity sets us apart. We're able to combine disciplines and capabilities to meet both the challenges of leading-edge research and the external demands of government, business and communities.</a:t>
            </a:r>
          </a:p>
          <a:p>
            <a:pPr marL="0" indent="0">
              <a:buFontTx/>
              <a:buNone/>
            </a:pPr>
            <a:endParaRPr lang="en-GB" baseline="0"/>
          </a:p>
        </p:txBody>
      </p:sp>
      <p:sp>
        <p:nvSpPr>
          <p:cNvPr id="4" name="Slide Number Placeholder 3"/>
          <p:cNvSpPr>
            <a:spLocks noGrp="1"/>
          </p:cNvSpPr>
          <p:nvPr>
            <p:ph type="sldNum" sz="quarter" idx="10"/>
          </p:nvPr>
        </p:nvSpPr>
        <p:spPr/>
        <p:txBody>
          <a:bodyPr/>
          <a:lstStyle/>
          <a:p>
            <a:fld id="{866585A8-1790-134B-BCD0-53E8515CD8F6}" type="slidenum">
              <a:rPr lang="en-US" smtClean="0"/>
              <a:t>8</a:t>
            </a:fld>
            <a:endParaRPr lang="en-US"/>
          </a:p>
        </p:txBody>
      </p:sp>
    </p:spTree>
    <p:extLst>
      <p:ext uri="{BB962C8B-B14F-4D97-AF65-F5344CB8AC3E}">
        <p14:creationId xmlns:p14="http://schemas.microsoft.com/office/powerpoint/2010/main" val="1505639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rPr>
              <a:t>The University of Manchester’s research beacons are examples of pioneering discoveries, interdisciplinary collaboration and cross-sector partnerships that are tackling some of the biggest questions facing the planet.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Segoe UI" panose="020B0502040204020203" pitchFamily="34" charset="0"/>
              </a:rPr>
              <a:t>Working with industry, the international academic community and government, our work contributes toward economic, social and cultural change at a community, national and global level. We also engage with the general public to help raise awareness and understanding of our research and its impact.</a:t>
            </a:r>
          </a:p>
          <a:p>
            <a:endParaRPr lang="en-US"/>
          </a:p>
          <a:p>
            <a:pPr marL="171450" indent="-171450">
              <a:buFont typeface="Arial" panose="020B0604020202020204" pitchFamily="34" charset="0"/>
              <a:buChar char="•"/>
            </a:pPr>
            <a:r>
              <a:rPr lang="en-GB"/>
              <a:t>Advanced materials – allows us to work in the most demanding environments, whether on the frontiers of the energy sector to build a more sustainable world or inside the human body. We’re leading the way by developing innovative solutions to some of the world’s most critical problems.</a:t>
            </a:r>
          </a:p>
          <a:p>
            <a:pPr marL="0" indent="0">
              <a:buFont typeface="Arial" panose="020B0604020202020204" pitchFamily="34" charset="0"/>
              <a:buNone/>
            </a:pPr>
            <a:endParaRPr lang="en-GB"/>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Biotechnology – we’re leading the European renaissance in biotechnology. By applying the latest advances in this area, we’re developing novel, sustainable and bio-based solutions to societal grand challenges.</a:t>
            </a:r>
            <a:endParaRPr lang="en-US"/>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Cancer – cancer will affect one in two people in the UK at some point in their lifetime, but through cutting-edge research, we can make a difference. Our research covers the full spectrum of the disease –cancer detection, prevention and treatment – and draws upon partnerships with industry and the NHS, as well as state-of-the-art laboratory facilities to drive progress.</a:t>
            </a:r>
          </a:p>
          <a:p>
            <a:pPr marL="0" indent="0">
              <a:buFont typeface="Arial" panose="020B0604020202020204" pitchFamily="34" charset="0"/>
              <a:buNone/>
            </a:pPr>
            <a:endParaRPr lang="en-GB"/>
          </a:p>
          <a:p>
            <a:pPr marL="171450" indent="-171450">
              <a:buFont typeface="Arial" panose="020B0604020202020204" pitchFamily="34" charset="0"/>
              <a:buChar char="•"/>
            </a:pPr>
            <a:r>
              <a:rPr lang="en-GB"/>
              <a:t>Energy – from the sustainability of sources to meeting the demands of urban communities, the world faces some pressing energy challenges. We’re finding the solutions to deliver a fair and prosperous net zero.</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Global inequalities – we’re at the forefront of tackling inequalities – from poverty and social justice, to living conditions and equity in the workplace. We’re improving the understanding of the world and changing it for the better. </a:t>
            </a:r>
          </a:p>
        </p:txBody>
      </p:sp>
      <p:sp>
        <p:nvSpPr>
          <p:cNvPr id="4" name="Slide Number Placeholder 3"/>
          <p:cNvSpPr>
            <a:spLocks noGrp="1"/>
          </p:cNvSpPr>
          <p:nvPr>
            <p:ph type="sldNum" sz="quarter" idx="10"/>
          </p:nvPr>
        </p:nvSpPr>
        <p:spPr/>
        <p:txBody>
          <a:bodyPr/>
          <a:lstStyle/>
          <a:p>
            <a:fld id="{866585A8-1790-134B-BCD0-53E8515CD8F6}" type="slidenum">
              <a:rPr lang="en-US" smtClean="0"/>
              <a:t>9</a:t>
            </a:fld>
            <a:endParaRPr lang="en-US"/>
          </a:p>
        </p:txBody>
      </p:sp>
    </p:spTree>
    <p:extLst>
      <p:ext uri="{BB962C8B-B14F-4D97-AF65-F5344CB8AC3E}">
        <p14:creationId xmlns:p14="http://schemas.microsoft.com/office/powerpoint/2010/main" val="2820447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kern="1200">
                <a:solidFill>
                  <a:schemeClr val="tx1"/>
                </a:solidFill>
                <a:effectLst/>
                <a:latin typeface="+mn-lt"/>
                <a:ea typeface="+mn-ea"/>
                <a:cs typeface="+mn-cs"/>
              </a:rPr>
              <a:t>Our research platforms provide forums, focus and resources to connect, drive and amplify interdisciplinary collaborations across our institutes, research centres and individual academics. </a:t>
            </a:r>
            <a:r>
              <a:rPr lang="en-GB"/>
              <a:t>They support research, external engagement and impact, and inform teaching. </a:t>
            </a:r>
          </a:p>
          <a:p>
            <a:pPr marL="0" indent="0">
              <a:buFont typeface="Arial" panose="020B0604020202020204" pitchFamily="34" charset="0"/>
              <a:buNone/>
            </a:pPr>
            <a:endParaRPr lang="en-GB"/>
          </a:p>
        </p:txBody>
      </p:sp>
      <p:sp>
        <p:nvSpPr>
          <p:cNvPr id="4" name="Slide Number Placeholder 3"/>
          <p:cNvSpPr>
            <a:spLocks noGrp="1"/>
          </p:cNvSpPr>
          <p:nvPr>
            <p:ph type="sldNum" sz="quarter" idx="10"/>
          </p:nvPr>
        </p:nvSpPr>
        <p:spPr/>
        <p:txBody>
          <a:bodyPr/>
          <a:lstStyle/>
          <a:p>
            <a:fld id="{866585A8-1790-134B-BCD0-53E8515CD8F6}" type="slidenum">
              <a:rPr lang="en-US" smtClean="0"/>
              <a:t>10</a:t>
            </a:fld>
            <a:endParaRPr lang="en-US"/>
          </a:p>
        </p:txBody>
      </p:sp>
    </p:spTree>
    <p:extLst>
      <p:ext uri="{BB962C8B-B14F-4D97-AF65-F5344CB8AC3E}">
        <p14:creationId xmlns:p14="http://schemas.microsoft.com/office/powerpoint/2010/main" val="1578639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normAutofit/>
          </a:bodyPr>
          <a:lstStyle/>
          <a:p>
            <a:pPr eaLnBrk="1" hangingPunct="1">
              <a:spcBef>
                <a:spcPct val="0"/>
              </a:spcBef>
            </a:pPr>
            <a:r>
              <a:rPr lang="en-GB">
                <a:latin typeface="Calibri" charset="0"/>
              </a:rPr>
              <a:t>Our history of intellectual property commercialisation spans more than 30 years, during which time we’ve generated more than 100 spin-out companies.</a:t>
            </a:r>
          </a:p>
          <a:p>
            <a:pPr eaLnBrk="1" hangingPunct="1">
              <a:spcBef>
                <a:spcPct val="0"/>
              </a:spcBef>
            </a:pPr>
            <a:endParaRPr lang="en-GB">
              <a:latin typeface="Calibri"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GB">
                <a:latin typeface="Calibri" charset="0"/>
              </a:rPr>
              <a:t>Since 2004 our commercialisation activities have contributed almost £868 million of economic impact. </a:t>
            </a:r>
            <a:r>
              <a:rPr lang="en-GB" sz="1200" kern="1200">
                <a:solidFill>
                  <a:schemeClr val="tx1"/>
                </a:solidFill>
                <a:effectLst/>
                <a:latin typeface="+mn-lt"/>
                <a:ea typeface="+mn-ea"/>
                <a:cs typeface="+mn-cs"/>
              </a:rPr>
              <a:t>This is comprised of £401.8 million of gross value added (GVA) being an independent measure of the sales and jobs created by IP licensing and spin-out activities and £466 million of third-party investment capital injected into the University’s spin-out companies.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GB" sz="1200" kern="1200">
                <a:solidFill>
                  <a:schemeClr val="tx1"/>
                </a:solidFill>
                <a:effectLst/>
                <a:latin typeface="+mn-lt"/>
                <a:ea typeface="+mn-ea"/>
                <a:cs typeface="+mn-cs"/>
              </a:rPr>
              <a:t>More recently, the launch of the University’s Innovation Factory and our role as founding partner of investment company Northern Gritstone will be integral to the commercialisation of university spinouts and helping our local and regional economies to build back better. </a:t>
            </a:r>
          </a:p>
          <a:p>
            <a:pPr eaLnBrk="1" hangingPunct="1">
              <a:spcBef>
                <a:spcPct val="0"/>
              </a:spcBef>
            </a:pPr>
            <a:endParaRPr lang="en-GB" sz="1200" kern="1200">
              <a:solidFill>
                <a:schemeClr val="tx1"/>
              </a:solidFill>
              <a:effectLst/>
              <a:latin typeface="+mn-lt"/>
              <a:ea typeface="+mn-ea"/>
              <a:cs typeface="+mn-cs"/>
            </a:endParaRP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39BDD42B-4063-E043-9CBA-7DB8AED15D6C}" type="slidenum">
              <a:rPr lang="en-US" sz="1200"/>
              <a:pPr eaLnBrk="1" fontAlgn="base" hangingPunct="1">
                <a:spcBef>
                  <a:spcPct val="0"/>
                </a:spcBef>
                <a:spcAft>
                  <a:spcPct val="0"/>
                </a:spcAft>
              </a:pPr>
              <a:t>11</a:t>
            </a:fld>
            <a:endParaRPr lang="en-US" sz="1200"/>
          </a:p>
        </p:txBody>
      </p:sp>
    </p:spTree>
    <p:extLst>
      <p:ext uri="{BB962C8B-B14F-4D97-AF65-F5344CB8AC3E}">
        <p14:creationId xmlns:p14="http://schemas.microsoft.com/office/powerpoint/2010/main" val="18941923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emf"/><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urple Title Slide">
    <p:bg>
      <p:bgPr>
        <a:solidFill>
          <a:srgbClr val="5D2979"/>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8E4AFA-0C8C-9540-AEFD-8CE9FF2C2B60}"/>
              </a:ext>
            </a:extLst>
          </p:cNvPr>
          <p:cNvSpPr/>
          <p:nvPr userDrawn="1"/>
        </p:nvSpPr>
        <p:spPr>
          <a:xfrm>
            <a:off x="609600" y="332656"/>
            <a:ext cx="2174032" cy="1080219"/>
          </a:xfrm>
          <a:prstGeom prst="rect">
            <a:avLst/>
          </a:prstGeom>
          <a:solidFill>
            <a:srgbClr val="5D2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98500" y="1846550"/>
            <a:ext cx="10363200" cy="2041524"/>
          </a:xfrm>
        </p:spPr>
        <p:txBody>
          <a:bodyPr/>
          <a:lstStyle>
            <a:lvl1pPr>
              <a:defRPr sz="4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3" name="Subtitle 2"/>
          <p:cNvSpPr>
            <a:spLocks noGrp="1"/>
          </p:cNvSpPr>
          <p:nvPr>
            <p:ph type="subTitle" idx="1"/>
          </p:nvPr>
        </p:nvSpPr>
        <p:spPr>
          <a:xfrm>
            <a:off x="698500" y="3888073"/>
            <a:ext cx="8534400" cy="1752600"/>
          </a:xfrm>
        </p:spPr>
        <p:txBody>
          <a:bodyPr/>
          <a:lstStyle>
            <a:lvl1pPr marL="0" indent="0" algn="l">
              <a:buNone/>
              <a:defRPr sz="280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698500" y="6430232"/>
            <a:ext cx="2844800"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EC7AB759-530A-46AC-842F-B07144F002F9}" type="datetimeFigureOut">
              <a:rPr lang="en-GB" smtClean="0"/>
              <a:pPr/>
              <a:t>19/12/2025</a:t>
            </a:fld>
            <a:endParaRPr lang="en-GB"/>
          </a:p>
        </p:txBody>
      </p:sp>
      <p:sp>
        <p:nvSpPr>
          <p:cNvPr id="5" name="Footer Placeholder 4"/>
          <p:cNvSpPr>
            <a:spLocks noGrp="1"/>
          </p:cNvSpPr>
          <p:nvPr>
            <p:ph type="ftr"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GB"/>
          </a:p>
        </p:txBody>
      </p:sp>
      <p:sp>
        <p:nvSpPr>
          <p:cNvPr id="6" name="Slide Number Placeholder 5"/>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10AD8A0A-4898-40BF-9009-4DA7E611EAC1}" type="slidenum">
              <a:rPr lang="en-GB" smtClean="0"/>
              <a:pPr/>
              <a:t>‹#›</a:t>
            </a:fld>
            <a:endParaRPr lang="en-GB"/>
          </a:p>
        </p:txBody>
      </p:sp>
      <p:pic>
        <p:nvPicPr>
          <p:cNvPr id="10" name="Picture 9">
            <a:extLst>
              <a:ext uri="{FF2B5EF4-FFF2-40B4-BE49-F238E27FC236}">
                <a16:creationId xmlns:a16="http://schemas.microsoft.com/office/drawing/2014/main" id="{465F806C-12F6-4E44-8704-B6F78D76F79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98500" y="505148"/>
            <a:ext cx="1655343" cy="707627"/>
          </a:xfrm>
          <a:prstGeom prst="rect">
            <a:avLst/>
          </a:prstGeom>
        </p:spPr>
      </p:pic>
    </p:spTree>
    <p:extLst>
      <p:ext uri="{BB962C8B-B14F-4D97-AF65-F5344CB8AC3E}">
        <p14:creationId xmlns:p14="http://schemas.microsoft.com/office/powerpoint/2010/main" val="671805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B1AE269B-21F6-4A71-848B-6E891C314B78}" type="datetimeFigureOut">
              <a:rPr lang="en-GB" smtClean="0"/>
              <a:pPr/>
              <a:t>19/12/2025</a:t>
            </a:fld>
            <a:endParaRPr lang="en-GB"/>
          </a:p>
        </p:txBody>
      </p:sp>
      <p:sp>
        <p:nvSpPr>
          <p:cNvPr id="3" name="Footer Placeholder 4"/>
          <p:cNvSpPr>
            <a:spLocks noGrp="1"/>
          </p:cNvSpPr>
          <p:nvPr>
            <p:ph type="ftr"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GB"/>
          </a:p>
        </p:txBody>
      </p:sp>
      <p:sp>
        <p:nvSpPr>
          <p:cNvPr id="4" name="Slide Number Placeholder 5"/>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32789173-A1D5-421E-B384-2A426DF314C2}" type="slidenum">
              <a:rPr lang="en-GB" smtClean="0"/>
              <a:pPr/>
              <a:t>‹#›</a:t>
            </a:fld>
            <a:endParaRPr lang="en-GB"/>
          </a:p>
        </p:txBody>
      </p:sp>
    </p:spTree>
    <p:extLst>
      <p:ext uri="{BB962C8B-B14F-4D97-AF65-F5344CB8AC3E}">
        <p14:creationId xmlns:p14="http://schemas.microsoft.com/office/powerpoint/2010/main" val="3318788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96F68FA-6026-2A40-8EAF-D447602188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12192000" cy="6858000"/>
          </a:xfrm>
          <a:prstGeom prst="rect">
            <a:avLst/>
          </a:prstGeom>
        </p:spPr>
      </p:pic>
      <p:pic>
        <p:nvPicPr>
          <p:cNvPr id="8" name="Picture 7">
            <a:extLst>
              <a:ext uri="{FF2B5EF4-FFF2-40B4-BE49-F238E27FC236}">
                <a16:creationId xmlns:a16="http://schemas.microsoft.com/office/drawing/2014/main" id="{8DC246CB-2F3B-FB46-9ADA-4D8C77E70324}"/>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bwMode="auto">
          <a:xfrm>
            <a:off x="703385" y="681813"/>
            <a:ext cx="2725616" cy="1153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8">
            <a:extLst>
              <a:ext uri="{FF2B5EF4-FFF2-40B4-BE49-F238E27FC236}">
                <a16:creationId xmlns:a16="http://schemas.microsoft.com/office/drawing/2014/main" id="{96419FA0-D351-504D-9518-50113E5398CE}"/>
              </a:ext>
            </a:extLst>
          </p:cNvPr>
          <p:cNvSpPr>
            <a:spLocks noGrp="1"/>
          </p:cNvSpPr>
          <p:nvPr>
            <p:ph type="title"/>
          </p:nvPr>
        </p:nvSpPr>
        <p:spPr>
          <a:xfrm>
            <a:off x="838200" y="2894965"/>
            <a:ext cx="10515600" cy="1325563"/>
          </a:xfrm>
        </p:spPr>
        <p:txBody>
          <a:bodyPr>
            <a:normAutofit/>
          </a:bodyPr>
          <a:lstStyle>
            <a:lvl1pPr algn="ctr">
              <a:defRPr sz="60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10">
            <a:extLst>
              <a:ext uri="{FF2B5EF4-FFF2-40B4-BE49-F238E27FC236}">
                <a16:creationId xmlns:a16="http://schemas.microsoft.com/office/drawing/2014/main" id="{90DBE5C5-B048-3C40-B996-2B4628C744E5}"/>
              </a:ext>
            </a:extLst>
          </p:cNvPr>
          <p:cNvSpPr>
            <a:spLocks noGrp="1"/>
          </p:cNvSpPr>
          <p:nvPr>
            <p:ph type="body" sz="quarter" idx="10"/>
          </p:nvPr>
        </p:nvSpPr>
        <p:spPr>
          <a:xfrm>
            <a:off x="838201" y="4389438"/>
            <a:ext cx="10515600" cy="1325562"/>
          </a:xfrm>
        </p:spPr>
        <p:txBody>
          <a:bodyPr/>
          <a:lstStyle>
            <a:lvl1pPr marL="0" indent="0" algn="ctr">
              <a:buNone/>
              <a:defRPr b="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grpSp>
        <p:nvGrpSpPr>
          <p:cNvPr id="6" name="Group 5">
            <a:extLst>
              <a:ext uri="{FF2B5EF4-FFF2-40B4-BE49-F238E27FC236}">
                <a16:creationId xmlns:a16="http://schemas.microsoft.com/office/drawing/2014/main" id="{5E20D1A0-10CD-A644-9857-37CAB939C93D}"/>
              </a:ext>
            </a:extLst>
          </p:cNvPr>
          <p:cNvGrpSpPr/>
          <p:nvPr userDrawn="1"/>
        </p:nvGrpSpPr>
        <p:grpSpPr>
          <a:xfrm>
            <a:off x="1559496" y="6165304"/>
            <a:ext cx="8444415" cy="361574"/>
            <a:chOff x="688387" y="3661077"/>
            <a:chExt cx="12667670" cy="542406"/>
          </a:xfrm>
        </p:grpSpPr>
        <p:pic>
          <p:nvPicPr>
            <p:cNvPr id="10" name="Picture 9">
              <a:extLst>
                <a:ext uri="{FF2B5EF4-FFF2-40B4-BE49-F238E27FC236}">
                  <a16:creationId xmlns:a16="http://schemas.microsoft.com/office/drawing/2014/main" id="{8D0EB749-E2BD-9D46-BBD1-D36A50EE926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50249" b="28645"/>
            <a:stretch/>
          </p:blipFill>
          <p:spPr>
            <a:xfrm>
              <a:off x="5154674" y="3661077"/>
              <a:ext cx="813172" cy="521473"/>
            </a:xfrm>
            <a:prstGeom prst="rect">
              <a:avLst/>
            </a:prstGeom>
          </p:spPr>
        </p:pic>
        <p:pic>
          <p:nvPicPr>
            <p:cNvPr id="12" name="Picture 11">
              <a:extLst>
                <a:ext uri="{FF2B5EF4-FFF2-40B4-BE49-F238E27FC236}">
                  <a16:creationId xmlns:a16="http://schemas.microsoft.com/office/drawing/2014/main" id="{9883E6EA-A863-9D4C-AB1E-9F71D26CC84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73128" b="5767"/>
            <a:stretch/>
          </p:blipFill>
          <p:spPr>
            <a:xfrm>
              <a:off x="7515867" y="3682010"/>
              <a:ext cx="813172" cy="521473"/>
            </a:xfrm>
            <a:prstGeom prst="rect">
              <a:avLst/>
            </a:prstGeom>
          </p:spPr>
        </p:pic>
        <p:pic>
          <p:nvPicPr>
            <p:cNvPr id="13" name="Picture 12">
              <a:extLst>
                <a:ext uri="{FF2B5EF4-FFF2-40B4-BE49-F238E27FC236}">
                  <a16:creationId xmlns:a16="http://schemas.microsoft.com/office/drawing/2014/main" id="{EDEB4606-25EC-104B-BB48-368BA87DD79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29143" b="49751"/>
            <a:stretch/>
          </p:blipFill>
          <p:spPr>
            <a:xfrm>
              <a:off x="688387" y="3663927"/>
              <a:ext cx="813172" cy="521473"/>
            </a:xfrm>
            <a:prstGeom prst="rect">
              <a:avLst/>
            </a:prstGeom>
          </p:spPr>
        </p:pic>
        <p:pic>
          <p:nvPicPr>
            <p:cNvPr id="14" name="Picture 13">
              <a:extLst>
                <a:ext uri="{FF2B5EF4-FFF2-40B4-BE49-F238E27FC236}">
                  <a16:creationId xmlns:a16="http://schemas.microsoft.com/office/drawing/2014/main" id="{F5823177-026F-7D4B-8504-936521AEEB1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7177" b="71717"/>
            <a:stretch/>
          </p:blipFill>
          <p:spPr>
            <a:xfrm>
              <a:off x="9885204" y="3661478"/>
              <a:ext cx="813172" cy="521473"/>
            </a:xfrm>
            <a:prstGeom prst="rect">
              <a:avLst/>
            </a:prstGeom>
          </p:spPr>
        </p:pic>
        <p:sp>
          <p:nvSpPr>
            <p:cNvPr id="15" name="Rectangle 14">
              <a:extLst>
                <a:ext uri="{FF2B5EF4-FFF2-40B4-BE49-F238E27FC236}">
                  <a16:creationId xmlns:a16="http://schemas.microsoft.com/office/drawing/2014/main" id="{ABFC0C54-AF45-EA49-8AFE-BEB7A077018F}"/>
                </a:ext>
              </a:extLst>
            </p:cNvPr>
            <p:cNvSpPr/>
            <p:nvPr/>
          </p:nvSpPr>
          <p:spPr>
            <a:xfrm>
              <a:off x="10608250" y="3682011"/>
              <a:ext cx="2747807" cy="400625"/>
            </a:xfrm>
            <a:prstGeom prst="rect">
              <a:avLst/>
            </a:prstGeom>
          </p:spPr>
          <p:txBody>
            <a:bodyPr wrap="none" lIns="0" tIns="0" rIns="0" bIns="0">
              <a:spAutoFit/>
            </a:bodyPr>
            <a:lstStyle/>
            <a:p>
              <a:pPr marL="0" indent="0">
                <a:lnSpc>
                  <a:spcPct val="140000"/>
                </a:lnSpc>
                <a:buFont typeface="Arial" pitchFamily="34" charset="0"/>
                <a:buNone/>
              </a:pPr>
              <a:r>
                <a:rPr lang="en-US" sz="1400" err="1">
                  <a:solidFill>
                    <a:schemeClr val="bg1"/>
                  </a:solidFill>
                </a:rPr>
                <a:t>www.manchester.ac.uk</a:t>
              </a:r>
              <a:endParaRPr lang="en-US" sz="1400">
                <a:solidFill>
                  <a:schemeClr val="bg1"/>
                </a:solidFill>
              </a:endParaRPr>
            </a:p>
          </p:txBody>
        </p:sp>
        <p:sp>
          <p:nvSpPr>
            <p:cNvPr id="16" name="Rectangle 15">
              <a:extLst>
                <a:ext uri="{FF2B5EF4-FFF2-40B4-BE49-F238E27FC236}">
                  <a16:creationId xmlns:a16="http://schemas.microsoft.com/office/drawing/2014/main" id="{5267516F-4EC3-CE4F-94EA-1BAE93FCE036}"/>
                </a:ext>
              </a:extLst>
            </p:cNvPr>
            <p:cNvSpPr/>
            <p:nvPr/>
          </p:nvSpPr>
          <p:spPr>
            <a:xfrm>
              <a:off x="1416004" y="3711142"/>
              <a:ext cx="3508464" cy="408897"/>
            </a:xfrm>
            <a:prstGeom prst="rect">
              <a:avLst/>
            </a:prstGeom>
          </p:spPr>
          <p:txBody>
            <a:bodyPr wrap="none" lIns="0" tIns="0" rIns="0" bIns="0">
              <a:spAutoFit/>
            </a:bodyPr>
            <a:lstStyle/>
            <a:p>
              <a:pPr marL="0" indent="0">
                <a:lnSpc>
                  <a:spcPct val="140000"/>
                </a:lnSpc>
                <a:buFont typeface="Arial" pitchFamily="34" charset="0"/>
                <a:buNone/>
              </a:pPr>
              <a:r>
                <a:rPr lang="en-US" sz="1400" err="1">
                  <a:solidFill>
                    <a:schemeClr val="bg1"/>
                  </a:solidFill>
                  <a:latin typeface="Open Sans"/>
                  <a:cs typeface="Open Sans"/>
                </a:rPr>
                <a:t>TheUniversityOfManchester</a:t>
              </a:r>
              <a:endParaRPr lang="en-US" sz="1400">
                <a:solidFill>
                  <a:schemeClr val="bg1"/>
                </a:solidFill>
                <a:latin typeface="Open Sans"/>
                <a:cs typeface="Open Sans"/>
              </a:endParaRPr>
            </a:p>
          </p:txBody>
        </p:sp>
        <p:sp>
          <p:nvSpPr>
            <p:cNvPr id="17" name="Rectangle 16">
              <a:extLst>
                <a:ext uri="{FF2B5EF4-FFF2-40B4-BE49-F238E27FC236}">
                  <a16:creationId xmlns:a16="http://schemas.microsoft.com/office/drawing/2014/main" id="{242547F9-997A-7344-96B6-F583449B6BF5}"/>
                </a:ext>
              </a:extLst>
            </p:cNvPr>
            <p:cNvSpPr/>
            <p:nvPr/>
          </p:nvSpPr>
          <p:spPr>
            <a:xfrm>
              <a:off x="8235946" y="3787983"/>
              <a:ext cx="1385014" cy="323193"/>
            </a:xfrm>
            <a:prstGeom prst="rect">
              <a:avLst/>
            </a:prstGeom>
          </p:spPr>
          <p:txBody>
            <a:bodyPr wrap="none" lIns="0" tIns="0" rIns="0" bIns="0">
              <a:spAutoFit/>
            </a:bodyPr>
            <a:lstStyle/>
            <a:p>
              <a:r>
                <a:rPr lang="en-US" sz="1400" err="1">
                  <a:solidFill>
                    <a:schemeClr val="bg1"/>
                  </a:solidFill>
                </a:rPr>
                <a:t>OfficialUoM</a:t>
              </a:r>
              <a:endParaRPr lang="en-GB" sz="1400">
                <a:solidFill>
                  <a:schemeClr val="bg1"/>
                </a:solidFill>
              </a:endParaRPr>
            </a:p>
          </p:txBody>
        </p:sp>
        <p:sp>
          <p:nvSpPr>
            <p:cNvPr id="18" name="Rectangle 17">
              <a:extLst>
                <a:ext uri="{FF2B5EF4-FFF2-40B4-BE49-F238E27FC236}">
                  <a16:creationId xmlns:a16="http://schemas.microsoft.com/office/drawing/2014/main" id="{FD2164D3-EF27-A647-A66D-A748C8926A59}"/>
                </a:ext>
              </a:extLst>
            </p:cNvPr>
            <p:cNvSpPr/>
            <p:nvPr/>
          </p:nvSpPr>
          <p:spPr>
            <a:xfrm>
              <a:off x="5873392" y="3780541"/>
              <a:ext cx="1385014" cy="323193"/>
            </a:xfrm>
            <a:prstGeom prst="rect">
              <a:avLst/>
            </a:prstGeom>
          </p:spPr>
          <p:txBody>
            <a:bodyPr wrap="none" lIns="0" tIns="0" rIns="0" bIns="0">
              <a:spAutoFit/>
            </a:bodyPr>
            <a:lstStyle/>
            <a:p>
              <a:r>
                <a:rPr lang="en-US" sz="1400" err="1">
                  <a:solidFill>
                    <a:schemeClr val="bg1"/>
                  </a:solidFill>
                </a:rPr>
                <a:t>OfficialUoM</a:t>
              </a:r>
              <a:endParaRPr lang="en-GB" sz="1400">
                <a:solidFill>
                  <a:schemeClr val="bg1"/>
                </a:solidFill>
              </a:endParaRPr>
            </a:p>
          </p:txBody>
        </p:sp>
      </p:grpSp>
    </p:spTree>
    <p:extLst>
      <p:ext uri="{BB962C8B-B14F-4D97-AF65-F5344CB8AC3E}">
        <p14:creationId xmlns:p14="http://schemas.microsoft.com/office/powerpoint/2010/main" val="4038121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page - one column">
    <p:bg>
      <p:bgPr>
        <a:solidFill>
          <a:srgbClr val="F4F2E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61053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page - one column">
    <p:bg>
      <p:bgPr>
        <a:solidFill>
          <a:srgbClr val="F4F2E9"/>
        </a:solidFill>
        <a:effectLst/>
      </p:bgPr>
    </p:bg>
    <p:spTree>
      <p:nvGrpSpPr>
        <p:cNvPr id="1" name=""/>
        <p:cNvGrpSpPr/>
        <p:nvPr/>
      </p:nvGrpSpPr>
      <p:grpSpPr>
        <a:xfrm>
          <a:off x="0" y="0"/>
          <a:ext cx="0" cy="0"/>
          <a:chOff x="0" y="0"/>
          <a:chExt cx="0" cy="0"/>
        </a:xfrm>
      </p:grpSpPr>
      <p:pic>
        <p:nvPicPr>
          <p:cNvPr id="2" name="Picture 1" descr="A colorful arrow with black background&#10;&#10;AI-generated content may be incorrect.">
            <a:extLst>
              <a:ext uri="{FF2B5EF4-FFF2-40B4-BE49-F238E27FC236}">
                <a16:creationId xmlns:a16="http://schemas.microsoft.com/office/drawing/2014/main" id="{3808EA44-5F03-8B1A-6F3A-35EE065A1D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0194" y="411801"/>
            <a:ext cx="11121082" cy="6262628"/>
          </a:xfrm>
          <a:prstGeom prst="rect">
            <a:avLst/>
          </a:prstGeom>
        </p:spPr>
      </p:pic>
    </p:spTree>
    <p:extLst>
      <p:ext uri="{BB962C8B-B14F-4D97-AF65-F5344CB8AC3E}">
        <p14:creationId xmlns:p14="http://schemas.microsoft.com/office/powerpoint/2010/main" val="28659857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deo">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D99533D-D948-4549-BDE6-76654A87F23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4368659" y="2457513"/>
            <a:ext cx="3454682" cy="1476811"/>
          </a:xfrm>
          <a:prstGeom prst="rect">
            <a:avLst/>
          </a:prstGeom>
        </p:spPr>
      </p:pic>
    </p:spTree>
    <p:extLst>
      <p:ext uri="{BB962C8B-B14F-4D97-AF65-F5344CB8AC3E}">
        <p14:creationId xmlns:p14="http://schemas.microsoft.com/office/powerpoint/2010/main" val="377944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Online Media 5" descr="PP Intro">
            <a:hlinkClick r:id="" action="ppaction://media"/>
            <a:extLst>
              <a:ext uri="{FF2B5EF4-FFF2-40B4-BE49-F238E27FC236}">
                <a16:creationId xmlns:a16="http://schemas.microsoft.com/office/drawing/2014/main" id="{B146DBC9-9ACF-EB43-B398-3EC966262C42}"/>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09376757"/>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6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DBC363-FE6A-A846-82C3-AD3FE3EE10C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591519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Purple Title Slide">
    <p:bg>
      <p:bgPr>
        <a:solidFill>
          <a:srgbClr val="5D2979"/>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8E4AFA-0C8C-9540-AEFD-8CE9FF2C2B60}"/>
              </a:ext>
            </a:extLst>
          </p:cNvPr>
          <p:cNvSpPr/>
          <p:nvPr userDrawn="1"/>
        </p:nvSpPr>
        <p:spPr>
          <a:xfrm>
            <a:off x="609600" y="332656"/>
            <a:ext cx="2174032" cy="1080219"/>
          </a:xfrm>
          <a:prstGeom prst="rect">
            <a:avLst/>
          </a:prstGeom>
          <a:solidFill>
            <a:srgbClr val="5D2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98500" y="1846550"/>
            <a:ext cx="10363200" cy="2041524"/>
          </a:xfrm>
        </p:spPr>
        <p:txBody>
          <a:bodyPr/>
          <a:lstStyle>
            <a:lvl1pPr>
              <a:defRPr sz="4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3" name="Subtitle 2"/>
          <p:cNvSpPr>
            <a:spLocks noGrp="1"/>
          </p:cNvSpPr>
          <p:nvPr>
            <p:ph type="subTitle" idx="1"/>
          </p:nvPr>
        </p:nvSpPr>
        <p:spPr>
          <a:xfrm>
            <a:off x="698500" y="3888073"/>
            <a:ext cx="8534400" cy="1752600"/>
          </a:xfrm>
        </p:spPr>
        <p:txBody>
          <a:bodyPr/>
          <a:lstStyle>
            <a:lvl1pPr marL="0" indent="0" algn="l">
              <a:buNone/>
              <a:defRPr sz="280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698500" y="6430232"/>
            <a:ext cx="2844800"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EC7AB759-530A-46AC-842F-B07144F002F9}" type="datetimeFigureOut">
              <a:rPr lang="en-GB" smtClean="0"/>
              <a:pPr/>
              <a:t>19/12/2025</a:t>
            </a:fld>
            <a:endParaRPr lang="en-GB"/>
          </a:p>
        </p:txBody>
      </p:sp>
      <p:sp>
        <p:nvSpPr>
          <p:cNvPr id="5" name="Footer Placeholder 4"/>
          <p:cNvSpPr>
            <a:spLocks noGrp="1"/>
          </p:cNvSpPr>
          <p:nvPr>
            <p:ph type="ftr"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GB"/>
          </a:p>
        </p:txBody>
      </p:sp>
      <p:sp>
        <p:nvSpPr>
          <p:cNvPr id="6" name="Slide Number Placeholder 5"/>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10AD8A0A-4898-40BF-9009-4DA7E611EAC1}" type="slidenum">
              <a:rPr lang="en-GB" smtClean="0"/>
              <a:pPr/>
              <a:t>‹#›</a:t>
            </a:fld>
            <a:endParaRPr lang="en-GB"/>
          </a:p>
        </p:txBody>
      </p:sp>
      <p:pic>
        <p:nvPicPr>
          <p:cNvPr id="10" name="Picture 9">
            <a:extLst>
              <a:ext uri="{FF2B5EF4-FFF2-40B4-BE49-F238E27FC236}">
                <a16:creationId xmlns:a16="http://schemas.microsoft.com/office/drawing/2014/main" id="{465F806C-12F6-4E44-8704-B6F78D76F79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98500" y="505148"/>
            <a:ext cx="1655343" cy="707627"/>
          </a:xfrm>
          <a:prstGeom prst="rect">
            <a:avLst/>
          </a:prstGeom>
        </p:spPr>
      </p:pic>
    </p:spTree>
    <p:extLst>
      <p:ext uri="{BB962C8B-B14F-4D97-AF65-F5344CB8AC3E}">
        <p14:creationId xmlns:p14="http://schemas.microsoft.com/office/powerpoint/2010/main" val="11430636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Breaker">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01943E-A45F-4D92-6E75-1A0DFDDC85BE}"/>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7D6C59C-FF2E-854D-7E08-862FFAE96FE8}"/>
              </a:ext>
            </a:extLst>
          </p:cNvPr>
          <p:cNvSpPr>
            <a:spLocks noGrp="1"/>
          </p:cNvSpPr>
          <p:nvPr>
            <p:ph type="ctrTitle"/>
          </p:nvPr>
        </p:nvSpPr>
        <p:spPr>
          <a:xfrm>
            <a:off x="565010" y="1041400"/>
            <a:ext cx="6894576" cy="2387600"/>
          </a:xfrm>
        </p:spPr>
        <p:txBody>
          <a:bodyPr anchor="b"/>
          <a:lstStyle>
            <a:lvl1pPr algn="l">
              <a:defRPr sz="6000">
                <a:solidFill>
                  <a:schemeClr val="bg1"/>
                </a:solidFill>
              </a:defRPr>
            </a:lvl1pPr>
          </a:lstStyle>
          <a:p>
            <a:r>
              <a:rPr lang="en-GB" dirty="0"/>
              <a:t>Click to edit</a:t>
            </a:r>
            <a:endParaRPr lang="en-US" dirty="0"/>
          </a:p>
        </p:txBody>
      </p:sp>
      <p:sp>
        <p:nvSpPr>
          <p:cNvPr id="3" name="Subtitle 2">
            <a:extLst>
              <a:ext uri="{FF2B5EF4-FFF2-40B4-BE49-F238E27FC236}">
                <a16:creationId xmlns:a16="http://schemas.microsoft.com/office/drawing/2014/main" id="{EE56C069-EFDB-E602-5915-AF1ACF581702}"/>
              </a:ext>
            </a:extLst>
          </p:cNvPr>
          <p:cNvSpPr>
            <a:spLocks noGrp="1"/>
          </p:cNvSpPr>
          <p:nvPr>
            <p:ph type="subTitle" idx="1" hasCustomPrompt="1"/>
          </p:nvPr>
        </p:nvSpPr>
        <p:spPr>
          <a:xfrm>
            <a:off x="565010" y="3521075"/>
            <a:ext cx="6894576" cy="1655762"/>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style</a:t>
            </a:r>
            <a:endParaRPr lang="en-US" dirty="0"/>
          </a:p>
        </p:txBody>
      </p:sp>
    </p:spTree>
    <p:extLst>
      <p:ext uri="{BB962C8B-B14F-4D97-AF65-F5344CB8AC3E}">
        <p14:creationId xmlns:p14="http://schemas.microsoft.com/office/powerpoint/2010/main" val="41085755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DDF868-4393-1C68-F8A1-2309C93DAC64}"/>
              </a:ext>
            </a:extLst>
          </p:cNvPr>
          <p:cNvPicPr>
            <a:picLocks noChangeAspect="1"/>
          </p:cNvPicPr>
          <p:nvPr userDrawn="1"/>
        </p:nvPicPr>
        <p:blipFill>
          <a:blip r:embed="rId2"/>
          <a:srcRect/>
          <a:stretch/>
        </p:blipFill>
        <p:spPr>
          <a:xfrm flipV="1">
            <a:off x="0" y="0"/>
            <a:ext cx="12192000" cy="6858000"/>
          </a:xfrm>
          <a:prstGeom prst="rect">
            <a:avLst/>
          </a:prstGeom>
        </p:spPr>
      </p:pic>
      <p:sp>
        <p:nvSpPr>
          <p:cNvPr id="2" name="Title 1">
            <a:extLst>
              <a:ext uri="{FF2B5EF4-FFF2-40B4-BE49-F238E27FC236}">
                <a16:creationId xmlns:a16="http://schemas.microsoft.com/office/drawing/2014/main" id="{FF211BC9-45F5-E908-526A-9BD942AE659A}"/>
              </a:ext>
            </a:extLst>
          </p:cNvPr>
          <p:cNvSpPr>
            <a:spLocks noGrp="1"/>
          </p:cNvSpPr>
          <p:nvPr>
            <p:ph type="ctrTitle"/>
          </p:nvPr>
        </p:nvSpPr>
        <p:spPr>
          <a:xfrm>
            <a:off x="565009" y="671531"/>
            <a:ext cx="8629555" cy="777441"/>
          </a:xfrm>
        </p:spPr>
        <p:txBody>
          <a:bodyPr anchor="t">
            <a:normAutofit/>
          </a:bodyPr>
          <a:lstStyle>
            <a:lvl1pPr algn="l">
              <a:defRPr sz="4000">
                <a:solidFill>
                  <a:schemeClr val="tx1"/>
                </a:solidFill>
              </a:defRPr>
            </a:lvl1pPr>
          </a:lstStyle>
          <a:p>
            <a:r>
              <a:rPr lang="en-GB" dirty="0"/>
              <a:t>Click to edit</a:t>
            </a:r>
            <a:endParaRPr lang="en-US" dirty="0"/>
          </a:p>
        </p:txBody>
      </p:sp>
      <p:sp>
        <p:nvSpPr>
          <p:cNvPr id="3" name="Text Placeholder 7">
            <a:extLst>
              <a:ext uri="{FF2B5EF4-FFF2-40B4-BE49-F238E27FC236}">
                <a16:creationId xmlns:a16="http://schemas.microsoft.com/office/drawing/2014/main" id="{4CFF4971-54A4-9D55-150B-A74838B39CD7}"/>
              </a:ext>
            </a:extLst>
          </p:cNvPr>
          <p:cNvSpPr>
            <a:spLocks noGrp="1"/>
          </p:cNvSpPr>
          <p:nvPr>
            <p:ph type="body" sz="quarter" idx="10" hasCustomPrompt="1"/>
          </p:nvPr>
        </p:nvSpPr>
        <p:spPr>
          <a:xfrm>
            <a:off x="565932" y="1477645"/>
            <a:ext cx="8628270" cy="4708824"/>
          </a:xfrm>
        </p:spPr>
        <p:txBody>
          <a:bodyPr>
            <a:normAutofit/>
          </a:bodyPr>
          <a:lstStyle>
            <a:lvl1pPr marL="0" indent="0">
              <a:buFontTx/>
              <a:buNone/>
              <a:defRPr sz="2400"/>
            </a:lvl1pPr>
          </a:lstStyle>
          <a:p>
            <a:pPr lvl="0"/>
            <a:r>
              <a:rPr lang="en-US" dirty="0"/>
              <a:t>Body text goes here</a:t>
            </a:r>
          </a:p>
        </p:txBody>
      </p:sp>
    </p:spTree>
    <p:extLst>
      <p:ext uri="{BB962C8B-B14F-4D97-AF65-F5344CB8AC3E}">
        <p14:creationId xmlns:p14="http://schemas.microsoft.com/office/powerpoint/2010/main" val="200763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Breaker">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01943E-A45F-4D92-6E75-1A0DFDDC85BE}"/>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7D6C59C-FF2E-854D-7E08-862FFAE96FE8}"/>
              </a:ext>
            </a:extLst>
          </p:cNvPr>
          <p:cNvSpPr>
            <a:spLocks noGrp="1"/>
          </p:cNvSpPr>
          <p:nvPr>
            <p:ph type="ctrTitle"/>
          </p:nvPr>
        </p:nvSpPr>
        <p:spPr>
          <a:xfrm>
            <a:off x="565010" y="1041400"/>
            <a:ext cx="6894576" cy="2387600"/>
          </a:xfrm>
        </p:spPr>
        <p:txBody>
          <a:bodyPr anchor="b"/>
          <a:lstStyle>
            <a:lvl1pPr algn="l">
              <a:defRPr sz="6000">
                <a:solidFill>
                  <a:schemeClr val="bg1"/>
                </a:solidFill>
              </a:defRPr>
            </a:lvl1pPr>
          </a:lstStyle>
          <a:p>
            <a:r>
              <a:rPr lang="en-GB" dirty="0"/>
              <a:t>Click to edit</a:t>
            </a:r>
            <a:endParaRPr lang="en-US" dirty="0"/>
          </a:p>
        </p:txBody>
      </p:sp>
      <p:sp>
        <p:nvSpPr>
          <p:cNvPr id="3" name="Subtitle 2">
            <a:extLst>
              <a:ext uri="{FF2B5EF4-FFF2-40B4-BE49-F238E27FC236}">
                <a16:creationId xmlns:a16="http://schemas.microsoft.com/office/drawing/2014/main" id="{EE56C069-EFDB-E602-5915-AF1ACF581702}"/>
              </a:ext>
            </a:extLst>
          </p:cNvPr>
          <p:cNvSpPr>
            <a:spLocks noGrp="1"/>
          </p:cNvSpPr>
          <p:nvPr>
            <p:ph type="subTitle" idx="1" hasCustomPrompt="1"/>
          </p:nvPr>
        </p:nvSpPr>
        <p:spPr>
          <a:xfrm>
            <a:off x="565010" y="3521075"/>
            <a:ext cx="6894576" cy="1655762"/>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style</a:t>
            </a:r>
            <a:endParaRPr lang="en-US" dirty="0"/>
          </a:p>
        </p:txBody>
      </p:sp>
    </p:spTree>
    <p:extLst>
      <p:ext uri="{BB962C8B-B14F-4D97-AF65-F5344CB8AC3E}">
        <p14:creationId xmlns:p14="http://schemas.microsoft.com/office/powerpoint/2010/main" val="4445930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ck Title Slide">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8E4AFA-0C8C-9540-AEFD-8CE9FF2C2B60}"/>
              </a:ext>
            </a:extLst>
          </p:cNvPr>
          <p:cNvSpPr/>
          <p:nvPr userDrawn="1"/>
        </p:nvSpPr>
        <p:spPr>
          <a:xfrm>
            <a:off x="609600" y="332656"/>
            <a:ext cx="2174032" cy="10802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98500" y="1846550"/>
            <a:ext cx="10363200" cy="2041524"/>
          </a:xfrm>
        </p:spPr>
        <p:txBody>
          <a:bodyPr/>
          <a:lstStyle>
            <a:lvl1pPr>
              <a:defRPr sz="4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40658558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98500" y="2130426"/>
            <a:ext cx="10363200" cy="1470025"/>
          </a:xfrm>
        </p:spPr>
        <p:txBody>
          <a:bodyPr/>
          <a:lstStyle>
            <a:lvl1pPr>
              <a:defRPr sz="3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3" name="Subtitle 2"/>
          <p:cNvSpPr>
            <a:spLocks noGrp="1"/>
          </p:cNvSpPr>
          <p:nvPr>
            <p:ph type="subTitle" idx="1"/>
          </p:nvPr>
        </p:nvSpPr>
        <p:spPr>
          <a:xfrm>
            <a:off x="698500" y="3886200"/>
            <a:ext cx="8534400" cy="1752600"/>
          </a:xfrm>
        </p:spPr>
        <p:txBody>
          <a:bodyPr/>
          <a:lstStyle>
            <a:lvl1pPr marL="0" indent="0" algn="l">
              <a:buNone/>
              <a:defRPr sz="28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698500" y="6428359"/>
            <a:ext cx="2844800"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EC7AB759-530A-46AC-842F-B07144F002F9}" type="datetimeFigureOut">
              <a:rPr lang="en-GB" smtClean="0"/>
              <a:pPr/>
              <a:t>19/12/2025</a:t>
            </a:fld>
            <a:endParaRPr lang="en-GB"/>
          </a:p>
        </p:txBody>
      </p:sp>
      <p:sp>
        <p:nvSpPr>
          <p:cNvPr id="5" name="Footer Placeholder 4"/>
          <p:cNvSpPr>
            <a:spLocks noGrp="1"/>
          </p:cNvSpPr>
          <p:nvPr>
            <p:ph type="ftr"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GB"/>
          </a:p>
        </p:txBody>
      </p:sp>
      <p:sp>
        <p:nvSpPr>
          <p:cNvPr id="6" name="Slide Number Placeholder 5"/>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10AD8A0A-4898-40BF-9009-4DA7E611EAC1}" type="slidenum">
              <a:rPr lang="en-GB" smtClean="0"/>
              <a:pPr/>
              <a:t>‹#›</a:t>
            </a:fld>
            <a:endParaRPr lang="en-GB"/>
          </a:p>
        </p:txBody>
      </p:sp>
    </p:spTree>
    <p:extLst>
      <p:ext uri="{BB962C8B-B14F-4D97-AF65-F5344CB8AC3E}">
        <p14:creationId xmlns:p14="http://schemas.microsoft.com/office/powerpoint/2010/main" val="33642589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98500" y="1268760"/>
            <a:ext cx="10959008" cy="1143000"/>
          </a:xfrm>
        </p:spPr>
        <p:txBody>
          <a:bodyPr/>
          <a:lstStyle>
            <a:lvl1pPr>
              <a:defRPr sz="360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698500" y="2492897"/>
            <a:ext cx="10972800" cy="3633267"/>
          </a:xfrm>
        </p:spPr>
        <p:txBody>
          <a:bodyPr/>
          <a:lstStyle>
            <a:lvl1pPr>
              <a:defRPr sz="2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98500" y="6428359"/>
            <a:ext cx="2844800"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222B6232-AB33-4513-9527-F98CEC472D23}" type="datetimeFigureOut">
              <a:rPr lang="en-GB" smtClean="0"/>
              <a:pPr/>
              <a:t>19/12/2025</a:t>
            </a:fld>
            <a:endParaRPr lang="en-GB"/>
          </a:p>
        </p:txBody>
      </p:sp>
      <p:sp>
        <p:nvSpPr>
          <p:cNvPr id="5" name="Footer Placeholder 4"/>
          <p:cNvSpPr>
            <a:spLocks noGrp="1"/>
          </p:cNvSpPr>
          <p:nvPr>
            <p:ph type="ftr"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GB"/>
          </a:p>
        </p:txBody>
      </p:sp>
      <p:sp>
        <p:nvSpPr>
          <p:cNvPr id="6" name="Slide Number Placeholder 5"/>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F758A139-7ABE-46A1-B082-C2C77667394C}" type="slidenum">
              <a:rPr lang="en-GB" smtClean="0"/>
              <a:pPr/>
              <a:t>‹#›</a:t>
            </a:fld>
            <a:endParaRPr lang="en-GB"/>
          </a:p>
        </p:txBody>
      </p:sp>
    </p:spTree>
    <p:extLst>
      <p:ext uri="{BB962C8B-B14F-4D97-AF65-F5344CB8AC3E}">
        <p14:creationId xmlns:p14="http://schemas.microsoft.com/office/powerpoint/2010/main" val="39763908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GREY">
    <p:bg>
      <p:bgPr>
        <a:solidFill>
          <a:schemeClr val="bg1">
            <a:lumMod val="50000"/>
            <a:alpha val="6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8500" y="1268760"/>
            <a:ext cx="10959008" cy="1143000"/>
          </a:xfrm>
        </p:spPr>
        <p:txBody>
          <a:bodyPr/>
          <a:lstStyle>
            <a:lvl1pPr>
              <a:defRPr sz="36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698500" y="2492897"/>
            <a:ext cx="10972800" cy="3633267"/>
          </a:xfrm>
        </p:spPr>
        <p:txBody>
          <a:bodyPr/>
          <a:lstStyle>
            <a:lvl1pPr>
              <a:defRPr sz="2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98500" y="6428359"/>
            <a:ext cx="2844800"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222B6232-AB33-4513-9527-F98CEC472D23}" type="datetimeFigureOut">
              <a:rPr lang="en-GB" smtClean="0"/>
              <a:pPr/>
              <a:t>19/12/2025</a:t>
            </a:fld>
            <a:endParaRPr lang="en-GB"/>
          </a:p>
        </p:txBody>
      </p:sp>
      <p:sp>
        <p:nvSpPr>
          <p:cNvPr id="5" name="Footer Placeholder 4"/>
          <p:cNvSpPr>
            <a:spLocks noGrp="1"/>
          </p:cNvSpPr>
          <p:nvPr>
            <p:ph type="ftr"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GB"/>
          </a:p>
        </p:txBody>
      </p:sp>
      <p:sp>
        <p:nvSpPr>
          <p:cNvPr id="6" name="Slide Number Placeholder 5"/>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F758A139-7ABE-46A1-B082-C2C77667394C}" type="slidenum">
              <a:rPr lang="en-GB" smtClean="0"/>
              <a:pPr/>
              <a:t>‹#›</a:t>
            </a:fld>
            <a:endParaRPr lang="en-GB"/>
          </a:p>
        </p:txBody>
      </p:sp>
      <p:sp>
        <p:nvSpPr>
          <p:cNvPr id="8" name="Rectangle 7">
            <a:extLst>
              <a:ext uri="{FF2B5EF4-FFF2-40B4-BE49-F238E27FC236}">
                <a16:creationId xmlns:a16="http://schemas.microsoft.com/office/drawing/2014/main" id="{80007185-38DE-7046-AFF4-4EFA23203A98}"/>
              </a:ext>
            </a:extLst>
          </p:cNvPr>
          <p:cNvSpPr/>
          <p:nvPr userDrawn="1"/>
        </p:nvSpPr>
        <p:spPr>
          <a:xfrm>
            <a:off x="479376" y="332656"/>
            <a:ext cx="2016224" cy="936104"/>
          </a:xfrm>
          <a:prstGeom prst="rect">
            <a:avLst/>
          </a:prstGeom>
          <a:solidFill>
            <a:srgbClr val="AB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72262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8500" y="4406901"/>
            <a:ext cx="10363200" cy="1362075"/>
          </a:xfrm>
        </p:spPr>
        <p:txBody>
          <a:bodyPr anchor="t"/>
          <a:lstStyle>
            <a:lvl1pPr algn="l">
              <a:defRPr sz="4000" b="1" cap="a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3" name="Text Placeholder 2"/>
          <p:cNvSpPr>
            <a:spLocks noGrp="1"/>
          </p:cNvSpPr>
          <p:nvPr>
            <p:ph type="body" idx="1"/>
          </p:nvPr>
        </p:nvSpPr>
        <p:spPr>
          <a:xfrm>
            <a:off x="698500" y="2906713"/>
            <a:ext cx="10363200" cy="1500187"/>
          </a:xfrm>
        </p:spPr>
        <p:txBody>
          <a:bodyPr anchor="b"/>
          <a:lstStyle>
            <a:lvl1pPr marL="0" indent="0">
              <a:buNone/>
              <a:defRPr sz="20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98500" y="6428359"/>
            <a:ext cx="2844800"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445CD916-7149-4247-856D-87DAB39295C7}" type="datetimeFigureOut">
              <a:rPr lang="en-GB" smtClean="0"/>
              <a:pPr/>
              <a:t>19/12/2025</a:t>
            </a:fld>
            <a:endParaRPr lang="en-GB"/>
          </a:p>
        </p:txBody>
      </p:sp>
      <p:sp>
        <p:nvSpPr>
          <p:cNvPr id="5" name="Footer Placeholder 4"/>
          <p:cNvSpPr>
            <a:spLocks noGrp="1"/>
          </p:cNvSpPr>
          <p:nvPr>
            <p:ph type="ftr"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GB"/>
          </a:p>
        </p:txBody>
      </p:sp>
      <p:sp>
        <p:nvSpPr>
          <p:cNvPr id="6" name="Slide Number Placeholder 5"/>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13ACF840-035C-411F-BA81-AF7A8ED78138}" type="slidenum">
              <a:rPr lang="en-GB" smtClean="0"/>
              <a:pPr/>
              <a:t>‹#›</a:t>
            </a:fld>
            <a:endParaRPr lang="en-GB"/>
          </a:p>
        </p:txBody>
      </p:sp>
    </p:spTree>
    <p:extLst>
      <p:ext uri="{BB962C8B-B14F-4D97-AF65-F5344CB8AC3E}">
        <p14:creationId xmlns:p14="http://schemas.microsoft.com/office/powerpoint/2010/main" val="37567212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CFE8F7DA-80EC-4CF7-AB7B-078F533B953B}" type="datetimeFigureOut">
              <a:rPr lang="en-GB" smtClean="0"/>
              <a:pPr/>
              <a:t>19/12/2025</a:t>
            </a:fld>
            <a:endParaRPr lang="en-GB"/>
          </a:p>
        </p:txBody>
      </p:sp>
      <p:sp>
        <p:nvSpPr>
          <p:cNvPr id="4" name="Footer Placeholder 4"/>
          <p:cNvSpPr>
            <a:spLocks noGrp="1"/>
          </p:cNvSpPr>
          <p:nvPr>
            <p:ph type="ftr"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GB"/>
          </a:p>
        </p:txBody>
      </p:sp>
      <p:sp>
        <p:nvSpPr>
          <p:cNvPr id="5" name="Slide Number Placeholder 5"/>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F74E6293-7DA2-4D9E-8605-5715E69AF2C7}" type="slidenum">
              <a:rPr lang="en-GB" smtClean="0"/>
              <a:pPr/>
              <a:t>‹#›</a:t>
            </a:fld>
            <a:endParaRPr lang="en-GB"/>
          </a:p>
        </p:txBody>
      </p:sp>
    </p:spTree>
    <p:extLst>
      <p:ext uri="{BB962C8B-B14F-4D97-AF65-F5344CB8AC3E}">
        <p14:creationId xmlns:p14="http://schemas.microsoft.com/office/powerpoint/2010/main" val="23065646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B1AE269B-21F6-4A71-848B-6E891C314B78}" type="datetimeFigureOut">
              <a:rPr lang="en-GB" smtClean="0"/>
              <a:pPr/>
              <a:t>19/12/2025</a:t>
            </a:fld>
            <a:endParaRPr lang="en-GB"/>
          </a:p>
        </p:txBody>
      </p:sp>
      <p:sp>
        <p:nvSpPr>
          <p:cNvPr id="3" name="Footer Placeholder 4"/>
          <p:cNvSpPr>
            <a:spLocks noGrp="1"/>
          </p:cNvSpPr>
          <p:nvPr>
            <p:ph type="ftr"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GB"/>
          </a:p>
        </p:txBody>
      </p:sp>
      <p:sp>
        <p:nvSpPr>
          <p:cNvPr id="4" name="Slide Number Placeholder 5"/>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32789173-A1D5-421E-B384-2A426DF314C2}" type="slidenum">
              <a:rPr lang="en-GB" smtClean="0"/>
              <a:pPr/>
              <a:t>‹#›</a:t>
            </a:fld>
            <a:endParaRPr lang="en-GB"/>
          </a:p>
        </p:txBody>
      </p:sp>
    </p:spTree>
    <p:extLst>
      <p:ext uri="{BB962C8B-B14F-4D97-AF65-F5344CB8AC3E}">
        <p14:creationId xmlns:p14="http://schemas.microsoft.com/office/powerpoint/2010/main" val="35645657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96F68FA-6026-2A40-8EAF-D447602188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12192000" cy="6858000"/>
          </a:xfrm>
          <a:prstGeom prst="rect">
            <a:avLst/>
          </a:prstGeom>
        </p:spPr>
      </p:pic>
      <p:pic>
        <p:nvPicPr>
          <p:cNvPr id="8" name="Picture 7">
            <a:extLst>
              <a:ext uri="{FF2B5EF4-FFF2-40B4-BE49-F238E27FC236}">
                <a16:creationId xmlns:a16="http://schemas.microsoft.com/office/drawing/2014/main" id="{8DC246CB-2F3B-FB46-9ADA-4D8C77E70324}"/>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bwMode="auto">
          <a:xfrm>
            <a:off x="703385" y="681813"/>
            <a:ext cx="2725616" cy="1153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8">
            <a:extLst>
              <a:ext uri="{FF2B5EF4-FFF2-40B4-BE49-F238E27FC236}">
                <a16:creationId xmlns:a16="http://schemas.microsoft.com/office/drawing/2014/main" id="{96419FA0-D351-504D-9518-50113E5398CE}"/>
              </a:ext>
            </a:extLst>
          </p:cNvPr>
          <p:cNvSpPr>
            <a:spLocks noGrp="1"/>
          </p:cNvSpPr>
          <p:nvPr>
            <p:ph type="title"/>
          </p:nvPr>
        </p:nvSpPr>
        <p:spPr>
          <a:xfrm>
            <a:off x="838200" y="2894965"/>
            <a:ext cx="10515600" cy="1325563"/>
          </a:xfrm>
        </p:spPr>
        <p:txBody>
          <a:bodyPr>
            <a:normAutofit/>
          </a:bodyPr>
          <a:lstStyle>
            <a:lvl1pPr algn="ctr">
              <a:defRPr sz="60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10">
            <a:extLst>
              <a:ext uri="{FF2B5EF4-FFF2-40B4-BE49-F238E27FC236}">
                <a16:creationId xmlns:a16="http://schemas.microsoft.com/office/drawing/2014/main" id="{90DBE5C5-B048-3C40-B996-2B4628C744E5}"/>
              </a:ext>
            </a:extLst>
          </p:cNvPr>
          <p:cNvSpPr>
            <a:spLocks noGrp="1"/>
          </p:cNvSpPr>
          <p:nvPr>
            <p:ph type="body" sz="quarter" idx="10"/>
          </p:nvPr>
        </p:nvSpPr>
        <p:spPr>
          <a:xfrm>
            <a:off x="838201" y="4389438"/>
            <a:ext cx="10515600" cy="1325562"/>
          </a:xfrm>
        </p:spPr>
        <p:txBody>
          <a:bodyPr/>
          <a:lstStyle>
            <a:lvl1pPr marL="0" indent="0" algn="ctr">
              <a:buNone/>
              <a:defRPr b="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grpSp>
        <p:nvGrpSpPr>
          <p:cNvPr id="6" name="Group 5">
            <a:extLst>
              <a:ext uri="{FF2B5EF4-FFF2-40B4-BE49-F238E27FC236}">
                <a16:creationId xmlns:a16="http://schemas.microsoft.com/office/drawing/2014/main" id="{5E20D1A0-10CD-A644-9857-37CAB939C93D}"/>
              </a:ext>
            </a:extLst>
          </p:cNvPr>
          <p:cNvGrpSpPr/>
          <p:nvPr userDrawn="1"/>
        </p:nvGrpSpPr>
        <p:grpSpPr>
          <a:xfrm>
            <a:off x="2354626" y="6165306"/>
            <a:ext cx="6901432" cy="349520"/>
            <a:chOff x="1881180" y="3661077"/>
            <a:chExt cx="10353004" cy="524323"/>
          </a:xfrm>
        </p:grpSpPr>
        <p:pic>
          <p:nvPicPr>
            <p:cNvPr id="10" name="Picture 9">
              <a:extLst>
                <a:ext uri="{FF2B5EF4-FFF2-40B4-BE49-F238E27FC236}">
                  <a16:creationId xmlns:a16="http://schemas.microsoft.com/office/drawing/2014/main" id="{8D0EB749-E2BD-9D46-BBD1-D36A50EE926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50249" b="28645"/>
            <a:stretch/>
          </p:blipFill>
          <p:spPr>
            <a:xfrm>
              <a:off x="6347467" y="3661077"/>
              <a:ext cx="813172" cy="521473"/>
            </a:xfrm>
            <a:prstGeom prst="rect">
              <a:avLst/>
            </a:prstGeom>
          </p:spPr>
        </p:pic>
        <p:pic>
          <p:nvPicPr>
            <p:cNvPr id="13" name="Picture 12">
              <a:extLst>
                <a:ext uri="{FF2B5EF4-FFF2-40B4-BE49-F238E27FC236}">
                  <a16:creationId xmlns:a16="http://schemas.microsoft.com/office/drawing/2014/main" id="{EDEB4606-25EC-104B-BB48-368BA87DD79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29143" b="49751"/>
            <a:stretch/>
          </p:blipFill>
          <p:spPr>
            <a:xfrm>
              <a:off x="1881180" y="3663927"/>
              <a:ext cx="813172" cy="521473"/>
            </a:xfrm>
            <a:prstGeom prst="rect">
              <a:avLst/>
            </a:prstGeom>
          </p:spPr>
        </p:pic>
        <p:pic>
          <p:nvPicPr>
            <p:cNvPr id="14" name="Picture 13">
              <a:extLst>
                <a:ext uri="{FF2B5EF4-FFF2-40B4-BE49-F238E27FC236}">
                  <a16:creationId xmlns:a16="http://schemas.microsoft.com/office/drawing/2014/main" id="{F5823177-026F-7D4B-8504-936521AEEB1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7177" b="71717"/>
            <a:stretch/>
          </p:blipFill>
          <p:spPr>
            <a:xfrm>
              <a:off x="8763331" y="3661478"/>
              <a:ext cx="813172" cy="521473"/>
            </a:xfrm>
            <a:prstGeom prst="rect">
              <a:avLst/>
            </a:prstGeom>
          </p:spPr>
        </p:pic>
        <p:sp>
          <p:nvSpPr>
            <p:cNvPr id="15" name="Rectangle 14">
              <a:extLst>
                <a:ext uri="{FF2B5EF4-FFF2-40B4-BE49-F238E27FC236}">
                  <a16:creationId xmlns:a16="http://schemas.microsoft.com/office/drawing/2014/main" id="{ABFC0C54-AF45-EA49-8AFE-BEB7A077018F}"/>
                </a:ext>
              </a:extLst>
            </p:cNvPr>
            <p:cNvSpPr/>
            <p:nvPr/>
          </p:nvSpPr>
          <p:spPr>
            <a:xfrm>
              <a:off x="9486377" y="3682011"/>
              <a:ext cx="2747807" cy="400624"/>
            </a:xfrm>
            <a:prstGeom prst="rect">
              <a:avLst/>
            </a:prstGeom>
          </p:spPr>
          <p:txBody>
            <a:bodyPr wrap="none" lIns="0" tIns="0" rIns="0" bIns="0">
              <a:spAutoFit/>
            </a:bodyPr>
            <a:lstStyle/>
            <a:p>
              <a:pPr marL="0" indent="0">
                <a:lnSpc>
                  <a:spcPct val="140000"/>
                </a:lnSpc>
                <a:buFont typeface="Arial" pitchFamily="34" charset="0"/>
                <a:buNone/>
              </a:pPr>
              <a:r>
                <a:rPr lang="en-US" sz="1400" dirty="0" err="1">
                  <a:solidFill>
                    <a:schemeClr val="bg1"/>
                  </a:solidFill>
                </a:rPr>
                <a:t>www.manchester.ac.uk</a:t>
              </a:r>
              <a:endParaRPr lang="en-US" sz="1400" dirty="0">
                <a:solidFill>
                  <a:schemeClr val="bg1"/>
                </a:solidFill>
              </a:endParaRPr>
            </a:p>
          </p:txBody>
        </p:sp>
        <p:sp>
          <p:nvSpPr>
            <p:cNvPr id="16" name="Rectangle 15">
              <a:extLst>
                <a:ext uri="{FF2B5EF4-FFF2-40B4-BE49-F238E27FC236}">
                  <a16:creationId xmlns:a16="http://schemas.microsoft.com/office/drawing/2014/main" id="{5267516F-4EC3-CE4F-94EA-1BAE93FCE036}"/>
                </a:ext>
              </a:extLst>
            </p:cNvPr>
            <p:cNvSpPr/>
            <p:nvPr/>
          </p:nvSpPr>
          <p:spPr>
            <a:xfrm>
              <a:off x="2608798" y="3711142"/>
              <a:ext cx="3508465" cy="408898"/>
            </a:xfrm>
            <a:prstGeom prst="rect">
              <a:avLst/>
            </a:prstGeom>
          </p:spPr>
          <p:txBody>
            <a:bodyPr wrap="none" lIns="0" tIns="0" rIns="0" bIns="0">
              <a:spAutoFit/>
            </a:bodyPr>
            <a:lstStyle/>
            <a:p>
              <a:pPr marL="0" indent="0">
                <a:lnSpc>
                  <a:spcPct val="140000"/>
                </a:lnSpc>
                <a:buFont typeface="Arial" pitchFamily="34" charset="0"/>
                <a:buNone/>
              </a:pPr>
              <a:r>
                <a:rPr lang="en-US" sz="1400" dirty="0" err="1">
                  <a:solidFill>
                    <a:schemeClr val="bg1"/>
                  </a:solidFill>
                  <a:latin typeface="Open Sans"/>
                  <a:cs typeface="Open Sans"/>
                </a:rPr>
                <a:t>TheUniversityOfManchester</a:t>
              </a:r>
              <a:endParaRPr lang="en-US" sz="1400" dirty="0">
                <a:solidFill>
                  <a:schemeClr val="bg1"/>
                </a:solidFill>
                <a:latin typeface="Open Sans"/>
                <a:cs typeface="Open Sans"/>
              </a:endParaRPr>
            </a:p>
          </p:txBody>
        </p:sp>
        <p:sp>
          <p:nvSpPr>
            <p:cNvPr id="18" name="Rectangle 17">
              <a:extLst>
                <a:ext uri="{FF2B5EF4-FFF2-40B4-BE49-F238E27FC236}">
                  <a16:creationId xmlns:a16="http://schemas.microsoft.com/office/drawing/2014/main" id="{FD2164D3-EF27-A647-A66D-A748C8926A59}"/>
                </a:ext>
              </a:extLst>
            </p:cNvPr>
            <p:cNvSpPr/>
            <p:nvPr/>
          </p:nvSpPr>
          <p:spPr>
            <a:xfrm>
              <a:off x="7066185" y="3780541"/>
              <a:ext cx="1385014" cy="323193"/>
            </a:xfrm>
            <a:prstGeom prst="rect">
              <a:avLst/>
            </a:prstGeom>
          </p:spPr>
          <p:txBody>
            <a:bodyPr wrap="none" lIns="0" tIns="0" rIns="0" bIns="0">
              <a:spAutoFit/>
            </a:bodyPr>
            <a:lstStyle/>
            <a:p>
              <a:r>
                <a:rPr lang="en-US" sz="1400" err="1">
                  <a:solidFill>
                    <a:schemeClr val="bg1"/>
                  </a:solidFill>
                </a:rPr>
                <a:t>OfficialUoM</a:t>
              </a:r>
              <a:endParaRPr lang="en-GB" sz="1400">
                <a:solidFill>
                  <a:schemeClr val="bg1"/>
                </a:solidFill>
              </a:endParaRPr>
            </a:p>
          </p:txBody>
        </p:sp>
      </p:grpSp>
    </p:spTree>
    <p:extLst>
      <p:ext uri="{BB962C8B-B14F-4D97-AF65-F5344CB8AC3E}">
        <p14:creationId xmlns:p14="http://schemas.microsoft.com/office/powerpoint/2010/main" val="2407494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DDF868-4393-1C68-F8A1-2309C93DAC64}"/>
              </a:ext>
            </a:extLst>
          </p:cNvPr>
          <p:cNvPicPr>
            <a:picLocks noChangeAspect="1"/>
          </p:cNvPicPr>
          <p:nvPr userDrawn="1"/>
        </p:nvPicPr>
        <p:blipFill>
          <a:blip r:embed="rId2"/>
          <a:srcRect/>
          <a:stretch/>
        </p:blipFill>
        <p:spPr>
          <a:xfrm flipV="1">
            <a:off x="0" y="0"/>
            <a:ext cx="12192000" cy="6858000"/>
          </a:xfrm>
          <a:prstGeom prst="rect">
            <a:avLst/>
          </a:prstGeom>
        </p:spPr>
      </p:pic>
      <p:sp>
        <p:nvSpPr>
          <p:cNvPr id="2" name="Title 1">
            <a:extLst>
              <a:ext uri="{FF2B5EF4-FFF2-40B4-BE49-F238E27FC236}">
                <a16:creationId xmlns:a16="http://schemas.microsoft.com/office/drawing/2014/main" id="{FF211BC9-45F5-E908-526A-9BD942AE659A}"/>
              </a:ext>
            </a:extLst>
          </p:cNvPr>
          <p:cNvSpPr>
            <a:spLocks noGrp="1"/>
          </p:cNvSpPr>
          <p:nvPr>
            <p:ph type="ctrTitle"/>
          </p:nvPr>
        </p:nvSpPr>
        <p:spPr>
          <a:xfrm>
            <a:off x="565009" y="671531"/>
            <a:ext cx="8629555" cy="777441"/>
          </a:xfrm>
        </p:spPr>
        <p:txBody>
          <a:bodyPr anchor="t">
            <a:normAutofit/>
          </a:bodyPr>
          <a:lstStyle>
            <a:lvl1pPr algn="l">
              <a:defRPr sz="4000">
                <a:solidFill>
                  <a:schemeClr val="tx1"/>
                </a:solidFill>
              </a:defRPr>
            </a:lvl1pPr>
          </a:lstStyle>
          <a:p>
            <a:r>
              <a:rPr lang="en-GB" dirty="0"/>
              <a:t>Click to edit</a:t>
            </a:r>
            <a:endParaRPr lang="en-US" dirty="0"/>
          </a:p>
        </p:txBody>
      </p:sp>
      <p:sp>
        <p:nvSpPr>
          <p:cNvPr id="3" name="Text Placeholder 7">
            <a:extLst>
              <a:ext uri="{FF2B5EF4-FFF2-40B4-BE49-F238E27FC236}">
                <a16:creationId xmlns:a16="http://schemas.microsoft.com/office/drawing/2014/main" id="{4CFF4971-54A4-9D55-150B-A74838B39CD7}"/>
              </a:ext>
            </a:extLst>
          </p:cNvPr>
          <p:cNvSpPr>
            <a:spLocks noGrp="1"/>
          </p:cNvSpPr>
          <p:nvPr>
            <p:ph type="body" sz="quarter" idx="10" hasCustomPrompt="1"/>
          </p:nvPr>
        </p:nvSpPr>
        <p:spPr>
          <a:xfrm>
            <a:off x="565932" y="1477645"/>
            <a:ext cx="8628270" cy="4708824"/>
          </a:xfrm>
        </p:spPr>
        <p:txBody>
          <a:bodyPr>
            <a:normAutofit/>
          </a:bodyPr>
          <a:lstStyle>
            <a:lvl1pPr marL="0" indent="0">
              <a:buFontTx/>
              <a:buNone/>
              <a:defRPr sz="2400"/>
            </a:lvl1pPr>
          </a:lstStyle>
          <a:p>
            <a:pPr lvl="0"/>
            <a:r>
              <a:rPr lang="en-US" dirty="0"/>
              <a:t>Body text goes here</a:t>
            </a:r>
          </a:p>
        </p:txBody>
      </p:sp>
    </p:spTree>
    <p:extLst>
      <p:ext uri="{BB962C8B-B14F-4D97-AF65-F5344CB8AC3E}">
        <p14:creationId xmlns:p14="http://schemas.microsoft.com/office/powerpoint/2010/main" val="3392363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ck Title Slide">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8E4AFA-0C8C-9540-AEFD-8CE9FF2C2B60}"/>
              </a:ext>
            </a:extLst>
          </p:cNvPr>
          <p:cNvSpPr/>
          <p:nvPr userDrawn="1"/>
        </p:nvSpPr>
        <p:spPr>
          <a:xfrm>
            <a:off x="609600" y="332656"/>
            <a:ext cx="2174032" cy="10802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98500" y="1846550"/>
            <a:ext cx="10363200" cy="2041524"/>
          </a:xfrm>
        </p:spPr>
        <p:txBody>
          <a:bodyPr/>
          <a:lstStyle>
            <a:lvl1pPr>
              <a:defRPr sz="4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3421768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98500" y="2130426"/>
            <a:ext cx="10363200" cy="1470025"/>
          </a:xfrm>
        </p:spPr>
        <p:txBody>
          <a:bodyPr/>
          <a:lstStyle>
            <a:lvl1pPr>
              <a:defRPr sz="3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3" name="Subtitle 2"/>
          <p:cNvSpPr>
            <a:spLocks noGrp="1"/>
          </p:cNvSpPr>
          <p:nvPr>
            <p:ph type="subTitle" idx="1"/>
          </p:nvPr>
        </p:nvSpPr>
        <p:spPr>
          <a:xfrm>
            <a:off x="698500" y="3886200"/>
            <a:ext cx="8534400" cy="1752600"/>
          </a:xfrm>
        </p:spPr>
        <p:txBody>
          <a:bodyPr/>
          <a:lstStyle>
            <a:lvl1pPr marL="0" indent="0" algn="l">
              <a:buNone/>
              <a:defRPr sz="28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698500" y="6428359"/>
            <a:ext cx="2844800"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EC7AB759-530A-46AC-842F-B07144F002F9}" type="datetimeFigureOut">
              <a:rPr lang="en-GB" smtClean="0"/>
              <a:pPr/>
              <a:t>19/12/2025</a:t>
            </a:fld>
            <a:endParaRPr lang="en-GB"/>
          </a:p>
        </p:txBody>
      </p:sp>
      <p:sp>
        <p:nvSpPr>
          <p:cNvPr id="5" name="Footer Placeholder 4"/>
          <p:cNvSpPr>
            <a:spLocks noGrp="1"/>
          </p:cNvSpPr>
          <p:nvPr>
            <p:ph type="ftr"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GB"/>
          </a:p>
        </p:txBody>
      </p:sp>
      <p:sp>
        <p:nvSpPr>
          <p:cNvPr id="6" name="Slide Number Placeholder 5"/>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10AD8A0A-4898-40BF-9009-4DA7E611EAC1}" type="slidenum">
              <a:rPr lang="en-GB" smtClean="0"/>
              <a:pPr/>
              <a:t>‹#›</a:t>
            </a:fld>
            <a:endParaRPr lang="en-GB"/>
          </a:p>
        </p:txBody>
      </p:sp>
    </p:spTree>
    <p:extLst>
      <p:ext uri="{BB962C8B-B14F-4D97-AF65-F5344CB8AC3E}">
        <p14:creationId xmlns:p14="http://schemas.microsoft.com/office/powerpoint/2010/main" val="1376846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98500" y="1268760"/>
            <a:ext cx="10959008" cy="1143000"/>
          </a:xfrm>
        </p:spPr>
        <p:txBody>
          <a:bodyPr/>
          <a:lstStyle>
            <a:lvl1pPr>
              <a:defRPr sz="360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698500" y="2492897"/>
            <a:ext cx="10972800" cy="3633267"/>
          </a:xfrm>
        </p:spPr>
        <p:txBody>
          <a:bodyPr/>
          <a:lstStyle>
            <a:lvl1pPr>
              <a:defRPr sz="2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98500" y="6428359"/>
            <a:ext cx="2844800"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222B6232-AB33-4513-9527-F98CEC472D23}" type="datetimeFigureOut">
              <a:rPr lang="en-GB" smtClean="0"/>
              <a:pPr/>
              <a:t>19/12/2025</a:t>
            </a:fld>
            <a:endParaRPr lang="en-GB"/>
          </a:p>
        </p:txBody>
      </p:sp>
      <p:sp>
        <p:nvSpPr>
          <p:cNvPr id="5" name="Footer Placeholder 4"/>
          <p:cNvSpPr>
            <a:spLocks noGrp="1"/>
          </p:cNvSpPr>
          <p:nvPr>
            <p:ph type="ftr"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GB"/>
          </a:p>
        </p:txBody>
      </p:sp>
      <p:sp>
        <p:nvSpPr>
          <p:cNvPr id="6" name="Slide Number Placeholder 5"/>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F758A139-7ABE-46A1-B082-C2C77667394C}" type="slidenum">
              <a:rPr lang="en-GB" smtClean="0"/>
              <a:pPr/>
              <a:t>‹#›</a:t>
            </a:fld>
            <a:endParaRPr lang="en-GB"/>
          </a:p>
        </p:txBody>
      </p:sp>
    </p:spTree>
    <p:extLst>
      <p:ext uri="{BB962C8B-B14F-4D97-AF65-F5344CB8AC3E}">
        <p14:creationId xmlns:p14="http://schemas.microsoft.com/office/powerpoint/2010/main" val="623332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GREY">
    <p:bg>
      <p:bgPr>
        <a:solidFill>
          <a:schemeClr val="bg1">
            <a:lumMod val="50000"/>
            <a:alpha val="6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8500" y="1268760"/>
            <a:ext cx="10959008" cy="1143000"/>
          </a:xfrm>
        </p:spPr>
        <p:txBody>
          <a:bodyPr/>
          <a:lstStyle>
            <a:lvl1pPr>
              <a:defRPr sz="36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698500" y="2492897"/>
            <a:ext cx="10972800" cy="3633267"/>
          </a:xfrm>
        </p:spPr>
        <p:txBody>
          <a:bodyPr/>
          <a:lstStyle>
            <a:lvl1pPr>
              <a:defRPr sz="2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98500" y="6428359"/>
            <a:ext cx="2844800"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222B6232-AB33-4513-9527-F98CEC472D23}" type="datetimeFigureOut">
              <a:rPr lang="en-GB" smtClean="0"/>
              <a:pPr/>
              <a:t>19/12/2025</a:t>
            </a:fld>
            <a:endParaRPr lang="en-GB"/>
          </a:p>
        </p:txBody>
      </p:sp>
      <p:sp>
        <p:nvSpPr>
          <p:cNvPr id="5" name="Footer Placeholder 4"/>
          <p:cNvSpPr>
            <a:spLocks noGrp="1"/>
          </p:cNvSpPr>
          <p:nvPr>
            <p:ph type="ftr"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GB"/>
          </a:p>
        </p:txBody>
      </p:sp>
      <p:sp>
        <p:nvSpPr>
          <p:cNvPr id="6" name="Slide Number Placeholder 5"/>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F758A139-7ABE-46A1-B082-C2C77667394C}" type="slidenum">
              <a:rPr lang="en-GB" smtClean="0"/>
              <a:pPr/>
              <a:t>‹#›</a:t>
            </a:fld>
            <a:endParaRPr lang="en-GB"/>
          </a:p>
        </p:txBody>
      </p:sp>
      <p:sp>
        <p:nvSpPr>
          <p:cNvPr id="8" name="Rectangle 7">
            <a:extLst>
              <a:ext uri="{FF2B5EF4-FFF2-40B4-BE49-F238E27FC236}">
                <a16:creationId xmlns:a16="http://schemas.microsoft.com/office/drawing/2014/main" id="{80007185-38DE-7046-AFF4-4EFA23203A98}"/>
              </a:ext>
            </a:extLst>
          </p:cNvPr>
          <p:cNvSpPr/>
          <p:nvPr userDrawn="1"/>
        </p:nvSpPr>
        <p:spPr>
          <a:xfrm>
            <a:off x="479376" y="332656"/>
            <a:ext cx="2016224" cy="936104"/>
          </a:xfrm>
          <a:prstGeom prst="rect">
            <a:avLst/>
          </a:prstGeom>
          <a:solidFill>
            <a:srgbClr val="AB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490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8500" y="4406901"/>
            <a:ext cx="10363200" cy="1362075"/>
          </a:xfrm>
        </p:spPr>
        <p:txBody>
          <a:bodyPr anchor="t"/>
          <a:lstStyle>
            <a:lvl1pPr algn="l">
              <a:defRPr sz="4000" b="1" cap="a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3" name="Text Placeholder 2"/>
          <p:cNvSpPr>
            <a:spLocks noGrp="1"/>
          </p:cNvSpPr>
          <p:nvPr>
            <p:ph type="body" idx="1"/>
          </p:nvPr>
        </p:nvSpPr>
        <p:spPr>
          <a:xfrm>
            <a:off x="698500" y="2906713"/>
            <a:ext cx="10363200" cy="1500187"/>
          </a:xfrm>
        </p:spPr>
        <p:txBody>
          <a:bodyPr anchor="b"/>
          <a:lstStyle>
            <a:lvl1pPr marL="0" indent="0">
              <a:buNone/>
              <a:defRPr sz="20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98500" y="6428359"/>
            <a:ext cx="2844800"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445CD916-7149-4247-856D-87DAB39295C7}" type="datetimeFigureOut">
              <a:rPr lang="en-GB" smtClean="0"/>
              <a:pPr/>
              <a:t>19/12/2025</a:t>
            </a:fld>
            <a:endParaRPr lang="en-GB"/>
          </a:p>
        </p:txBody>
      </p:sp>
      <p:sp>
        <p:nvSpPr>
          <p:cNvPr id="5" name="Footer Placeholder 4"/>
          <p:cNvSpPr>
            <a:spLocks noGrp="1"/>
          </p:cNvSpPr>
          <p:nvPr>
            <p:ph type="ftr"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GB"/>
          </a:p>
        </p:txBody>
      </p:sp>
      <p:sp>
        <p:nvSpPr>
          <p:cNvPr id="6" name="Slide Number Placeholder 5"/>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13ACF840-035C-411F-BA81-AF7A8ED78138}" type="slidenum">
              <a:rPr lang="en-GB" smtClean="0"/>
              <a:pPr/>
              <a:t>‹#›</a:t>
            </a:fld>
            <a:endParaRPr lang="en-GB"/>
          </a:p>
        </p:txBody>
      </p:sp>
    </p:spTree>
    <p:extLst>
      <p:ext uri="{BB962C8B-B14F-4D97-AF65-F5344CB8AC3E}">
        <p14:creationId xmlns:p14="http://schemas.microsoft.com/office/powerpoint/2010/main" val="3681403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CFE8F7DA-80EC-4CF7-AB7B-078F533B953B}" type="datetimeFigureOut">
              <a:rPr lang="en-GB" smtClean="0"/>
              <a:pPr/>
              <a:t>19/12/2025</a:t>
            </a:fld>
            <a:endParaRPr lang="en-GB"/>
          </a:p>
        </p:txBody>
      </p:sp>
      <p:sp>
        <p:nvSpPr>
          <p:cNvPr id="4" name="Footer Placeholder 4"/>
          <p:cNvSpPr>
            <a:spLocks noGrp="1"/>
          </p:cNvSpPr>
          <p:nvPr>
            <p:ph type="ftr"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GB"/>
          </a:p>
        </p:txBody>
      </p:sp>
      <p:sp>
        <p:nvSpPr>
          <p:cNvPr id="5" name="Slide Number Placeholder 5"/>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F74E6293-7DA2-4D9E-8605-5715E69AF2C7}" type="slidenum">
              <a:rPr lang="en-GB" smtClean="0"/>
              <a:pPr/>
              <a:t>‹#›</a:t>
            </a:fld>
            <a:endParaRPr lang="en-GB"/>
          </a:p>
        </p:txBody>
      </p:sp>
    </p:spTree>
    <p:extLst>
      <p:ext uri="{BB962C8B-B14F-4D97-AF65-F5344CB8AC3E}">
        <p14:creationId xmlns:p14="http://schemas.microsoft.com/office/powerpoint/2010/main" val="2901365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emf"/><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98500" y="1340768"/>
            <a:ext cx="7790656"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698500" y="2564905"/>
            <a:ext cx="10972800" cy="363326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98500" y="6428359"/>
            <a:ext cx="2844800" cy="365125"/>
          </a:xfrm>
          <a:prstGeom prst="rect">
            <a:avLst/>
          </a:prstGeom>
        </p:spPr>
        <p:txBody>
          <a:bodyPr vert="horz" wrap="square" lIns="0" tIns="0" rIns="0" bIns="0" numCol="1" anchor="ctr" anchorCtr="0" compatLnSpc="1">
            <a:prstTxWarp prst="textNoShape">
              <a:avLst/>
            </a:prstTxWarp>
          </a:bodyPr>
          <a:lstStyle>
            <a:lvl1pPr>
              <a:defRPr sz="1000">
                <a:solidFill>
                  <a:srgbClr val="898989"/>
                </a:solidFill>
                <a:latin typeface="Arial" panose="020B0604020202020204" pitchFamily="34" charset="0"/>
                <a:cs typeface="Arial" panose="020B0604020202020204" pitchFamily="34" charset="0"/>
              </a:defRPr>
            </a:lvl1pPr>
          </a:lstStyle>
          <a:p>
            <a:fld id="{456A7D1D-6254-4063-974C-6A2AE04E4B91}" type="datetimeFigureOut">
              <a:rPr lang="en-GB" smtClean="0"/>
              <a:pPr/>
              <a:t>19/12/2025</a:t>
            </a:fld>
            <a:endParaRPr lang="en-GB"/>
          </a:p>
        </p:txBody>
      </p:sp>
      <p:sp>
        <p:nvSpPr>
          <p:cNvPr id="5" name="Footer Placeholder 4"/>
          <p:cNvSpPr>
            <a:spLocks noGrp="1"/>
          </p:cNvSpPr>
          <p:nvPr>
            <p:ph type="ftr" sz="quarter" idx="3"/>
          </p:nvPr>
        </p:nvSpPr>
        <p:spPr>
          <a:xfrm>
            <a:off x="4240708" y="6428359"/>
            <a:ext cx="3860800" cy="365125"/>
          </a:xfrm>
          <a:prstGeom prst="rect">
            <a:avLst/>
          </a:prstGeom>
        </p:spPr>
        <p:txBody>
          <a:bodyPr vert="horz" wrap="square" lIns="0" tIns="0" rIns="0" bIns="0" numCol="1" anchor="ctr" anchorCtr="0" compatLnSpc="1">
            <a:prstTxWarp prst="textNoShape">
              <a:avLst/>
            </a:prstTxWarp>
          </a:bodyPr>
          <a:lstStyle>
            <a:lvl1pPr algn="ctr">
              <a:defRPr sz="1000">
                <a:solidFill>
                  <a:srgbClr val="898989"/>
                </a:solidFill>
                <a:latin typeface="Arial" panose="020B0604020202020204" pitchFamily="34" charset="0"/>
                <a:cs typeface="Arial" panose="020B0604020202020204" pitchFamily="34" charset="0"/>
              </a:defRPr>
            </a:lvl1pPr>
          </a:lstStyle>
          <a:p>
            <a:endParaRPr lang="en-GB"/>
          </a:p>
        </p:txBody>
      </p:sp>
      <p:sp>
        <p:nvSpPr>
          <p:cNvPr id="6" name="Slide Number Placeholder 5"/>
          <p:cNvSpPr>
            <a:spLocks noGrp="1"/>
          </p:cNvSpPr>
          <p:nvPr>
            <p:ph type="sldNum" sz="quarter" idx="4"/>
          </p:nvPr>
        </p:nvSpPr>
        <p:spPr>
          <a:xfrm>
            <a:off x="8826500" y="6428359"/>
            <a:ext cx="2844800" cy="365125"/>
          </a:xfrm>
          <a:prstGeom prst="rect">
            <a:avLst/>
          </a:prstGeom>
        </p:spPr>
        <p:txBody>
          <a:bodyPr vert="horz" wrap="square" lIns="0" tIns="0" rIns="0" bIns="0" numCol="1" anchor="ctr" anchorCtr="0" compatLnSpc="1">
            <a:prstTxWarp prst="textNoShape">
              <a:avLst/>
            </a:prstTxWarp>
          </a:bodyPr>
          <a:lstStyle>
            <a:lvl1pPr algn="r">
              <a:defRPr sz="1000">
                <a:solidFill>
                  <a:srgbClr val="898989"/>
                </a:solidFill>
                <a:latin typeface="Arial" panose="020B0604020202020204" pitchFamily="34" charset="0"/>
                <a:cs typeface="Arial" panose="020B0604020202020204" pitchFamily="34" charset="0"/>
              </a:defRPr>
            </a:lvl1pPr>
          </a:lstStyle>
          <a:p>
            <a:fld id="{26878614-5F41-4702-8E44-D9C8B2874F5D}" type="slidenum">
              <a:rPr lang="en-GB" smtClean="0"/>
              <a:pPr/>
              <a:t>‹#›</a:t>
            </a:fld>
            <a:endParaRPr lang="en-GB"/>
          </a:p>
        </p:txBody>
      </p:sp>
      <p:pic>
        <p:nvPicPr>
          <p:cNvPr id="7" name="Picture 5" descr="TAB_col_white_background.eps"/>
          <p:cNvPicPr>
            <a:picLocks noChangeAspect="1"/>
          </p:cNvPicPr>
          <p:nvPr userDrawn="1"/>
        </p:nvPicPr>
        <p:blipFill>
          <a:blip r:embed="rId13" cstate="print"/>
          <a:srcRect/>
          <a:stretch>
            <a:fillRect/>
          </a:stretch>
        </p:blipFill>
        <p:spPr bwMode="auto">
          <a:xfrm>
            <a:off x="698500" y="509588"/>
            <a:ext cx="1663700" cy="711200"/>
          </a:xfrm>
          <a:prstGeom prst="rect">
            <a:avLst/>
          </a:prstGeom>
          <a:noFill/>
          <a:ln w="9525">
            <a:noFill/>
            <a:miter lim="800000"/>
            <a:headEnd/>
            <a:tailEnd/>
          </a:ln>
        </p:spPr>
      </p:pic>
    </p:spTree>
    <p:extLst>
      <p:ext uri="{BB962C8B-B14F-4D97-AF65-F5344CB8AC3E}">
        <p14:creationId xmlns:p14="http://schemas.microsoft.com/office/powerpoint/2010/main" val="2993702272"/>
      </p:ext>
    </p:extLst>
  </p:cSld>
  <p:clrMap bg1="lt1" tx1="dk1" bg2="lt2" tx2="dk2" accent1="accent1" accent2="accent2" accent3="accent3" accent4="accent4" accent5="accent5" accent6="accent6" hlink="hlink" folHlink="folHlink"/>
  <p:sldLayoutIdLst>
    <p:sldLayoutId id="2147483667" r:id="rId1"/>
    <p:sldLayoutId id="2147483678" r:id="rId2"/>
    <p:sldLayoutId id="2147483679" r:id="rId3"/>
    <p:sldLayoutId id="2147483677" r:id="rId4"/>
    <p:sldLayoutId id="2147483668" r:id="rId5"/>
    <p:sldLayoutId id="2147483669" r:id="rId6"/>
    <p:sldLayoutId id="2147483670" r:id="rId7"/>
    <p:sldLayoutId id="2147483671" r:id="rId8"/>
    <p:sldLayoutId id="2147483674" r:id="rId9"/>
    <p:sldLayoutId id="2147483675" r:id="rId10"/>
    <p:sldLayoutId id="2147483676" r:id="rId11"/>
  </p:sldLayoutIdLst>
  <p:txStyles>
    <p:titleStyle>
      <a:lvl1pPr algn="l" rtl="0" fontAlgn="base">
        <a:spcBef>
          <a:spcPct val="0"/>
        </a:spcBef>
        <a:spcAft>
          <a:spcPct val="0"/>
        </a:spcAft>
        <a:defRPr sz="3200" b="1" kern="1200">
          <a:solidFill>
            <a:schemeClr val="tx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3pPr>
      <a:lvl4pPr marL="1600200" indent="-228600"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4pPr>
      <a:lvl5pPr marL="2057400" indent="-228600"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99863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59" r:id="rId3"/>
    <p:sldLayoutId id="2147483660" r:id="rId4"/>
    <p:sldLayoutId id="2147483662"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98500" y="1340768"/>
            <a:ext cx="7790656"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698500" y="2564905"/>
            <a:ext cx="10972800" cy="363326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98500" y="6428359"/>
            <a:ext cx="2844800" cy="365125"/>
          </a:xfrm>
          <a:prstGeom prst="rect">
            <a:avLst/>
          </a:prstGeom>
        </p:spPr>
        <p:txBody>
          <a:bodyPr vert="horz" wrap="square" lIns="0" tIns="0" rIns="0" bIns="0" numCol="1" anchor="ctr" anchorCtr="0" compatLnSpc="1">
            <a:prstTxWarp prst="textNoShape">
              <a:avLst/>
            </a:prstTxWarp>
          </a:bodyPr>
          <a:lstStyle>
            <a:lvl1pPr>
              <a:defRPr sz="1000">
                <a:solidFill>
                  <a:srgbClr val="898989"/>
                </a:solidFill>
                <a:latin typeface="Arial" panose="020B0604020202020204" pitchFamily="34" charset="0"/>
                <a:cs typeface="Arial" panose="020B0604020202020204" pitchFamily="34" charset="0"/>
              </a:defRPr>
            </a:lvl1pPr>
          </a:lstStyle>
          <a:p>
            <a:fld id="{456A7D1D-6254-4063-974C-6A2AE04E4B91}" type="datetimeFigureOut">
              <a:rPr lang="en-GB" smtClean="0"/>
              <a:pPr/>
              <a:t>19/12/2025</a:t>
            </a:fld>
            <a:endParaRPr lang="en-GB"/>
          </a:p>
        </p:txBody>
      </p:sp>
      <p:sp>
        <p:nvSpPr>
          <p:cNvPr id="5" name="Footer Placeholder 4"/>
          <p:cNvSpPr>
            <a:spLocks noGrp="1"/>
          </p:cNvSpPr>
          <p:nvPr>
            <p:ph type="ftr" sz="quarter" idx="3"/>
          </p:nvPr>
        </p:nvSpPr>
        <p:spPr>
          <a:xfrm>
            <a:off x="4240708" y="6428359"/>
            <a:ext cx="3860800" cy="365125"/>
          </a:xfrm>
          <a:prstGeom prst="rect">
            <a:avLst/>
          </a:prstGeom>
        </p:spPr>
        <p:txBody>
          <a:bodyPr vert="horz" wrap="square" lIns="0" tIns="0" rIns="0" bIns="0" numCol="1" anchor="ctr" anchorCtr="0" compatLnSpc="1">
            <a:prstTxWarp prst="textNoShape">
              <a:avLst/>
            </a:prstTxWarp>
          </a:bodyPr>
          <a:lstStyle>
            <a:lvl1pPr algn="ctr">
              <a:defRPr sz="1000">
                <a:solidFill>
                  <a:srgbClr val="898989"/>
                </a:solidFill>
                <a:latin typeface="Arial" panose="020B0604020202020204" pitchFamily="34" charset="0"/>
                <a:cs typeface="Arial" panose="020B0604020202020204" pitchFamily="34" charset="0"/>
              </a:defRPr>
            </a:lvl1pPr>
          </a:lstStyle>
          <a:p>
            <a:endParaRPr lang="en-GB"/>
          </a:p>
        </p:txBody>
      </p:sp>
      <p:sp>
        <p:nvSpPr>
          <p:cNvPr id="6" name="Slide Number Placeholder 5"/>
          <p:cNvSpPr>
            <a:spLocks noGrp="1"/>
          </p:cNvSpPr>
          <p:nvPr>
            <p:ph type="sldNum" sz="quarter" idx="4"/>
          </p:nvPr>
        </p:nvSpPr>
        <p:spPr>
          <a:xfrm>
            <a:off x="8826500" y="6428359"/>
            <a:ext cx="2844800" cy="365125"/>
          </a:xfrm>
          <a:prstGeom prst="rect">
            <a:avLst/>
          </a:prstGeom>
        </p:spPr>
        <p:txBody>
          <a:bodyPr vert="horz" wrap="square" lIns="0" tIns="0" rIns="0" bIns="0" numCol="1" anchor="ctr" anchorCtr="0" compatLnSpc="1">
            <a:prstTxWarp prst="textNoShape">
              <a:avLst/>
            </a:prstTxWarp>
          </a:bodyPr>
          <a:lstStyle>
            <a:lvl1pPr algn="r">
              <a:defRPr sz="1000">
                <a:solidFill>
                  <a:srgbClr val="898989"/>
                </a:solidFill>
                <a:latin typeface="Arial" panose="020B0604020202020204" pitchFamily="34" charset="0"/>
                <a:cs typeface="Arial" panose="020B0604020202020204" pitchFamily="34" charset="0"/>
              </a:defRPr>
            </a:lvl1pPr>
          </a:lstStyle>
          <a:p>
            <a:fld id="{26878614-5F41-4702-8E44-D9C8B2874F5D}" type="slidenum">
              <a:rPr lang="en-GB" smtClean="0"/>
              <a:pPr/>
              <a:t>‹#›</a:t>
            </a:fld>
            <a:endParaRPr lang="en-GB"/>
          </a:p>
        </p:txBody>
      </p:sp>
      <p:pic>
        <p:nvPicPr>
          <p:cNvPr id="7" name="Picture 5" descr="TAB_col_white_background.eps"/>
          <p:cNvPicPr>
            <a:picLocks noChangeAspect="1"/>
          </p:cNvPicPr>
          <p:nvPr userDrawn="1"/>
        </p:nvPicPr>
        <p:blipFill>
          <a:blip r:embed="rId13" cstate="print"/>
          <a:srcRect/>
          <a:stretch>
            <a:fillRect/>
          </a:stretch>
        </p:blipFill>
        <p:spPr bwMode="auto">
          <a:xfrm>
            <a:off x="698500" y="509588"/>
            <a:ext cx="1663700" cy="711200"/>
          </a:xfrm>
          <a:prstGeom prst="rect">
            <a:avLst/>
          </a:prstGeom>
          <a:noFill/>
          <a:ln w="9525">
            <a:noFill/>
            <a:miter lim="800000"/>
            <a:headEnd/>
            <a:tailEnd/>
          </a:ln>
        </p:spPr>
      </p:pic>
    </p:spTree>
    <p:extLst>
      <p:ext uri="{BB962C8B-B14F-4D97-AF65-F5344CB8AC3E}">
        <p14:creationId xmlns:p14="http://schemas.microsoft.com/office/powerpoint/2010/main" val="39137180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rtl="0" fontAlgn="base">
        <a:spcBef>
          <a:spcPct val="0"/>
        </a:spcBef>
        <a:spcAft>
          <a:spcPct val="0"/>
        </a:spcAft>
        <a:defRPr sz="3200" b="1" kern="1200">
          <a:solidFill>
            <a:schemeClr val="tx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3pPr>
      <a:lvl4pPr marL="1600200" indent="-228600"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4pPr>
      <a:lvl5pPr marL="2057400" indent="-228600"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52.jpeg"/><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12" Type="http://schemas.openxmlformats.org/officeDocument/2006/relationships/image" Target="../media/image66.jpe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60.jpeg"/><Relationship Id="rId11" Type="http://schemas.openxmlformats.org/officeDocument/2006/relationships/image" Target="../media/image65.jpeg"/><Relationship Id="rId5" Type="http://schemas.openxmlformats.org/officeDocument/2006/relationships/image" Target="../media/image59.jpeg"/><Relationship Id="rId10" Type="http://schemas.openxmlformats.org/officeDocument/2006/relationships/image" Target="../media/image64.jpeg"/><Relationship Id="rId4" Type="http://schemas.openxmlformats.org/officeDocument/2006/relationships/image" Target="../media/image58.jpeg"/><Relationship Id="rId9" Type="http://schemas.openxmlformats.org/officeDocument/2006/relationships/image" Target="../media/image63.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12_4992AF49.xml"/><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805126-3089-F943-9C7D-F7BDB07221BE}"/>
              </a:ext>
            </a:extLst>
          </p:cNvPr>
          <p:cNvSpPr>
            <a:spLocks noGrp="1"/>
          </p:cNvSpPr>
          <p:nvPr>
            <p:ph type="ctrTitle"/>
          </p:nvPr>
        </p:nvSpPr>
        <p:spPr/>
        <p:txBody>
          <a:bodyPr/>
          <a:lstStyle/>
          <a:p>
            <a:r>
              <a:rPr lang="en-US"/>
              <a:t>About the University</a:t>
            </a:r>
          </a:p>
        </p:txBody>
      </p:sp>
      <p:sp>
        <p:nvSpPr>
          <p:cNvPr id="13" name="Subtitle 12">
            <a:extLst>
              <a:ext uri="{FF2B5EF4-FFF2-40B4-BE49-F238E27FC236}">
                <a16:creationId xmlns:a16="http://schemas.microsoft.com/office/drawing/2014/main" id="{DDA0DC9F-EBF8-764B-A596-244509F58956}"/>
              </a:ext>
            </a:extLst>
          </p:cNvPr>
          <p:cNvSpPr>
            <a:spLocks noGrp="1"/>
          </p:cNvSpPr>
          <p:nvPr>
            <p:ph type="subTitle" idx="1"/>
          </p:nvPr>
        </p:nvSpPr>
        <p:spPr/>
        <p:txBody>
          <a:bodyPr/>
          <a:lstStyle/>
          <a:p>
            <a:r>
              <a:rPr lang="en-GB"/>
              <a:t>Author name</a:t>
            </a:r>
          </a:p>
        </p:txBody>
      </p:sp>
    </p:spTree>
    <p:extLst>
      <p:ext uri="{BB962C8B-B14F-4D97-AF65-F5344CB8AC3E}">
        <p14:creationId xmlns:p14="http://schemas.microsoft.com/office/powerpoint/2010/main" val="311616707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ABA40E2-74D5-FE4E-9875-CE8DCF36020F}"/>
              </a:ext>
            </a:extLst>
          </p:cNvPr>
          <p:cNvSpPr txBox="1">
            <a:spLocks/>
          </p:cNvSpPr>
          <p:nvPr/>
        </p:nvSpPr>
        <p:spPr>
          <a:xfrm>
            <a:off x="4292295" y="4918039"/>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a:solidFill>
                <a:schemeClr val="tx1">
                  <a:lumMod val="65000"/>
                  <a:lumOff val="35000"/>
                </a:schemeClr>
              </a:solidFill>
              <a:latin typeface="Open Sans"/>
              <a:cs typeface="Open Sans"/>
            </a:endParaRPr>
          </a:p>
        </p:txBody>
      </p:sp>
      <p:sp>
        <p:nvSpPr>
          <p:cNvPr id="9" name="Title 1">
            <a:extLst>
              <a:ext uri="{FF2B5EF4-FFF2-40B4-BE49-F238E27FC236}">
                <a16:creationId xmlns:a16="http://schemas.microsoft.com/office/drawing/2014/main" id="{F1A0F1C4-E9CE-D34D-A371-DC8EF8045964}"/>
              </a:ext>
            </a:extLst>
          </p:cNvPr>
          <p:cNvSpPr txBox="1">
            <a:spLocks/>
          </p:cNvSpPr>
          <p:nvPr/>
        </p:nvSpPr>
        <p:spPr bwMode="auto">
          <a:xfrm>
            <a:off x="698500" y="665992"/>
            <a:ext cx="10959008"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fontAlgn="base">
              <a:spcBef>
                <a:spcPct val="0"/>
              </a:spcBef>
              <a:spcAft>
                <a:spcPct val="0"/>
              </a:spcAft>
              <a:defRPr sz="36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a:solidFill>
                  <a:schemeClr val="tx2"/>
                </a:solidFill>
              </a:rPr>
              <a:t>Accelerating interdisciplinary research</a:t>
            </a:r>
          </a:p>
        </p:txBody>
      </p:sp>
      <p:sp>
        <p:nvSpPr>
          <p:cNvPr id="2" name="Rectangle: Rounded Corners 1">
            <a:extLst>
              <a:ext uri="{FF2B5EF4-FFF2-40B4-BE49-F238E27FC236}">
                <a16:creationId xmlns:a16="http://schemas.microsoft.com/office/drawing/2014/main" id="{4442F6D4-C225-8577-FE96-CAB78B7E79AB}"/>
              </a:ext>
            </a:extLst>
          </p:cNvPr>
          <p:cNvSpPr/>
          <p:nvPr/>
        </p:nvSpPr>
        <p:spPr>
          <a:xfrm>
            <a:off x="2063552" y="4365104"/>
            <a:ext cx="8064896" cy="884531"/>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GB">
                <a:latin typeface="Open Sans" panose="020B0606030504020204" pitchFamily="34" charset="0"/>
                <a:ea typeface="Open Sans" panose="020B0606030504020204" pitchFamily="34" charset="0"/>
                <a:cs typeface="Open Sans" panose="020B0606030504020204" pitchFamily="34" charset="0"/>
              </a:rPr>
              <a:t>The University of Manchester Research Institute</a:t>
            </a:r>
          </a:p>
        </p:txBody>
      </p:sp>
      <p:grpSp>
        <p:nvGrpSpPr>
          <p:cNvPr id="14" name="Group 13">
            <a:extLst>
              <a:ext uri="{FF2B5EF4-FFF2-40B4-BE49-F238E27FC236}">
                <a16:creationId xmlns:a16="http://schemas.microsoft.com/office/drawing/2014/main" id="{6B64F936-A5CA-1AE1-0540-6E00CA48D080}"/>
              </a:ext>
            </a:extLst>
          </p:cNvPr>
          <p:cNvGrpSpPr/>
          <p:nvPr/>
        </p:nvGrpSpPr>
        <p:grpSpPr>
          <a:xfrm>
            <a:off x="1949115" y="2199374"/>
            <a:ext cx="6601908" cy="1526322"/>
            <a:chOff x="2178622" y="2199374"/>
            <a:chExt cx="6601908" cy="1526322"/>
          </a:xfrm>
        </p:grpSpPr>
        <p:sp>
          <p:nvSpPr>
            <p:cNvPr id="3" name="Oval 2">
              <a:extLst>
                <a:ext uri="{FF2B5EF4-FFF2-40B4-BE49-F238E27FC236}">
                  <a16:creationId xmlns:a16="http://schemas.microsoft.com/office/drawing/2014/main" id="{6173FF68-22FF-0BC2-0661-BEC0431741E6}"/>
                </a:ext>
              </a:extLst>
            </p:cNvPr>
            <p:cNvSpPr/>
            <p:nvPr/>
          </p:nvSpPr>
          <p:spPr>
            <a:xfrm>
              <a:off x="2178622" y="2199374"/>
              <a:ext cx="1526322" cy="1526322"/>
            </a:xfrm>
            <a:prstGeom prst="ellipse">
              <a:avLst/>
            </a:prstGeom>
            <a:noFill/>
            <a:ln w="47625">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lnSpc>
                  <a:spcPct val="90000"/>
                </a:lnSpc>
              </a:pPr>
              <a:r>
                <a:rPr lang="en-US" b="1">
                  <a:solidFill>
                    <a:schemeClr val="tx1"/>
                  </a:solidFill>
                  <a:latin typeface="Open Sans"/>
                  <a:cs typeface="Open Sans"/>
                </a:rPr>
                <a:t>Creative</a:t>
              </a:r>
              <a:br>
                <a:rPr lang="en-US" b="1">
                  <a:solidFill>
                    <a:schemeClr val="tx1"/>
                  </a:solidFill>
                  <a:latin typeface="Open Sans"/>
                  <a:cs typeface="Open Sans"/>
                </a:rPr>
              </a:br>
              <a:r>
                <a:rPr lang="en-US" b="1">
                  <a:solidFill>
                    <a:schemeClr val="tx1"/>
                  </a:solidFill>
                  <a:latin typeface="Open Sans"/>
                  <a:cs typeface="Open Sans"/>
                </a:rPr>
                <a:t>Manchester</a:t>
              </a:r>
              <a:endParaRPr lang="en-US" sz="300">
                <a:solidFill>
                  <a:schemeClr val="tx1"/>
                </a:solidFill>
                <a:latin typeface="Open Sans"/>
                <a:cs typeface="Open Sans"/>
              </a:endParaRPr>
            </a:p>
          </p:txBody>
        </p:sp>
        <p:sp>
          <p:nvSpPr>
            <p:cNvPr id="8" name="Oval 7">
              <a:extLst>
                <a:ext uri="{FF2B5EF4-FFF2-40B4-BE49-F238E27FC236}">
                  <a16:creationId xmlns:a16="http://schemas.microsoft.com/office/drawing/2014/main" id="{EB2579BE-4FAF-693B-72ED-EB2B8268CDC6}"/>
                </a:ext>
              </a:extLst>
            </p:cNvPr>
            <p:cNvSpPr/>
            <p:nvPr/>
          </p:nvSpPr>
          <p:spPr>
            <a:xfrm>
              <a:off x="3870484" y="2199374"/>
              <a:ext cx="1526322" cy="1526322"/>
            </a:xfrm>
            <a:prstGeom prst="ellipse">
              <a:avLst/>
            </a:prstGeom>
            <a:noFill/>
            <a:ln w="47625">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lnSpc>
                  <a:spcPct val="90000"/>
                </a:lnSpc>
              </a:pPr>
              <a:r>
                <a:rPr lang="en-US" b="1">
                  <a:solidFill>
                    <a:schemeClr val="tx1"/>
                  </a:solidFill>
                  <a:latin typeface="Open Sans"/>
                  <a:cs typeface="Open Sans"/>
                </a:rPr>
                <a:t>Digital</a:t>
              </a:r>
              <a:br>
                <a:rPr lang="en-US" b="1">
                  <a:solidFill>
                    <a:schemeClr val="tx1"/>
                  </a:solidFill>
                  <a:latin typeface="Open Sans"/>
                  <a:cs typeface="Open Sans"/>
                </a:rPr>
              </a:br>
              <a:r>
                <a:rPr lang="en-US" b="1">
                  <a:solidFill>
                    <a:schemeClr val="tx1"/>
                  </a:solidFill>
                  <a:latin typeface="Open Sans"/>
                  <a:cs typeface="Open Sans"/>
                </a:rPr>
                <a:t>Futures</a:t>
              </a:r>
              <a:endParaRPr lang="en-US" sz="300">
                <a:solidFill>
                  <a:schemeClr val="tx1"/>
                </a:solidFill>
                <a:latin typeface="Open Sans"/>
                <a:cs typeface="Open Sans"/>
              </a:endParaRPr>
            </a:p>
          </p:txBody>
        </p:sp>
        <p:sp>
          <p:nvSpPr>
            <p:cNvPr id="10" name="Oval 9">
              <a:extLst>
                <a:ext uri="{FF2B5EF4-FFF2-40B4-BE49-F238E27FC236}">
                  <a16:creationId xmlns:a16="http://schemas.microsoft.com/office/drawing/2014/main" id="{C899F9D0-1C57-F65C-C11A-1ED4458AD5A1}"/>
                </a:ext>
              </a:extLst>
            </p:cNvPr>
            <p:cNvSpPr/>
            <p:nvPr/>
          </p:nvSpPr>
          <p:spPr>
            <a:xfrm>
              <a:off x="5562346" y="2199374"/>
              <a:ext cx="1526322" cy="1526322"/>
            </a:xfrm>
            <a:prstGeom prst="ellipse">
              <a:avLst/>
            </a:prstGeom>
            <a:noFill/>
            <a:ln w="47625">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lnSpc>
                  <a:spcPct val="90000"/>
                </a:lnSpc>
              </a:pPr>
              <a:r>
                <a:rPr lang="en-US" b="1">
                  <a:solidFill>
                    <a:schemeClr val="tx1"/>
                  </a:solidFill>
                  <a:latin typeface="Open Sans"/>
                  <a:cs typeface="Open Sans"/>
                </a:rPr>
                <a:t>Sustainable</a:t>
              </a:r>
              <a:br>
                <a:rPr lang="en-US" b="1">
                  <a:solidFill>
                    <a:schemeClr val="tx1"/>
                  </a:solidFill>
                  <a:latin typeface="Open Sans"/>
                  <a:cs typeface="Open Sans"/>
                </a:rPr>
              </a:br>
              <a:r>
                <a:rPr lang="en-US" b="1">
                  <a:solidFill>
                    <a:schemeClr val="tx1"/>
                  </a:solidFill>
                  <a:latin typeface="Open Sans"/>
                  <a:cs typeface="Open Sans"/>
                </a:rPr>
                <a:t>Futures</a:t>
              </a:r>
              <a:endParaRPr lang="en-US" sz="300">
                <a:solidFill>
                  <a:schemeClr val="tx1"/>
                </a:solidFill>
                <a:latin typeface="Open Sans"/>
                <a:cs typeface="Open Sans"/>
              </a:endParaRPr>
            </a:p>
          </p:txBody>
        </p:sp>
        <p:sp>
          <p:nvSpPr>
            <p:cNvPr id="12" name="Oval 11">
              <a:extLst>
                <a:ext uri="{FF2B5EF4-FFF2-40B4-BE49-F238E27FC236}">
                  <a16:creationId xmlns:a16="http://schemas.microsoft.com/office/drawing/2014/main" id="{7751E176-FBB6-3E25-1411-377FB852757D}"/>
                </a:ext>
              </a:extLst>
            </p:cNvPr>
            <p:cNvSpPr/>
            <p:nvPr/>
          </p:nvSpPr>
          <p:spPr>
            <a:xfrm>
              <a:off x="7254208" y="2199374"/>
              <a:ext cx="1526322" cy="1526322"/>
            </a:xfrm>
            <a:prstGeom prst="ellipse">
              <a:avLst/>
            </a:prstGeom>
            <a:noFill/>
            <a:ln w="47625" cmpd="dbl">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lnSpc>
                  <a:spcPct val="90000"/>
                </a:lnSpc>
              </a:pPr>
              <a:r>
                <a:rPr lang="en-US" b="1">
                  <a:solidFill>
                    <a:schemeClr val="tx1"/>
                  </a:solidFill>
                  <a:latin typeface="Open Sans"/>
                  <a:cs typeface="Open Sans"/>
                </a:rPr>
                <a:t>Policy@</a:t>
              </a:r>
              <a:br>
                <a:rPr lang="en-US" b="1">
                  <a:solidFill>
                    <a:schemeClr val="tx1"/>
                  </a:solidFill>
                  <a:latin typeface="Open Sans"/>
                  <a:cs typeface="Open Sans"/>
                </a:rPr>
              </a:br>
              <a:r>
                <a:rPr lang="en-US" b="1">
                  <a:solidFill>
                    <a:schemeClr val="tx1"/>
                  </a:solidFill>
                  <a:latin typeface="Open Sans"/>
                  <a:cs typeface="Open Sans"/>
                </a:rPr>
                <a:t>Manchester</a:t>
              </a:r>
              <a:endParaRPr lang="en-US" sz="300">
                <a:solidFill>
                  <a:schemeClr val="tx1"/>
                </a:solidFill>
                <a:latin typeface="Open Sans"/>
                <a:cs typeface="Open Sans"/>
              </a:endParaRPr>
            </a:p>
          </p:txBody>
        </p:sp>
      </p:grpSp>
      <p:sp>
        <p:nvSpPr>
          <p:cNvPr id="11" name="Oval 10">
            <a:extLst>
              <a:ext uri="{FF2B5EF4-FFF2-40B4-BE49-F238E27FC236}">
                <a16:creationId xmlns:a16="http://schemas.microsoft.com/office/drawing/2014/main" id="{C899F9D0-1C57-F65C-C11A-1ED4458AD5A1}"/>
              </a:ext>
            </a:extLst>
          </p:cNvPr>
          <p:cNvSpPr/>
          <p:nvPr/>
        </p:nvSpPr>
        <p:spPr>
          <a:xfrm>
            <a:off x="8716563" y="2191270"/>
            <a:ext cx="1526322" cy="1526322"/>
          </a:xfrm>
          <a:prstGeom prst="ellipse">
            <a:avLst/>
          </a:prstGeom>
          <a:noFill/>
          <a:ln w="47625">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lnSpc>
                <a:spcPct val="90000"/>
              </a:lnSpc>
            </a:pPr>
            <a:r>
              <a:rPr lang="en-US" b="1">
                <a:solidFill>
                  <a:schemeClr val="tx1"/>
                </a:solidFill>
                <a:latin typeface="Open Sans"/>
                <a:cs typeface="Open Sans"/>
              </a:rPr>
              <a:t>Healthier </a:t>
            </a:r>
          </a:p>
          <a:p>
            <a:pPr algn="ctr">
              <a:lnSpc>
                <a:spcPct val="90000"/>
              </a:lnSpc>
            </a:pPr>
            <a:r>
              <a:rPr lang="en-US" b="1">
                <a:solidFill>
                  <a:schemeClr val="tx1"/>
                </a:solidFill>
                <a:latin typeface="Open Sans"/>
                <a:cs typeface="Open Sans"/>
              </a:rPr>
              <a:t>Futures</a:t>
            </a:r>
            <a:endParaRPr lang="en-US" sz="300">
              <a:solidFill>
                <a:schemeClr val="tx1"/>
              </a:solidFill>
              <a:latin typeface="Open Sans"/>
              <a:cs typeface="Open Sans"/>
            </a:endParaRPr>
          </a:p>
        </p:txBody>
      </p:sp>
    </p:spTree>
    <p:extLst>
      <p:ext uri="{BB962C8B-B14F-4D97-AF65-F5344CB8AC3E}">
        <p14:creationId xmlns:p14="http://schemas.microsoft.com/office/powerpoint/2010/main" val="311468619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63E7E26-7510-614F-BD29-20A6936A4021}"/>
              </a:ext>
            </a:extLst>
          </p:cNvPr>
          <p:cNvSpPr txBox="1">
            <a:spLocks/>
          </p:cNvSpPr>
          <p:nvPr/>
        </p:nvSpPr>
        <p:spPr>
          <a:xfrm>
            <a:off x="4292601" y="5255685"/>
            <a:ext cx="3774017" cy="884767"/>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endParaRPr lang="en-US" sz="2133">
              <a:solidFill>
                <a:schemeClr val="tx1">
                  <a:lumMod val="65000"/>
                  <a:lumOff val="35000"/>
                </a:schemeClr>
              </a:solidFill>
              <a:latin typeface="Open Sans"/>
              <a:cs typeface="Open Sans"/>
            </a:endParaRPr>
          </a:p>
        </p:txBody>
      </p:sp>
      <p:sp>
        <p:nvSpPr>
          <p:cNvPr id="9" name="Title 1">
            <a:extLst>
              <a:ext uri="{FF2B5EF4-FFF2-40B4-BE49-F238E27FC236}">
                <a16:creationId xmlns:a16="http://schemas.microsoft.com/office/drawing/2014/main" id="{7ED78FCB-F9DE-464B-A063-FE6D8DE710F3}"/>
              </a:ext>
            </a:extLst>
          </p:cNvPr>
          <p:cNvSpPr txBox="1">
            <a:spLocks/>
          </p:cNvSpPr>
          <p:nvPr/>
        </p:nvSpPr>
        <p:spPr bwMode="auto">
          <a:xfrm>
            <a:off x="698500" y="665992"/>
            <a:ext cx="10959008"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fontAlgn="base">
              <a:spcBef>
                <a:spcPct val="0"/>
              </a:spcBef>
              <a:spcAft>
                <a:spcPct val="0"/>
              </a:spcAft>
              <a:defRPr sz="36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a:solidFill>
                  <a:schemeClr val="tx2"/>
                </a:solidFill>
              </a:rPr>
              <a:t>Our innovation</a:t>
            </a:r>
          </a:p>
        </p:txBody>
      </p:sp>
      <p:grpSp>
        <p:nvGrpSpPr>
          <p:cNvPr id="11" name="Group 10">
            <a:extLst>
              <a:ext uri="{FF2B5EF4-FFF2-40B4-BE49-F238E27FC236}">
                <a16:creationId xmlns:a16="http://schemas.microsoft.com/office/drawing/2014/main" id="{E890816F-8C54-074A-BB91-F97FF010AE73}"/>
              </a:ext>
            </a:extLst>
          </p:cNvPr>
          <p:cNvGrpSpPr/>
          <p:nvPr/>
        </p:nvGrpSpPr>
        <p:grpSpPr>
          <a:xfrm>
            <a:off x="6404446" y="2049631"/>
            <a:ext cx="5086986" cy="3478819"/>
            <a:chOff x="648974" y="2049631"/>
            <a:chExt cx="5904655" cy="3478819"/>
          </a:xfrm>
        </p:grpSpPr>
        <p:sp>
          <p:nvSpPr>
            <p:cNvPr id="12" name="Rectangle 11">
              <a:extLst>
                <a:ext uri="{FF2B5EF4-FFF2-40B4-BE49-F238E27FC236}">
                  <a16:creationId xmlns:a16="http://schemas.microsoft.com/office/drawing/2014/main" id="{CC836D5C-641E-1F44-9E28-220EC01CD71D}"/>
                </a:ext>
              </a:extLst>
            </p:cNvPr>
            <p:cNvSpPr/>
            <p:nvPr/>
          </p:nvSpPr>
          <p:spPr>
            <a:xfrm>
              <a:off x="757130" y="2411504"/>
              <a:ext cx="2651398" cy="1015663"/>
            </a:xfrm>
            <a:prstGeom prst="rect">
              <a:avLst/>
            </a:prstGeom>
          </p:spPr>
          <p:txBody>
            <a:bodyPr wrap="square">
              <a:spAutoFit/>
            </a:bodyPr>
            <a:lstStyle/>
            <a:p>
              <a:pPr algn="ctr">
                <a:spcAft>
                  <a:spcPts val="800"/>
                </a:spcAft>
              </a:pPr>
              <a:r>
                <a:rPr lang="en-GB" sz="2400" b="1">
                  <a:solidFill>
                    <a:schemeClr val="tx2"/>
                  </a:solidFill>
                  <a:latin typeface="Open Sans"/>
                  <a:cs typeface="Open Sans"/>
                </a:rPr>
                <a:t>30+ years </a:t>
              </a:r>
              <a:br>
                <a:rPr lang="en-GB" sz="2400" b="1">
                  <a:solidFill>
                    <a:srgbClr val="595959"/>
                  </a:solidFill>
                  <a:latin typeface="Open Sans"/>
                  <a:cs typeface="Open Sans"/>
                </a:rPr>
              </a:br>
              <a:r>
                <a:rPr lang="en-GB">
                  <a:solidFill>
                    <a:srgbClr val="595959"/>
                  </a:solidFill>
                  <a:latin typeface="Open Sans"/>
                  <a:cs typeface="Open Sans"/>
                </a:rPr>
                <a:t>of IP commercialisation</a:t>
              </a:r>
            </a:p>
          </p:txBody>
        </p:sp>
        <p:sp>
          <p:nvSpPr>
            <p:cNvPr id="13" name="Rectangle 12">
              <a:extLst>
                <a:ext uri="{FF2B5EF4-FFF2-40B4-BE49-F238E27FC236}">
                  <a16:creationId xmlns:a16="http://schemas.microsoft.com/office/drawing/2014/main" id="{A8BD60D8-9128-FC40-9995-6D87038F095C}"/>
                </a:ext>
              </a:extLst>
            </p:cNvPr>
            <p:cNvSpPr/>
            <p:nvPr/>
          </p:nvSpPr>
          <p:spPr>
            <a:xfrm>
              <a:off x="3701335" y="2392935"/>
              <a:ext cx="2679263" cy="1015663"/>
            </a:xfrm>
            <a:prstGeom prst="rect">
              <a:avLst/>
            </a:prstGeom>
          </p:spPr>
          <p:txBody>
            <a:bodyPr wrap="square">
              <a:spAutoFit/>
            </a:bodyPr>
            <a:lstStyle/>
            <a:p>
              <a:pPr algn="ctr">
                <a:spcAft>
                  <a:spcPts val="800"/>
                </a:spcAft>
              </a:pPr>
              <a:r>
                <a:rPr lang="en-GB" sz="2400" b="1">
                  <a:solidFill>
                    <a:schemeClr val="tx2"/>
                  </a:solidFill>
                  <a:latin typeface="Open Sans"/>
                  <a:cs typeface="Open Sans"/>
                </a:rPr>
                <a:t>100+ </a:t>
              </a:r>
              <a:br>
                <a:rPr lang="en-GB" sz="2400" b="1">
                  <a:solidFill>
                    <a:srgbClr val="595959"/>
                  </a:solidFill>
                  <a:latin typeface="Open Sans"/>
                  <a:cs typeface="Open Sans"/>
                </a:rPr>
              </a:br>
              <a:r>
                <a:rPr lang="en-GB">
                  <a:solidFill>
                    <a:srgbClr val="595959"/>
                  </a:solidFill>
                  <a:latin typeface="Open Sans"/>
                  <a:cs typeface="Open Sans"/>
                </a:rPr>
                <a:t>spin-out </a:t>
              </a:r>
              <a:br>
                <a:rPr lang="en-GB">
                  <a:solidFill>
                    <a:srgbClr val="595959"/>
                  </a:solidFill>
                  <a:latin typeface="Open Sans"/>
                  <a:cs typeface="Open Sans"/>
                </a:rPr>
              </a:br>
              <a:r>
                <a:rPr lang="en-GB">
                  <a:solidFill>
                    <a:srgbClr val="595959"/>
                  </a:solidFill>
                  <a:latin typeface="Open Sans"/>
                  <a:cs typeface="Open Sans"/>
                </a:rPr>
                <a:t>companies</a:t>
              </a:r>
            </a:p>
          </p:txBody>
        </p:sp>
        <p:sp>
          <p:nvSpPr>
            <p:cNvPr id="14" name="Rectangle 13">
              <a:extLst>
                <a:ext uri="{FF2B5EF4-FFF2-40B4-BE49-F238E27FC236}">
                  <a16:creationId xmlns:a16="http://schemas.microsoft.com/office/drawing/2014/main" id="{3AEC80AA-8727-DB43-B488-092841F7A587}"/>
                </a:ext>
              </a:extLst>
            </p:cNvPr>
            <p:cNvSpPr/>
            <p:nvPr/>
          </p:nvSpPr>
          <p:spPr>
            <a:xfrm>
              <a:off x="730885" y="4285756"/>
              <a:ext cx="2677645" cy="1015663"/>
            </a:xfrm>
            <a:prstGeom prst="rect">
              <a:avLst/>
            </a:prstGeom>
          </p:spPr>
          <p:txBody>
            <a:bodyPr wrap="square">
              <a:spAutoFit/>
            </a:bodyPr>
            <a:lstStyle/>
            <a:p>
              <a:pPr algn="ctr">
                <a:spcAft>
                  <a:spcPts val="800"/>
                </a:spcAft>
              </a:pPr>
              <a:r>
                <a:rPr lang="en-GB" sz="2400" b="1">
                  <a:solidFill>
                    <a:schemeClr val="tx2"/>
                  </a:solidFill>
                  <a:latin typeface="Open Sans"/>
                  <a:cs typeface="Open Sans"/>
                </a:rPr>
                <a:t>£867.8</a:t>
              </a:r>
              <a:r>
                <a:rPr lang="en-GB" sz="2400" b="1">
                  <a:solidFill>
                    <a:srgbClr val="595959"/>
                  </a:solidFill>
                  <a:latin typeface="Open Sans"/>
                  <a:cs typeface="Open Sans"/>
                </a:rPr>
                <a:t> </a:t>
              </a:r>
              <a:br>
                <a:rPr lang="en-GB" sz="2400" b="1">
                  <a:solidFill>
                    <a:srgbClr val="595959"/>
                  </a:solidFill>
                  <a:latin typeface="Open Sans"/>
                  <a:cs typeface="Open Sans"/>
                </a:rPr>
              </a:br>
              <a:r>
                <a:rPr lang="en-GB">
                  <a:solidFill>
                    <a:srgbClr val="595959"/>
                  </a:solidFill>
                  <a:latin typeface="Open Sans"/>
                  <a:cs typeface="Open Sans"/>
                </a:rPr>
                <a:t>million of economic impact since 2004 </a:t>
              </a:r>
            </a:p>
          </p:txBody>
        </p:sp>
        <p:sp>
          <p:nvSpPr>
            <p:cNvPr id="15" name="Rectangle 14">
              <a:extLst>
                <a:ext uri="{FF2B5EF4-FFF2-40B4-BE49-F238E27FC236}">
                  <a16:creationId xmlns:a16="http://schemas.microsoft.com/office/drawing/2014/main" id="{8738CC47-FC45-3541-BE17-7F7D75C7F487}"/>
                </a:ext>
              </a:extLst>
            </p:cNvPr>
            <p:cNvSpPr/>
            <p:nvPr/>
          </p:nvSpPr>
          <p:spPr>
            <a:xfrm>
              <a:off x="3528311" y="4296588"/>
              <a:ext cx="3025311" cy="1015663"/>
            </a:xfrm>
            <a:prstGeom prst="rect">
              <a:avLst/>
            </a:prstGeom>
          </p:spPr>
          <p:txBody>
            <a:bodyPr wrap="square">
              <a:spAutoFit/>
            </a:bodyPr>
            <a:lstStyle/>
            <a:p>
              <a:pPr algn="ctr">
                <a:spcAft>
                  <a:spcPts val="800"/>
                </a:spcAft>
              </a:pPr>
              <a:r>
                <a:rPr lang="en-GB">
                  <a:solidFill>
                    <a:srgbClr val="595959"/>
                  </a:solidFill>
                  <a:latin typeface="Open Sans"/>
                  <a:cs typeface="Open Sans"/>
                </a:rPr>
                <a:t>Europe’s </a:t>
              </a:r>
              <a:r>
                <a:rPr lang="en-GB" sz="2400" b="1">
                  <a:solidFill>
                    <a:schemeClr val="tx2"/>
                  </a:solidFill>
                  <a:latin typeface="Open Sans"/>
                  <a:cs typeface="Open Sans"/>
                </a:rPr>
                <a:t>8th</a:t>
              </a:r>
              <a:r>
                <a:rPr lang="en-GB" sz="2400" b="1">
                  <a:solidFill>
                    <a:srgbClr val="595959"/>
                  </a:solidFill>
                  <a:latin typeface="Open Sans"/>
                  <a:cs typeface="Open Sans"/>
                </a:rPr>
                <a:t> </a:t>
              </a:r>
              <a:br>
                <a:rPr lang="en-GB" sz="2400" b="1">
                  <a:solidFill>
                    <a:srgbClr val="595959"/>
                  </a:solidFill>
                  <a:latin typeface="Open Sans"/>
                  <a:cs typeface="Open Sans"/>
                </a:rPr>
              </a:br>
              <a:r>
                <a:rPr lang="en-GB">
                  <a:solidFill>
                    <a:srgbClr val="595959"/>
                  </a:solidFill>
                  <a:latin typeface="Open Sans"/>
                  <a:cs typeface="Open Sans"/>
                </a:rPr>
                <a:t>most innovative university (Reuters)</a:t>
              </a:r>
            </a:p>
          </p:txBody>
        </p:sp>
        <p:cxnSp>
          <p:nvCxnSpPr>
            <p:cNvPr id="16" name="Straight Connector 15">
              <a:extLst>
                <a:ext uri="{FF2B5EF4-FFF2-40B4-BE49-F238E27FC236}">
                  <a16:creationId xmlns:a16="http://schemas.microsoft.com/office/drawing/2014/main" id="{D7636C05-1372-7249-80F6-C205D1DFD2CF}"/>
                </a:ext>
              </a:extLst>
            </p:cNvPr>
            <p:cNvCxnSpPr/>
            <p:nvPr/>
          </p:nvCxnSpPr>
          <p:spPr>
            <a:xfrm>
              <a:off x="3601301" y="2049631"/>
              <a:ext cx="0" cy="34788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BEA21B8-FEB1-5D42-878B-4AAF34215377}"/>
                </a:ext>
              </a:extLst>
            </p:cNvPr>
            <p:cNvCxnSpPr>
              <a:cxnSpLocks/>
            </p:cNvCxnSpPr>
            <p:nvPr/>
          </p:nvCxnSpPr>
          <p:spPr>
            <a:xfrm flipH="1">
              <a:off x="648974" y="3789040"/>
              <a:ext cx="5904655" cy="0"/>
            </a:xfrm>
            <a:prstGeom prst="line">
              <a:avLst/>
            </a:prstGeom>
          </p:spPr>
          <p:style>
            <a:lnRef idx="1">
              <a:schemeClr val="accent1"/>
            </a:lnRef>
            <a:fillRef idx="0">
              <a:schemeClr val="accent1"/>
            </a:fillRef>
            <a:effectRef idx="0">
              <a:schemeClr val="accent1"/>
            </a:effectRef>
            <a:fontRef idx="minor">
              <a:schemeClr val="tx1"/>
            </a:fontRef>
          </p:style>
        </p:cxnSp>
      </p:grpSp>
      <p:graphicFrame>
        <p:nvGraphicFramePr>
          <p:cNvPr id="18" name="Chart 17">
            <a:extLst>
              <a:ext uri="{FF2B5EF4-FFF2-40B4-BE49-F238E27FC236}">
                <a16:creationId xmlns:a16="http://schemas.microsoft.com/office/drawing/2014/main" id="{F49C93FE-9BF2-DF49-8573-83DC636A226D}"/>
              </a:ext>
            </a:extLst>
          </p:cNvPr>
          <p:cNvGraphicFramePr/>
          <p:nvPr>
            <p:extLst>
              <p:ext uri="{D42A27DB-BD31-4B8C-83A1-F6EECF244321}">
                <p14:modId xmlns:p14="http://schemas.microsoft.com/office/powerpoint/2010/main" val="2578985588"/>
              </p:ext>
            </p:extLst>
          </p:nvPr>
        </p:nvGraphicFramePr>
        <p:xfrm>
          <a:off x="124244" y="2599827"/>
          <a:ext cx="4304244" cy="3708886"/>
        </p:xfrm>
        <a:graphic>
          <a:graphicData uri="http://schemas.openxmlformats.org/drawingml/2006/chart">
            <c:chart xmlns:c="http://schemas.openxmlformats.org/drawingml/2006/chart" xmlns:r="http://schemas.openxmlformats.org/officeDocument/2006/relationships" r:id="rId3"/>
          </a:graphicData>
        </a:graphic>
      </p:graphicFrame>
      <p:sp>
        <p:nvSpPr>
          <p:cNvPr id="19" name="Title 1">
            <a:extLst>
              <a:ext uri="{FF2B5EF4-FFF2-40B4-BE49-F238E27FC236}">
                <a16:creationId xmlns:a16="http://schemas.microsoft.com/office/drawing/2014/main" id="{D668EA7C-F254-E345-8B78-FC12F17DD0DD}"/>
              </a:ext>
            </a:extLst>
          </p:cNvPr>
          <p:cNvSpPr txBox="1">
            <a:spLocks/>
          </p:cNvSpPr>
          <p:nvPr/>
        </p:nvSpPr>
        <p:spPr bwMode="auto">
          <a:xfrm>
            <a:off x="764095" y="1683248"/>
            <a:ext cx="2999832"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fontAlgn="base">
              <a:spcBef>
                <a:spcPct val="0"/>
              </a:spcBef>
              <a:spcAft>
                <a:spcPct val="0"/>
              </a:spcAft>
              <a:defRPr sz="36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sz="1600">
                <a:solidFill>
                  <a:schemeClr val="tx2"/>
                </a:solidFill>
              </a:rPr>
              <a:t>Economic impact contribution of our </a:t>
            </a:r>
            <a:r>
              <a:rPr lang="en-GB" sz="1600">
                <a:solidFill>
                  <a:schemeClr val="tx2"/>
                </a:solidFill>
              </a:rPr>
              <a:t>commercialisation</a:t>
            </a:r>
            <a:r>
              <a:rPr lang="en-US" sz="1600">
                <a:solidFill>
                  <a:schemeClr val="tx2"/>
                </a:solidFill>
              </a:rPr>
              <a:t> activities</a:t>
            </a:r>
          </a:p>
        </p:txBody>
      </p:sp>
      <p:sp>
        <p:nvSpPr>
          <p:cNvPr id="20" name="Title 1">
            <a:extLst>
              <a:ext uri="{FF2B5EF4-FFF2-40B4-BE49-F238E27FC236}">
                <a16:creationId xmlns:a16="http://schemas.microsoft.com/office/drawing/2014/main" id="{C66FAD41-8D50-CB4A-AA0C-F51384E634BA}"/>
              </a:ext>
            </a:extLst>
          </p:cNvPr>
          <p:cNvSpPr txBox="1">
            <a:spLocks/>
          </p:cNvSpPr>
          <p:nvPr/>
        </p:nvSpPr>
        <p:spPr bwMode="auto">
          <a:xfrm>
            <a:off x="695400" y="3149657"/>
            <a:ext cx="3126065" cy="251159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fontAlgn="base">
              <a:spcBef>
                <a:spcPct val="0"/>
              </a:spcBef>
              <a:spcAft>
                <a:spcPct val="0"/>
              </a:spcAft>
              <a:defRPr sz="36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2000">
                <a:solidFill>
                  <a:schemeClr val="tx2"/>
                </a:solidFill>
              </a:rPr>
              <a:t>£466m</a:t>
            </a:r>
          </a:p>
          <a:p>
            <a:pPr algn="ctr"/>
            <a:r>
              <a:rPr lang="en-GB" sz="1200">
                <a:solidFill>
                  <a:schemeClr val="tx2"/>
                </a:solidFill>
              </a:rPr>
              <a:t>Third-party investment</a:t>
            </a:r>
            <a:br>
              <a:rPr lang="en-GB" sz="1200">
                <a:solidFill>
                  <a:schemeClr val="tx2"/>
                </a:solidFill>
              </a:rPr>
            </a:br>
            <a:r>
              <a:rPr lang="en-GB" sz="1200">
                <a:solidFill>
                  <a:schemeClr val="tx2"/>
                </a:solidFill>
              </a:rPr>
              <a:t>in spin-out companies</a:t>
            </a:r>
          </a:p>
          <a:p>
            <a:pPr algn="ctr"/>
            <a:endParaRPr lang="en-GB" sz="1400">
              <a:solidFill>
                <a:schemeClr val="tx2"/>
              </a:solidFill>
            </a:endParaRPr>
          </a:p>
          <a:p>
            <a:pPr algn="ctr"/>
            <a:r>
              <a:rPr lang="en-GB" sz="2000">
                <a:solidFill>
                  <a:schemeClr val="accent1"/>
                </a:solidFill>
              </a:rPr>
              <a:t>£401.8m</a:t>
            </a:r>
          </a:p>
          <a:p>
            <a:pPr algn="ctr"/>
            <a:r>
              <a:rPr lang="en-GB" sz="1200">
                <a:solidFill>
                  <a:schemeClr val="accent1"/>
                </a:solidFill>
              </a:rPr>
              <a:t>GVA from sales and</a:t>
            </a:r>
            <a:br>
              <a:rPr lang="en-GB" sz="1200">
                <a:solidFill>
                  <a:schemeClr val="accent1"/>
                </a:solidFill>
              </a:rPr>
            </a:br>
            <a:r>
              <a:rPr lang="en-GB" sz="1200">
                <a:solidFill>
                  <a:schemeClr val="accent1"/>
                </a:solidFill>
              </a:rPr>
              <a:t>jobs created by IP </a:t>
            </a:r>
            <a:br>
              <a:rPr lang="en-GB" sz="1200">
                <a:solidFill>
                  <a:schemeClr val="accent1"/>
                </a:solidFill>
              </a:rPr>
            </a:br>
            <a:r>
              <a:rPr lang="en-GB" sz="1200">
                <a:solidFill>
                  <a:schemeClr val="accent1"/>
                </a:solidFill>
              </a:rPr>
              <a:t>licensing and </a:t>
            </a:r>
            <a:br>
              <a:rPr lang="en-GB" sz="1200">
                <a:solidFill>
                  <a:schemeClr val="accent1"/>
                </a:solidFill>
              </a:rPr>
            </a:br>
            <a:r>
              <a:rPr lang="en-GB" sz="1200">
                <a:solidFill>
                  <a:schemeClr val="accent1"/>
                </a:solidFill>
              </a:rPr>
              <a:t>spin-out activities</a:t>
            </a:r>
            <a:endParaRPr lang="en-US" sz="1200">
              <a:solidFill>
                <a:schemeClr val="accent1"/>
              </a:solidFill>
            </a:endParaRPr>
          </a:p>
        </p:txBody>
      </p:sp>
      <p:grpSp>
        <p:nvGrpSpPr>
          <p:cNvPr id="24" name="Group 23">
            <a:extLst>
              <a:ext uri="{FF2B5EF4-FFF2-40B4-BE49-F238E27FC236}">
                <a16:creationId xmlns:a16="http://schemas.microsoft.com/office/drawing/2014/main" id="{F9534566-53D6-584F-8412-1E7886A6C62D}"/>
              </a:ext>
            </a:extLst>
          </p:cNvPr>
          <p:cNvGrpSpPr/>
          <p:nvPr/>
        </p:nvGrpSpPr>
        <p:grpSpPr>
          <a:xfrm>
            <a:off x="4005269" y="3563091"/>
            <a:ext cx="1782286" cy="1454557"/>
            <a:chOff x="4377773" y="3563091"/>
            <a:chExt cx="1782286" cy="1454557"/>
          </a:xfrm>
        </p:grpSpPr>
        <p:sp>
          <p:nvSpPr>
            <p:cNvPr id="25" name="Oval 24">
              <a:extLst>
                <a:ext uri="{FF2B5EF4-FFF2-40B4-BE49-F238E27FC236}">
                  <a16:creationId xmlns:a16="http://schemas.microsoft.com/office/drawing/2014/main" id="{116817B3-64E6-CD4E-B9C0-05622E1E8E16}"/>
                </a:ext>
              </a:extLst>
            </p:cNvPr>
            <p:cNvSpPr/>
            <p:nvPr/>
          </p:nvSpPr>
          <p:spPr>
            <a:xfrm>
              <a:off x="4531682" y="3563091"/>
              <a:ext cx="1454557" cy="1454557"/>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itle 1">
              <a:extLst>
                <a:ext uri="{FF2B5EF4-FFF2-40B4-BE49-F238E27FC236}">
                  <a16:creationId xmlns:a16="http://schemas.microsoft.com/office/drawing/2014/main" id="{41FC6E82-0AC0-4747-9820-B6C441F12AC6}"/>
                </a:ext>
              </a:extLst>
            </p:cNvPr>
            <p:cNvSpPr txBox="1">
              <a:spLocks/>
            </p:cNvSpPr>
            <p:nvPr/>
          </p:nvSpPr>
          <p:spPr bwMode="auto">
            <a:xfrm>
              <a:off x="4377773" y="3700939"/>
              <a:ext cx="1782286"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fontAlgn="base">
                <a:spcBef>
                  <a:spcPct val="0"/>
                </a:spcBef>
                <a:spcAft>
                  <a:spcPct val="0"/>
                </a:spcAft>
                <a:defRPr sz="36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2400">
                  <a:solidFill>
                    <a:schemeClr val="bg1"/>
                  </a:solidFill>
                </a:rPr>
                <a:t>Total</a:t>
              </a:r>
              <a:br>
                <a:rPr lang="en-GB" sz="2400">
                  <a:solidFill>
                    <a:schemeClr val="bg1"/>
                  </a:solidFill>
                </a:rPr>
              </a:br>
              <a:r>
                <a:rPr lang="en-GB" sz="2400">
                  <a:solidFill>
                    <a:schemeClr val="bg1"/>
                  </a:solidFill>
                </a:rPr>
                <a:t>£867.8m</a:t>
              </a:r>
              <a:endParaRPr lang="en-US" sz="2400">
                <a:solidFill>
                  <a:schemeClr val="bg1"/>
                </a:solidFill>
              </a:endParaRPr>
            </a:p>
          </p:txBody>
        </p:sp>
      </p:grpSp>
    </p:spTree>
    <p:extLst>
      <p:ext uri="{BB962C8B-B14F-4D97-AF65-F5344CB8AC3E}">
        <p14:creationId xmlns:p14="http://schemas.microsoft.com/office/powerpoint/2010/main" val="344702834"/>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E5C19B-A843-9844-98A3-DB89C6EB1F43}"/>
              </a:ext>
            </a:extLst>
          </p:cNvPr>
          <p:cNvSpPr>
            <a:spLocks noGrp="1"/>
          </p:cNvSpPr>
          <p:nvPr>
            <p:ph type="ctrTitle"/>
          </p:nvPr>
        </p:nvSpPr>
        <p:spPr/>
        <p:txBody>
          <a:bodyPr/>
          <a:lstStyle/>
          <a:p>
            <a:r>
              <a:rPr lang="en-GB"/>
              <a:t>Outstanding learning </a:t>
            </a:r>
            <a:br>
              <a:rPr lang="en-GB"/>
            </a:br>
            <a:r>
              <a:rPr lang="en-GB"/>
              <a:t>and student experience</a:t>
            </a:r>
          </a:p>
        </p:txBody>
      </p:sp>
    </p:spTree>
    <p:extLst>
      <p:ext uri="{BB962C8B-B14F-4D97-AF65-F5344CB8AC3E}">
        <p14:creationId xmlns:p14="http://schemas.microsoft.com/office/powerpoint/2010/main" val="144859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109FDD-AF2B-024A-8245-1185DF87B02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9606"/>
          <a:stretch/>
        </p:blipFill>
        <p:spPr>
          <a:xfrm>
            <a:off x="1839925" y="-16222"/>
            <a:ext cx="10352075" cy="6935095"/>
          </a:xfrm>
          <a:prstGeom prst="rect">
            <a:avLst/>
          </a:prstGeom>
        </p:spPr>
      </p:pic>
      <p:sp>
        <p:nvSpPr>
          <p:cNvPr id="5" name="Title 1"/>
          <p:cNvSpPr txBox="1">
            <a:spLocks/>
          </p:cNvSpPr>
          <p:nvPr/>
        </p:nvSpPr>
        <p:spPr>
          <a:xfrm>
            <a:off x="4292295" y="4918039"/>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a:solidFill>
                <a:schemeClr val="tx1">
                  <a:lumMod val="65000"/>
                  <a:lumOff val="35000"/>
                </a:schemeClr>
              </a:solidFill>
              <a:latin typeface="Open Sans"/>
              <a:cs typeface="Open Sans"/>
            </a:endParaRP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51384" y="3429000"/>
            <a:ext cx="6508417" cy="3456384"/>
          </a:xfrm>
          <a:prstGeom prst="rect">
            <a:avLst/>
          </a:prstGeom>
        </p:spPr>
      </p:pic>
      <p:pic>
        <p:nvPicPr>
          <p:cNvPr id="3" name="Picture 2">
            <a:extLst>
              <a:ext uri="{FF2B5EF4-FFF2-40B4-BE49-F238E27FC236}">
                <a16:creationId xmlns:a16="http://schemas.microsoft.com/office/drawing/2014/main" id="{7AB1A1E0-2FCB-994A-8FA9-D2C2F4B957E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5614"/>
          <a:stretch/>
        </p:blipFill>
        <p:spPr>
          <a:xfrm>
            <a:off x="1886025" y="-24146"/>
            <a:ext cx="5173775" cy="3456384"/>
          </a:xfrm>
          <a:prstGeom prst="rect">
            <a:avLst/>
          </a:prstGeom>
        </p:spPr>
      </p:pic>
      <p:pic>
        <p:nvPicPr>
          <p:cNvPr id="9" name="Picture 8">
            <a:extLst>
              <a:ext uri="{FF2B5EF4-FFF2-40B4-BE49-F238E27FC236}">
                <a16:creationId xmlns:a16="http://schemas.microsoft.com/office/drawing/2014/main" id="{F38FB84A-62C1-A44D-AE6A-B5E6B417637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9677" y="-11798"/>
            <a:ext cx="3304646" cy="6869798"/>
          </a:xfrm>
          <a:prstGeom prst="rect">
            <a:avLst/>
          </a:prstGeom>
        </p:spPr>
      </p:pic>
    </p:spTree>
    <p:extLst>
      <p:ext uri="{BB962C8B-B14F-4D97-AF65-F5344CB8AC3E}">
        <p14:creationId xmlns:p14="http://schemas.microsoft.com/office/powerpoint/2010/main" val="1568818564"/>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D9F9E1-4C9D-0244-852A-A24E0DCEBB2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6011"/>
            <a:ext cx="4780490" cy="6874011"/>
          </a:xfrm>
          <a:prstGeom prst="rect">
            <a:avLst/>
          </a:prstGeom>
        </p:spPr>
      </p:pic>
      <p:sp>
        <p:nvSpPr>
          <p:cNvPr id="5" name="Title 1"/>
          <p:cNvSpPr txBox="1">
            <a:spLocks/>
          </p:cNvSpPr>
          <p:nvPr/>
        </p:nvSpPr>
        <p:spPr>
          <a:xfrm>
            <a:off x="4292295" y="4918039"/>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a:solidFill>
                <a:schemeClr val="tx1">
                  <a:lumMod val="65000"/>
                  <a:lumOff val="35000"/>
                </a:schemeClr>
              </a:solidFill>
              <a:latin typeface="Open Sans"/>
              <a:cs typeface="Open Sans"/>
            </a:endParaRPr>
          </a:p>
        </p:txBody>
      </p:sp>
      <p:pic>
        <p:nvPicPr>
          <p:cNvPr id="10" name="Picture 9">
            <a:extLst>
              <a:ext uri="{FF2B5EF4-FFF2-40B4-BE49-F238E27FC236}">
                <a16:creationId xmlns:a16="http://schemas.microsoft.com/office/drawing/2014/main" id="{1646F82C-380F-894B-8770-F87ADF36B06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713213" y="-16011"/>
            <a:ext cx="3478787" cy="2331623"/>
          </a:xfrm>
          <a:prstGeom prst="rect">
            <a:avLst/>
          </a:prstGeom>
        </p:spPr>
      </p:pic>
      <p:pic>
        <p:nvPicPr>
          <p:cNvPr id="11" name="Picture 10">
            <a:extLst>
              <a:ext uri="{FF2B5EF4-FFF2-40B4-BE49-F238E27FC236}">
                <a16:creationId xmlns:a16="http://schemas.microsoft.com/office/drawing/2014/main" id="{BB45DA6A-E1FD-C243-BE34-490F4DDFCEA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10813"/>
          <a:stretch/>
        </p:blipFill>
        <p:spPr>
          <a:xfrm>
            <a:off x="4780490" y="0"/>
            <a:ext cx="3932723" cy="2627060"/>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780490" y="2315613"/>
            <a:ext cx="7411510" cy="4542388"/>
          </a:xfrm>
          <a:prstGeom prst="rect">
            <a:avLst/>
          </a:prstGeom>
        </p:spPr>
      </p:pic>
    </p:spTree>
    <p:extLst>
      <p:ext uri="{BB962C8B-B14F-4D97-AF65-F5344CB8AC3E}">
        <p14:creationId xmlns:p14="http://schemas.microsoft.com/office/powerpoint/2010/main" val="1677698377"/>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a:xfrm>
            <a:off x="4292295" y="4918039"/>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a:solidFill>
                <a:schemeClr val="tx1">
                  <a:lumMod val="65000"/>
                  <a:lumOff val="35000"/>
                </a:schemeClr>
              </a:solidFill>
              <a:latin typeface="Open Sans"/>
              <a:cs typeface="Open Sans"/>
            </a:endParaRPr>
          </a:p>
        </p:txBody>
      </p:sp>
      <p:pic>
        <p:nvPicPr>
          <p:cNvPr id="7" name="Picture 6">
            <a:extLst>
              <a:ext uri="{FF2B5EF4-FFF2-40B4-BE49-F238E27FC236}">
                <a16:creationId xmlns:a16="http://schemas.microsoft.com/office/drawing/2014/main" id="{04E8E430-C9D3-7341-8AC7-23714E6A742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2288"/>
          <a:stretch/>
        </p:blipFill>
        <p:spPr>
          <a:xfrm>
            <a:off x="1919536" y="-1"/>
            <a:ext cx="10272464" cy="6848309"/>
          </a:xfrm>
          <a:prstGeom prst="rect">
            <a:avLst/>
          </a:prstGeom>
        </p:spPr>
      </p:pic>
      <p:pic>
        <p:nvPicPr>
          <p:cNvPr id="8" name="Picture 7">
            <a:extLst>
              <a:ext uri="{FF2B5EF4-FFF2-40B4-BE49-F238E27FC236}">
                <a16:creationId xmlns:a16="http://schemas.microsoft.com/office/drawing/2014/main" id="{AADC5C82-87C4-5C4C-AD42-BC73ECFD4BB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3632" y="-6968"/>
            <a:ext cx="4602051" cy="6903078"/>
          </a:xfrm>
          <a:prstGeom prst="rect">
            <a:avLst/>
          </a:prstGeom>
        </p:spPr>
      </p:pic>
      <p:pic>
        <p:nvPicPr>
          <p:cNvPr id="11" name="Picture 3" descr="\\nask.man.ac.uk\home$\Desktop\International Prospectus-085.jpg">
            <a:extLst>
              <a:ext uri="{FF2B5EF4-FFF2-40B4-BE49-F238E27FC236}">
                <a16:creationId xmlns:a16="http://schemas.microsoft.com/office/drawing/2014/main" id="{69F57F9D-FB91-6348-96CF-AAE882916BB3}"/>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b="-33697"/>
          <a:stretch/>
        </p:blipFill>
        <p:spPr bwMode="auto">
          <a:xfrm>
            <a:off x="4292295" y="-6968"/>
            <a:ext cx="3939177" cy="2965673"/>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descr="UoM-20140327_DSCF2717.jpg">
            <a:extLst>
              <a:ext uri="{FF2B5EF4-FFF2-40B4-BE49-F238E27FC236}">
                <a16:creationId xmlns:a16="http://schemas.microsoft.com/office/drawing/2014/main" id="{154EA259-8991-1644-86DC-61D64EEE3A6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14791"/>
          <a:stretch/>
        </p:blipFill>
        <p:spPr>
          <a:xfrm>
            <a:off x="4292295" y="1916832"/>
            <a:ext cx="3954517" cy="5743167"/>
          </a:xfrm>
          <a:prstGeom prst="rect">
            <a:avLst/>
          </a:prstGeom>
        </p:spPr>
      </p:pic>
    </p:spTree>
    <p:extLst>
      <p:ext uri="{BB962C8B-B14F-4D97-AF65-F5344CB8AC3E}">
        <p14:creationId xmlns:p14="http://schemas.microsoft.com/office/powerpoint/2010/main" val="1955628778"/>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9CDE3A8-513F-154D-90AA-2C7AA48A883E}"/>
              </a:ext>
            </a:extLst>
          </p:cNvPr>
          <p:cNvSpPr txBox="1">
            <a:spLocks/>
          </p:cNvSpPr>
          <p:nvPr/>
        </p:nvSpPr>
        <p:spPr>
          <a:xfrm>
            <a:off x="4292295" y="4918039"/>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a:solidFill>
                <a:schemeClr val="tx1">
                  <a:lumMod val="65000"/>
                  <a:lumOff val="35000"/>
                </a:schemeClr>
              </a:solidFill>
              <a:latin typeface="Open Sans"/>
              <a:cs typeface="Open Sans"/>
            </a:endParaRPr>
          </a:p>
        </p:txBody>
      </p:sp>
      <p:sp>
        <p:nvSpPr>
          <p:cNvPr id="9" name="Title 1">
            <a:extLst>
              <a:ext uri="{FF2B5EF4-FFF2-40B4-BE49-F238E27FC236}">
                <a16:creationId xmlns:a16="http://schemas.microsoft.com/office/drawing/2014/main" id="{DCCEE89A-3846-F446-B653-169429DA12C3}"/>
              </a:ext>
            </a:extLst>
          </p:cNvPr>
          <p:cNvSpPr txBox="1">
            <a:spLocks/>
          </p:cNvSpPr>
          <p:nvPr/>
        </p:nvSpPr>
        <p:spPr bwMode="auto">
          <a:xfrm>
            <a:off x="0" y="2055438"/>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algn="l" rtl="0" fontAlgn="base">
              <a:spcBef>
                <a:spcPct val="0"/>
              </a:spcBef>
              <a:spcAft>
                <a:spcPct val="0"/>
              </a:spcAft>
              <a:defRPr sz="36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sz="3733">
                <a:solidFill>
                  <a:schemeClr val="bg1"/>
                </a:solidFill>
                <a:latin typeface="Open Sans"/>
                <a:cs typeface="Open Sans"/>
              </a:rPr>
              <a:t>Socially responsible graduates</a:t>
            </a:r>
          </a:p>
        </p:txBody>
      </p:sp>
      <p:sp>
        <p:nvSpPr>
          <p:cNvPr id="13" name="Oval 12">
            <a:extLst>
              <a:ext uri="{FF2B5EF4-FFF2-40B4-BE49-F238E27FC236}">
                <a16:creationId xmlns:a16="http://schemas.microsoft.com/office/drawing/2014/main" id="{0B793E69-3FB2-4D4F-9080-2CCF0C82AA1D}"/>
              </a:ext>
            </a:extLst>
          </p:cNvPr>
          <p:cNvSpPr/>
          <p:nvPr/>
        </p:nvSpPr>
        <p:spPr>
          <a:xfrm>
            <a:off x="4843902" y="3429000"/>
            <a:ext cx="2504198" cy="2504198"/>
          </a:xfrm>
          <a:prstGeom prst="ellipse">
            <a:avLst/>
          </a:prstGeom>
          <a:no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lnSpc>
                <a:spcPct val="90000"/>
              </a:lnSpc>
            </a:pPr>
            <a:r>
              <a:rPr lang="en-US" sz="2400">
                <a:solidFill>
                  <a:schemeClr val="bg1"/>
                </a:solidFill>
                <a:latin typeface="Open Sans"/>
                <a:cs typeface="Open Sans"/>
              </a:rPr>
              <a:t>Ethical</a:t>
            </a:r>
            <a:br>
              <a:rPr lang="en-US" sz="2400">
                <a:solidFill>
                  <a:schemeClr val="bg1"/>
                </a:solidFill>
                <a:latin typeface="Open Sans"/>
                <a:cs typeface="Open Sans"/>
              </a:rPr>
            </a:br>
            <a:r>
              <a:rPr lang="en-US" sz="2400">
                <a:solidFill>
                  <a:schemeClr val="bg1"/>
                </a:solidFill>
                <a:latin typeface="Open Sans"/>
                <a:cs typeface="Open Sans"/>
              </a:rPr>
              <a:t>grand</a:t>
            </a:r>
            <a:br>
              <a:rPr lang="en-US" sz="2400">
                <a:solidFill>
                  <a:schemeClr val="bg1"/>
                </a:solidFill>
                <a:latin typeface="Open Sans"/>
                <a:cs typeface="Open Sans"/>
              </a:rPr>
            </a:br>
            <a:r>
              <a:rPr lang="en-US" sz="2400">
                <a:solidFill>
                  <a:schemeClr val="bg1"/>
                </a:solidFill>
                <a:latin typeface="Open Sans"/>
                <a:cs typeface="Open Sans"/>
              </a:rPr>
              <a:t>challenges</a:t>
            </a:r>
          </a:p>
        </p:txBody>
      </p:sp>
      <p:sp>
        <p:nvSpPr>
          <p:cNvPr id="14" name="Oval 13">
            <a:extLst>
              <a:ext uri="{FF2B5EF4-FFF2-40B4-BE49-F238E27FC236}">
                <a16:creationId xmlns:a16="http://schemas.microsoft.com/office/drawing/2014/main" id="{D243350F-15E7-7341-8DF3-60E5E50372C2}"/>
              </a:ext>
            </a:extLst>
          </p:cNvPr>
          <p:cNvSpPr/>
          <p:nvPr/>
        </p:nvSpPr>
        <p:spPr>
          <a:xfrm>
            <a:off x="1498945" y="3429000"/>
            <a:ext cx="2504198" cy="2504198"/>
          </a:xfrm>
          <a:prstGeom prst="ellipse">
            <a:avLst/>
          </a:prstGeom>
          <a:no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lnSpc>
                <a:spcPct val="90000"/>
              </a:lnSpc>
            </a:pPr>
            <a:r>
              <a:rPr lang="en-US" sz="2400" err="1">
                <a:solidFill>
                  <a:schemeClr val="bg1"/>
                </a:solidFill>
                <a:latin typeface="Open Sans" panose="020B0606030504020204" pitchFamily="34" charset="0"/>
                <a:ea typeface="Open Sans" panose="020B0606030504020204" pitchFamily="34" charset="0"/>
                <a:cs typeface="Open Sans" panose="020B0606030504020204" pitchFamily="34" charset="0"/>
              </a:rPr>
              <a:t>Stellify</a:t>
            </a:r>
            <a:endParaRPr lang="en-US"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Oval 14">
            <a:extLst>
              <a:ext uri="{FF2B5EF4-FFF2-40B4-BE49-F238E27FC236}">
                <a16:creationId xmlns:a16="http://schemas.microsoft.com/office/drawing/2014/main" id="{EB2F3E66-345C-DF43-9C13-5665CA852378}"/>
              </a:ext>
            </a:extLst>
          </p:cNvPr>
          <p:cNvSpPr/>
          <p:nvPr/>
        </p:nvSpPr>
        <p:spPr>
          <a:xfrm>
            <a:off x="8188858" y="3429000"/>
            <a:ext cx="2504198" cy="2504198"/>
          </a:xfrm>
          <a:prstGeom prst="ellipse">
            <a:avLst/>
          </a:prstGeom>
          <a:no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lnSpc>
                <a:spcPct val="90000"/>
              </a:lnSpc>
            </a:pPr>
            <a:r>
              <a:rPr lang="en-US" sz="2400">
                <a:solidFill>
                  <a:schemeClr val="bg1"/>
                </a:solidFill>
                <a:latin typeface="Open Sans"/>
                <a:cs typeface="Open Sans"/>
              </a:rPr>
              <a:t>Interdisciplinary</a:t>
            </a:r>
            <a:br>
              <a:rPr lang="en-US" sz="2400">
                <a:solidFill>
                  <a:schemeClr val="bg1"/>
                </a:solidFill>
                <a:latin typeface="Open Sans"/>
                <a:cs typeface="Open Sans"/>
              </a:rPr>
            </a:br>
            <a:r>
              <a:rPr lang="en-US" sz="2400">
                <a:solidFill>
                  <a:schemeClr val="bg1"/>
                </a:solidFill>
                <a:latin typeface="Open Sans"/>
                <a:cs typeface="Open Sans"/>
              </a:rPr>
              <a:t>learning</a:t>
            </a:r>
          </a:p>
        </p:txBody>
      </p:sp>
    </p:spTree>
    <p:extLst>
      <p:ext uri="{BB962C8B-B14F-4D97-AF65-F5344CB8AC3E}">
        <p14:creationId xmlns:p14="http://schemas.microsoft.com/office/powerpoint/2010/main" val="4119605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a:extLst>
              <a:ext uri="{FF2B5EF4-FFF2-40B4-BE49-F238E27FC236}">
                <a16:creationId xmlns:a16="http://schemas.microsoft.com/office/drawing/2014/main" id="{AD16143B-29A5-8C42-8514-3108A690B8A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3738" y="0"/>
            <a:ext cx="12215738" cy="6858000"/>
          </a:xfrm>
          <a:prstGeom prst="rect">
            <a:avLst/>
          </a:prstGeom>
        </p:spPr>
      </p:pic>
      <p:sp>
        <p:nvSpPr>
          <p:cNvPr id="5" name="Title 1">
            <a:extLst>
              <a:ext uri="{FF2B5EF4-FFF2-40B4-BE49-F238E27FC236}">
                <a16:creationId xmlns:a16="http://schemas.microsoft.com/office/drawing/2014/main" id="{3702A1CE-5932-C84E-9044-577B9D841F7D}"/>
              </a:ext>
            </a:extLst>
          </p:cNvPr>
          <p:cNvSpPr txBox="1">
            <a:spLocks/>
          </p:cNvSpPr>
          <p:nvPr/>
        </p:nvSpPr>
        <p:spPr>
          <a:xfrm>
            <a:off x="4292295" y="4918039"/>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a:solidFill>
                <a:schemeClr val="tx1">
                  <a:lumMod val="65000"/>
                  <a:lumOff val="35000"/>
                </a:schemeClr>
              </a:solidFill>
              <a:latin typeface="Open Sans"/>
              <a:cs typeface="Open Sans"/>
            </a:endParaRPr>
          </a:p>
        </p:txBody>
      </p:sp>
      <p:sp>
        <p:nvSpPr>
          <p:cNvPr id="6" name="Rectangle 5">
            <a:extLst>
              <a:ext uri="{FF2B5EF4-FFF2-40B4-BE49-F238E27FC236}">
                <a16:creationId xmlns:a16="http://schemas.microsoft.com/office/drawing/2014/main" id="{BD640E53-B052-924A-8030-385142D90548}"/>
              </a:ext>
            </a:extLst>
          </p:cNvPr>
          <p:cNvSpPr/>
          <p:nvPr/>
        </p:nvSpPr>
        <p:spPr>
          <a:xfrm>
            <a:off x="1703512" y="4437908"/>
            <a:ext cx="8784976" cy="480131"/>
          </a:xfrm>
          <a:prstGeom prst="rect">
            <a:avLst/>
          </a:prstGeom>
        </p:spPr>
        <p:txBody>
          <a:bodyPr wrap="square">
            <a:spAutoFit/>
          </a:bodyPr>
          <a:lstStyle/>
          <a:p>
            <a:pPr algn="ctr">
              <a:lnSpc>
                <a:spcPct val="90000"/>
              </a:lnSpc>
            </a:pPr>
            <a:r>
              <a:rPr lang="en-US" sz="2800">
                <a:solidFill>
                  <a:schemeClr val="bg1"/>
                </a:solidFill>
                <a:latin typeface="Open Sans"/>
                <a:cs typeface="Open Sans"/>
              </a:rPr>
              <a:t>‘To change or be changed, into a star’</a:t>
            </a:r>
          </a:p>
        </p:txBody>
      </p:sp>
    </p:spTree>
    <p:extLst>
      <p:ext uri="{BB962C8B-B14F-4D97-AF65-F5344CB8AC3E}">
        <p14:creationId xmlns:p14="http://schemas.microsoft.com/office/powerpoint/2010/main" val="2172806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E5C19B-A843-9844-98A3-DB89C6EB1F43}"/>
              </a:ext>
            </a:extLst>
          </p:cNvPr>
          <p:cNvSpPr>
            <a:spLocks noGrp="1"/>
          </p:cNvSpPr>
          <p:nvPr>
            <p:ph type="ctrTitle"/>
          </p:nvPr>
        </p:nvSpPr>
        <p:spPr/>
        <p:txBody>
          <a:bodyPr/>
          <a:lstStyle/>
          <a:p>
            <a:r>
              <a:rPr lang="en-GB"/>
              <a:t>Social responsibility</a:t>
            </a:r>
          </a:p>
        </p:txBody>
      </p:sp>
    </p:spTree>
    <p:extLst>
      <p:ext uri="{BB962C8B-B14F-4D97-AF65-F5344CB8AC3E}">
        <p14:creationId xmlns:p14="http://schemas.microsoft.com/office/powerpoint/2010/main" val="267689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5000"/>
          </a:schemeClr>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4292295" y="4918039"/>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a:solidFill>
                <a:schemeClr val="tx1">
                  <a:lumMod val="65000"/>
                  <a:lumOff val="35000"/>
                </a:schemeClr>
              </a:solidFill>
              <a:latin typeface="Open Sans"/>
              <a:cs typeface="Open Sans"/>
            </a:endParaRPr>
          </a:p>
        </p:txBody>
      </p:sp>
      <p:sp>
        <p:nvSpPr>
          <p:cNvPr id="13" name="Title 1">
            <a:extLst>
              <a:ext uri="{FF2B5EF4-FFF2-40B4-BE49-F238E27FC236}">
                <a16:creationId xmlns:a16="http://schemas.microsoft.com/office/drawing/2014/main" id="{8AF3C63D-3BB8-AF43-84DC-829A27358FAF}"/>
              </a:ext>
            </a:extLst>
          </p:cNvPr>
          <p:cNvSpPr txBox="1">
            <a:spLocks noChangeAspect="1"/>
          </p:cNvSpPr>
          <p:nvPr/>
        </p:nvSpPr>
        <p:spPr bwMode="auto">
          <a:xfrm>
            <a:off x="397262" y="2420888"/>
            <a:ext cx="2637672" cy="2637672"/>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2800" b="0">
                <a:solidFill>
                  <a:schemeClr val="bg1"/>
                </a:solidFill>
                <a:latin typeface="Open Sans"/>
                <a:cs typeface="Open Sans"/>
              </a:rPr>
              <a:t>Employability</a:t>
            </a:r>
          </a:p>
        </p:txBody>
      </p:sp>
      <p:sp>
        <p:nvSpPr>
          <p:cNvPr id="14" name="Title 1">
            <a:extLst>
              <a:ext uri="{FF2B5EF4-FFF2-40B4-BE49-F238E27FC236}">
                <a16:creationId xmlns:a16="http://schemas.microsoft.com/office/drawing/2014/main" id="{F6F571AF-9A0B-624A-971E-7B5F9DA4AE0E}"/>
              </a:ext>
            </a:extLst>
          </p:cNvPr>
          <p:cNvSpPr txBox="1">
            <a:spLocks noChangeAspect="1"/>
          </p:cNvSpPr>
          <p:nvPr/>
        </p:nvSpPr>
        <p:spPr bwMode="auto">
          <a:xfrm>
            <a:off x="3269983" y="2420888"/>
            <a:ext cx="2637672" cy="2637672"/>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2800" b="0">
                <a:solidFill>
                  <a:schemeClr val="bg1"/>
                </a:solidFill>
                <a:latin typeface="Open Sans"/>
                <a:cs typeface="Open Sans"/>
              </a:rPr>
              <a:t>Social </a:t>
            </a:r>
            <a:br>
              <a:rPr lang="en-GB" sz="2800" b="0">
                <a:solidFill>
                  <a:schemeClr val="bg1"/>
                </a:solidFill>
                <a:latin typeface="Open Sans"/>
                <a:cs typeface="Open Sans"/>
              </a:rPr>
            </a:br>
            <a:r>
              <a:rPr lang="en-GB" sz="2800" b="0">
                <a:solidFill>
                  <a:schemeClr val="bg1"/>
                </a:solidFill>
                <a:latin typeface="Open Sans"/>
                <a:cs typeface="Open Sans"/>
              </a:rPr>
              <a:t>responsibility</a:t>
            </a:r>
          </a:p>
        </p:txBody>
      </p:sp>
      <p:sp>
        <p:nvSpPr>
          <p:cNvPr id="20" name="Title 1">
            <a:extLst>
              <a:ext uri="{FF2B5EF4-FFF2-40B4-BE49-F238E27FC236}">
                <a16:creationId xmlns:a16="http://schemas.microsoft.com/office/drawing/2014/main" id="{13077609-2C08-3D49-89D9-84400D02EF2B}"/>
              </a:ext>
            </a:extLst>
          </p:cNvPr>
          <p:cNvSpPr txBox="1">
            <a:spLocks noChangeAspect="1"/>
          </p:cNvSpPr>
          <p:nvPr/>
        </p:nvSpPr>
        <p:spPr bwMode="auto">
          <a:xfrm>
            <a:off x="9015426" y="2420888"/>
            <a:ext cx="2637672" cy="2637672"/>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2800" b="0">
                <a:solidFill>
                  <a:schemeClr val="bg1"/>
                </a:solidFill>
                <a:latin typeface="Open Sans"/>
                <a:cs typeface="Open Sans"/>
              </a:rPr>
              <a:t>Making a </a:t>
            </a:r>
            <a:br>
              <a:rPr lang="en-GB" sz="2800" b="0">
                <a:solidFill>
                  <a:schemeClr val="bg1"/>
                </a:solidFill>
                <a:latin typeface="Open Sans"/>
                <a:cs typeface="Open Sans"/>
              </a:rPr>
            </a:br>
            <a:r>
              <a:rPr lang="en-GB" sz="2800" b="0">
                <a:solidFill>
                  <a:schemeClr val="bg1"/>
                </a:solidFill>
                <a:latin typeface="Open Sans"/>
                <a:cs typeface="Open Sans"/>
              </a:rPr>
              <a:t>difference</a:t>
            </a:r>
          </a:p>
        </p:txBody>
      </p:sp>
      <p:sp>
        <p:nvSpPr>
          <p:cNvPr id="22" name="Title 1">
            <a:extLst>
              <a:ext uri="{FF2B5EF4-FFF2-40B4-BE49-F238E27FC236}">
                <a16:creationId xmlns:a16="http://schemas.microsoft.com/office/drawing/2014/main" id="{14E30ED9-D66A-6B4B-9049-DD11867652BA}"/>
              </a:ext>
            </a:extLst>
          </p:cNvPr>
          <p:cNvSpPr txBox="1">
            <a:spLocks noChangeAspect="1"/>
          </p:cNvSpPr>
          <p:nvPr/>
        </p:nvSpPr>
        <p:spPr bwMode="auto">
          <a:xfrm>
            <a:off x="6142705" y="2420888"/>
            <a:ext cx="2637672" cy="2637672"/>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sz="2800" b="0">
                <a:solidFill>
                  <a:schemeClr val="bg1"/>
                </a:solidFill>
                <a:latin typeface="Open Sans"/>
                <a:cs typeface="Open Sans"/>
              </a:rPr>
              <a:t>An </a:t>
            </a:r>
            <a:br>
              <a:rPr lang="en-US" sz="2800" b="0">
                <a:solidFill>
                  <a:schemeClr val="bg1"/>
                </a:solidFill>
                <a:latin typeface="Open Sans"/>
                <a:cs typeface="Open Sans"/>
              </a:rPr>
            </a:br>
            <a:r>
              <a:rPr lang="en-US" sz="2800" b="0">
                <a:solidFill>
                  <a:schemeClr val="bg1"/>
                </a:solidFill>
                <a:latin typeface="Open Sans"/>
                <a:cs typeface="Open Sans"/>
              </a:rPr>
              <a:t>international</a:t>
            </a:r>
            <a:br>
              <a:rPr lang="en-US" sz="2800" b="0">
                <a:solidFill>
                  <a:schemeClr val="bg1"/>
                </a:solidFill>
                <a:latin typeface="Open Sans"/>
                <a:cs typeface="Open Sans"/>
              </a:rPr>
            </a:br>
            <a:r>
              <a:rPr lang="en-US" sz="2800" b="0">
                <a:solidFill>
                  <a:schemeClr val="bg1"/>
                </a:solidFill>
                <a:latin typeface="Open Sans"/>
                <a:cs typeface="Open Sans"/>
              </a:rPr>
              <a:t> hub</a:t>
            </a:r>
          </a:p>
        </p:txBody>
      </p:sp>
      <p:grpSp>
        <p:nvGrpSpPr>
          <p:cNvPr id="23" name="Group 22">
            <a:extLst>
              <a:ext uri="{FF2B5EF4-FFF2-40B4-BE49-F238E27FC236}">
                <a16:creationId xmlns:a16="http://schemas.microsoft.com/office/drawing/2014/main" id="{CD840F47-8461-F142-A97B-901D6C730B54}"/>
              </a:ext>
            </a:extLst>
          </p:cNvPr>
          <p:cNvGrpSpPr/>
          <p:nvPr/>
        </p:nvGrpSpPr>
        <p:grpSpPr>
          <a:xfrm>
            <a:off x="2704611" y="556086"/>
            <a:ext cx="6782779" cy="1589464"/>
            <a:chOff x="1370028" y="1847920"/>
            <a:chExt cx="6782779" cy="1589464"/>
          </a:xfrm>
        </p:grpSpPr>
        <p:sp>
          <p:nvSpPr>
            <p:cNvPr id="24" name="Title 1">
              <a:extLst>
                <a:ext uri="{FF2B5EF4-FFF2-40B4-BE49-F238E27FC236}">
                  <a16:creationId xmlns:a16="http://schemas.microsoft.com/office/drawing/2014/main" id="{49F57EE0-E3CC-E449-A944-F2A943DF4CCD}"/>
                </a:ext>
              </a:extLst>
            </p:cNvPr>
            <p:cNvSpPr txBox="1">
              <a:spLocks noChangeAspect="1"/>
            </p:cNvSpPr>
            <p:nvPr/>
          </p:nvSpPr>
          <p:spPr bwMode="auto">
            <a:xfrm>
              <a:off x="1370028" y="1847920"/>
              <a:ext cx="1589464" cy="1589464"/>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a:solidFill>
                    <a:schemeClr val="bg1"/>
                  </a:solidFill>
                  <a:latin typeface="Open Sans"/>
                  <a:cs typeface="Open Sans"/>
                </a:rPr>
                <a:t>Employability</a:t>
              </a:r>
            </a:p>
          </p:txBody>
        </p:sp>
        <p:sp>
          <p:nvSpPr>
            <p:cNvPr id="25" name="Title 1">
              <a:extLst>
                <a:ext uri="{FF2B5EF4-FFF2-40B4-BE49-F238E27FC236}">
                  <a16:creationId xmlns:a16="http://schemas.microsoft.com/office/drawing/2014/main" id="{23E8C2F4-6705-8A4B-B6D0-F4894E3A2A51}"/>
                </a:ext>
              </a:extLst>
            </p:cNvPr>
            <p:cNvSpPr txBox="1">
              <a:spLocks noChangeAspect="1"/>
            </p:cNvSpPr>
            <p:nvPr/>
          </p:nvSpPr>
          <p:spPr bwMode="auto">
            <a:xfrm>
              <a:off x="3101133" y="1847920"/>
              <a:ext cx="1589464" cy="1589464"/>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a:solidFill>
                    <a:schemeClr val="bg1"/>
                  </a:solidFill>
                  <a:latin typeface="Open Sans"/>
                  <a:cs typeface="Open Sans"/>
                </a:rPr>
                <a:t>Social </a:t>
              </a:r>
              <a:br>
                <a:rPr lang="en-GB" sz="1600" b="0">
                  <a:solidFill>
                    <a:schemeClr val="bg1"/>
                  </a:solidFill>
                  <a:latin typeface="Open Sans"/>
                  <a:cs typeface="Open Sans"/>
                </a:rPr>
              </a:br>
              <a:r>
                <a:rPr lang="en-GB" sz="1600" b="0">
                  <a:solidFill>
                    <a:schemeClr val="bg1"/>
                  </a:solidFill>
                  <a:latin typeface="Open Sans"/>
                  <a:cs typeface="Open Sans"/>
                </a:rPr>
                <a:t>responsibility</a:t>
              </a:r>
            </a:p>
          </p:txBody>
        </p:sp>
        <p:sp>
          <p:nvSpPr>
            <p:cNvPr id="26" name="Title 1">
              <a:extLst>
                <a:ext uri="{FF2B5EF4-FFF2-40B4-BE49-F238E27FC236}">
                  <a16:creationId xmlns:a16="http://schemas.microsoft.com/office/drawing/2014/main" id="{5DFB4CCD-684E-4D4E-B34A-9A18C7C76D67}"/>
                </a:ext>
              </a:extLst>
            </p:cNvPr>
            <p:cNvSpPr txBox="1">
              <a:spLocks noChangeAspect="1"/>
            </p:cNvSpPr>
            <p:nvPr/>
          </p:nvSpPr>
          <p:spPr bwMode="auto">
            <a:xfrm>
              <a:off x="6563343" y="1847920"/>
              <a:ext cx="1589464" cy="1589464"/>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a:solidFill>
                    <a:schemeClr val="bg1"/>
                  </a:solidFill>
                  <a:latin typeface="Open Sans"/>
                  <a:cs typeface="Open Sans"/>
                </a:rPr>
                <a:t>Making a </a:t>
              </a:r>
              <a:br>
                <a:rPr lang="en-GB" sz="1600" b="0">
                  <a:solidFill>
                    <a:schemeClr val="bg1"/>
                  </a:solidFill>
                  <a:latin typeface="Open Sans"/>
                  <a:cs typeface="Open Sans"/>
                </a:rPr>
              </a:br>
              <a:r>
                <a:rPr lang="en-GB" sz="1600" b="0">
                  <a:solidFill>
                    <a:schemeClr val="bg1"/>
                  </a:solidFill>
                  <a:latin typeface="Open Sans"/>
                  <a:cs typeface="Open Sans"/>
                </a:rPr>
                <a:t>difference</a:t>
              </a:r>
            </a:p>
          </p:txBody>
        </p:sp>
        <p:sp>
          <p:nvSpPr>
            <p:cNvPr id="27" name="Title 1">
              <a:extLst>
                <a:ext uri="{FF2B5EF4-FFF2-40B4-BE49-F238E27FC236}">
                  <a16:creationId xmlns:a16="http://schemas.microsoft.com/office/drawing/2014/main" id="{5D840499-6FE1-DF4D-AD64-DEF0485E6D9B}"/>
                </a:ext>
              </a:extLst>
            </p:cNvPr>
            <p:cNvSpPr txBox="1">
              <a:spLocks noChangeAspect="1"/>
            </p:cNvSpPr>
            <p:nvPr/>
          </p:nvSpPr>
          <p:spPr bwMode="auto">
            <a:xfrm>
              <a:off x="4832238" y="1847920"/>
              <a:ext cx="1589464" cy="1589464"/>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sz="1600" b="0">
                  <a:solidFill>
                    <a:schemeClr val="bg1"/>
                  </a:solidFill>
                  <a:latin typeface="Open Sans"/>
                  <a:cs typeface="Open Sans"/>
                </a:rPr>
                <a:t>An </a:t>
              </a:r>
              <a:br>
                <a:rPr lang="en-US" sz="1600" b="0">
                  <a:solidFill>
                    <a:schemeClr val="bg1"/>
                  </a:solidFill>
                  <a:latin typeface="Open Sans"/>
                  <a:cs typeface="Open Sans"/>
                </a:rPr>
              </a:br>
              <a:r>
                <a:rPr lang="en-US" sz="1600" b="0">
                  <a:solidFill>
                    <a:schemeClr val="bg1"/>
                  </a:solidFill>
                  <a:latin typeface="Open Sans"/>
                  <a:cs typeface="Open Sans"/>
                </a:rPr>
                <a:t>international</a:t>
              </a:r>
              <a:br>
                <a:rPr lang="en-US" sz="1600" b="0">
                  <a:solidFill>
                    <a:schemeClr val="bg1"/>
                  </a:solidFill>
                  <a:latin typeface="Open Sans"/>
                  <a:cs typeface="Open Sans"/>
                </a:rPr>
              </a:br>
              <a:r>
                <a:rPr lang="en-US" sz="1600" b="0">
                  <a:solidFill>
                    <a:schemeClr val="bg1"/>
                  </a:solidFill>
                  <a:latin typeface="Open Sans"/>
                  <a:cs typeface="Open Sans"/>
                </a:rPr>
                <a:t> hub</a:t>
              </a:r>
            </a:p>
          </p:txBody>
        </p:sp>
      </p:grpSp>
    </p:spTree>
    <p:extLst>
      <p:ext uri="{BB962C8B-B14F-4D97-AF65-F5344CB8AC3E}">
        <p14:creationId xmlns:p14="http://schemas.microsoft.com/office/powerpoint/2010/main" val="65232422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2"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2"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grpId="2"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64" presetClass="path" presetSubtype="0" fill="hold" grpId="1" nodeType="clickEffect">
                                  <p:stCondLst>
                                    <p:cond delay="0"/>
                                  </p:stCondLst>
                                  <p:childTnLst>
                                    <p:animMotion origin="layout" path="M 4.79167E-6 1.11111E-6 L 0.15247 -0.46412 " pathEditMode="fixed" rAng="0" ptsTypes="AA">
                                      <p:cBhvr>
                                        <p:cTn id="23" dur="1000" fill="hold"/>
                                        <p:tgtEl>
                                          <p:spTgt spid="13"/>
                                        </p:tgtEl>
                                        <p:attrNameLst>
                                          <p:attrName>ppt_x</p:attrName>
                                          <p:attrName>ppt_y</p:attrName>
                                        </p:attrNameLst>
                                      </p:cBhvr>
                                      <p:rCtr x="7617" y="-23218"/>
                                    </p:animMotion>
                                  </p:childTnLst>
                                </p:cTn>
                              </p:par>
                              <p:par>
                                <p:cTn id="24" presetID="64" presetClass="path" presetSubtype="0" fill="hold" grpId="1" nodeType="withEffect">
                                  <p:stCondLst>
                                    <p:cond delay="0"/>
                                  </p:stCondLst>
                                  <p:childTnLst>
                                    <p:animMotion origin="layout" path="M 8.33333E-7 1.11111E-6 L -0.04115 -0.46412 " pathEditMode="fixed" rAng="0" ptsTypes="AA">
                                      <p:cBhvr>
                                        <p:cTn id="25" dur="1000" fill="hold"/>
                                        <p:tgtEl>
                                          <p:spTgt spid="22"/>
                                        </p:tgtEl>
                                        <p:attrNameLst>
                                          <p:attrName>ppt_x</p:attrName>
                                          <p:attrName>ppt_y</p:attrName>
                                        </p:attrNameLst>
                                      </p:cBhvr>
                                      <p:rCtr x="-2057" y="-23218"/>
                                    </p:animMotion>
                                  </p:childTnLst>
                                </p:cTn>
                              </p:par>
                              <p:par>
                                <p:cTn id="26" presetID="64" presetClass="path" presetSubtype="0" fill="hold" grpId="1" nodeType="withEffect">
                                  <p:stCondLst>
                                    <p:cond delay="0"/>
                                  </p:stCondLst>
                                  <p:childTnLst>
                                    <p:animMotion origin="layout" path="M 3.75E-6 1.11111E-6 L -0.14089 -0.46412 " pathEditMode="fixed" rAng="0" ptsTypes="AA">
                                      <p:cBhvr>
                                        <p:cTn id="27" dur="1000" fill="hold"/>
                                        <p:tgtEl>
                                          <p:spTgt spid="20"/>
                                        </p:tgtEl>
                                        <p:attrNameLst>
                                          <p:attrName>ppt_x</p:attrName>
                                          <p:attrName>ppt_y</p:attrName>
                                        </p:attrNameLst>
                                      </p:cBhvr>
                                      <p:rCtr x="-7044" y="-23218"/>
                                    </p:animMotion>
                                  </p:childTnLst>
                                </p:cTn>
                              </p:par>
                              <p:par>
                                <p:cTn id="28" presetID="64" presetClass="path" presetSubtype="0" fill="hold" grpId="1" nodeType="withEffect">
                                  <p:stCondLst>
                                    <p:cond delay="0"/>
                                  </p:stCondLst>
                                  <p:childTnLst>
                                    <p:animMotion origin="layout" path="M -2.08333E-6 1.11111E-6 L 0.05287 -0.46412 " pathEditMode="fixed" rAng="0" ptsTypes="AA">
                                      <p:cBhvr>
                                        <p:cTn id="29" dur="1000" fill="hold"/>
                                        <p:tgtEl>
                                          <p:spTgt spid="14"/>
                                        </p:tgtEl>
                                        <p:attrNameLst>
                                          <p:attrName>ppt_x</p:attrName>
                                          <p:attrName>ppt_y</p:attrName>
                                        </p:attrNameLst>
                                      </p:cBhvr>
                                      <p:rCtr x="2643" y="-23218"/>
                                    </p:animMotion>
                                  </p:childTnLst>
                                </p:cTn>
                              </p:par>
                              <p:par>
                                <p:cTn id="30" presetID="53" presetClass="exit" presetSubtype="32" fill="hold" grpId="0" nodeType="withEffect">
                                  <p:stCondLst>
                                    <p:cond delay="0"/>
                                  </p:stCondLst>
                                  <p:childTnLst>
                                    <p:anim calcmode="lin" valueType="num">
                                      <p:cBhvr>
                                        <p:cTn id="31" dur="1000"/>
                                        <p:tgtEl>
                                          <p:spTgt spid="14"/>
                                        </p:tgtEl>
                                        <p:attrNameLst>
                                          <p:attrName>ppt_w</p:attrName>
                                        </p:attrNameLst>
                                      </p:cBhvr>
                                      <p:tavLst>
                                        <p:tav tm="0">
                                          <p:val>
                                            <p:strVal val="ppt_w"/>
                                          </p:val>
                                        </p:tav>
                                        <p:tav tm="100000">
                                          <p:val>
                                            <p:fltVal val="0"/>
                                          </p:val>
                                        </p:tav>
                                      </p:tavLst>
                                    </p:anim>
                                    <p:anim calcmode="lin" valueType="num">
                                      <p:cBhvr>
                                        <p:cTn id="32" dur="1000"/>
                                        <p:tgtEl>
                                          <p:spTgt spid="14"/>
                                        </p:tgtEl>
                                        <p:attrNameLst>
                                          <p:attrName>ppt_h</p:attrName>
                                        </p:attrNameLst>
                                      </p:cBhvr>
                                      <p:tavLst>
                                        <p:tav tm="0">
                                          <p:val>
                                            <p:strVal val="ppt_h"/>
                                          </p:val>
                                        </p:tav>
                                        <p:tav tm="100000">
                                          <p:val>
                                            <p:fltVal val="0"/>
                                          </p:val>
                                        </p:tav>
                                      </p:tavLst>
                                    </p:anim>
                                    <p:animEffect transition="out" filter="fade">
                                      <p:cBhvr>
                                        <p:cTn id="33" dur="1000"/>
                                        <p:tgtEl>
                                          <p:spTgt spid="14"/>
                                        </p:tgtEl>
                                      </p:cBhvr>
                                    </p:animEffect>
                                    <p:set>
                                      <p:cBhvr>
                                        <p:cTn id="34" dur="1" fill="hold">
                                          <p:stCondLst>
                                            <p:cond delay="999"/>
                                          </p:stCondLst>
                                        </p:cTn>
                                        <p:tgtEl>
                                          <p:spTgt spid="14"/>
                                        </p:tgtEl>
                                        <p:attrNameLst>
                                          <p:attrName>style.visibility</p:attrName>
                                        </p:attrNameLst>
                                      </p:cBhvr>
                                      <p:to>
                                        <p:strVal val="hidden"/>
                                      </p:to>
                                    </p:set>
                                  </p:childTnLst>
                                </p:cTn>
                              </p:par>
                              <p:par>
                                <p:cTn id="35" presetID="53" presetClass="exit" presetSubtype="32" fill="hold" grpId="0" nodeType="withEffect">
                                  <p:stCondLst>
                                    <p:cond delay="0"/>
                                  </p:stCondLst>
                                  <p:childTnLst>
                                    <p:anim calcmode="lin" valueType="num">
                                      <p:cBhvr>
                                        <p:cTn id="36" dur="1000"/>
                                        <p:tgtEl>
                                          <p:spTgt spid="20"/>
                                        </p:tgtEl>
                                        <p:attrNameLst>
                                          <p:attrName>ppt_w</p:attrName>
                                        </p:attrNameLst>
                                      </p:cBhvr>
                                      <p:tavLst>
                                        <p:tav tm="0">
                                          <p:val>
                                            <p:strVal val="ppt_w"/>
                                          </p:val>
                                        </p:tav>
                                        <p:tav tm="100000">
                                          <p:val>
                                            <p:fltVal val="0"/>
                                          </p:val>
                                        </p:tav>
                                      </p:tavLst>
                                    </p:anim>
                                    <p:anim calcmode="lin" valueType="num">
                                      <p:cBhvr>
                                        <p:cTn id="37" dur="1000"/>
                                        <p:tgtEl>
                                          <p:spTgt spid="20"/>
                                        </p:tgtEl>
                                        <p:attrNameLst>
                                          <p:attrName>ppt_h</p:attrName>
                                        </p:attrNameLst>
                                      </p:cBhvr>
                                      <p:tavLst>
                                        <p:tav tm="0">
                                          <p:val>
                                            <p:strVal val="ppt_h"/>
                                          </p:val>
                                        </p:tav>
                                        <p:tav tm="100000">
                                          <p:val>
                                            <p:fltVal val="0"/>
                                          </p:val>
                                        </p:tav>
                                      </p:tavLst>
                                    </p:anim>
                                    <p:animEffect transition="out" filter="fade">
                                      <p:cBhvr>
                                        <p:cTn id="38" dur="1000"/>
                                        <p:tgtEl>
                                          <p:spTgt spid="20"/>
                                        </p:tgtEl>
                                      </p:cBhvr>
                                    </p:animEffect>
                                    <p:set>
                                      <p:cBhvr>
                                        <p:cTn id="39" dur="1" fill="hold">
                                          <p:stCondLst>
                                            <p:cond delay="999"/>
                                          </p:stCondLst>
                                        </p:cTn>
                                        <p:tgtEl>
                                          <p:spTgt spid="20"/>
                                        </p:tgtEl>
                                        <p:attrNameLst>
                                          <p:attrName>style.visibility</p:attrName>
                                        </p:attrNameLst>
                                      </p:cBhvr>
                                      <p:to>
                                        <p:strVal val="hidden"/>
                                      </p:to>
                                    </p:set>
                                  </p:childTnLst>
                                </p:cTn>
                              </p:par>
                              <p:par>
                                <p:cTn id="40" presetID="53" presetClass="exit" presetSubtype="32" fill="hold" grpId="0" nodeType="withEffect">
                                  <p:stCondLst>
                                    <p:cond delay="0"/>
                                  </p:stCondLst>
                                  <p:childTnLst>
                                    <p:anim calcmode="lin" valueType="num">
                                      <p:cBhvr>
                                        <p:cTn id="41" dur="1000"/>
                                        <p:tgtEl>
                                          <p:spTgt spid="22"/>
                                        </p:tgtEl>
                                        <p:attrNameLst>
                                          <p:attrName>ppt_w</p:attrName>
                                        </p:attrNameLst>
                                      </p:cBhvr>
                                      <p:tavLst>
                                        <p:tav tm="0">
                                          <p:val>
                                            <p:strVal val="ppt_w"/>
                                          </p:val>
                                        </p:tav>
                                        <p:tav tm="100000">
                                          <p:val>
                                            <p:fltVal val="0"/>
                                          </p:val>
                                        </p:tav>
                                      </p:tavLst>
                                    </p:anim>
                                    <p:anim calcmode="lin" valueType="num">
                                      <p:cBhvr>
                                        <p:cTn id="42" dur="1000"/>
                                        <p:tgtEl>
                                          <p:spTgt spid="22"/>
                                        </p:tgtEl>
                                        <p:attrNameLst>
                                          <p:attrName>ppt_h</p:attrName>
                                        </p:attrNameLst>
                                      </p:cBhvr>
                                      <p:tavLst>
                                        <p:tav tm="0">
                                          <p:val>
                                            <p:strVal val="ppt_h"/>
                                          </p:val>
                                        </p:tav>
                                        <p:tav tm="100000">
                                          <p:val>
                                            <p:fltVal val="0"/>
                                          </p:val>
                                        </p:tav>
                                      </p:tavLst>
                                    </p:anim>
                                    <p:animEffect transition="out" filter="fade">
                                      <p:cBhvr>
                                        <p:cTn id="43" dur="1000"/>
                                        <p:tgtEl>
                                          <p:spTgt spid="22"/>
                                        </p:tgtEl>
                                      </p:cBhvr>
                                    </p:animEffect>
                                    <p:set>
                                      <p:cBhvr>
                                        <p:cTn id="44" dur="1" fill="hold">
                                          <p:stCondLst>
                                            <p:cond delay="999"/>
                                          </p:stCondLst>
                                        </p:cTn>
                                        <p:tgtEl>
                                          <p:spTgt spid="22"/>
                                        </p:tgtEl>
                                        <p:attrNameLst>
                                          <p:attrName>style.visibility</p:attrName>
                                        </p:attrNameLst>
                                      </p:cBhvr>
                                      <p:to>
                                        <p:strVal val="hidden"/>
                                      </p:to>
                                    </p:set>
                                  </p:childTnLst>
                                </p:cTn>
                              </p:par>
                              <p:par>
                                <p:cTn id="45" presetID="53" presetClass="exit" presetSubtype="32" fill="hold" grpId="0" nodeType="withEffect">
                                  <p:stCondLst>
                                    <p:cond delay="0"/>
                                  </p:stCondLst>
                                  <p:childTnLst>
                                    <p:anim calcmode="lin" valueType="num">
                                      <p:cBhvr>
                                        <p:cTn id="46" dur="1000"/>
                                        <p:tgtEl>
                                          <p:spTgt spid="13"/>
                                        </p:tgtEl>
                                        <p:attrNameLst>
                                          <p:attrName>ppt_w</p:attrName>
                                        </p:attrNameLst>
                                      </p:cBhvr>
                                      <p:tavLst>
                                        <p:tav tm="0">
                                          <p:val>
                                            <p:strVal val="ppt_w"/>
                                          </p:val>
                                        </p:tav>
                                        <p:tav tm="100000">
                                          <p:val>
                                            <p:fltVal val="0"/>
                                          </p:val>
                                        </p:tav>
                                      </p:tavLst>
                                    </p:anim>
                                    <p:anim calcmode="lin" valueType="num">
                                      <p:cBhvr>
                                        <p:cTn id="47" dur="1000"/>
                                        <p:tgtEl>
                                          <p:spTgt spid="13"/>
                                        </p:tgtEl>
                                        <p:attrNameLst>
                                          <p:attrName>ppt_h</p:attrName>
                                        </p:attrNameLst>
                                      </p:cBhvr>
                                      <p:tavLst>
                                        <p:tav tm="0">
                                          <p:val>
                                            <p:strVal val="ppt_h"/>
                                          </p:val>
                                        </p:tav>
                                        <p:tav tm="100000">
                                          <p:val>
                                            <p:fltVal val="0"/>
                                          </p:val>
                                        </p:tav>
                                      </p:tavLst>
                                    </p:anim>
                                    <p:animEffect transition="out" filter="fade">
                                      <p:cBhvr>
                                        <p:cTn id="48" dur="1000"/>
                                        <p:tgtEl>
                                          <p:spTgt spid="13"/>
                                        </p:tgtEl>
                                      </p:cBhvr>
                                    </p:animEffect>
                                    <p:set>
                                      <p:cBhvr>
                                        <p:cTn id="49" dur="1" fill="hold">
                                          <p:stCondLst>
                                            <p:cond delay="999"/>
                                          </p:stCondLst>
                                        </p:cTn>
                                        <p:tgtEl>
                                          <p:spTgt spid="13"/>
                                        </p:tgtEl>
                                        <p:attrNameLst>
                                          <p:attrName>style.visibility</p:attrName>
                                        </p:attrNameLst>
                                      </p:cBhvr>
                                      <p:to>
                                        <p:strVal val="hidden"/>
                                      </p:to>
                                    </p:set>
                                  </p:childTnLst>
                                </p:cTn>
                              </p:par>
                              <p:par>
                                <p:cTn id="50" presetID="10" presetClass="entr" presetSubtype="0" fill="hold" nodeType="withEffect">
                                  <p:stCondLst>
                                    <p:cond delay="50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4" grpId="0" animBg="1"/>
      <p:bldP spid="14" grpId="1" animBg="1"/>
      <p:bldP spid="14" grpId="2" animBg="1"/>
      <p:bldP spid="20" grpId="0" animBg="1"/>
      <p:bldP spid="20" grpId="1" animBg="1"/>
      <p:bldP spid="20" grpId="2" animBg="1"/>
      <p:bldP spid="22" grpId="0" animBg="1"/>
      <p:bldP spid="22" grpId="1" animBg="1"/>
      <p:bldP spid="22"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6678789"/>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5000"/>
          </a:schemeClr>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4033149" y="2576424"/>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a:solidFill>
                <a:schemeClr val="tx1">
                  <a:lumMod val="65000"/>
                  <a:lumOff val="35000"/>
                </a:schemeClr>
              </a:solidFill>
              <a:latin typeface="Open Sans"/>
              <a:cs typeface="Open Sans"/>
            </a:endParaRPr>
          </a:p>
        </p:txBody>
      </p:sp>
      <p:grpSp>
        <p:nvGrpSpPr>
          <p:cNvPr id="8" name="Group 7">
            <a:extLst>
              <a:ext uri="{FF2B5EF4-FFF2-40B4-BE49-F238E27FC236}">
                <a16:creationId xmlns:a16="http://schemas.microsoft.com/office/drawing/2014/main" id="{64672D9C-19A6-9441-9276-24113F3AB8CD}"/>
              </a:ext>
            </a:extLst>
          </p:cNvPr>
          <p:cNvGrpSpPr/>
          <p:nvPr/>
        </p:nvGrpSpPr>
        <p:grpSpPr>
          <a:xfrm>
            <a:off x="4435716" y="2576424"/>
            <a:ext cx="3229418" cy="3141135"/>
            <a:chOff x="643652" y="2627155"/>
            <a:chExt cx="3229418" cy="3141135"/>
          </a:xfrm>
        </p:grpSpPr>
        <p:sp>
          <p:nvSpPr>
            <p:cNvPr id="15" name="Oval 14"/>
            <p:cNvSpPr/>
            <p:nvPr/>
          </p:nvSpPr>
          <p:spPr>
            <a:xfrm>
              <a:off x="666171" y="2627155"/>
              <a:ext cx="3141135" cy="3141135"/>
            </a:xfrm>
            <a:prstGeom prst="ellipse">
              <a:avLst/>
            </a:prstGeom>
            <a:solidFill>
              <a:schemeClr val="accent4">
                <a:lumMod val="25000"/>
              </a:schemeClr>
            </a:solidFill>
            <a:ln w="476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6" name="TextBox 15"/>
            <p:cNvSpPr txBox="1"/>
            <p:nvPr/>
          </p:nvSpPr>
          <p:spPr>
            <a:xfrm>
              <a:off x="643652" y="3082310"/>
              <a:ext cx="3229418" cy="1902059"/>
            </a:xfrm>
            <a:prstGeom prst="rect">
              <a:avLst/>
            </a:prstGeom>
            <a:noFill/>
          </p:spPr>
          <p:txBody>
            <a:bodyPr wrap="square" rtlCol="0">
              <a:spAutoFit/>
            </a:bodyPr>
            <a:lstStyle/>
            <a:p>
              <a:pPr algn="ctr">
                <a:lnSpc>
                  <a:spcPct val="110000"/>
                </a:lnSpc>
              </a:pPr>
              <a:r>
                <a:rPr lang="en-US" sz="4800" b="1">
                  <a:solidFill>
                    <a:schemeClr val="bg1"/>
                  </a:solidFill>
                  <a:latin typeface="Open Sans"/>
                  <a:cs typeface="Open Sans"/>
                </a:rPr>
                <a:t>93.6%</a:t>
              </a:r>
            </a:p>
            <a:p>
              <a:pPr algn="ctr">
                <a:lnSpc>
                  <a:spcPct val="110000"/>
                </a:lnSpc>
              </a:pPr>
              <a:r>
                <a:rPr lang="en-US" sz="2000">
                  <a:solidFill>
                    <a:schemeClr val="bg1"/>
                  </a:solidFill>
                  <a:latin typeface="Open Sans"/>
                  <a:cs typeface="Open Sans"/>
                </a:rPr>
                <a:t>of graduates go straight into employment or further study</a:t>
              </a:r>
            </a:p>
          </p:txBody>
        </p:sp>
      </p:grpSp>
      <p:grpSp>
        <p:nvGrpSpPr>
          <p:cNvPr id="9" name="Group 8">
            <a:extLst>
              <a:ext uri="{FF2B5EF4-FFF2-40B4-BE49-F238E27FC236}">
                <a16:creationId xmlns:a16="http://schemas.microsoft.com/office/drawing/2014/main" id="{6BDFC9DA-3DD4-F04A-99DB-6EBE364DDFF9}"/>
              </a:ext>
            </a:extLst>
          </p:cNvPr>
          <p:cNvGrpSpPr/>
          <p:nvPr/>
        </p:nvGrpSpPr>
        <p:grpSpPr>
          <a:xfrm>
            <a:off x="4454612" y="2576424"/>
            <a:ext cx="3274898" cy="3141135"/>
            <a:chOff x="8229444" y="2576424"/>
            <a:chExt cx="3274898" cy="3141135"/>
          </a:xfrm>
        </p:grpSpPr>
        <p:sp>
          <p:nvSpPr>
            <p:cNvPr id="19" name="Oval 18"/>
            <p:cNvSpPr/>
            <p:nvPr/>
          </p:nvSpPr>
          <p:spPr>
            <a:xfrm>
              <a:off x="8229444" y="2576424"/>
              <a:ext cx="3141135" cy="3141135"/>
            </a:xfrm>
            <a:prstGeom prst="ellipse">
              <a:avLst/>
            </a:prstGeom>
            <a:solidFill>
              <a:schemeClr val="accent4">
                <a:lumMod val="25000"/>
              </a:schemeClr>
            </a:solidFill>
            <a:ln w="476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1" name="TextBox 20"/>
            <p:cNvSpPr txBox="1"/>
            <p:nvPr/>
          </p:nvSpPr>
          <p:spPr>
            <a:xfrm>
              <a:off x="8274924" y="3120189"/>
              <a:ext cx="3229418" cy="1563505"/>
            </a:xfrm>
            <a:prstGeom prst="rect">
              <a:avLst/>
            </a:prstGeom>
            <a:noFill/>
          </p:spPr>
          <p:txBody>
            <a:bodyPr wrap="square" rtlCol="0">
              <a:spAutoFit/>
            </a:bodyPr>
            <a:lstStyle/>
            <a:p>
              <a:pPr algn="ctr">
                <a:lnSpc>
                  <a:spcPct val="110000"/>
                </a:lnSpc>
              </a:pPr>
              <a:r>
                <a:rPr lang="en-US" sz="4800" b="1">
                  <a:solidFill>
                    <a:schemeClr val="bg1"/>
                  </a:solidFill>
                  <a:latin typeface="Open Sans"/>
                  <a:cs typeface="Open Sans"/>
                </a:rPr>
                <a:t>800</a:t>
              </a:r>
            </a:p>
            <a:p>
              <a:pPr algn="ctr">
                <a:lnSpc>
                  <a:spcPct val="110000"/>
                </a:lnSpc>
              </a:pPr>
              <a:r>
                <a:rPr lang="en-US" sz="2000">
                  <a:solidFill>
                    <a:schemeClr val="bg1"/>
                  </a:solidFill>
                  <a:latin typeface="Open Sans"/>
                  <a:cs typeface="Open Sans"/>
                </a:rPr>
                <a:t>Mentoring interactions and partnerships</a:t>
              </a:r>
            </a:p>
          </p:txBody>
        </p:sp>
      </p:grpSp>
      <p:grpSp>
        <p:nvGrpSpPr>
          <p:cNvPr id="11" name="Group 10">
            <a:extLst>
              <a:ext uri="{FF2B5EF4-FFF2-40B4-BE49-F238E27FC236}">
                <a16:creationId xmlns:a16="http://schemas.microsoft.com/office/drawing/2014/main" id="{757057C3-EB6B-9D42-8018-05929859869C}"/>
              </a:ext>
            </a:extLst>
          </p:cNvPr>
          <p:cNvGrpSpPr/>
          <p:nvPr/>
        </p:nvGrpSpPr>
        <p:grpSpPr>
          <a:xfrm>
            <a:off x="2704611" y="556086"/>
            <a:ext cx="6782779" cy="1589464"/>
            <a:chOff x="1370028" y="1847920"/>
            <a:chExt cx="6782779" cy="1589464"/>
          </a:xfrm>
        </p:grpSpPr>
        <p:sp>
          <p:nvSpPr>
            <p:cNvPr id="12" name="Title 1">
              <a:extLst>
                <a:ext uri="{FF2B5EF4-FFF2-40B4-BE49-F238E27FC236}">
                  <a16:creationId xmlns:a16="http://schemas.microsoft.com/office/drawing/2014/main" id="{6847F8DE-3B28-5B44-920E-FF46AC26A276}"/>
                </a:ext>
              </a:extLst>
            </p:cNvPr>
            <p:cNvSpPr txBox="1">
              <a:spLocks noChangeAspect="1"/>
            </p:cNvSpPr>
            <p:nvPr/>
          </p:nvSpPr>
          <p:spPr bwMode="auto">
            <a:xfrm>
              <a:off x="1370028" y="1847920"/>
              <a:ext cx="1589464" cy="1589464"/>
            </a:xfrm>
            <a:prstGeom prst="ellipse">
              <a:avLst/>
            </a:prstGeom>
            <a:solidFill>
              <a:schemeClr val="bg1"/>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a:solidFill>
                    <a:schemeClr val="tx2"/>
                  </a:solidFill>
                  <a:latin typeface="Open Sans"/>
                  <a:cs typeface="Open Sans"/>
                </a:rPr>
                <a:t>Employability</a:t>
              </a:r>
            </a:p>
          </p:txBody>
        </p:sp>
        <p:sp>
          <p:nvSpPr>
            <p:cNvPr id="13" name="Title 1">
              <a:extLst>
                <a:ext uri="{FF2B5EF4-FFF2-40B4-BE49-F238E27FC236}">
                  <a16:creationId xmlns:a16="http://schemas.microsoft.com/office/drawing/2014/main" id="{99D0867D-D9CF-7A4F-BC4E-41216E0DB7F8}"/>
                </a:ext>
              </a:extLst>
            </p:cNvPr>
            <p:cNvSpPr txBox="1">
              <a:spLocks noChangeAspect="1"/>
            </p:cNvSpPr>
            <p:nvPr/>
          </p:nvSpPr>
          <p:spPr bwMode="auto">
            <a:xfrm>
              <a:off x="3101133" y="1847920"/>
              <a:ext cx="1589464" cy="1589464"/>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a:solidFill>
                    <a:schemeClr val="bg1"/>
                  </a:solidFill>
                  <a:latin typeface="Open Sans"/>
                  <a:cs typeface="Open Sans"/>
                </a:rPr>
                <a:t>Social </a:t>
              </a:r>
              <a:br>
                <a:rPr lang="en-GB" sz="1600" b="0">
                  <a:solidFill>
                    <a:schemeClr val="bg1"/>
                  </a:solidFill>
                  <a:latin typeface="Open Sans"/>
                  <a:cs typeface="Open Sans"/>
                </a:rPr>
              </a:br>
              <a:r>
                <a:rPr lang="en-GB" sz="1600" b="0">
                  <a:solidFill>
                    <a:schemeClr val="bg1"/>
                  </a:solidFill>
                  <a:latin typeface="Open Sans"/>
                  <a:cs typeface="Open Sans"/>
                </a:rPr>
                <a:t>responsibility</a:t>
              </a:r>
            </a:p>
          </p:txBody>
        </p:sp>
        <p:sp>
          <p:nvSpPr>
            <p:cNvPr id="14" name="Title 1">
              <a:extLst>
                <a:ext uri="{FF2B5EF4-FFF2-40B4-BE49-F238E27FC236}">
                  <a16:creationId xmlns:a16="http://schemas.microsoft.com/office/drawing/2014/main" id="{888C8436-889F-044B-8BBA-5BF1857F31AB}"/>
                </a:ext>
              </a:extLst>
            </p:cNvPr>
            <p:cNvSpPr txBox="1">
              <a:spLocks noChangeAspect="1"/>
            </p:cNvSpPr>
            <p:nvPr/>
          </p:nvSpPr>
          <p:spPr bwMode="auto">
            <a:xfrm>
              <a:off x="6563343" y="1847920"/>
              <a:ext cx="1589464" cy="1589464"/>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a:solidFill>
                    <a:schemeClr val="bg1"/>
                  </a:solidFill>
                  <a:latin typeface="Open Sans"/>
                  <a:cs typeface="Open Sans"/>
                </a:rPr>
                <a:t>Making a </a:t>
              </a:r>
              <a:br>
                <a:rPr lang="en-GB" sz="1600" b="0">
                  <a:solidFill>
                    <a:schemeClr val="bg1"/>
                  </a:solidFill>
                  <a:latin typeface="Open Sans"/>
                  <a:cs typeface="Open Sans"/>
                </a:rPr>
              </a:br>
              <a:r>
                <a:rPr lang="en-GB" sz="1600" b="0">
                  <a:solidFill>
                    <a:schemeClr val="bg1"/>
                  </a:solidFill>
                  <a:latin typeface="Open Sans"/>
                  <a:cs typeface="Open Sans"/>
                </a:rPr>
                <a:t>difference</a:t>
              </a:r>
            </a:p>
          </p:txBody>
        </p:sp>
        <p:sp>
          <p:nvSpPr>
            <p:cNvPr id="20" name="Title 1">
              <a:extLst>
                <a:ext uri="{FF2B5EF4-FFF2-40B4-BE49-F238E27FC236}">
                  <a16:creationId xmlns:a16="http://schemas.microsoft.com/office/drawing/2014/main" id="{08A24CD3-1E90-084C-B3FA-549DD8E98F74}"/>
                </a:ext>
              </a:extLst>
            </p:cNvPr>
            <p:cNvSpPr txBox="1">
              <a:spLocks noChangeAspect="1"/>
            </p:cNvSpPr>
            <p:nvPr/>
          </p:nvSpPr>
          <p:spPr bwMode="auto">
            <a:xfrm>
              <a:off x="4832238" y="1847920"/>
              <a:ext cx="1589464" cy="1589464"/>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sz="1600" b="0">
                  <a:solidFill>
                    <a:schemeClr val="bg1"/>
                  </a:solidFill>
                  <a:latin typeface="Open Sans"/>
                  <a:cs typeface="Open Sans"/>
                </a:rPr>
                <a:t>An </a:t>
              </a:r>
              <a:br>
                <a:rPr lang="en-US" sz="1600" b="0">
                  <a:solidFill>
                    <a:schemeClr val="bg1"/>
                  </a:solidFill>
                  <a:latin typeface="Open Sans"/>
                  <a:cs typeface="Open Sans"/>
                </a:rPr>
              </a:br>
              <a:r>
                <a:rPr lang="en-US" sz="1600" b="0">
                  <a:solidFill>
                    <a:schemeClr val="bg1"/>
                  </a:solidFill>
                  <a:latin typeface="Open Sans"/>
                  <a:cs typeface="Open Sans"/>
                </a:rPr>
                <a:t>international</a:t>
              </a:r>
              <a:br>
                <a:rPr lang="en-US" sz="1600" b="0">
                  <a:solidFill>
                    <a:schemeClr val="bg1"/>
                  </a:solidFill>
                  <a:latin typeface="Open Sans"/>
                  <a:cs typeface="Open Sans"/>
                </a:rPr>
              </a:br>
              <a:r>
                <a:rPr lang="en-US" sz="1600" b="0">
                  <a:solidFill>
                    <a:schemeClr val="bg1"/>
                  </a:solidFill>
                  <a:latin typeface="Open Sans"/>
                  <a:cs typeface="Open Sans"/>
                </a:rPr>
                <a:t> hub</a:t>
              </a:r>
            </a:p>
          </p:txBody>
        </p:sp>
      </p:grpSp>
      <p:grpSp>
        <p:nvGrpSpPr>
          <p:cNvPr id="7" name="Group 6">
            <a:extLst>
              <a:ext uri="{FF2B5EF4-FFF2-40B4-BE49-F238E27FC236}">
                <a16:creationId xmlns:a16="http://schemas.microsoft.com/office/drawing/2014/main" id="{7AB8927C-4ACF-1B4F-A23F-C9998BC2CC22}"/>
              </a:ext>
            </a:extLst>
          </p:cNvPr>
          <p:cNvGrpSpPr/>
          <p:nvPr/>
        </p:nvGrpSpPr>
        <p:grpSpPr>
          <a:xfrm>
            <a:off x="4410471" y="2576424"/>
            <a:ext cx="3229418" cy="3141135"/>
            <a:chOff x="4410471" y="2576424"/>
            <a:chExt cx="3229418" cy="3141135"/>
          </a:xfrm>
        </p:grpSpPr>
        <p:sp>
          <p:nvSpPr>
            <p:cNvPr id="17" name="Oval 16"/>
            <p:cNvSpPr/>
            <p:nvPr/>
          </p:nvSpPr>
          <p:spPr>
            <a:xfrm>
              <a:off x="4454612" y="2576424"/>
              <a:ext cx="3141135" cy="3141135"/>
            </a:xfrm>
            <a:prstGeom prst="ellipse">
              <a:avLst/>
            </a:prstGeom>
            <a:solidFill>
              <a:schemeClr val="accent4">
                <a:lumMod val="25000"/>
              </a:schemeClr>
            </a:solidFill>
            <a:ln w="476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TextBox 17"/>
            <p:cNvSpPr txBox="1"/>
            <p:nvPr/>
          </p:nvSpPr>
          <p:spPr>
            <a:xfrm>
              <a:off x="4410471" y="3068960"/>
              <a:ext cx="3229418" cy="2240613"/>
            </a:xfrm>
            <a:prstGeom prst="rect">
              <a:avLst/>
            </a:prstGeom>
            <a:noFill/>
          </p:spPr>
          <p:txBody>
            <a:bodyPr wrap="square" rtlCol="0">
              <a:spAutoFit/>
            </a:bodyPr>
            <a:lstStyle/>
            <a:p>
              <a:pPr algn="ctr">
                <a:lnSpc>
                  <a:spcPct val="110000"/>
                </a:lnSpc>
              </a:pPr>
              <a:r>
                <a:rPr lang="en-US" sz="4800" b="1">
                  <a:solidFill>
                    <a:schemeClr val="bg1"/>
                  </a:solidFill>
                  <a:latin typeface="Open Sans"/>
                  <a:cs typeface="Open Sans"/>
                </a:rPr>
                <a:t>Second</a:t>
              </a:r>
            </a:p>
            <a:p>
              <a:pPr algn="ctr">
                <a:lnSpc>
                  <a:spcPct val="110000"/>
                </a:lnSpc>
              </a:pPr>
              <a:r>
                <a:rPr lang="en-US" sz="2000">
                  <a:solidFill>
                    <a:schemeClr val="bg1"/>
                  </a:solidFill>
                  <a:latin typeface="Open Sans"/>
                  <a:cs typeface="Open Sans"/>
                </a:rPr>
                <a:t>most targeted university </a:t>
              </a:r>
              <a:br>
                <a:rPr lang="en-US" sz="2000">
                  <a:solidFill>
                    <a:schemeClr val="bg1"/>
                  </a:solidFill>
                  <a:latin typeface="Open Sans"/>
                  <a:cs typeface="Open Sans"/>
                </a:rPr>
              </a:br>
              <a:r>
                <a:rPr lang="en-US" sz="2000">
                  <a:solidFill>
                    <a:schemeClr val="bg1"/>
                  </a:solidFill>
                  <a:latin typeface="Open Sans"/>
                  <a:cs typeface="Open Sans"/>
                </a:rPr>
                <a:t>by the UK’s top </a:t>
              </a:r>
              <a:br>
                <a:rPr lang="en-US" sz="2000">
                  <a:solidFill>
                    <a:schemeClr val="bg1"/>
                  </a:solidFill>
                  <a:latin typeface="Open Sans"/>
                  <a:cs typeface="Open Sans"/>
                </a:rPr>
              </a:br>
              <a:r>
                <a:rPr lang="en-US" sz="2000">
                  <a:solidFill>
                    <a:schemeClr val="bg1"/>
                  </a:solidFill>
                  <a:latin typeface="Open Sans"/>
                  <a:cs typeface="Open Sans"/>
                </a:rPr>
                <a:t>100 graduate </a:t>
              </a:r>
              <a:br>
                <a:rPr lang="en-US" sz="2000">
                  <a:solidFill>
                    <a:schemeClr val="bg1"/>
                  </a:solidFill>
                  <a:latin typeface="Open Sans"/>
                  <a:cs typeface="Open Sans"/>
                </a:rPr>
              </a:br>
              <a:r>
                <a:rPr lang="en-US" sz="2000">
                  <a:solidFill>
                    <a:schemeClr val="bg1"/>
                  </a:solidFill>
                  <a:latin typeface="Open Sans"/>
                  <a:cs typeface="Open Sans"/>
                </a:rPr>
                <a:t>employers (2025)</a:t>
              </a:r>
            </a:p>
          </p:txBody>
        </p:sp>
      </p:grpSp>
    </p:spTree>
    <p:extLst>
      <p:ext uri="{BB962C8B-B14F-4D97-AF65-F5344CB8AC3E}">
        <p14:creationId xmlns:p14="http://schemas.microsoft.com/office/powerpoint/2010/main" val="889962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6.25E-7 3.7037E-7 L 0.27852 3.7037E-7 " pathEditMode="relative" rAng="0" ptsTypes="AA">
                                      <p:cBhvr>
                                        <p:cTn id="6" dur="2000" fill="hold"/>
                                        <p:tgtEl>
                                          <p:spTgt spid="9"/>
                                        </p:tgtEl>
                                        <p:attrNameLst>
                                          <p:attrName>ppt_x</p:attrName>
                                          <p:attrName>ppt_y</p:attrName>
                                        </p:attrNameLst>
                                      </p:cBhvr>
                                      <p:rCtr x="13919" y="0"/>
                                    </p:animMotion>
                                  </p:childTnLst>
                                </p:cTn>
                              </p:par>
                              <p:par>
                                <p:cTn id="7" presetID="35" presetClass="path" presetSubtype="0" accel="50000" decel="50000" fill="hold" nodeType="withEffect">
                                  <p:stCondLst>
                                    <p:cond delay="0"/>
                                  </p:stCondLst>
                                  <p:childTnLst>
                                    <p:animMotion origin="layout" path="M -3.95833E-6 3.7037E-7 L -0.27942 3.7037E-7 " pathEditMode="relative" rAng="0" ptsTypes="AA">
                                      <p:cBhvr>
                                        <p:cTn id="8" dur="2000" fill="hold"/>
                                        <p:tgtEl>
                                          <p:spTgt spid="8"/>
                                        </p:tgtEl>
                                        <p:attrNameLst>
                                          <p:attrName>ppt_x</p:attrName>
                                          <p:attrName>ppt_y</p:attrName>
                                        </p:attrNameLst>
                                      </p:cBhvr>
                                      <p:rCtr x="-1397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5000"/>
          </a:schemeClr>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4292295" y="4918039"/>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a:solidFill>
                <a:schemeClr val="tx1">
                  <a:lumMod val="65000"/>
                  <a:lumOff val="35000"/>
                </a:schemeClr>
              </a:solidFill>
              <a:latin typeface="Open Sans"/>
              <a:cs typeface="Open Sans"/>
            </a:endParaRPr>
          </a:p>
        </p:txBody>
      </p:sp>
      <p:grpSp>
        <p:nvGrpSpPr>
          <p:cNvPr id="12" name="Group 11">
            <a:extLst>
              <a:ext uri="{FF2B5EF4-FFF2-40B4-BE49-F238E27FC236}">
                <a16:creationId xmlns:a16="http://schemas.microsoft.com/office/drawing/2014/main" id="{D66FBE71-97C4-284D-8FD6-2B5DBC6CF842}"/>
              </a:ext>
            </a:extLst>
          </p:cNvPr>
          <p:cNvGrpSpPr/>
          <p:nvPr/>
        </p:nvGrpSpPr>
        <p:grpSpPr>
          <a:xfrm>
            <a:off x="2704611" y="556086"/>
            <a:ext cx="6782779" cy="1589464"/>
            <a:chOff x="1370028" y="1847920"/>
            <a:chExt cx="6782779" cy="1589464"/>
          </a:xfrm>
        </p:grpSpPr>
        <p:sp>
          <p:nvSpPr>
            <p:cNvPr id="13" name="Title 1">
              <a:extLst>
                <a:ext uri="{FF2B5EF4-FFF2-40B4-BE49-F238E27FC236}">
                  <a16:creationId xmlns:a16="http://schemas.microsoft.com/office/drawing/2014/main" id="{8B54A89D-A655-5A47-849C-E23895E467BA}"/>
                </a:ext>
              </a:extLst>
            </p:cNvPr>
            <p:cNvSpPr txBox="1">
              <a:spLocks noChangeAspect="1"/>
            </p:cNvSpPr>
            <p:nvPr/>
          </p:nvSpPr>
          <p:spPr bwMode="auto">
            <a:xfrm>
              <a:off x="1370028" y="1847920"/>
              <a:ext cx="1589464" cy="1589464"/>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a:solidFill>
                    <a:schemeClr val="bg1"/>
                  </a:solidFill>
                  <a:latin typeface="Open Sans"/>
                  <a:cs typeface="Open Sans"/>
                </a:rPr>
                <a:t>Employability</a:t>
              </a:r>
            </a:p>
          </p:txBody>
        </p:sp>
        <p:sp>
          <p:nvSpPr>
            <p:cNvPr id="14" name="Title 1">
              <a:extLst>
                <a:ext uri="{FF2B5EF4-FFF2-40B4-BE49-F238E27FC236}">
                  <a16:creationId xmlns:a16="http://schemas.microsoft.com/office/drawing/2014/main" id="{AA8AFB54-BAF1-EC48-983F-E46F04A6A55B}"/>
                </a:ext>
              </a:extLst>
            </p:cNvPr>
            <p:cNvSpPr txBox="1">
              <a:spLocks noChangeAspect="1"/>
            </p:cNvSpPr>
            <p:nvPr/>
          </p:nvSpPr>
          <p:spPr bwMode="auto">
            <a:xfrm>
              <a:off x="3101133" y="1847920"/>
              <a:ext cx="1589464" cy="1589464"/>
            </a:xfrm>
            <a:prstGeom prst="ellipse">
              <a:avLst/>
            </a:prstGeom>
            <a:solidFill>
              <a:schemeClr val="bg1"/>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a:solidFill>
                    <a:schemeClr val="tx2"/>
                  </a:solidFill>
                  <a:latin typeface="Open Sans"/>
                  <a:cs typeface="Open Sans"/>
                </a:rPr>
                <a:t>Social </a:t>
              </a:r>
              <a:br>
                <a:rPr lang="en-GB" sz="1600" b="0">
                  <a:solidFill>
                    <a:schemeClr val="tx2"/>
                  </a:solidFill>
                  <a:latin typeface="Open Sans"/>
                  <a:cs typeface="Open Sans"/>
                </a:rPr>
              </a:br>
              <a:r>
                <a:rPr lang="en-GB" sz="1600" b="0">
                  <a:solidFill>
                    <a:schemeClr val="tx2"/>
                  </a:solidFill>
                  <a:latin typeface="Open Sans"/>
                  <a:cs typeface="Open Sans"/>
                </a:rPr>
                <a:t>responsibility</a:t>
              </a:r>
            </a:p>
          </p:txBody>
        </p:sp>
        <p:sp>
          <p:nvSpPr>
            <p:cNvPr id="15" name="Title 1">
              <a:extLst>
                <a:ext uri="{FF2B5EF4-FFF2-40B4-BE49-F238E27FC236}">
                  <a16:creationId xmlns:a16="http://schemas.microsoft.com/office/drawing/2014/main" id="{FC0C9327-DF01-2B4E-9915-867A8502165D}"/>
                </a:ext>
              </a:extLst>
            </p:cNvPr>
            <p:cNvSpPr txBox="1">
              <a:spLocks noChangeAspect="1"/>
            </p:cNvSpPr>
            <p:nvPr/>
          </p:nvSpPr>
          <p:spPr bwMode="auto">
            <a:xfrm>
              <a:off x="6563343" y="1847920"/>
              <a:ext cx="1589464" cy="1589464"/>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a:solidFill>
                    <a:schemeClr val="bg1"/>
                  </a:solidFill>
                  <a:latin typeface="Open Sans"/>
                  <a:cs typeface="Open Sans"/>
                </a:rPr>
                <a:t>Making a </a:t>
              </a:r>
              <a:br>
                <a:rPr lang="en-GB" sz="1600" b="0">
                  <a:solidFill>
                    <a:schemeClr val="bg1"/>
                  </a:solidFill>
                  <a:latin typeface="Open Sans"/>
                  <a:cs typeface="Open Sans"/>
                </a:rPr>
              </a:br>
              <a:r>
                <a:rPr lang="en-GB" sz="1600" b="0">
                  <a:solidFill>
                    <a:schemeClr val="bg1"/>
                  </a:solidFill>
                  <a:latin typeface="Open Sans"/>
                  <a:cs typeface="Open Sans"/>
                </a:rPr>
                <a:t>difference</a:t>
              </a:r>
            </a:p>
          </p:txBody>
        </p:sp>
        <p:sp>
          <p:nvSpPr>
            <p:cNvPr id="16" name="Title 1">
              <a:extLst>
                <a:ext uri="{FF2B5EF4-FFF2-40B4-BE49-F238E27FC236}">
                  <a16:creationId xmlns:a16="http://schemas.microsoft.com/office/drawing/2014/main" id="{1965EB94-84C6-6B42-BF41-251674FCE46D}"/>
                </a:ext>
              </a:extLst>
            </p:cNvPr>
            <p:cNvSpPr txBox="1">
              <a:spLocks noChangeAspect="1"/>
            </p:cNvSpPr>
            <p:nvPr/>
          </p:nvSpPr>
          <p:spPr bwMode="auto">
            <a:xfrm>
              <a:off x="4832238" y="1847920"/>
              <a:ext cx="1589464" cy="1589464"/>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sz="1600" b="0">
                  <a:solidFill>
                    <a:schemeClr val="bg1"/>
                  </a:solidFill>
                  <a:latin typeface="Open Sans"/>
                  <a:cs typeface="Open Sans"/>
                </a:rPr>
                <a:t>An </a:t>
              </a:r>
              <a:br>
                <a:rPr lang="en-US" sz="1600" b="0">
                  <a:solidFill>
                    <a:schemeClr val="bg1"/>
                  </a:solidFill>
                  <a:latin typeface="Open Sans"/>
                  <a:cs typeface="Open Sans"/>
                </a:rPr>
              </a:br>
              <a:r>
                <a:rPr lang="en-US" sz="1600" b="0">
                  <a:solidFill>
                    <a:schemeClr val="bg1"/>
                  </a:solidFill>
                  <a:latin typeface="Open Sans"/>
                  <a:cs typeface="Open Sans"/>
                </a:rPr>
                <a:t>international</a:t>
              </a:r>
              <a:br>
                <a:rPr lang="en-US" sz="1600" b="0">
                  <a:solidFill>
                    <a:schemeClr val="bg1"/>
                  </a:solidFill>
                  <a:latin typeface="Open Sans"/>
                  <a:cs typeface="Open Sans"/>
                </a:rPr>
              </a:br>
              <a:r>
                <a:rPr lang="en-US" sz="1600" b="0">
                  <a:solidFill>
                    <a:schemeClr val="bg1"/>
                  </a:solidFill>
                  <a:latin typeface="Open Sans"/>
                  <a:cs typeface="Open Sans"/>
                </a:rPr>
                <a:t> hub</a:t>
              </a:r>
            </a:p>
          </p:txBody>
        </p:sp>
      </p:grpSp>
      <p:sp>
        <p:nvSpPr>
          <p:cNvPr id="17" name="Title 1">
            <a:extLst>
              <a:ext uri="{FF2B5EF4-FFF2-40B4-BE49-F238E27FC236}">
                <a16:creationId xmlns:a16="http://schemas.microsoft.com/office/drawing/2014/main" id="{B8D14925-8CD3-634C-8E9D-47D113BA1E4C}"/>
              </a:ext>
            </a:extLst>
          </p:cNvPr>
          <p:cNvSpPr txBox="1">
            <a:spLocks/>
          </p:cNvSpPr>
          <p:nvPr/>
        </p:nvSpPr>
        <p:spPr>
          <a:xfrm>
            <a:off x="4033149" y="2576424"/>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a:solidFill>
                <a:schemeClr val="tx1">
                  <a:lumMod val="65000"/>
                  <a:lumOff val="35000"/>
                </a:schemeClr>
              </a:solidFill>
              <a:latin typeface="Open Sans"/>
              <a:cs typeface="Open Sans"/>
            </a:endParaRPr>
          </a:p>
        </p:txBody>
      </p:sp>
      <p:grpSp>
        <p:nvGrpSpPr>
          <p:cNvPr id="18" name="Group 17">
            <a:extLst>
              <a:ext uri="{FF2B5EF4-FFF2-40B4-BE49-F238E27FC236}">
                <a16:creationId xmlns:a16="http://schemas.microsoft.com/office/drawing/2014/main" id="{3B4865BD-3CD6-A24E-ACBB-AEB36A7FBBED}"/>
              </a:ext>
            </a:extLst>
          </p:cNvPr>
          <p:cNvGrpSpPr/>
          <p:nvPr/>
        </p:nvGrpSpPr>
        <p:grpSpPr>
          <a:xfrm>
            <a:off x="4435716" y="2576424"/>
            <a:ext cx="3229418" cy="3141135"/>
            <a:chOff x="643652" y="2627155"/>
            <a:chExt cx="3229418" cy="3141135"/>
          </a:xfrm>
        </p:grpSpPr>
        <p:sp>
          <p:nvSpPr>
            <p:cNvPr id="19" name="Oval 18">
              <a:extLst>
                <a:ext uri="{FF2B5EF4-FFF2-40B4-BE49-F238E27FC236}">
                  <a16:creationId xmlns:a16="http://schemas.microsoft.com/office/drawing/2014/main" id="{C8CDAE1B-98F4-7E44-BC2D-7C8CAC44F418}"/>
                </a:ext>
              </a:extLst>
            </p:cNvPr>
            <p:cNvSpPr/>
            <p:nvPr/>
          </p:nvSpPr>
          <p:spPr>
            <a:xfrm>
              <a:off x="666171" y="2627155"/>
              <a:ext cx="3141135" cy="3141135"/>
            </a:xfrm>
            <a:prstGeom prst="ellipse">
              <a:avLst/>
            </a:prstGeom>
            <a:solidFill>
              <a:schemeClr val="accent4">
                <a:lumMod val="25000"/>
              </a:schemeClr>
            </a:solidFill>
            <a:ln w="476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0" name="TextBox 19">
              <a:extLst>
                <a:ext uri="{FF2B5EF4-FFF2-40B4-BE49-F238E27FC236}">
                  <a16:creationId xmlns:a16="http://schemas.microsoft.com/office/drawing/2014/main" id="{5C4C950E-5380-484D-A401-11DAE34E21BB}"/>
                </a:ext>
              </a:extLst>
            </p:cNvPr>
            <p:cNvSpPr txBox="1"/>
            <p:nvPr/>
          </p:nvSpPr>
          <p:spPr>
            <a:xfrm>
              <a:off x="643652" y="3270023"/>
              <a:ext cx="3229418" cy="1887376"/>
            </a:xfrm>
            <a:prstGeom prst="rect">
              <a:avLst/>
            </a:prstGeom>
            <a:noFill/>
          </p:spPr>
          <p:txBody>
            <a:bodyPr wrap="square" rtlCol="0">
              <a:spAutoFit/>
            </a:bodyPr>
            <a:lstStyle/>
            <a:p>
              <a:pPr algn="ctr">
                <a:lnSpc>
                  <a:spcPct val="110000"/>
                </a:lnSpc>
              </a:pPr>
              <a:r>
                <a:rPr lang="en-GB" sz="3600" b="1">
                  <a:solidFill>
                    <a:schemeClr val="bg1"/>
                  </a:solidFill>
                  <a:latin typeface="Open Sans"/>
                  <a:cs typeface="Open Sans"/>
                </a:rPr>
                <a:t>School </a:t>
              </a:r>
            </a:p>
            <a:p>
              <a:pPr algn="ctr">
                <a:lnSpc>
                  <a:spcPct val="110000"/>
                </a:lnSpc>
              </a:pPr>
              <a:r>
                <a:rPr lang="en-GB" sz="3600" b="1">
                  <a:solidFill>
                    <a:schemeClr val="bg1"/>
                  </a:solidFill>
                  <a:latin typeface="Open Sans"/>
                  <a:cs typeface="Open Sans"/>
                </a:rPr>
                <a:t>Governor </a:t>
              </a:r>
            </a:p>
            <a:p>
              <a:pPr algn="ctr">
                <a:lnSpc>
                  <a:spcPct val="110000"/>
                </a:lnSpc>
              </a:pPr>
              <a:r>
                <a:rPr lang="en-GB" sz="3600" b="1">
                  <a:solidFill>
                    <a:schemeClr val="bg1"/>
                  </a:solidFill>
                  <a:latin typeface="Open Sans"/>
                  <a:cs typeface="Open Sans"/>
                </a:rPr>
                <a:t>Initiative</a:t>
              </a:r>
            </a:p>
          </p:txBody>
        </p:sp>
      </p:grpSp>
      <p:grpSp>
        <p:nvGrpSpPr>
          <p:cNvPr id="21" name="Group 20">
            <a:extLst>
              <a:ext uri="{FF2B5EF4-FFF2-40B4-BE49-F238E27FC236}">
                <a16:creationId xmlns:a16="http://schemas.microsoft.com/office/drawing/2014/main" id="{37151E2A-36A6-4A45-AC3A-DDD0A6214561}"/>
              </a:ext>
            </a:extLst>
          </p:cNvPr>
          <p:cNvGrpSpPr/>
          <p:nvPr/>
        </p:nvGrpSpPr>
        <p:grpSpPr>
          <a:xfrm>
            <a:off x="4439816" y="2576424"/>
            <a:ext cx="3229418" cy="3141135"/>
            <a:chOff x="8214648" y="2576424"/>
            <a:chExt cx="3229418" cy="3141135"/>
          </a:xfrm>
        </p:grpSpPr>
        <p:sp>
          <p:nvSpPr>
            <p:cNvPr id="22" name="Oval 21">
              <a:extLst>
                <a:ext uri="{FF2B5EF4-FFF2-40B4-BE49-F238E27FC236}">
                  <a16:creationId xmlns:a16="http://schemas.microsoft.com/office/drawing/2014/main" id="{A201F9D0-A138-814C-8664-23E8149364A0}"/>
                </a:ext>
              </a:extLst>
            </p:cNvPr>
            <p:cNvSpPr/>
            <p:nvPr/>
          </p:nvSpPr>
          <p:spPr>
            <a:xfrm>
              <a:off x="8229444" y="2576424"/>
              <a:ext cx="3141135" cy="3141135"/>
            </a:xfrm>
            <a:prstGeom prst="ellipse">
              <a:avLst/>
            </a:prstGeom>
            <a:solidFill>
              <a:schemeClr val="accent4">
                <a:lumMod val="25000"/>
              </a:schemeClr>
            </a:solidFill>
            <a:ln w="476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3" name="TextBox 22">
              <a:extLst>
                <a:ext uri="{FF2B5EF4-FFF2-40B4-BE49-F238E27FC236}">
                  <a16:creationId xmlns:a16="http://schemas.microsoft.com/office/drawing/2014/main" id="{F54B54D1-BAB3-1F42-B12B-670727BD05CA}"/>
                </a:ext>
              </a:extLst>
            </p:cNvPr>
            <p:cNvSpPr txBox="1"/>
            <p:nvPr/>
          </p:nvSpPr>
          <p:spPr>
            <a:xfrm>
              <a:off x="8214648" y="3120189"/>
              <a:ext cx="3229418" cy="1687898"/>
            </a:xfrm>
            <a:prstGeom prst="rect">
              <a:avLst/>
            </a:prstGeom>
            <a:noFill/>
          </p:spPr>
          <p:txBody>
            <a:bodyPr wrap="square" rtlCol="0">
              <a:spAutoFit/>
            </a:bodyPr>
            <a:lstStyle/>
            <a:p>
              <a:pPr algn="ctr">
                <a:lnSpc>
                  <a:spcPct val="110000"/>
                </a:lnSpc>
              </a:pPr>
              <a:r>
                <a:rPr lang="en-US" sz="3200" b="1">
                  <a:solidFill>
                    <a:schemeClr val="bg1"/>
                  </a:solidFill>
                  <a:latin typeface="Open Sans"/>
                  <a:cs typeface="Open Sans"/>
                </a:rPr>
                <a:t>Equity</a:t>
              </a:r>
              <a:br>
                <a:rPr lang="en-US" sz="3200" b="1">
                  <a:solidFill>
                    <a:schemeClr val="bg1"/>
                  </a:solidFill>
                  <a:latin typeface="Open Sans"/>
                  <a:cs typeface="Open Sans"/>
                </a:rPr>
              </a:br>
              <a:r>
                <a:rPr lang="en-US" sz="3200" b="1">
                  <a:solidFill>
                    <a:schemeClr val="bg1"/>
                  </a:solidFill>
                  <a:latin typeface="Open Sans"/>
                  <a:cs typeface="Open Sans"/>
                </a:rPr>
                <a:t>and Merit</a:t>
              </a:r>
              <a:br>
                <a:rPr lang="en-US" sz="3200" b="1">
                  <a:solidFill>
                    <a:schemeClr val="bg1"/>
                  </a:solidFill>
                  <a:latin typeface="Open Sans"/>
                  <a:cs typeface="Open Sans"/>
                </a:rPr>
              </a:br>
              <a:r>
                <a:rPr lang="en-US" sz="3200" b="1">
                  <a:solidFill>
                    <a:schemeClr val="bg1"/>
                  </a:solidFill>
                  <a:latin typeface="Open Sans"/>
                  <a:cs typeface="Open Sans"/>
                </a:rPr>
                <a:t>Scholarships</a:t>
              </a:r>
              <a:endParaRPr lang="en-US" sz="1200">
                <a:solidFill>
                  <a:schemeClr val="bg1"/>
                </a:solidFill>
                <a:latin typeface="Open Sans"/>
                <a:cs typeface="Open Sans"/>
              </a:endParaRPr>
            </a:p>
          </p:txBody>
        </p:sp>
      </p:grpSp>
      <p:grpSp>
        <p:nvGrpSpPr>
          <p:cNvPr id="24" name="Group 23">
            <a:extLst>
              <a:ext uri="{FF2B5EF4-FFF2-40B4-BE49-F238E27FC236}">
                <a16:creationId xmlns:a16="http://schemas.microsoft.com/office/drawing/2014/main" id="{6343AD17-FE94-F749-B775-065EBBBACFD3}"/>
              </a:ext>
            </a:extLst>
          </p:cNvPr>
          <p:cNvGrpSpPr/>
          <p:nvPr/>
        </p:nvGrpSpPr>
        <p:grpSpPr>
          <a:xfrm>
            <a:off x="4410471" y="2576424"/>
            <a:ext cx="3229418" cy="3141135"/>
            <a:chOff x="4410471" y="2576424"/>
            <a:chExt cx="3229418" cy="3141135"/>
          </a:xfrm>
        </p:grpSpPr>
        <p:sp>
          <p:nvSpPr>
            <p:cNvPr id="25" name="Oval 24">
              <a:extLst>
                <a:ext uri="{FF2B5EF4-FFF2-40B4-BE49-F238E27FC236}">
                  <a16:creationId xmlns:a16="http://schemas.microsoft.com/office/drawing/2014/main" id="{828B3907-121C-704B-BA39-1FF92D331D87}"/>
                </a:ext>
              </a:extLst>
            </p:cNvPr>
            <p:cNvSpPr/>
            <p:nvPr/>
          </p:nvSpPr>
          <p:spPr>
            <a:xfrm>
              <a:off x="4454612" y="2576424"/>
              <a:ext cx="3141135" cy="3141135"/>
            </a:xfrm>
            <a:prstGeom prst="ellipse">
              <a:avLst/>
            </a:prstGeom>
            <a:solidFill>
              <a:schemeClr val="accent4">
                <a:lumMod val="25000"/>
              </a:schemeClr>
            </a:solidFill>
            <a:ln w="476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6" name="TextBox 25">
              <a:extLst>
                <a:ext uri="{FF2B5EF4-FFF2-40B4-BE49-F238E27FC236}">
                  <a16:creationId xmlns:a16="http://schemas.microsoft.com/office/drawing/2014/main" id="{C8323F02-8522-A740-84DF-8E3605BEB766}"/>
                </a:ext>
              </a:extLst>
            </p:cNvPr>
            <p:cNvSpPr txBox="1"/>
            <p:nvPr/>
          </p:nvSpPr>
          <p:spPr>
            <a:xfrm>
              <a:off x="4410471" y="3255470"/>
              <a:ext cx="3229418" cy="1673150"/>
            </a:xfrm>
            <a:prstGeom prst="rect">
              <a:avLst/>
            </a:prstGeom>
            <a:noFill/>
          </p:spPr>
          <p:txBody>
            <a:bodyPr wrap="square" rtlCol="0">
              <a:spAutoFit/>
            </a:bodyPr>
            <a:lstStyle/>
            <a:p>
              <a:pPr algn="ctr">
                <a:lnSpc>
                  <a:spcPct val="110000"/>
                </a:lnSpc>
              </a:pPr>
              <a:r>
                <a:rPr lang="en-US" sz="4800" b="1">
                  <a:solidFill>
                    <a:schemeClr val="bg1"/>
                  </a:solidFill>
                  <a:latin typeface="Open Sans"/>
                  <a:cs typeface="Open Sans"/>
                </a:rPr>
                <a:t>The</a:t>
              </a:r>
              <a:br>
                <a:rPr lang="en-US" sz="4800" b="1">
                  <a:solidFill>
                    <a:schemeClr val="bg1"/>
                  </a:solidFill>
                  <a:latin typeface="Open Sans"/>
                  <a:cs typeface="Open Sans"/>
                </a:rPr>
              </a:br>
              <a:r>
                <a:rPr lang="en-US" sz="4800" b="1">
                  <a:solidFill>
                    <a:schemeClr val="bg1"/>
                  </a:solidFill>
                  <a:latin typeface="Open Sans"/>
                  <a:cs typeface="Open Sans"/>
                </a:rPr>
                <a:t>Works</a:t>
              </a:r>
              <a:endParaRPr lang="en-US" sz="2000">
                <a:solidFill>
                  <a:schemeClr val="bg1"/>
                </a:solidFill>
                <a:latin typeface="Open Sans"/>
                <a:cs typeface="Open Sans"/>
              </a:endParaRPr>
            </a:p>
          </p:txBody>
        </p:sp>
      </p:grpSp>
    </p:spTree>
    <p:extLst>
      <p:ext uri="{BB962C8B-B14F-4D97-AF65-F5344CB8AC3E}">
        <p14:creationId xmlns:p14="http://schemas.microsoft.com/office/powerpoint/2010/main" val="433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4.58333E-6 3.7037E-7 L 0.27852 3.7037E-7 " pathEditMode="relative" rAng="0" ptsTypes="AA">
                                      <p:cBhvr>
                                        <p:cTn id="6" dur="2000" fill="hold"/>
                                        <p:tgtEl>
                                          <p:spTgt spid="21"/>
                                        </p:tgtEl>
                                        <p:attrNameLst>
                                          <p:attrName>ppt_x</p:attrName>
                                          <p:attrName>ppt_y</p:attrName>
                                        </p:attrNameLst>
                                      </p:cBhvr>
                                      <p:rCtr x="13919" y="0"/>
                                    </p:animMotion>
                                  </p:childTnLst>
                                </p:cTn>
                              </p:par>
                              <p:par>
                                <p:cTn id="7" presetID="35" presetClass="path" presetSubtype="0" accel="50000" decel="50000" fill="hold" nodeType="withEffect">
                                  <p:stCondLst>
                                    <p:cond delay="0"/>
                                  </p:stCondLst>
                                  <p:childTnLst>
                                    <p:animMotion origin="layout" path="M -3.95833E-6 3.7037E-7 L -0.27799 0.00393 " pathEditMode="relative" rAng="0" ptsTypes="AA">
                                      <p:cBhvr>
                                        <p:cTn id="8" dur="2000" fill="hold"/>
                                        <p:tgtEl>
                                          <p:spTgt spid="18"/>
                                        </p:tgtEl>
                                        <p:attrNameLst>
                                          <p:attrName>ppt_x</p:attrName>
                                          <p:attrName>ppt_y</p:attrName>
                                        </p:attrNameLst>
                                      </p:cBhvr>
                                      <p:rCtr x="-13906"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5000"/>
          </a:schemeClr>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BF87150-C954-F247-95CD-F4486027C7E5}"/>
              </a:ext>
            </a:extLst>
          </p:cNvPr>
          <p:cNvGrpSpPr/>
          <p:nvPr/>
        </p:nvGrpSpPr>
        <p:grpSpPr>
          <a:xfrm>
            <a:off x="2704611" y="556086"/>
            <a:ext cx="6782779" cy="1589464"/>
            <a:chOff x="1370028" y="1847920"/>
            <a:chExt cx="6782779" cy="1589464"/>
          </a:xfrm>
        </p:grpSpPr>
        <p:sp>
          <p:nvSpPr>
            <p:cNvPr id="13" name="Title 1">
              <a:extLst>
                <a:ext uri="{FF2B5EF4-FFF2-40B4-BE49-F238E27FC236}">
                  <a16:creationId xmlns:a16="http://schemas.microsoft.com/office/drawing/2014/main" id="{96916688-1589-5944-956C-78E820D38B09}"/>
                </a:ext>
              </a:extLst>
            </p:cNvPr>
            <p:cNvSpPr txBox="1">
              <a:spLocks noChangeAspect="1"/>
            </p:cNvSpPr>
            <p:nvPr/>
          </p:nvSpPr>
          <p:spPr bwMode="auto">
            <a:xfrm>
              <a:off x="1370028" y="1847920"/>
              <a:ext cx="1589464" cy="1589464"/>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a:solidFill>
                    <a:schemeClr val="bg1"/>
                  </a:solidFill>
                  <a:latin typeface="Open Sans"/>
                  <a:cs typeface="Open Sans"/>
                </a:rPr>
                <a:t>Employability</a:t>
              </a:r>
            </a:p>
          </p:txBody>
        </p:sp>
        <p:sp>
          <p:nvSpPr>
            <p:cNvPr id="14" name="Title 1">
              <a:extLst>
                <a:ext uri="{FF2B5EF4-FFF2-40B4-BE49-F238E27FC236}">
                  <a16:creationId xmlns:a16="http://schemas.microsoft.com/office/drawing/2014/main" id="{A80F27FF-FBB1-0949-9FA3-673C7543DFF4}"/>
                </a:ext>
              </a:extLst>
            </p:cNvPr>
            <p:cNvSpPr txBox="1">
              <a:spLocks noChangeAspect="1"/>
            </p:cNvSpPr>
            <p:nvPr/>
          </p:nvSpPr>
          <p:spPr bwMode="auto">
            <a:xfrm>
              <a:off x="3101133" y="1847920"/>
              <a:ext cx="1589464" cy="1589464"/>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a:solidFill>
                    <a:schemeClr val="bg1"/>
                  </a:solidFill>
                  <a:latin typeface="Open Sans"/>
                  <a:cs typeface="Open Sans"/>
                </a:rPr>
                <a:t>Social </a:t>
              </a:r>
              <a:br>
                <a:rPr lang="en-GB" sz="1600" b="0">
                  <a:solidFill>
                    <a:schemeClr val="bg1"/>
                  </a:solidFill>
                  <a:latin typeface="Open Sans"/>
                  <a:cs typeface="Open Sans"/>
                </a:rPr>
              </a:br>
              <a:r>
                <a:rPr lang="en-GB" sz="1600" b="0">
                  <a:solidFill>
                    <a:schemeClr val="bg1"/>
                  </a:solidFill>
                  <a:latin typeface="Open Sans"/>
                  <a:cs typeface="Open Sans"/>
                </a:rPr>
                <a:t>responsibility</a:t>
              </a:r>
            </a:p>
          </p:txBody>
        </p:sp>
        <p:sp>
          <p:nvSpPr>
            <p:cNvPr id="15" name="Title 1">
              <a:extLst>
                <a:ext uri="{FF2B5EF4-FFF2-40B4-BE49-F238E27FC236}">
                  <a16:creationId xmlns:a16="http://schemas.microsoft.com/office/drawing/2014/main" id="{C918547E-1D0A-3249-84E8-E82B0EC919F9}"/>
                </a:ext>
              </a:extLst>
            </p:cNvPr>
            <p:cNvSpPr txBox="1">
              <a:spLocks noChangeAspect="1"/>
            </p:cNvSpPr>
            <p:nvPr/>
          </p:nvSpPr>
          <p:spPr bwMode="auto">
            <a:xfrm>
              <a:off x="6563343" y="1847920"/>
              <a:ext cx="1589464" cy="1589464"/>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a:solidFill>
                    <a:schemeClr val="bg1"/>
                  </a:solidFill>
                  <a:latin typeface="Open Sans"/>
                  <a:cs typeface="Open Sans"/>
                </a:rPr>
                <a:t>Making a </a:t>
              </a:r>
              <a:br>
                <a:rPr lang="en-GB" sz="1600" b="0">
                  <a:solidFill>
                    <a:schemeClr val="bg1"/>
                  </a:solidFill>
                  <a:latin typeface="Open Sans"/>
                  <a:cs typeface="Open Sans"/>
                </a:rPr>
              </a:br>
              <a:r>
                <a:rPr lang="en-GB" sz="1600" b="0">
                  <a:solidFill>
                    <a:schemeClr val="bg1"/>
                  </a:solidFill>
                  <a:latin typeface="Open Sans"/>
                  <a:cs typeface="Open Sans"/>
                </a:rPr>
                <a:t>difference</a:t>
              </a:r>
            </a:p>
          </p:txBody>
        </p:sp>
        <p:sp>
          <p:nvSpPr>
            <p:cNvPr id="16" name="Title 1">
              <a:extLst>
                <a:ext uri="{FF2B5EF4-FFF2-40B4-BE49-F238E27FC236}">
                  <a16:creationId xmlns:a16="http://schemas.microsoft.com/office/drawing/2014/main" id="{57715833-EE10-FF43-8C8D-ABC800BEAF9C}"/>
                </a:ext>
              </a:extLst>
            </p:cNvPr>
            <p:cNvSpPr txBox="1">
              <a:spLocks noChangeAspect="1"/>
            </p:cNvSpPr>
            <p:nvPr/>
          </p:nvSpPr>
          <p:spPr bwMode="auto">
            <a:xfrm>
              <a:off x="4832238" y="1847920"/>
              <a:ext cx="1589464" cy="1589464"/>
            </a:xfrm>
            <a:prstGeom prst="ellipse">
              <a:avLst/>
            </a:prstGeom>
            <a:solidFill>
              <a:schemeClr val="bg1"/>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sz="1600" b="0">
                  <a:solidFill>
                    <a:schemeClr val="tx2"/>
                  </a:solidFill>
                  <a:latin typeface="Open Sans"/>
                  <a:cs typeface="Open Sans"/>
                </a:rPr>
                <a:t>An </a:t>
              </a:r>
              <a:br>
                <a:rPr lang="en-US" sz="1600" b="0">
                  <a:solidFill>
                    <a:schemeClr val="tx2"/>
                  </a:solidFill>
                  <a:latin typeface="Open Sans"/>
                  <a:cs typeface="Open Sans"/>
                </a:rPr>
              </a:br>
              <a:r>
                <a:rPr lang="en-US" sz="1600" b="0">
                  <a:solidFill>
                    <a:schemeClr val="tx2"/>
                  </a:solidFill>
                  <a:latin typeface="Open Sans"/>
                  <a:cs typeface="Open Sans"/>
                </a:rPr>
                <a:t>international</a:t>
              </a:r>
              <a:br>
                <a:rPr lang="en-US" sz="1600" b="0">
                  <a:solidFill>
                    <a:schemeClr val="tx2"/>
                  </a:solidFill>
                  <a:latin typeface="Open Sans"/>
                  <a:cs typeface="Open Sans"/>
                </a:rPr>
              </a:br>
              <a:r>
                <a:rPr lang="en-US" sz="1600" b="0">
                  <a:solidFill>
                    <a:schemeClr val="tx2"/>
                  </a:solidFill>
                  <a:latin typeface="Open Sans"/>
                  <a:cs typeface="Open Sans"/>
                </a:rPr>
                <a:t> hub</a:t>
              </a:r>
            </a:p>
          </p:txBody>
        </p:sp>
      </p:grpSp>
      <p:sp>
        <p:nvSpPr>
          <p:cNvPr id="25" name="Title 1">
            <a:extLst>
              <a:ext uri="{FF2B5EF4-FFF2-40B4-BE49-F238E27FC236}">
                <a16:creationId xmlns:a16="http://schemas.microsoft.com/office/drawing/2014/main" id="{B67AE06F-854C-3B4E-ACFE-EDA179FD3B09}"/>
              </a:ext>
            </a:extLst>
          </p:cNvPr>
          <p:cNvSpPr txBox="1">
            <a:spLocks/>
          </p:cNvSpPr>
          <p:nvPr/>
        </p:nvSpPr>
        <p:spPr>
          <a:xfrm>
            <a:off x="4033149" y="2576424"/>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a:solidFill>
                <a:schemeClr val="tx1">
                  <a:lumMod val="65000"/>
                  <a:lumOff val="35000"/>
                </a:schemeClr>
              </a:solidFill>
              <a:latin typeface="Open Sans"/>
              <a:cs typeface="Open Sans"/>
            </a:endParaRPr>
          </a:p>
        </p:txBody>
      </p:sp>
      <p:grpSp>
        <p:nvGrpSpPr>
          <p:cNvPr id="26" name="Group 25">
            <a:extLst>
              <a:ext uri="{FF2B5EF4-FFF2-40B4-BE49-F238E27FC236}">
                <a16:creationId xmlns:a16="http://schemas.microsoft.com/office/drawing/2014/main" id="{5016A18C-DE0A-2A41-AD50-529F273704D9}"/>
              </a:ext>
            </a:extLst>
          </p:cNvPr>
          <p:cNvGrpSpPr/>
          <p:nvPr/>
        </p:nvGrpSpPr>
        <p:grpSpPr>
          <a:xfrm>
            <a:off x="4435716" y="2576424"/>
            <a:ext cx="3229418" cy="3141135"/>
            <a:chOff x="643652" y="2627155"/>
            <a:chExt cx="3229418" cy="3141135"/>
          </a:xfrm>
        </p:grpSpPr>
        <p:sp>
          <p:nvSpPr>
            <p:cNvPr id="27" name="Oval 26">
              <a:extLst>
                <a:ext uri="{FF2B5EF4-FFF2-40B4-BE49-F238E27FC236}">
                  <a16:creationId xmlns:a16="http://schemas.microsoft.com/office/drawing/2014/main" id="{C5385FE7-BE02-FA45-85EE-6D3D99B7C70E}"/>
                </a:ext>
              </a:extLst>
            </p:cNvPr>
            <p:cNvSpPr/>
            <p:nvPr/>
          </p:nvSpPr>
          <p:spPr>
            <a:xfrm>
              <a:off x="666171" y="2627155"/>
              <a:ext cx="3141135" cy="3141135"/>
            </a:xfrm>
            <a:prstGeom prst="ellipse">
              <a:avLst/>
            </a:prstGeom>
            <a:solidFill>
              <a:schemeClr val="accent4">
                <a:lumMod val="25000"/>
              </a:schemeClr>
            </a:solidFill>
            <a:ln w="476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8" name="TextBox 27">
              <a:extLst>
                <a:ext uri="{FF2B5EF4-FFF2-40B4-BE49-F238E27FC236}">
                  <a16:creationId xmlns:a16="http://schemas.microsoft.com/office/drawing/2014/main" id="{33A8E53A-B5F0-5F48-80BB-9CEF76C15DD9}"/>
                </a:ext>
              </a:extLst>
            </p:cNvPr>
            <p:cNvSpPr txBox="1"/>
            <p:nvPr/>
          </p:nvSpPr>
          <p:spPr>
            <a:xfrm>
              <a:off x="643652" y="3270023"/>
              <a:ext cx="3229418" cy="1687898"/>
            </a:xfrm>
            <a:prstGeom prst="rect">
              <a:avLst/>
            </a:prstGeom>
            <a:noFill/>
          </p:spPr>
          <p:txBody>
            <a:bodyPr wrap="square" rtlCol="0">
              <a:spAutoFit/>
            </a:bodyPr>
            <a:lstStyle/>
            <a:p>
              <a:pPr algn="ctr">
                <a:lnSpc>
                  <a:spcPct val="110000"/>
                </a:lnSpc>
              </a:pPr>
              <a:r>
                <a:rPr lang="en-US" sz="3200" b="1">
                  <a:solidFill>
                    <a:schemeClr val="bg1"/>
                  </a:solidFill>
                  <a:latin typeface="Open Sans"/>
                  <a:cs typeface="Open Sans"/>
                </a:rPr>
                <a:t>11,050</a:t>
              </a:r>
              <a:r>
                <a:rPr lang="en-US" sz="3200">
                  <a:solidFill>
                    <a:schemeClr val="bg1"/>
                  </a:solidFill>
                  <a:latin typeface="Open Sans"/>
                  <a:cs typeface="Open Sans"/>
                </a:rPr>
                <a:t> international students</a:t>
              </a:r>
            </a:p>
          </p:txBody>
        </p:sp>
      </p:grpSp>
      <p:grpSp>
        <p:nvGrpSpPr>
          <p:cNvPr id="29" name="Group 28">
            <a:extLst>
              <a:ext uri="{FF2B5EF4-FFF2-40B4-BE49-F238E27FC236}">
                <a16:creationId xmlns:a16="http://schemas.microsoft.com/office/drawing/2014/main" id="{1CF06633-3042-2F44-B881-45582CD69517}"/>
              </a:ext>
            </a:extLst>
          </p:cNvPr>
          <p:cNvGrpSpPr/>
          <p:nvPr/>
        </p:nvGrpSpPr>
        <p:grpSpPr>
          <a:xfrm>
            <a:off x="4439816" y="2576424"/>
            <a:ext cx="3229418" cy="3141135"/>
            <a:chOff x="8214648" y="2576424"/>
            <a:chExt cx="3229418" cy="3141135"/>
          </a:xfrm>
        </p:grpSpPr>
        <p:sp>
          <p:nvSpPr>
            <p:cNvPr id="30" name="Oval 29">
              <a:extLst>
                <a:ext uri="{FF2B5EF4-FFF2-40B4-BE49-F238E27FC236}">
                  <a16:creationId xmlns:a16="http://schemas.microsoft.com/office/drawing/2014/main" id="{E2EB1E6E-5A62-9142-A7F7-2E5B491FD53C}"/>
                </a:ext>
              </a:extLst>
            </p:cNvPr>
            <p:cNvSpPr/>
            <p:nvPr/>
          </p:nvSpPr>
          <p:spPr>
            <a:xfrm>
              <a:off x="8229444" y="2576424"/>
              <a:ext cx="3141135" cy="3141135"/>
            </a:xfrm>
            <a:prstGeom prst="ellipse">
              <a:avLst/>
            </a:prstGeom>
            <a:solidFill>
              <a:schemeClr val="accent4">
                <a:lumMod val="25000"/>
              </a:schemeClr>
            </a:solidFill>
            <a:ln w="476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1" name="TextBox 30">
              <a:extLst>
                <a:ext uri="{FF2B5EF4-FFF2-40B4-BE49-F238E27FC236}">
                  <a16:creationId xmlns:a16="http://schemas.microsoft.com/office/drawing/2014/main" id="{C3272DCF-9B24-8341-A8EF-7EEB7AFEE8FB}"/>
                </a:ext>
              </a:extLst>
            </p:cNvPr>
            <p:cNvSpPr txBox="1"/>
            <p:nvPr/>
          </p:nvSpPr>
          <p:spPr>
            <a:xfrm>
              <a:off x="8214648" y="3174409"/>
              <a:ext cx="3229418" cy="2101537"/>
            </a:xfrm>
            <a:prstGeom prst="rect">
              <a:avLst/>
            </a:prstGeom>
            <a:noFill/>
          </p:spPr>
          <p:txBody>
            <a:bodyPr wrap="square" rtlCol="0">
              <a:spAutoFit/>
            </a:bodyPr>
            <a:lstStyle/>
            <a:p>
              <a:pPr algn="ctr">
                <a:lnSpc>
                  <a:spcPct val="110000"/>
                </a:lnSpc>
              </a:pPr>
              <a:r>
                <a:rPr lang="en-GB" sz="2400" b="1">
                  <a:solidFill>
                    <a:schemeClr val="bg1"/>
                  </a:solidFill>
                  <a:latin typeface="Open Sans"/>
                  <a:cs typeface="Open Sans"/>
                </a:rPr>
                <a:t>Research </a:t>
              </a:r>
              <a:br>
                <a:rPr lang="en-GB" sz="2400" b="1">
                  <a:solidFill>
                    <a:schemeClr val="bg1"/>
                  </a:solidFill>
                  <a:latin typeface="Open Sans"/>
                  <a:cs typeface="Open Sans"/>
                </a:rPr>
              </a:br>
              <a:r>
                <a:rPr lang="en-GB" sz="2400" b="1">
                  <a:solidFill>
                    <a:schemeClr val="bg1"/>
                  </a:solidFill>
                  <a:latin typeface="Open Sans"/>
                  <a:cs typeface="Open Sans"/>
                </a:rPr>
                <a:t>and teaching partnerships </a:t>
              </a:r>
              <a:br>
                <a:rPr lang="en-GB" sz="2400" b="1">
                  <a:solidFill>
                    <a:schemeClr val="bg1"/>
                  </a:solidFill>
                  <a:latin typeface="Open Sans"/>
                  <a:cs typeface="Open Sans"/>
                </a:rPr>
              </a:br>
              <a:r>
                <a:rPr lang="en-GB" sz="2400" b="1">
                  <a:solidFill>
                    <a:schemeClr val="bg1"/>
                  </a:solidFill>
                  <a:latin typeface="Open Sans"/>
                  <a:cs typeface="Open Sans"/>
                </a:rPr>
                <a:t>across the </a:t>
              </a:r>
              <a:br>
                <a:rPr lang="en-GB" sz="2400" b="1">
                  <a:solidFill>
                    <a:schemeClr val="bg1"/>
                  </a:solidFill>
                  <a:latin typeface="Open Sans"/>
                  <a:cs typeface="Open Sans"/>
                </a:rPr>
              </a:br>
              <a:r>
                <a:rPr lang="en-GB" sz="2400" b="1">
                  <a:solidFill>
                    <a:schemeClr val="bg1"/>
                  </a:solidFill>
                  <a:latin typeface="Open Sans"/>
                  <a:cs typeface="Open Sans"/>
                </a:rPr>
                <a:t>globe</a:t>
              </a:r>
              <a:endParaRPr lang="en-US" sz="2400" b="1">
                <a:solidFill>
                  <a:schemeClr val="bg1"/>
                </a:solidFill>
                <a:latin typeface="Open Sans"/>
                <a:cs typeface="Open Sans"/>
              </a:endParaRPr>
            </a:p>
          </p:txBody>
        </p:sp>
      </p:grpSp>
      <p:grpSp>
        <p:nvGrpSpPr>
          <p:cNvPr id="32" name="Group 31">
            <a:extLst>
              <a:ext uri="{FF2B5EF4-FFF2-40B4-BE49-F238E27FC236}">
                <a16:creationId xmlns:a16="http://schemas.microsoft.com/office/drawing/2014/main" id="{52634177-C12C-FE4F-9417-03607536FCFD}"/>
              </a:ext>
            </a:extLst>
          </p:cNvPr>
          <p:cNvGrpSpPr/>
          <p:nvPr/>
        </p:nvGrpSpPr>
        <p:grpSpPr>
          <a:xfrm>
            <a:off x="4431616" y="2576424"/>
            <a:ext cx="3229418" cy="3141135"/>
            <a:chOff x="4431616" y="2576424"/>
            <a:chExt cx="3229418" cy="3141135"/>
          </a:xfrm>
        </p:grpSpPr>
        <p:sp>
          <p:nvSpPr>
            <p:cNvPr id="33" name="Oval 32">
              <a:extLst>
                <a:ext uri="{FF2B5EF4-FFF2-40B4-BE49-F238E27FC236}">
                  <a16:creationId xmlns:a16="http://schemas.microsoft.com/office/drawing/2014/main" id="{303FFDC0-DD48-7948-9757-9F413EE5522C}"/>
                </a:ext>
              </a:extLst>
            </p:cNvPr>
            <p:cNvSpPr/>
            <p:nvPr/>
          </p:nvSpPr>
          <p:spPr>
            <a:xfrm>
              <a:off x="4454612" y="2576424"/>
              <a:ext cx="3141135" cy="3141135"/>
            </a:xfrm>
            <a:prstGeom prst="ellipse">
              <a:avLst/>
            </a:prstGeom>
            <a:solidFill>
              <a:schemeClr val="accent4">
                <a:lumMod val="25000"/>
              </a:schemeClr>
            </a:solidFill>
            <a:ln w="476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4" name="TextBox 33">
              <a:extLst>
                <a:ext uri="{FF2B5EF4-FFF2-40B4-BE49-F238E27FC236}">
                  <a16:creationId xmlns:a16="http://schemas.microsoft.com/office/drawing/2014/main" id="{DD29C450-ABAC-B64C-92F1-61A2166800D7}"/>
                </a:ext>
              </a:extLst>
            </p:cNvPr>
            <p:cNvSpPr txBox="1"/>
            <p:nvPr/>
          </p:nvSpPr>
          <p:spPr>
            <a:xfrm>
              <a:off x="4431616" y="3284984"/>
              <a:ext cx="3229418" cy="1311128"/>
            </a:xfrm>
            <a:prstGeom prst="rect">
              <a:avLst/>
            </a:prstGeom>
            <a:noFill/>
          </p:spPr>
          <p:txBody>
            <a:bodyPr wrap="square" rtlCol="0">
              <a:spAutoFit/>
            </a:bodyPr>
            <a:lstStyle/>
            <a:p>
              <a:pPr algn="ctr">
                <a:lnSpc>
                  <a:spcPct val="110000"/>
                </a:lnSpc>
              </a:pPr>
              <a:r>
                <a:rPr lang="en-US" sz="3600" b="1">
                  <a:solidFill>
                    <a:schemeClr val="bg1"/>
                  </a:solidFill>
                  <a:latin typeface="Open Sans"/>
                  <a:cs typeface="Open Sans"/>
                </a:rPr>
                <a:t>550,000</a:t>
              </a:r>
              <a:r>
                <a:rPr lang="en-US" sz="3600">
                  <a:solidFill>
                    <a:schemeClr val="bg1"/>
                  </a:solidFill>
                  <a:latin typeface="Open Sans"/>
                  <a:cs typeface="Open Sans"/>
                </a:rPr>
                <a:t> alumni in </a:t>
              </a:r>
              <a:r>
                <a:rPr lang="en-US" sz="3600" b="1">
                  <a:solidFill>
                    <a:schemeClr val="bg1"/>
                  </a:solidFill>
                  <a:latin typeface="Open Sans"/>
                  <a:cs typeface="Open Sans"/>
                </a:rPr>
                <a:t>190</a:t>
              </a:r>
              <a:r>
                <a:rPr lang="en-US" sz="3600">
                  <a:solidFill>
                    <a:schemeClr val="bg1"/>
                  </a:solidFill>
                  <a:latin typeface="Open Sans"/>
                  <a:cs typeface="Open Sans"/>
                </a:rPr>
                <a:t> countries </a:t>
              </a:r>
            </a:p>
          </p:txBody>
        </p:sp>
      </p:grpSp>
    </p:spTree>
    <p:extLst>
      <p:ext uri="{BB962C8B-B14F-4D97-AF65-F5344CB8AC3E}">
        <p14:creationId xmlns:p14="http://schemas.microsoft.com/office/powerpoint/2010/main" val="387222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4.58333E-6 3.7037E-7 L 0.27852 3.7037E-7 " pathEditMode="relative" rAng="0" ptsTypes="AA">
                                      <p:cBhvr>
                                        <p:cTn id="6" dur="2000" fill="hold"/>
                                        <p:tgtEl>
                                          <p:spTgt spid="29"/>
                                        </p:tgtEl>
                                        <p:attrNameLst>
                                          <p:attrName>ppt_x</p:attrName>
                                          <p:attrName>ppt_y</p:attrName>
                                        </p:attrNameLst>
                                      </p:cBhvr>
                                      <p:rCtr x="13919" y="0"/>
                                    </p:animMotion>
                                  </p:childTnLst>
                                </p:cTn>
                              </p:par>
                              <p:par>
                                <p:cTn id="7" presetID="35" presetClass="path" presetSubtype="0" accel="50000" decel="50000" fill="hold" nodeType="withEffect">
                                  <p:stCondLst>
                                    <p:cond delay="0"/>
                                  </p:stCondLst>
                                  <p:childTnLst>
                                    <p:animMotion origin="layout" path="M -3.95833E-6 3.7037E-7 L -0.28216 3.7037E-7 " pathEditMode="relative" rAng="0" ptsTypes="AA">
                                      <p:cBhvr>
                                        <p:cTn id="8" dur="2000" fill="hold"/>
                                        <p:tgtEl>
                                          <p:spTgt spid="26"/>
                                        </p:tgtEl>
                                        <p:attrNameLst>
                                          <p:attrName>ppt_x</p:attrName>
                                          <p:attrName>ppt_y</p:attrName>
                                        </p:attrNameLst>
                                      </p:cBhvr>
                                      <p:rCtr x="-1411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5000"/>
          </a:schemeClr>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4292295" y="5127689"/>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a:solidFill>
                <a:schemeClr val="tx1">
                  <a:lumMod val="65000"/>
                  <a:lumOff val="35000"/>
                </a:schemeClr>
              </a:solidFill>
              <a:latin typeface="Open Sans"/>
              <a:cs typeface="Open Sans"/>
            </a:endParaRPr>
          </a:p>
        </p:txBody>
      </p:sp>
      <p:grpSp>
        <p:nvGrpSpPr>
          <p:cNvPr id="15" name="Group 14">
            <a:extLst>
              <a:ext uri="{FF2B5EF4-FFF2-40B4-BE49-F238E27FC236}">
                <a16:creationId xmlns:a16="http://schemas.microsoft.com/office/drawing/2014/main" id="{3002BAFD-C3A0-B74B-B228-4386C2A5E732}"/>
              </a:ext>
            </a:extLst>
          </p:cNvPr>
          <p:cNvGrpSpPr/>
          <p:nvPr/>
        </p:nvGrpSpPr>
        <p:grpSpPr>
          <a:xfrm>
            <a:off x="2704611" y="556086"/>
            <a:ext cx="6782779" cy="1589464"/>
            <a:chOff x="1370028" y="1847920"/>
            <a:chExt cx="6782779" cy="1589464"/>
          </a:xfrm>
        </p:grpSpPr>
        <p:sp>
          <p:nvSpPr>
            <p:cNvPr id="16" name="Title 1">
              <a:extLst>
                <a:ext uri="{FF2B5EF4-FFF2-40B4-BE49-F238E27FC236}">
                  <a16:creationId xmlns:a16="http://schemas.microsoft.com/office/drawing/2014/main" id="{52EF41D0-7A72-F345-8A63-964008C0E89B}"/>
                </a:ext>
              </a:extLst>
            </p:cNvPr>
            <p:cNvSpPr txBox="1">
              <a:spLocks noChangeAspect="1"/>
            </p:cNvSpPr>
            <p:nvPr/>
          </p:nvSpPr>
          <p:spPr bwMode="auto">
            <a:xfrm>
              <a:off x="1370028" y="1847920"/>
              <a:ext cx="1589464" cy="1589464"/>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a:solidFill>
                    <a:schemeClr val="bg1"/>
                  </a:solidFill>
                  <a:latin typeface="Open Sans"/>
                  <a:cs typeface="Open Sans"/>
                </a:rPr>
                <a:t>Employability</a:t>
              </a:r>
            </a:p>
          </p:txBody>
        </p:sp>
        <p:sp>
          <p:nvSpPr>
            <p:cNvPr id="17" name="Title 1">
              <a:extLst>
                <a:ext uri="{FF2B5EF4-FFF2-40B4-BE49-F238E27FC236}">
                  <a16:creationId xmlns:a16="http://schemas.microsoft.com/office/drawing/2014/main" id="{4D1611A7-2C06-614B-8CE2-E7A7E55671F5}"/>
                </a:ext>
              </a:extLst>
            </p:cNvPr>
            <p:cNvSpPr txBox="1">
              <a:spLocks noChangeAspect="1"/>
            </p:cNvSpPr>
            <p:nvPr/>
          </p:nvSpPr>
          <p:spPr bwMode="auto">
            <a:xfrm>
              <a:off x="3101133" y="1847920"/>
              <a:ext cx="1589464" cy="1589464"/>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a:solidFill>
                    <a:schemeClr val="bg1"/>
                  </a:solidFill>
                  <a:latin typeface="Open Sans"/>
                  <a:cs typeface="Open Sans"/>
                </a:rPr>
                <a:t>Social </a:t>
              </a:r>
              <a:br>
                <a:rPr lang="en-GB" sz="1600" b="0">
                  <a:solidFill>
                    <a:schemeClr val="bg1"/>
                  </a:solidFill>
                  <a:latin typeface="Open Sans"/>
                  <a:cs typeface="Open Sans"/>
                </a:rPr>
              </a:br>
              <a:r>
                <a:rPr lang="en-GB" sz="1600" b="0">
                  <a:solidFill>
                    <a:schemeClr val="bg1"/>
                  </a:solidFill>
                  <a:latin typeface="Open Sans"/>
                  <a:cs typeface="Open Sans"/>
                </a:rPr>
                <a:t>responsibility</a:t>
              </a:r>
            </a:p>
          </p:txBody>
        </p:sp>
        <p:sp>
          <p:nvSpPr>
            <p:cNvPr id="18" name="Title 1">
              <a:extLst>
                <a:ext uri="{FF2B5EF4-FFF2-40B4-BE49-F238E27FC236}">
                  <a16:creationId xmlns:a16="http://schemas.microsoft.com/office/drawing/2014/main" id="{C2369E7F-2EB3-2047-94EA-0AF70E338CAE}"/>
                </a:ext>
              </a:extLst>
            </p:cNvPr>
            <p:cNvSpPr txBox="1">
              <a:spLocks noChangeAspect="1"/>
            </p:cNvSpPr>
            <p:nvPr/>
          </p:nvSpPr>
          <p:spPr bwMode="auto">
            <a:xfrm>
              <a:off x="6563343" y="1847920"/>
              <a:ext cx="1589464" cy="1589464"/>
            </a:xfrm>
            <a:prstGeom prst="ellipse">
              <a:avLst/>
            </a:prstGeom>
            <a:solidFill>
              <a:schemeClr val="bg1"/>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a:solidFill>
                    <a:schemeClr val="tx2"/>
                  </a:solidFill>
                  <a:latin typeface="Open Sans"/>
                  <a:cs typeface="Open Sans"/>
                </a:rPr>
                <a:t>Making a </a:t>
              </a:r>
              <a:br>
                <a:rPr lang="en-GB" sz="1600" b="0">
                  <a:solidFill>
                    <a:schemeClr val="tx2"/>
                  </a:solidFill>
                  <a:latin typeface="Open Sans"/>
                  <a:cs typeface="Open Sans"/>
                </a:rPr>
              </a:br>
              <a:r>
                <a:rPr lang="en-GB" sz="1600" b="0">
                  <a:solidFill>
                    <a:schemeClr val="tx2"/>
                  </a:solidFill>
                  <a:latin typeface="Open Sans"/>
                  <a:cs typeface="Open Sans"/>
                </a:rPr>
                <a:t>difference</a:t>
              </a:r>
            </a:p>
          </p:txBody>
        </p:sp>
        <p:sp>
          <p:nvSpPr>
            <p:cNvPr id="19" name="Title 1">
              <a:extLst>
                <a:ext uri="{FF2B5EF4-FFF2-40B4-BE49-F238E27FC236}">
                  <a16:creationId xmlns:a16="http://schemas.microsoft.com/office/drawing/2014/main" id="{CEB035D6-E85D-4740-85A0-F2B2E98A6AE5}"/>
                </a:ext>
              </a:extLst>
            </p:cNvPr>
            <p:cNvSpPr txBox="1">
              <a:spLocks noChangeAspect="1"/>
            </p:cNvSpPr>
            <p:nvPr/>
          </p:nvSpPr>
          <p:spPr bwMode="auto">
            <a:xfrm>
              <a:off x="4832238" y="1847920"/>
              <a:ext cx="1589464" cy="1589464"/>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sz="1600" b="0">
                  <a:solidFill>
                    <a:schemeClr val="bg1"/>
                  </a:solidFill>
                  <a:latin typeface="Open Sans"/>
                  <a:cs typeface="Open Sans"/>
                </a:rPr>
                <a:t>An </a:t>
              </a:r>
              <a:br>
                <a:rPr lang="en-US" sz="1600" b="0">
                  <a:solidFill>
                    <a:schemeClr val="bg1"/>
                  </a:solidFill>
                  <a:latin typeface="Open Sans"/>
                  <a:cs typeface="Open Sans"/>
                </a:rPr>
              </a:br>
              <a:r>
                <a:rPr lang="en-US" sz="1600" b="0">
                  <a:solidFill>
                    <a:schemeClr val="bg1"/>
                  </a:solidFill>
                  <a:latin typeface="Open Sans"/>
                  <a:cs typeface="Open Sans"/>
                </a:rPr>
                <a:t>international</a:t>
              </a:r>
              <a:br>
                <a:rPr lang="en-US" sz="1600" b="0">
                  <a:solidFill>
                    <a:schemeClr val="bg1"/>
                  </a:solidFill>
                  <a:latin typeface="Open Sans"/>
                  <a:cs typeface="Open Sans"/>
                </a:rPr>
              </a:br>
              <a:r>
                <a:rPr lang="en-US" sz="1600" b="0">
                  <a:solidFill>
                    <a:schemeClr val="bg1"/>
                  </a:solidFill>
                  <a:latin typeface="Open Sans"/>
                  <a:cs typeface="Open Sans"/>
                </a:rPr>
                <a:t> hub</a:t>
              </a:r>
            </a:p>
          </p:txBody>
        </p:sp>
      </p:grpSp>
      <p:sp>
        <p:nvSpPr>
          <p:cNvPr id="28" name="Title 1">
            <a:extLst>
              <a:ext uri="{FF2B5EF4-FFF2-40B4-BE49-F238E27FC236}">
                <a16:creationId xmlns:a16="http://schemas.microsoft.com/office/drawing/2014/main" id="{EFF8A69A-E9A0-D948-A755-B452103EF72A}"/>
              </a:ext>
            </a:extLst>
          </p:cNvPr>
          <p:cNvSpPr txBox="1">
            <a:spLocks/>
          </p:cNvSpPr>
          <p:nvPr/>
        </p:nvSpPr>
        <p:spPr>
          <a:xfrm>
            <a:off x="4033149" y="2576424"/>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a:solidFill>
                <a:schemeClr val="tx1">
                  <a:lumMod val="65000"/>
                  <a:lumOff val="35000"/>
                </a:schemeClr>
              </a:solidFill>
              <a:latin typeface="Open Sans"/>
              <a:cs typeface="Open Sans"/>
            </a:endParaRPr>
          </a:p>
        </p:txBody>
      </p:sp>
      <p:grpSp>
        <p:nvGrpSpPr>
          <p:cNvPr id="29" name="Group 28">
            <a:extLst>
              <a:ext uri="{FF2B5EF4-FFF2-40B4-BE49-F238E27FC236}">
                <a16:creationId xmlns:a16="http://schemas.microsoft.com/office/drawing/2014/main" id="{2E27BD25-7023-3D40-89A8-39F8FA8C606D}"/>
              </a:ext>
            </a:extLst>
          </p:cNvPr>
          <p:cNvGrpSpPr/>
          <p:nvPr/>
        </p:nvGrpSpPr>
        <p:grpSpPr>
          <a:xfrm>
            <a:off x="4435716" y="2576424"/>
            <a:ext cx="3229418" cy="3141135"/>
            <a:chOff x="643652" y="2627155"/>
            <a:chExt cx="3229418" cy="3141135"/>
          </a:xfrm>
        </p:grpSpPr>
        <p:sp>
          <p:nvSpPr>
            <p:cNvPr id="30" name="Oval 29">
              <a:extLst>
                <a:ext uri="{FF2B5EF4-FFF2-40B4-BE49-F238E27FC236}">
                  <a16:creationId xmlns:a16="http://schemas.microsoft.com/office/drawing/2014/main" id="{F8058BAC-B324-4F40-98CE-5BB6CE69B7BE}"/>
                </a:ext>
              </a:extLst>
            </p:cNvPr>
            <p:cNvSpPr/>
            <p:nvPr/>
          </p:nvSpPr>
          <p:spPr>
            <a:xfrm>
              <a:off x="666171" y="2627155"/>
              <a:ext cx="3141135" cy="3141135"/>
            </a:xfrm>
            <a:prstGeom prst="ellipse">
              <a:avLst/>
            </a:prstGeom>
            <a:solidFill>
              <a:schemeClr val="accent4">
                <a:lumMod val="25000"/>
              </a:schemeClr>
            </a:solidFill>
            <a:ln w="476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1" name="TextBox 30">
              <a:extLst>
                <a:ext uri="{FF2B5EF4-FFF2-40B4-BE49-F238E27FC236}">
                  <a16:creationId xmlns:a16="http://schemas.microsoft.com/office/drawing/2014/main" id="{10811FC1-CA0B-B345-94B0-68F6AD406278}"/>
                </a:ext>
              </a:extLst>
            </p:cNvPr>
            <p:cNvSpPr txBox="1"/>
            <p:nvPr/>
          </p:nvSpPr>
          <p:spPr>
            <a:xfrm>
              <a:off x="643652" y="3069420"/>
              <a:ext cx="3229418" cy="2436373"/>
            </a:xfrm>
            <a:prstGeom prst="rect">
              <a:avLst/>
            </a:prstGeom>
            <a:noFill/>
          </p:spPr>
          <p:txBody>
            <a:bodyPr wrap="square" rtlCol="0">
              <a:spAutoFit/>
            </a:bodyPr>
            <a:lstStyle/>
            <a:p>
              <a:pPr algn="ctr">
                <a:lnSpc>
                  <a:spcPct val="110000"/>
                </a:lnSpc>
              </a:pPr>
              <a:r>
                <a:rPr lang="en-GB" sz="2800" b="1">
                  <a:solidFill>
                    <a:schemeClr val="bg1"/>
                  </a:solidFill>
                  <a:latin typeface="Open Sans"/>
                  <a:cs typeface="Open Sans"/>
                </a:rPr>
                <a:t>232,484</a:t>
              </a:r>
              <a:r>
                <a:rPr lang="en-GB" sz="2800">
                  <a:solidFill>
                    <a:schemeClr val="bg1"/>
                  </a:solidFill>
                  <a:latin typeface="Open Sans"/>
                  <a:cs typeface="Open Sans"/>
                </a:rPr>
                <a:t> </a:t>
              </a:r>
              <a:br>
                <a:rPr lang="en-GB" sz="2800">
                  <a:solidFill>
                    <a:schemeClr val="bg1"/>
                  </a:solidFill>
                  <a:latin typeface="Open Sans"/>
                  <a:cs typeface="Open Sans"/>
                </a:rPr>
              </a:br>
              <a:r>
                <a:rPr lang="en-GB" sz="2800">
                  <a:solidFill>
                    <a:schemeClr val="bg1"/>
                  </a:solidFill>
                  <a:latin typeface="Open Sans"/>
                  <a:cs typeface="Open Sans"/>
                </a:rPr>
                <a:t>research publications across all </a:t>
              </a:r>
              <a:r>
                <a:rPr lang="en-GB" sz="2800" b="1">
                  <a:solidFill>
                    <a:schemeClr val="bg1"/>
                  </a:solidFill>
                  <a:latin typeface="Open Sans"/>
                  <a:cs typeface="Open Sans"/>
                </a:rPr>
                <a:t>17</a:t>
              </a:r>
              <a:r>
                <a:rPr lang="en-GB" sz="2800">
                  <a:solidFill>
                    <a:schemeClr val="bg1"/>
                  </a:solidFill>
                  <a:latin typeface="Open Sans"/>
                  <a:cs typeface="Open Sans"/>
                </a:rPr>
                <a:t> </a:t>
              </a:r>
              <a:br>
                <a:rPr lang="en-GB" sz="2800">
                  <a:solidFill>
                    <a:schemeClr val="bg1"/>
                  </a:solidFill>
                  <a:latin typeface="Open Sans"/>
                  <a:cs typeface="Open Sans"/>
                </a:rPr>
              </a:br>
              <a:r>
                <a:rPr lang="en-GB" sz="2800">
                  <a:solidFill>
                    <a:schemeClr val="bg1"/>
                  </a:solidFill>
                  <a:latin typeface="Open Sans"/>
                  <a:cs typeface="Open Sans"/>
                </a:rPr>
                <a:t>SDGs</a:t>
              </a:r>
            </a:p>
          </p:txBody>
        </p:sp>
      </p:grpSp>
      <p:grpSp>
        <p:nvGrpSpPr>
          <p:cNvPr id="32" name="Group 31">
            <a:extLst>
              <a:ext uri="{FF2B5EF4-FFF2-40B4-BE49-F238E27FC236}">
                <a16:creationId xmlns:a16="http://schemas.microsoft.com/office/drawing/2014/main" id="{1B70EB7F-F3B9-9544-9F36-8094EAF695BB}"/>
              </a:ext>
            </a:extLst>
          </p:cNvPr>
          <p:cNvGrpSpPr/>
          <p:nvPr/>
        </p:nvGrpSpPr>
        <p:grpSpPr>
          <a:xfrm>
            <a:off x="4439816" y="2576424"/>
            <a:ext cx="3229418" cy="3141135"/>
            <a:chOff x="8214648" y="2576424"/>
            <a:chExt cx="3229418" cy="3141135"/>
          </a:xfrm>
        </p:grpSpPr>
        <p:sp>
          <p:nvSpPr>
            <p:cNvPr id="33" name="Oval 32">
              <a:extLst>
                <a:ext uri="{FF2B5EF4-FFF2-40B4-BE49-F238E27FC236}">
                  <a16:creationId xmlns:a16="http://schemas.microsoft.com/office/drawing/2014/main" id="{164211AE-5B39-CF4D-BC56-66624DEFFB98}"/>
                </a:ext>
              </a:extLst>
            </p:cNvPr>
            <p:cNvSpPr/>
            <p:nvPr/>
          </p:nvSpPr>
          <p:spPr>
            <a:xfrm>
              <a:off x="8229444" y="2576424"/>
              <a:ext cx="3141135" cy="3141135"/>
            </a:xfrm>
            <a:prstGeom prst="ellipse">
              <a:avLst/>
            </a:prstGeom>
            <a:solidFill>
              <a:schemeClr val="accent4">
                <a:lumMod val="25000"/>
              </a:schemeClr>
            </a:solidFill>
            <a:ln w="476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4" name="TextBox 33">
              <a:extLst>
                <a:ext uri="{FF2B5EF4-FFF2-40B4-BE49-F238E27FC236}">
                  <a16:creationId xmlns:a16="http://schemas.microsoft.com/office/drawing/2014/main" id="{D18D4C67-D4F6-2540-8572-2EC05C73875C}"/>
                </a:ext>
              </a:extLst>
            </p:cNvPr>
            <p:cNvSpPr txBox="1"/>
            <p:nvPr/>
          </p:nvSpPr>
          <p:spPr>
            <a:xfrm>
              <a:off x="8214648" y="3472909"/>
              <a:ext cx="3229418" cy="1488421"/>
            </a:xfrm>
            <a:prstGeom prst="rect">
              <a:avLst/>
            </a:prstGeom>
            <a:noFill/>
          </p:spPr>
          <p:txBody>
            <a:bodyPr wrap="square" rtlCol="0">
              <a:spAutoFit/>
            </a:bodyPr>
            <a:lstStyle/>
            <a:p>
              <a:pPr algn="ctr">
                <a:lnSpc>
                  <a:spcPct val="110000"/>
                </a:lnSpc>
              </a:pPr>
              <a:r>
                <a:rPr lang="en-GB" sz="2800">
                  <a:solidFill>
                    <a:schemeClr val="bg1"/>
                  </a:solidFill>
                  <a:latin typeface="Open Sans"/>
                  <a:cs typeface="Open Sans"/>
                </a:rPr>
                <a:t>Living wage accredited employer</a:t>
              </a:r>
            </a:p>
          </p:txBody>
        </p:sp>
      </p:grpSp>
      <p:grpSp>
        <p:nvGrpSpPr>
          <p:cNvPr id="35" name="Group 34">
            <a:extLst>
              <a:ext uri="{FF2B5EF4-FFF2-40B4-BE49-F238E27FC236}">
                <a16:creationId xmlns:a16="http://schemas.microsoft.com/office/drawing/2014/main" id="{637AF9D8-83C2-3C4B-8F3C-430109B84BF9}"/>
              </a:ext>
            </a:extLst>
          </p:cNvPr>
          <p:cNvGrpSpPr/>
          <p:nvPr/>
        </p:nvGrpSpPr>
        <p:grpSpPr>
          <a:xfrm>
            <a:off x="4410470" y="2576424"/>
            <a:ext cx="3229418" cy="3141135"/>
            <a:chOff x="4410470" y="2576424"/>
            <a:chExt cx="3229418" cy="3141135"/>
          </a:xfrm>
        </p:grpSpPr>
        <p:sp>
          <p:nvSpPr>
            <p:cNvPr id="36" name="Oval 35">
              <a:extLst>
                <a:ext uri="{FF2B5EF4-FFF2-40B4-BE49-F238E27FC236}">
                  <a16:creationId xmlns:a16="http://schemas.microsoft.com/office/drawing/2014/main" id="{5C7DC7C5-814A-DE4E-9E51-0219FD4AB467}"/>
                </a:ext>
              </a:extLst>
            </p:cNvPr>
            <p:cNvSpPr/>
            <p:nvPr/>
          </p:nvSpPr>
          <p:spPr>
            <a:xfrm>
              <a:off x="4454612" y="2576424"/>
              <a:ext cx="3141135" cy="3141135"/>
            </a:xfrm>
            <a:prstGeom prst="ellipse">
              <a:avLst/>
            </a:prstGeom>
            <a:solidFill>
              <a:schemeClr val="accent4">
                <a:lumMod val="25000"/>
              </a:schemeClr>
            </a:solidFill>
            <a:ln w="476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7" name="TextBox 36">
              <a:extLst>
                <a:ext uri="{FF2B5EF4-FFF2-40B4-BE49-F238E27FC236}">
                  <a16:creationId xmlns:a16="http://schemas.microsoft.com/office/drawing/2014/main" id="{CB24FA7F-1B24-9247-8663-39DA668EE442}"/>
                </a:ext>
              </a:extLst>
            </p:cNvPr>
            <p:cNvSpPr txBox="1"/>
            <p:nvPr/>
          </p:nvSpPr>
          <p:spPr>
            <a:xfrm>
              <a:off x="4410470" y="3018689"/>
              <a:ext cx="3229418" cy="1962460"/>
            </a:xfrm>
            <a:prstGeom prst="rect">
              <a:avLst/>
            </a:prstGeom>
            <a:noFill/>
          </p:spPr>
          <p:txBody>
            <a:bodyPr wrap="square" rtlCol="0">
              <a:spAutoFit/>
            </a:bodyPr>
            <a:lstStyle/>
            <a:p>
              <a:pPr algn="ctr">
                <a:lnSpc>
                  <a:spcPct val="110000"/>
                </a:lnSpc>
              </a:pPr>
              <a:r>
                <a:rPr lang="en-GB" sz="2800">
                  <a:solidFill>
                    <a:schemeClr val="bg1"/>
                  </a:solidFill>
                  <a:latin typeface="Open Sans"/>
                  <a:cs typeface="Open Sans"/>
                </a:rPr>
                <a:t>Gold </a:t>
              </a:r>
              <a:br>
                <a:rPr lang="en-GB" sz="2800">
                  <a:solidFill>
                    <a:schemeClr val="bg1"/>
                  </a:solidFill>
                  <a:latin typeface="Open Sans"/>
                  <a:cs typeface="Open Sans"/>
                </a:rPr>
              </a:br>
              <a:r>
                <a:rPr lang="en-GB" sz="2800">
                  <a:solidFill>
                    <a:schemeClr val="bg1"/>
                  </a:solidFill>
                  <a:latin typeface="Open Sans"/>
                  <a:cs typeface="Open Sans"/>
                </a:rPr>
                <a:t>watermark </a:t>
              </a:r>
            </a:p>
            <a:p>
              <a:pPr algn="ctr">
                <a:lnSpc>
                  <a:spcPct val="110000"/>
                </a:lnSpc>
              </a:pPr>
              <a:r>
                <a:rPr lang="en-GB" sz="2800">
                  <a:solidFill>
                    <a:schemeClr val="bg1"/>
                  </a:solidFill>
                  <a:latin typeface="Open Sans"/>
                  <a:cs typeface="Open Sans"/>
                </a:rPr>
                <a:t>for public engagement</a:t>
              </a:r>
            </a:p>
          </p:txBody>
        </p:sp>
      </p:grpSp>
    </p:spTree>
    <p:extLst>
      <p:ext uri="{BB962C8B-B14F-4D97-AF65-F5344CB8AC3E}">
        <p14:creationId xmlns:p14="http://schemas.microsoft.com/office/powerpoint/2010/main" val="22623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4.58333E-6 3.7037E-7 L 0.27852 3.7037E-7 " pathEditMode="relative" rAng="0" ptsTypes="AA">
                                      <p:cBhvr>
                                        <p:cTn id="6" dur="2000" fill="hold"/>
                                        <p:tgtEl>
                                          <p:spTgt spid="32"/>
                                        </p:tgtEl>
                                        <p:attrNameLst>
                                          <p:attrName>ppt_x</p:attrName>
                                          <p:attrName>ppt_y</p:attrName>
                                        </p:attrNameLst>
                                      </p:cBhvr>
                                      <p:rCtr x="13919" y="0"/>
                                    </p:animMotion>
                                  </p:childTnLst>
                                </p:cTn>
                              </p:par>
                              <p:par>
                                <p:cTn id="7" presetID="35" presetClass="path" presetSubtype="0" accel="50000" decel="50000" fill="hold" nodeType="withEffect">
                                  <p:stCondLst>
                                    <p:cond delay="0"/>
                                  </p:stCondLst>
                                  <p:childTnLst>
                                    <p:animMotion origin="layout" path="M -3.95833E-6 3.7037E-7 L -0.28216 3.7037E-7 " pathEditMode="relative" rAng="0" ptsTypes="AA">
                                      <p:cBhvr>
                                        <p:cTn id="8" dur="2000" fill="hold"/>
                                        <p:tgtEl>
                                          <p:spTgt spid="29"/>
                                        </p:tgtEl>
                                        <p:attrNameLst>
                                          <p:attrName>ppt_x</p:attrName>
                                          <p:attrName>ppt_y</p:attrName>
                                        </p:attrNameLst>
                                      </p:cBhvr>
                                      <p:rCtr x="-1411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E434EE5-4EEE-AF48-BFDF-AD05486A8EBA}"/>
              </a:ext>
            </a:extLst>
          </p:cNvPr>
          <p:cNvGrpSpPr/>
          <p:nvPr/>
        </p:nvGrpSpPr>
        <p:grpSpPr>
          <a:xfrm>
            <a:off x="-2" y="-4681"/>
            <a:ext cx="12208011" cy="6870791"/>
            <a:chOff x="-32259" y="17038"/>
            <a:chExt cx="11275784" cy="6346125"/>
          </a:xfrm>
        </p:grpSpPr>
        <p:pic>
          <p:nvPicPr>
            <p:cNvPr id="15" name="Picture 14" descr="VUM Stained Glass9.jpg">
              <a:extLst>
                <a:ext uri="{FF2B5EF4-FFF2-40B4-BE49-F238E27FC236}">
                  <a16:creationId xmlns:a16="http://schemas.microsoft.com/office/drawing/2014/main" id="{D0427911-210B-334E-BF4E-1C693001DE0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48462" y="24529"/>
              <a:ext cx="1890378" cy="2461630"/>
            </a:xfrm>
            <a:prstGeom prst="rect">
              <a:avLst/>
            </a:prstGeom>
          </p:spPr>
        </p:pic>
        <p:pic>
          <p:nvPicPr>
            <p:cNvPr id="16" name="Picture 15" descr="J1423 A13b.jpg">
              <a:extLst>
                <a:ext uri="{FF2B5EF4-FFF2-40B4-BE49-F238E27FC236}">
                  <a16:creationId xmlns:a16="http://schemas.microsoft.com/office/drawing/2014/main" id="{9F37386A-54C0-2F45-90D4-5894743C32B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48262" y="17038"/>
              <a:ext cx="1819573" cy="2434952"/>
            </a:xfrm>
            <a:prstGeom prst="rect">
              <a:avLst/>
            </a:prstGeom>
          </p:spPr>
        </p:pic>
        <p:pic>
          <p:nvPicPr>
            <p:cNvPr id="17" name="Picture 16" descr="IMG_7716.JPG">
              <a:extLst>
                <a:ext uri="{FF2B5EF4-FFF2-40B4-BE49-F238E27FC236}">
                  <a16:creationId xmlns:a16="http://schemas.microsoft.com/office/drawing/2014/main" id="{6228A348-4601-7B45-B500-B673ED9ADC4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2"/>
            <a:stretch/>
          </p:blipFill>
          <p:spPr>
            <a:xfrm>
              <a:off x="-32258" y="23909"/>
              <a:ext cx="2895600" cy="2231752"/>
            </a:xfrm>
            <a:prstGeom prst="rect">
              <a:avLst/>
            </a:prstGeom>
          </p:spPr>
        </p:pic>
        <p:pic>
          <p:nvPicPr>
            <p:cNvPr id="18" name="Picture 17" descr="9999_0000_28.jpg">
              <a:extLst>
                <a:ext uri="{FF2B5EF4-FFF2-40B4-BE49-F238E27FC236}">
                  <a16:creationId xmlns:a16="http://schemas.microsoft.com/office/drawing/2014/main" id="{0777435E-227A-3A47-806D-1410115DBE5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848062" y="24529"/>
              <a:ext cx="1803400" cy="2467549"/>
            </a:xfrm>
            <a:prstGeom prst="rect">
              <a:avLst/>
            </a:prstGeom>
          </p:spPr>
        </p:pic>
        <p:pic>
          <p:nvPicPr>
            <p:cNvPr id="19" name="Picture 18" descr="manchesteruniversity_13805403652.jpg">
              <a:extLst>
                <a:ext uri="{FF2B5EF4-FFF2-40B4-BE49-F238E27FC236}">
                  <a16:creationId xmlns:a16="http://schemas.microsoft.com/office/drawing/2014/main" id="{98FBB9C0-ECAF-8A49-AAA5-053AAC49137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103325" y="21362"/>
              <a:ext cx="3140199" cy="2178513"/>
            </a:xfrm>
            <a:prstGeom prst="rect">
              <a:avLst/>
            </a:prstGeom>
          </p:spPr>
        </p:pic>
        <p:pic>
          <p:nvPicPr>
            <p:cNvPr id="20" name="Picture 19" descr="92832923_BW.jpg">
              <a:extLst>
                <a:ext uri="{FF2B5EF4-FFF2-40B4-BE49-F238E27FC236}">
                  <a16:creationId xmlns:a16="http://schemas.microsoft.com/office/drawing/2014/main" id="{F7DC4E65-159B-744A-A402-210DD41AE80A}"/>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r="-8450"/>
            <a:stretch/>
          </p:blipFill>
          <p:spPr>
            <a:xfrm>
              <a:off x="-32259" y="2040133"/>
              <a:ext cx="6721108" cy="4315539"/>
            </a:xfrm>
            <a:prstGeom prst="rect">
              <a:avLst/>
            </a:prstGeom>
          </p:spPr>
        </p:pic>
        <p:pic>
          <p:nvPicPr>
            <p:cNvPr id="21" name="Picture 20" descr="blurred students83.jpg">
              <a:extLst>
                <a:ext uri="{FF2B5EF4-FFF2-40B4-BE49-F238E27FC236}">
                  <a16:creationId xmlns:a16="http://schemas.microsoft.com/office/drawing/2014/main" id="{E829AAEB-CF96-FD4C-BCBC-F7915C14685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053739" y="2040133"/>
              <a:ext cx="3189786" cy="2198874"/>
            </a:xfrm>
            <a:prstGeom prst="rect">
              <a:avLst/>
            </a:prstGeom>
          </p:spPr>
        </p:pic>
        <p:pic>
          <p:nvPicPr>
            <p:cNvPr id="22" name="Picture 21" descr="IMG_0114.jpg">
              <a:extLst>
                <a:ext uri="{FF2B5EF4-FFF2-40B4-BE49-F238E27FC236}">
                  <a16:creationId xmlns:a16="http://schemas.microsoft.com/office/drawing/2014/main" id="{0448E831-7ABB-E54E-B41D-594C2738916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053737" y="4239006"/>
              <a:ext cx="3186236" cy="2124157"/>
            </a:xfrm>
            <a:prstGeom prst="rect">
              <a:avLst/>
            </a:prstGeom>
          </p:spPr>
        </p:pic>
        <p:pic>
          <p:nvPicPr>
            <p:cNvPr id="23" name="Picture 22" descr="IMG_8567.JPG">
              <a:extLst>
                <a:ext uri="{FF2B5EF4-FFF2-40B4-BE49-F238E27FC236}">
                  <a16:creationId xmlns:a16="http://schemas.microsoft.com/office/drawing/2014/main" id="{D4B33DC5-7702-4746-A4D0-704C9F11A3EE}"/>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4648262" y="2040131"/>
              <a:ext cx="3455063" cy="4323032"/>
            </a:xfrm>
            <a:prstGeom prst="rect">
              <a:avLst/>
            </a:prstGeom>
          </p:spPr>
        </p:pic>
      </p:grpSp>
      <p:sp>
        <p:nvSpPr>
          <p:cNvPr id="24" name="TextBox 23">
            <a:extLst>
              <a:ext uri="{FF2B5EF4-FFF2-40B4-BE49-F238E27FC236}">
                <a16:creationId xmlns:a16="http://schemas.microsoft.com/office/drawing/2014/main" id="{7DDB3991-49A5-0E4E-9C18-BAB8FB188C71}"/>
              </a:ext>
            </a:extLst>
          </p:cNvPr>
          <p:cNvSpPr txBox="1"/>
          <p:nvPr/>
        </p:nvSpPr>
        <p:spPr>
          <a:xfrm>
            <a:off x="-689317" y="168812"/>
            <a:ext cx="184731" cy="369332"/>
          </a:xfrm>
          <a:prstGeom prst="rect">
            <a:avLst/>
          </a:prstGeom>
          <a:noFill/>
        </p:spPr>
        <p:txBody>
          <a:bodyPr wrap="none" rtlCol="0">
            <a:spAutoFit/>
          </a:bodyPr>
          <a:lstStyle/>
          <a:p>
            <a:endParaRPr lang="en-GB"/>
          </a:p>
        </p:txBody>
      </p:sp>
      <p:sp>
        <p:nvSpPr>
          <p:cNvPr id="25" name="Title 1">
            <a:extLst>
              <a:ext uri="{FF2B5EF4-FFF2-40B4-BE49-F238E27FC236}">
                <a16:creationId xmlns:a16="http://schemas.microsoft.com/office/drawing/2014/main" id="{9A2EE54A-BA18-9240-81DE-451E0F0E5295}"/>
              </a:ext>
            </a:extLst>
          </p:cNvPr>
          <p:cNvSpPr txBox="1">
            <a:spLocks/>
          </p:cNvSpPr>
          <p:nvPr/>
        </p:nvSpPr>
        <p:spPr bwMode="auto">
          <a:xfrm>
            <a:off x="609600" y="-3181544"/>
            <a:ext cx="10972800" cy="884531"/>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733">
                <a:solidFill>
                  <a:schemeClr val="tx1">
                    <a:lumMod val="65000"/>
                    <a:lumOff val="35000"/>
                  </a:schemeClr>
                </a:solidFill>
                <a:latin typeface="Open Sans"/>
                <a:cs typeface="Open Sans"/>
              </a:rPr>
              <a:t>Pioneering city</a:t>
            </a:r>
          </a:p>
        </p:txBody>
      </p:sp>
    </p:spTree>
    <p:extLst>
      <p:ext uri="{BB962C8B-B14F-4D97-AF65-F5344CB8AC3E}">
        <p14:creationId xmlns:p14="http://schemas.microsoft.com/office/powerpoint/2010/main" val="3216255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248887C-57C1-A44B-A188-E11C429D57D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77608" y="0"/>
            <a:ext cx="4814392" cy="3209595"/>
          </a:xfrm>
          <a:prstGeom prst="rect">
            <a:avLst/>
          </a:prstGeom>
        </p:spPr>
      </p:pic>
      <p:pic>
        <p:nvPicPr>
          <p:cNvPr id="22" name="Picture 21">
            <a:extLst>
              <a:ext uri="{FF2B5EF4-FFF2-40B4-BE49-F238E27FC236}">
                <a16:creationId xmlns:a16="http://schemas.microsoft.com/office/drawing/2014/main" id="{4AFB7D02-3D5B-BA4B-842F-DB7C849283C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913" y="0"/>
            <a:ext cx="12207913" cy="6858000"/>
          </a:xfrm>
          <a:prstGeom prst="rect">
            <a:avLst/>
          </a:prstGeom>
        </p:spPr>
      </p:pic>
    </p:spTree>
    <p:extLst>
      <p:ext uri="{BB962C8B-B14F-4D97-AF65-F5344CB8AC3E}">
        <p14:creationId xmlns:p14="http://schemas.microsoft.com/office/powerpoint/2010/main" val="801867090"/>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3B9262B-ACC8-6D4B-B1F0-3B8E66E68BA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874309" y="0"/>
            <a:ext cx="3317658" cy="6893335"/>
          </a:xfrm>
          <a:prstGeom prst="rect">
            <a:avLst/>
          </a:prstGeom>
        </p:spPr>
      </p:pic>
      <p:pic>
        <p:nvPicPr>
          <p:cNvPr id="9" name="Picture 8">
            <a:extLst>
              <a:ext uri="{FF2B5EF4-FFF2-40B4-BE49-F238E27FC236}">
                <a16:creationId xmlns:a16="http://schemas.microsoft.com/office/drawing/2014/main" id="{2F6094FB-8CCC-6B42-A31F-84968148206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9435" y="0"/>
            <a:ext cx="3046132" cy="6893335"/>
          </a:xfrm>
          <a:prstGeom prst="rect">
            <a:avLst/>
          </a:prstGeom>
        </p:spPr>
      </p:pic>
      <p:pic>
        <p:nvPicPr>
          <p:cNvPr id="11" name="Picture 10">
            <a:extLst>
              <a:ext uri="{FF2B5EF4-FFF2-40B4-BE49-F238E27FC236}">
                <a16:creationId xmlns:a16="http://schemas.microsoft.com/office/drawing/2014/main" id="{0F896921-E2BE-EC41-91E1-47F69736FDC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875141" y="0"/>
            <a:ext cx="3073880" cy="6858000"/>
          </a:xfrm>
          <a:prstGeom prst="rect">
            <a:avLst/>
          </a:prstGeom>
        </p:spPr>
      </p:pic>
      <p:pic>
        <p:nvPicPr>
          <p:cNvPr id="3" name="Picture 2">
            <a:extLst>
              <a:ext uri="{FF2B5EF4-FFF2-40B4-BE49-F238E27FC236}">
                <a16:creationId xmlns:a16="http://schemas.microsoft.com/office/drawing/2014/main" id="{572192A2-D478-AD46-BBD3-82454F66466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949021" y="0"/>
            <a:ext cx="2925287" cy="6858000"/>
          </a:xfrm>
          <a:prstGeom prst="rect">
            <a:avLst/>
          </a:prstGeom>
        </p:spPr>
      </p:pic>
    </p:spTree>
    <p:extLst>
      <p:ext uri="{BB962C8B-B14F-4D97-AF65-F5344CB8AC3E}">
        <p14:creationId xmlns:p14="http://schemas.microsoft.com/office/powerpoint/2010/main" val="1353532244"/>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662760-CFCD-074C-BF92-0ADF8DA6575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508"/>
          <a:stretch/>
        </p:blipFill>
        <p:spPr>
          <a:xfrm>
            <a:off x="407368" y="-24764"/>
            <a:ext cx="11784632" cy="6957742"/>
          </a:xfrm>
          <a:prstGeom prst="rect">
            <a:avLst/>
          </a:prstGeom>
        </p:spPr>
      </p:pic>
      <p:pic>
        <p:nvPicPr>
          <p:cNvPr id="13" name="Picture 12">
            <a:extLst>
              <a:ext uri="{FF2B5EF4-FFF2-40B4-BE49-F238E27FC236}">
                <a16:creationId xmlns:a16="http://schemas.microsoft.com/office/drawing/2014/main" id="{D35341F4-8E8B-4A41-908E-1CF4DEAB667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 y="3253614"/>
            <a:ext cx="5666604" cy="3627329"/>
          </a:xfrm>
          <a:prstGeom prst="rect">
            <a:avLst/>
          </a:prstGeom>
        </p:spPr>
      </p:pic>
      <p:pic>
        <p:nvPicPr>
          <p:cNvPr id="14" name="Picture 13" descr="AerialView1.jpg">
            <a:extLst>
              <a:ext uri="{FF2B5EF4-FFF2-40B4-BE49-F238E27FC236}">
                <a16:creationId xmlns:a16="http://schemas.microsoft.com/office/drawing/2014/main" id="{A4D89265-E5E9-9E45-BAED-A9717158BDE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8607" y="-24765"/>
            <a:ext cx="5683630" cy="3627329"/>
          </a:xfrm>
          <a:prstGeom prst="rect">
            <a:avLst/>
          </a:prstGeom>
        </p:spPr>
      </p:pic>
    </p:spTree>
    <p:extLst>
      <p:ext uri="{BB962C8B-B14F-4D97-AF65-F5344CB8AC3E}">
        <p14:creationId xmlns:p14="http://schemas.microsoft.com/office/powerpoint/2010/main" val="3498638780"/>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4" descr="\\nask.man.ac.uk\home$\Desktop\MECD.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2192" y="2614"/>
            <a:ext cx="5666603" cy="6892368"/>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Fallowfield Student Villag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86972" y="1263032"/>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erialView1.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486972" y="4902533"/>
            <a:ext cx="2046917" cy="1535188"/>
          </a:xfrm>
          <a:prstGeom prst="rect">
            <a:avLst/>
          </a:prstGeom>
        </p:spPr>
      </p:pic>
      <p:sp>
        <p:nvSpPr>
          <p:cNvPr id="21" name="Oval 20">
            <a:extLst>
              <a:ext uri="{FF2B5EF4-FFF2-40B4-BE49-F238E27FC236}">
                <a16:creationId xmlns:a16="http://schemas.microsoft.com/office/drawing/2014/main" id="{841EDB50-6F95-E040-9113-6456512DE902}"/>
              </a:ext>
            </a:extLst>
          </p:cNvPr>
          <p:cNvSpPr/>
          <p:nvPr/>
        </p:nvSpPr>
        <p:spPr>
          <a:xfrm>
            <a:off x="9120336" y="980728"/>
            <a:ext cx="1224136" cy="122413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TO DO</a:t>
            </a:r>
          </a:p>
        </p:txBody>
      </p:sp>
      <p:pic>
        <p:nvPicPr>
          <p:cNvPr id="22" name="Picture 21">
            <a:extLst>
              <a:ext uri="{FF2B5EF4-FFF2-40B4-BE49-F238E27FC236}">
                <a16:creationId xmlns:a16="http://schemas.microsoft.com/office/drawing/2014/main" id="{20EF65DA-4748-FB4D-9FC2-537C1FECBD6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634411" y="-16952"/>
            <a:ext cx="6557589" cy="6939454"/>
          </a:xfrm>
          <a:prstGeom prst="rect">
            <a:avLst/>
          </a:prstGeom>
        </p:spPr>
      </p:pic>
    </p:spTree>
    <p:extLst>
      <p:ext uri="{BB962C8B-B14F-4D97-AF65-F5344CB8AC3E}">
        <p14:creationId xmlns:p14="http://schemas.microsoft.com/office/powerpoint/2010/main" val="1798894167"/>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C4F54D9-81D0-D146-832D-DE7420C0B8AD}"/>
              </a:ext>
            </a:extLst>
          </p:cNvPr>
          <p:cNvSpPr txBox="1">
            <a:spLocks/>
          </p:cNvSpPr>
          <p:nvPr/>
        </p:nvSpPr>
        <p:spPr bwMode="auto">
          <a:xfrm>
            <a:off x="698500" y="665992"/>
            <a:ext cx="10959008"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fontAlgn="base">
              <a:spcBef>
                <a:spcPct val="0"/>
              </a:spcBef>
              <a:spcAft>
                <a:spcPct val="0"/>
              </a:spcAft>
              <a:defRPr sz="36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a:solidFill>
                  <a:schemeClr val="tx2"/>
                </a:solidFill>
              </a:rPr>
              <a:t>Our people</a:t>
            </a:r>
          </a:p>
        </p:txBody>
      </p:sp>
      <p:sp>
        <p:nvSpPr>
          <p:cNvPr id="7" name="Oval 6">
            <a:extLst>
              <a:ext uri="{FF2B5EF4-FFF2-40B4-BE49-F238E27FC236}">
                <a16:creationId xmlns:a16="http://schemas.microsoft.com/office/drawing/2014/main" id="{01ECAC9E-FC71-374B-A750-A335F06C5FD3}"/>
              </a:ext>
            </a:extLst>
          </p:cNvPr>
          <p:cNvSpPr/>
          <p:nvPr/>
        </p:nvSpPr>
        <p:spPr>
          <a:xfrm>
            <a:off x="4095882" y="1988840"/>
            <a:ext cx="4164244" cy="41642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eaLnBrk="1" hangingPunct="1"/>
            <a:r>
              <a:rPr lang="en-GB">
                <a:solidFill>
                  <a:schemeClr val="bg1"/>
                </a:solidFill>
                <a:latin typeface="Open Sans" charset="0"/>
                <a:cs typeface="Open Sans" charset="0"/>
              </a:rPr>
              <a:t>With more</a:t>
            </a:r>
          </a:p>
          <a:p>
            <a:pPr algn="ctr" eaLnBrk="1" hangingPunct="1"/>
            <a:r>
              <a:rPr lang="en-GB">
                <a:solidFill>
                  <a:schemeClr val="bg1"/>
                </a:solidFill>
                <a:latin typeface="Open Sans" charset="0"/>
                <a:cs typeface="Open Sans" charset="0"/>
              </a:rPr>
              <a:t> than </a:t>
            </a:r>
            <a:r>
              <a:rPr lang="en-GB" b="1">
                <a:solidFill>
                  <a:schemeClr val="bg1"/>
                </a:solidFill>
                <a:latin typeface="Open Sans" charset="0"/>
                <a:cs typeface="Open Sans" charset="0"/>
              </a:rPr>
              <a:t>12,800</a:t>
            </a:r>
            <a:r>
              <a:rPr lang="en-GB">
                <a:solidFill>
                  <a:schemeClr val="bg1"/>
                </a:solidFill>
                <a:latin typeface="Open Sans" charset="0"/>
                <a:cs typeface="Open Sans" charset="0"/>
              </a:rPr>
              <a:t> </a:t>
            </a:r>
            <a:r>
              <a:rPr lang="en-GB" b="1">
                <a:solidFill>
                  <a:schemeClr val="bg1"/>
                </a:solidFill>
                <a:latin typeface="Open Sans" charset="0"/>
                <a:cs typeface="Open Sans" charset="0"/>
              </a:rPr>
              <a:t>staff</a:t>
            </a:r>
            <a:r>
              <a:rPr lang="en-GB">
                <a:solidFill>
                  <a:schemeClr val="bg1"/>
                </a:solidFill>
                <a:latin typeface="Open Sans" charset="0"/>
                <a:cs typeface="Open Sans" charset="0"/>
              </a:rPr>
              <a:t> </a:t>
            </a:r>
            <a:br>
              <a:rPr lang="en-GB">
                <a:solidFill>
                  <a:schemeClr val="bg1"/>
                </a:solidFill>
                <a:latin typeface="Open Sans" charset="0"/>
                <a:cs typeface="Open Sans" charset="0"/>
              </a:rPr>
            </a:br>
            <a:r>
              <a:rPr lang="en-GB">
                <a:solidFill>
                  <a:schemeClr val="bg1"/>
                </a:solidFill>
                <a:latin typeface="Open Sans" charset="0"/>
                <a:cs typeface="Open Sans" charset="0"/>
              </a:rPr>
              <a:t>we’re one of the largest </a:t>
            </a:r>
            <a:br>
              <a:rPr lang="en-GB">
                <a:solidFill>
                  <a:schemeClr val="bg1"/>
                </a:solidFill>
                <a:latin typeface="Open Sans" charset="0"/>
                <a:cs typeface="Open Sans" charset="0"/>
              </a:rPr>
            </a:br>
            <a:r>
              <a:rPr lang="en-GB">
                <a:solidFill>
                  <a:schemeClr val="bg1"/>
                </a:solidFill>
                <a:latin typeface="Open Sans" charset="0"/>
                <a:cs typeface="Open Sans" charset="0"/>
              </a:rPr>
              <a:t>employers in Greater </a:t>
            </a:r>
            <a:br>
              <a:rPr lang="en-GB">
                <a:solidFill>
                  <a:schemeClr val="bg1"/>
                </a:solidFill>
                <a:latin typeface="Open Sans" charset="0"/>
                <a:cs typeface="Open Sans" charset="0"/>
              </a:rPr>
            </a:br>
            <a:r>
              <a:rPr lang="en-GB">
                <a:solidFill>
                  <a:schemeClr val="bg1"/>
                </a:solidFill>
                <a:latin typeface="Open Sans" charset="0"/>
                <a:cs typeface="Open Sans" charset="0"/>
              </a:rPr>
              <a:t>Manchester.</a:t>
            </a:r>
          </a:p>
          <a:p>
            <a:pPr algn="ctr" eaLnBrk="1" hangingPunct="1"/>
            <a:endParaRPr lang="en-GB">
              <a:solidFill>
                <a:schemeClr val="bg1"/>
              </a:solidFill>
              <a:latin typeface="Open Sans" charset="0"/>
              <a:cs typeface="Open Sans" charset="0"/>
            </a:endParaRPr>
          </a:p>
          <a:p>
            <a:pPr algn="ctr" eaLnBrk="1" hangingPunct="1"/>
            <a:r>
              <a:rPr lang="en-GB" b="1">
                <a:solidFill>
                  <a:schemeClr val="bg1"/>
                </a:solidFill>
                <a:latin typeface="Open Sans" charset="0"/>
                <a:cs typeface="Open Sans" charset="0"/>
              </a:rPr>
              <a:t>Around half </a:t>
            </a:r>
            <a:r>
              <a:rPr lang="en-GB">
                <a:solidFill>
                  <a:schemeClr val="bg1"/>
                </a:solidFill>
                <a:latin typeface="Open Sans" charset="0"/>
                <a:cs typeface="Open Sans" charset="0"/>
              </a:rPr>
              <a:t>of our </a:t>
            </a:r>
            <a:br>
              <a:rPr lang="en-GB">
                <a:solidFill>
                  <a:schemeClr val="bg1"/>
                </a:solidFill>
                <a:latin typeface="Open Sans" charset="0"/>
                <a:cs typeface="Open Sans" charset="0"/>
              </a:rPr>
            </a:br>
            <a:r>
              <a:rPr lang="en-GB">
                <a:solidFill>
                  <a:schemeClr val="bg1"/>
                </a:solidFill>
                <a:latin typeface="Open Sans" charset="0"/>
                <a:cs typeface="Open Sans" charset="0"/>
              </a:rPr>
              <a:t>staff work in academic </a:t>
            </a:r>
            <a:br>
              <a:rPr lang="en-GB">
                <a:solidFill>
                  <a:schemeClr val="bg1"/>
                </a:solidFill>
                <a:latin typeface="Open Sans" charset="0"/>
                <a:cs typeface="Open Sans" charset="0"/>
              </a:rPr>
            </a:br>
            <a:r>
              <a:rPr lang="en-GB">
                <a:solidFill>
                  <a:schemeClr val="bg1"/>
                </a:solidFill>
                <a:latin typeface="Open Sans" charset="0"/>
                <a:cs typeface="Open Sans" charset="0"/>
              </a:rPr>
              <a:t>and research roles.</a:t>
            </a:r>
          </a:p>
        </p:txBody>
      </p:sp>
    </p:spTree>
    <p:extLst>
      <p:ext uri="{BB962C8B-B14F-4D97-AF65-F5344CB8AC3E}">
        <p14:creationId xmlns:p14="http://schemas.microsoft.com/office/powerpoint/2010/main" val="4273042435"/>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3D794397-238C-4C46-A539-DADF6A2DB5AA}"/>
              </a:ext>
            </a:extLst>
          </p:cNvPr>
          <p:cNvSpPr/>
          <p:nvPr/>
        </p:nvSpPr>
        <p:spPr>
          <a:xfrm>
            <a:off x="5025454" y="2007988"/>
            <a:ext cx="2141092" cy="2141092"/>
          </a:xfrm>
          <a:prstGeom prst="ellipse">
            <a:avLst/>
          </a:prstGeom>
          <a:solidFill>
            <a:schemeClr val="tx2">
              <a:lumMod val="50000"/>
            </a:schemeClr>
          </a:solidFill>
          <a:ln w="28575">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lnSpc>
                <a:spcPct val="120000"/>
              </a:lnSpc>
            </a:pPr>
            <a:r>
              <a:rPr lang="en-GB" sz="2000">
                <a:solidFill>
                  <a:schemeClr val="bg1"/>
                </a:solidFill>
                <a:latin typeface="Open Sans"/>
                <a:cs typeface="Open Sans"/>
              </a:rPr>
              <a:t>One of the</a:t>
            </a:r>
            <a:br>
              <a:rPr lang="en-GB" sz="2000">
                <a:solidFill>
                  <a:schemeClr val="bg1"/>
                </a:solidFill>
                <a:latin typeface="Open Sans"/>
                <a:cs typeface="Open Sans"/>
              </a:rPr>
            </a:br>
            <a:r>
              <a:rPr lang="en-GB" sz="2000">
                <a:solidFill>
                  <a:schemeClr val="bg1"/>
                </a:solidFill>
                <a:latin typeface="Open Sans"/>
                <a:cs typeface="Open Sans"/>
              </a:rPr>
              <a:t>UK’s largest</a:t>
            </a:r>
            <a:br>
              <a:rPr lang="en-GB" sz="2000">
                <a:solidFill>
                  <a:schemeClr val="bg1"/>
                </a:solidFill>
                <a:latin typeface="Open Sans"/>
                <a:cs typeface="Open Sans"/>
              </a:rPr>
            </a:br>
            <a:r>
              <a:rPr lang="en-GB" sz="2000">
                <a:solidFill>
                  <a:schemeClr val="bg1"/>
                </a:solidFill>
                <a:latin typeface="Open Sans"/>
                <a:cs typeface="Open Sans"/>
              </a:rPr>
              <a:t>universities</a:t>
            </a:r>
          </a:p>
        </p:txBody>
      </p:sp>
      <p:sp>
        <p:nvSpPr>
          <p:cNvPr id="16" name="Oval 15">
            <a:extLst>
              <a:ext uri="{FF2B5EF4-FFF2-40B4-BE49-F238E27FC236}">
                <a16:creationId xmlns:a16="http://schemas.microsoft.com/office/drawing/2014/main" id="{16215AF9-B81E-A345-A8EA-1B335AA78AD2}"/>
              </a:ext>
            </a:extLst>
          </p:cNvPr>
          <p:cNvSpPr/>
          <p:nvPr/>
        </p:nvSpPr>
        <p:spPr>
          <a:xfrm>
            <a:off x="5025454" y="2007988"/>
            <a:ext cx="2141092" cy="2141092"/>
          </a:xfrm>
          <a:prstGeom prst="ellipse">
            <a:avLst/>
          </a:prstGeom>
          <a:solidFill>
            <a:schemeClr val="tx2">
              <a:lumMod val="50000"/>
            </a:schemeClr>
          </a:solidFill>
          <a:ln w="28575">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lnSpc>
                <a:spcPct val="120000"/>
              </a:lnSpc>
            </a:pPr>
            <a:r>
              <a:rPr lang="en-GB" sz="2000">
                <a:solidFill>
                  <a:schemeClr val="bg1"/>
                </a:solidFill>
                <a:latin typeface="Open Sans"/>
                <a:cs typeface="Open Sans"/>
              </a:rPr>
              <a:t>The original </a:t>
            </a:r>
            <a:br>
              <a:rPr lang="en-GB" sz="1600">
                <a:solidFill>
                  <a:schemeClr val="bg1"/>
                </a:solidFill>
                <a:latin typeface="Open Sans"/>
                <a:cs typeface="Open Sans"/>
              </a:rPr>
            </a:br>
            <a:r>
              <a:rPr lang="en-GB" sz="2000">
                <a:solidFill>
                  <a:schemeClr val="bg1"/>
                </a:solidFill>
                <a:latin typeface="Open Sans"/>
                <a:cs typeface="Open Sans"/>
              </a:rPr>
              <a:t>English civic</a:t>
            </a:r>
            <a:br>
              <a:rPr lang="en-GB" sz="2000">
                <a:solidFill>
                  <a:schemeClr val="bg1"/>
                </a:solidFill>
                <a:latin typeface="Open Sans"/>
                <a:cs typeface="Open Sans"/>
              </a:rPr>
            </a:br>
            <a:r>
              <a:rPr lang="en-GB" sz="2000">
                <a:solidFill>
                  <a:schemeClr val="bg1"/>
                </a:solidFill>
                <a:latin typeface="Open Sans"/>
                <a:cs typeface="Open Sans"/>
              </a:rPr>
              <a:t>university</a:t>
            </a:r>
          </a:p>
        </p:txBody>
      </p:sp>
      <p:sp>
        <p:nvSpPr>
          <p:cNvPr id="6" name="Oval 5"/>
          <p:cNvSpPr/>
          <p:nvPr/>
        </p:nvSpPr>
        <p:spPr>
          <a:xfrm>
            <a:off x="4843902" y="1835063"/>
            <a:ext cx="2504198" cy="2504198"/>
          </a:xfrm>
          <a:prstGeom prst="ellipse">
            <a:avLst/>
          </a:prstGeom>
          <a:solidFill>
            <a:schemeClr val="tx2"/>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Oval 7"/>
          <p:cNvSpPr/>
          <p:nvPr/>
        </p:nvSpPr>
        <p:spPr>
          <a:xfrm>
            <a:off x="1498945" y="1835063"/>
            <a:ext cx="2504198" cy="2504198"/>
          </a:xfrm>
          <a:prstGeom prst="ellipse">
            <a:avLst/>
          </a:prstGeom>
          <a:solidFill>
            <a:schemeClr val="tx2"/>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Oval 9"/>
          <p:cNvSpPr/>
          <p:nvPr/>
        </p:nvSpPr>
        <p:spPr>
          <a:xfrm>
            <a:off x="8188858" y="1835063"/>
            <a:ext cx="2504198" cy="2504198"/>
          </a:xfrm>
          <a:prstGeom prst="ellipse">
            <a:avLst/>
          </a:prstGeom>
          <a:solidFill>
            <a:schemeClr val="tx2"/>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698500" y="665992"/>
            <a:ext cx="10959008" cy="1143000"/>
          </a:xfrm>
        </p:spPr>
        <p:txBody>
          <a:bodyPr/>
          <a:lstStyle/>
          <a:p>
            <a:pPr algn="ctr"/>
            <a:r>
              <a:rPr lang="en-US" b="1">
                <a:solidFill>
                  <a:schemeClr val="bg1"/>
                </a:solidFill>
              </a:rPr>
              <a:t>Welcome to the University</a:t>
            </a:r>
          </a:p>
        </p:txBody>
      </p:sp>
      <p:sp>
        <p:nvSpPr>
          <p:cNvPr id="7" name="TextBox 6"/>
          <p:cNvSpPr txBox="1"/>
          <p:nvPr/>
        </p:nvSpPr>
        <p:spPr>
          <a:xfrm>
            <a:off x="4961210" y="2213201"/>
            <a:ext cx="2269580" cy="1754326"/>
          </a:xfrm>
          <a:prstGeom prst="rect">
            <a:avLst/>
          </a:prstGeom>
          <a:noFill/>
        </p:spPr>
        <p:txBody>
          <a:bodyPr wrap="square" rtlCol="0">
            <a:spAutoFit/>
          </a:bodyPr>
          <a:lstStyle/>
          <a:p>
            <a:pPr algn="ctr">
              <a:lnSpc>
                <a:spcPct val="90000"/>
              </a:lnSpc>
            </a:pPr>
            <a:r>
              <a:rPr lang="en-US" sz="7200" b="1" dirty="0">
                <a:solidFill>
                  <a:schemeClr val="bg1"/>
                </a:solidFill>
                <a:latin typeface="Open Sans"/>
                <a:cs typeface="Open Sans"/>
              </a:rPr>
              <a:t>2</a:t>
            </a:r>
          </a:p>
          <a:p>
            <a:pPr algn="ctr">
              <a:lnSpc>
                <a:spcPct val="90000"/>
              </a:lnSpc>
            </a:pPr>
            <a:r>
              <a:rPr lang="en-US" sz="1600" dirty="0">
                <a:solidFill>
                  <a:schemeClr val="bg1"/>
                </a:solidFill>
                <a:latin typeface="Open Sans"/>
                <a:cs typeface="Open Sans"/>
              </a:rPr>
              <a:t>most targeted university by UK’s top 100 recruiters</a:t>
            </a:r>
          </a:p>
        </p:txBody>
      </p:sp>
      <p:sp>
        <p:nvSpPr>
          <p:cNvPr id="9" name="TextBox 8"/>
          <p:cNvSpPr txBox="1"/>
          <p:nvPr/>
        </p:nvSpPr>
        <p:spPr>
          <a:xfrm>
            <a:off x="1649259" y="2324001"/>
            <a:ext cx="2269580" cy="1532727"/>
          </a:xfrm>
          <a:prstGeom prst="rect">
            <a:avLst/>
          </a:prstGeom>
          <a:noFill/>
        </p:spPr>
        <p:txBody>
          <a:bodyPr wrap="square" rtlCol="0">
            <a:spAutoFit/>
          </a:bodyPr>
          <a:lstStyle/>
          <a:p>
            <a:pPr algn="ctr">
              <a:lnSpc>
                <a:spcPct val="90000"/>
              </a:lnSpc>
            </a:pPr>
            <a:r>
              <a:rPr lang="en-US" sz="7200" b="1" dirty="0">
                <a:solidFill>
                  <a:schemeClr val="bg1"/>
                </a:solidFill>
                <a:latin typeface="Open Sans"/>
                <a:cs typeface="Open Sans"/>
              </a:rPr>
              <a:t>35</a:t>
            </a:r>
          </a:p>
          <a:p>
            <a:pPr algn="ctr">
              <a:lnSpc>
                <a:spcPct val="90000"/>
              </a:lnSpc>
            </a:pPr>
            <a:r>
              <a:rPr lang="en-US" sz="1600" dirty="0">
                <a:solidFill>
                  <a:schemeClr val="bg1"/>
                </a:solidFill>
                <a:latin typeface="Open Sans"/>
                <a:cs typeface="Open Sans"/>
              </a:rPr>
              <a:t>QS World University</a:t>
            </a:r>
          </a:p>
          <a:p>
            <a:pPr algn="ctr">
              <a:lnSpc>
                <a:spcPct val="90000"/>
              </a:lnSpc>
            </a:pPr>
            <a:r>
              <a:rPr lang="en-US" sz="1600" dirty="0">
                <a:solidFill>
                  <a:schemeClr val="bg1"/>
                </a:solidFill>
                <a:latin typeface="Open Sans"/>
                <a:cs typeface="Open Sans"/>
              </a:rPr>
              <a:t>Rankings</a:t>
            </a:r>
          </a:p>
        </p:txBody>
      </p:sp>
      <p:sp>
        <p:nvSpPr>
          <p:cNvPr id="11" name="TextBox 10"/>
          <p:cNvSpPr txBox="1"/>
          <p:nvPr/>
        </p:nvSpPr>
        <p:spPr>
          <a:xfrm>
            <a:off x="8321531" y="2213201"/>
            <a:ext cx="2269580" cy="1754326"/>
          </a:xfrm>
          <a:prstGeom prst="rect">
            <a:avLst/>
          </a:prstGeom>
          <a:noFill/>
        </p:spPr>
        <p:txBody>
          <a:bodyPr wrap="square" rtlCol="0">
            <a:spAutoFit/>
          </a:bodyPr>
          <a:lstStyle/>
          <a:p>
            <a:pPr algn="ctr">
              <a:lnSpc>
                <a:spcPct val="90000"/>
              </a:lnSpc>
            </a:pPr>
            <a:r>
              <a:rPr lang="en-US" sz="7200" b="1">
                <a:solidFill>
                  <a:schemeClr val="bg1"/>
                </a:solidFill>
                <a:latin typeface="Open Sans"/>
                <a:cs typeface="Open Sans"/>
              </a:rPr>
              <a:t>2</a:t>
            </a:r>
          </a:p>
          <a:p>
            <a:pPr algn="ctr">
              <a:lnSpc>
                <a:spcPct val="90000"/>
              </a:lnSpc>
            </a:pPr>
            <a:r>
              <a:rPr lang="en-US" sz="1600">
                <a:solidFill>
                  <a:schemeClr val="bg1"/>
                </a:solidFill>
                <a:latin typeface="Open Sans"/>
                <a:cs typeface="Open Sans"/>
              </a:rPr>
              <a:t>in the world for social and environmental impact</a:t>
            </a:r>
          </a:p>
        </p:txBody>
      </p:sp>
    </p:spTree>
    <p:extLst>
      <p:ext uri="{BB962C8B-B14F-4D97-AF65-F5344CB8AC3E}">
        <p14:creationId xmlns:p14="http://schemas.microsoft.com/office/powerpoint/2010/main" val="339194922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2.59259E-6 L -0.1418 0.31227 " pathEditMode="relative" rAng="0" ptsTypes="AA">
                                      <p:cBhvr>
                                        <p:cTn id="6" dur="1000" fill="hold"/>
                                        <p:tgtEl>
                                          <p:spTgt spid="16"/>
                                        </p:tgtEl>
                                        <p:attrNameLst>
                                          <p:attrName>ppt_x</p:attrName>
                                          <p:attrName>ppt_y</p:attrName>
                                        </p:attrNameLst>
                                      </p:cBhvr>
                                      <p:rCtr x="-7096" y="15602"/>
                                    </p:animMotion>
                                  </p:childTnLst>
                                </p:cTn>
                              </p:par>
                              <p:par>
                                <p:cTn id="7" presetID="42" presetClass="path" presetSubtype="0" accel="50000" decel="50000" fill="hold" grpId="0" nodeType="withEffect">
                                  <p:stCondLst>
                                    <p:cond delay="0"/>
                                  </p:stCondLst>
                                  <p:childTnLst>
                                    <p:animMotion origin="layout" path="M 0 -2.59259E-6 L 0.13125 0.31227 " pathEditMode="relative" rAng="0" ptsTypes="AA">
                                      <p:cBhvr>
                                        <p:cTn id="8" dur="1000" fill="hold"/>
                                        <p:tgtEl>
                                          <p:spTgt spid="15"/>
                                        </p:tgtEl>
                                        <p:attrNameLst>
                                          <p:attrName>ppt_x</p:attrName>
                                          <p:attrName>ppt_y</p:attrName>
                                        </p:attrNameLst>
                                      </p:cBhvr>
                                      <p:rCtr x="6562" y="15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a:xfrm>
            <a:off x="4292601" y="5148489"/>
            <a:ext cx="3774017" cy="884767"/>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endParaRPr lang="en-US" sz="2133">
              <a:solidFill>
                <a:prstClr val="black">
                  <a:lumMod val="65000"/>
                  <a:lumOff val="35000"/>
                </a:prstClr>
              </a:solidFill>
              <a:latin typeface="Open Sans"/>
              <a:cs typeface="Open Sans"/>
            </a:endParaRPr>
          </a:p>
        </p:txBody>
      </p:sp>
      <p:sp>
        <p:nvSpPr>
          <p:cNvPr id="10" name="Title 1"/>
          <p:cNvSpPr txBox="1">
            <a:spLocks/>
          </p:cNvSpPr>
          <p:nvPr/>
        </p:nvSpPr>
        <p:spPr bwMode="auto">
          <a:xfrm>
            <a:off x="665255" y="3121333"/>
            <a:ext cx="1926000" cy="54000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rtl="0" fontAlgn="base">
              <a:spcBef>
                <a:spcPct val="0"/>
              </a:spcBef>
              <a:spcAft>
                <a:spcPct val="0"/>
              </a:spcAft>
              <a:defRPr sz="3200" b="1" kern="1200">
                <a:solidFill>
                  <a:schemeClr val="tx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400" b="0">
                <a:solidFill>
                  <a:srgbClr val="404040"/>
                </a:solidFill>
                <a:latin typeface="Open Sans"/>
              </a:rPr>
              <a:t>Professor Duncan Ivison</a:t>
            </a:r>
          </a:p>
        </p:txBody>
      </p:sp>
      <p:sp>
        <p:nvSpPr>
          <p:cNvPr id="12" name="Title 1"/>
          <p:cNvSpPr txBox="1">
            <a:spLocks/>
          </p:cNvSpPr>
          <p:nvPr/>
        </p:nvSpPr>
        <p:spPr bwMode="auto">
          <a:xfrm>
            <a:off x="2875752" y="3171226"/>
            <a:ext cx="1926000" cy="54000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rtl="0" fontAlgn="base">
              <a:spcBef>
                <a:spcPct val="0"/>
              </a:spcBef>
              <a:spcAft>
                <a:spcPct val="0"/>
              </a:spcAft>
              <a:defRPr sz="3200" b="1" kern="1200">
                <a:solidFill>
                  <a:schemeClr val="tx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400" b="0">
                <a:solidFill>
                  <a:srgbClr val="404040"/>
                </a:solidFill>
                <a:latin typeface="Open Sans"/>
              </a:rPr>
              <a:t>Nazir Afzal OBE</a:t>
            </a:r>
          </a:p>
        </p:txBody>
      </p:sp>
      <p:sp>
        <p:nvSpPr>
          <p:cNvPr id="13" name="Title 1"/>
          <p:cNvSpPr txBox="1">
            <a:spLocks/>
          </p:cNvSpPr>
          <p:nvPr/>
        </p:nvSpPr>
        <p:spPr bwMode="auto">
          <a:xfrm>
            <a:off x="665255" y="5950612"/>
            <a:ext cx="1926000" cy="54000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rtl="0" fontAlgn="base">
              <a:spcBef>
                <a:spcPct val="0"/>
              </a:spcBef>
              <a:spcAft>
                <a:spcPct val="0"/>
              </a:spcAft>
              <a:defRPr sz="3200" b="1" kern="1200">
                <a:solidFill>
                  <a:schemeClr val="tx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400" b="0">
                <a:solidFill>
                  <a:srgbClr val="404040"/>
                </a:solidFill>
                <a:latin typeface="Open Sans"/>
              </a:rPr>
              <a:t>Brian Cox CBE</a:t>
            </a:r>
          </a:p>
        </p:txBody>
      </p:sp>
      <p:pic>
        <p:nvPicPr>
          <p:cNvPr id="14" name="Picture 13" descr="andre_geim_02.jpg"/>
          <p:cNvPicPr>
            <a:picLocks/>
          </p:cNvPicPr>
          <p:nvPr/>
        </p:nvPicPr>
        <p:blipFill rotWithShape="1">
          <a:blip r:embed="rId3" cstate="print">
            <a:extLst>
              <a:ext uri="{28A0092B-C50C-407E-A947-70E740481C1C}">
                <a14:useLocalDpi xmlns:a14="http://schemas.microsoft.com/office/drawing/2010/main"/>
              </a:ext>
            </a:extLst>
          </a:blip>
          <a:srcRect/>
          <a:stretch/>
        </p:blipFill>
        <p:spPr>
          <a:xfrm>
            <a:off x="5086977" y="1052736"/>
            <a:ext cx="1926000" cy="1929600"/>
          </a:xfrm>
          <a:prstGeom prst="rect">
            <a:avLst/>
          </a:prstGeom>
          <a:effectLst/>
        </p:spPr>
      </p:pic>
      <p:pic>
        <p:nvPicPr>
          <p:cNvPr id="17" name="Picture 12" descr="Jeanette Winterson"/>
          <p:cNvPicPr>
            <a:picLocks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9507243" y="1052736"/>
            <a:ext cx="1926000" cy="1929600"/>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p:cNvSpPr txBox="1">
            <a:spLocks/>
          </p:cNvSpPr>
          <p:nvPr/>
        </p:nvSpPr>
        <p:spPr bwMode="auto">
          <a:xfrm>
            <a:off x="9507243" y="3171226"/>
            <a:ext cx="1926000" cy="54000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rtl="0" fontAlgn="base">
              <a:spcBef>
                <a:spcPct val="0"/>
              </a:spcBef>
              <a:spcAft>
                <a:spcPct val="0"/>
              </a:spcAft>
              <a:defRPr sz="3200" b="1" kern="1200">
                <a:solidFill>
                  <a:schemeClr val="tx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400" b="0">
                <a:solidFill>
                  <a:srgbClr val="404040"/>
                </a:solidFill>
                <a:latin typeface="Open Sans"/>
              </a:rPr>
              <a:t>Jeanette Winterson CBE </a:t>
            </a:r>
          </a:p>
        </p:txBody>
      </p:sp>
      <p:sp>
        <p:nvSpPr>
          <p:cNvPr id="19" name="Title 1"/>
          <p:cNvSpPr txBox="1">
            <a:spLocks/>
          </p:cNvSpPr>
          <p:nvPr/>
        </p:nvSpPr>
        <p:spPr bwMode="auto">
          <a:xfrm>
            <a:off x="7296746" y="3171226"/>
            <a:ext cx="1926000" cy="54000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rtl="0" fontAlgn="base">
              <a:spcBef>
                <a:spcPct val="0"/>
              </a:spcBef>
              <a:spcAft>
                <a:spcPct val="0"/>
              </a:spcAft>
              <a:defRPr sz="3200" b="1" kern="1200">
                <a:solidFill>
                  <a:schemeClr val="tx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400" b="0">
                <a:solidFill>
                  <a:srgbClr val="404040"/>
                </a:solidFill>
                <a:latin typeface="Open Sans"/>
              </a:rPr>
              <a:t>David </a:t>
            </a:r>
            <a:r>
              <a:rPr lang="en-GB" sz="1400" b="0" err="1">
                <a:solidFill>
                  <a:srgbClr val="404040"/>
                </a:solidFill>
                <a:latin typeface="Open Sans"/>
              </a:rPr>
              <a:t>Olusoga</a:t>
            </a:r>
            <a:r>
              <a:rPr lang="en-GB" sz="1400" b="0">
                <a:solidFill>
                  <a:srgbClr val="404040"/>
                </a:solidFill>
                <a:latin typeface="Open Sans"/>
              </a:rPr>
              <a:t> OBE</a:t>
            </a:r>
          </a:p>
        </p:txBody>
      </p:sp>
      <p:pic>
        <p:nvPicPr>
          <p:cNvPr id="21" name="Picture 20"/>
          <p:cNvPicPr>
            <a:picLocks/>
          </p:cNvPicPr>
          <p:nvPr/>
        </p:nvPicPr>
        <p:blipFill rotWithShape="1">
          <a:blip r:embed="rId5" cstate="print">
            <a:extLst>
              <a:ext uri="{28A0092B-C50C-407E-A947-70E740481C1C}">
                <a14:useLocalDpi xmlns:a14="http://schemas.microsoft.com/office/drawing/2010/main"/>
              </a:ext>
            </a:extLst>
          </a:blip>
          <a:srcRect/>
          <a:stretch/>
        </p:blipFill>
        <p:spPr>
          <a:xfrm>
            <a:off x="5086977" y="3816226"/>
            <a:ext cx="1926000" cy="1929600"/>
          </a:xfrm>
          <a:prstGeom prst="rect">
            <a:avLst/>
          </a:prstGeom>
        </p:spPr>
      </p:pic>
      <p:sp>
        <p:nvSpPr>
          <p:cNvPr id="22" name="Title 1"/>
          <p:cNvSpPr txBox="1">
            <a:spLocks/>
          </p:cNvSpPr>
          <p:nvPr/>
        </p:nvSpPr>
        <p:spPr bwMode="auto">
          <a:xfrm>
            <a:off x="5086249" y="3171226"/>
            <a:ext cx="1926000" cy="54000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rtl="0" fontAlgn="base">
              <a:spcBef>
                <a:spcPct val="0"/>
              </a:spcBef>
              <a:spcAft>
                <a:spcPct val="0"/>
              </a:spcAft>
              <a:defRPr sz="3200" b="1" kern="1200">
                <a:solidFill>
                  <a:schemeClr val="tx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400" b="0">
                <a:solidFill>
                  <a:srgbClr val="404040"/>
                </a:solidFill>
                <a:latin typeface="Open Sans"/>
              </a:rPr>
              <a:t>Sir Andre Geim</a:t>
            </a:r>
          </a:p>
        </p:txBody>
      </p:sp>
      <p:sp>
        <p:nvSpPr>
          <p:cNvPr id="23" name="Title 1"/>
          <p:cNvSpPr txBox="1">
            <a:spLocks/>
          </p:cNvSpPr>
          <p:nvPr/>
        </p:nvSpPr>
        <p:spPr bwMode="auto">
          <a:xfrm>
            <a:off x="5086249" y="5950612"/>
            <a:ext cx="1926000" cy="54000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rtl="0" fontAlgn="base">
              <a:spcBef>
                <a:spcPct val="0"/>
              </a:spcBef>
              <a:spcAft>
                <a:spcPct val="0"/>
              </a:spcAft>
              <a:defRPr sz="3200" b="1" kern="1200">
                <a:solidFill>
                  <a:schemeClr val="tx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400" b="0">
                <a:solidFill>
                  <a:srgbClr val="404040"/>
                </a:solidFill>
                <a:latin typeface="Open Sans"/>
              </a:rPr>
              <a:t>Rob Bristow</a:t>
            </a:r>
          </a:p>
        </p:txBody>
      </p:sp>
      <p:sp>
        <p:nvSpPr>
          <p:cNvPr id="4" name="Rectangle 3"/>
          <p:cNvSpPr/>
          <p:nvPr/>
        </p:nvSpPr>
        <p:spPr>
          <a:xfrm>
            <a:off x="2875752" y="5950612"/>
            <a:ext cx="1926000" cy="540000"/>
          </a:xfrm>
          <a:prstGeom prst="rect">
            <a:avLst/>
          </a:prstGeom>
        </p:spPr>
        <p:txBody>
          <a:bodyPr wrap="square" lIns="0" tIns="0" rIns="0" bIns="0" anchor="t">
            <a:noAutofit/>
          </a:bodyPr>
          <a:lstStyle/>
          <a:p>
            <a:pPr lvl="0" algn="ctr"/>
            <a:r>
              <a:rPr lang="en-US" sz="1400">
                <a:solidFill>
                  <a:srgbClr val="404040"/>
                </a:solidFill>
                <a:latin typeface="Open Sans"/>
              </a:rPr>
              <a:t>Danielle George CBE</a:t>
            </a:r>
            <a:endParaRPr lang="en-GB" sz="1400">
              <a:solidFill>
                <a:srgbClr val="404040"/>
              </a:solidFill>
              <a:latin typeface="Open Sans"/>
            </a:endParaRPr>
          </a:p>
        </p:txBody>
      </p:sp>
      <p:sp>
        <p:nvSpPr>
          <p:cNvPr id="26" name="Title 1"/>
          <p:cNvSpPr txBox="1">
            <a:spLocks/>
          </p:cNvSpPr>
          <p:nvPr/>
        </p:nvSpPr>
        <p:spPr bwMode="auto">
          <a:xfrm>
            <a:off x="9507243" y="5950612"/>
            <a:ext cx="1926000" cy="54000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rtl="0" fontAlgn="base">
              <a:spcBef>
                <a:spcPct val="0"/>
              </a:spcBef>
              <a:spcAft>
                <a:spcPct val="0"/>
              </a:spcAft>
              <a:defRPr sz="3200" b="1" kern="1200">
                <a:solidFill>
                  <a:schemeClr val="tx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400" b="0">
                <a:solidFill>
                  <a:srgbClr val="404040"/>
                </a:solidFill>
                <a:latin typeface="Open Sans"/>
              </a:rPr>
              <a:t>David Hulme OBE</a:t>
            </a:r>
          </a:p>
        </p:txBody>
      </p:sp>
      <p:sp>
        <p:nvSpPr>
          <p:cNvPr id="34" name="Title 1"/>
          <p:cNvSpPr txBox="1">
            <a:spLocks/>
          </p:cNvSpPr>
          <p:nvPr/>
        </p:nvSpPr>
        <p:spPr bwMode="auto">
          <a:xfrm>
            <a:off x="7296746" y="5950612"/>
            <a:ext cx="1926000" cy="54000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rtl="0" fontAlgn="base">
              <a:spcBef>
                <a:spcPct val="0"/>
              </a:spcBef>
              <a:spcAft>
                <a:spcPct val="0"/>
              </a:spcAft>
              <a:defRPr sz="3200" b="1" kern="1200">
                <a:solidFill>
                  <a:schemeClr val="tx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400" b="0">
                <a:solidFill>
                  <a:srgbClr val="404040"/>
                </a:solidFill>
                <a:latin typeface="Open Sans"/>
              </a:rPr>
              <a:t>Gary </a:t>
            </a:r>
            <a:r>
              <a:rPr lang="en-GB" sz="1400" b="0" err="1">
                <a:solidFill>
                  <a:srgbClr val="404040"/>
                </a:solidFill>
                <a:latin typeface="Open Sans"/>
              </a:rPr>
              <a:t>Younge</a:t>
            </a:r>
            <a:endParaRPr lang="en-GB" sz="1400" b="0">
              <a:solidFill>
                <a:srgbClr val="404040"/>
              </a:solidFill>
              <a:latin typeface="Open Sans"/>
            </a:endParaRPr>
          </a:p>
        </p:txBody>
      </p:sp>
      <p:pic>
        <p:nvPicPr>
          <p:cNvPr id="15" name="Picture 2" descr="Dr Danielle George"/>
          <p:cNvPicPr>
            <a:picLocks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876845" y="3816226"/>
            <a:ext cx="1926000" cy="19296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9" descr="Image result for david hulme"/>
          <p:cNvPicPr>
            <a:picLocks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507243" y="3816226"/>
            <a:ext cx="1926000" cy="19296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096726FD-00C5-2841-AB21-E9AFE839107C}"/>
              </a:ext>
            </a:extLst>
          </p:cNvPr>
          <p:cNvPicPr>
            <a:picLocks/>
          </p:cNvPicPr>
          <p:nvPr/>
        </p:nvPicPr>
        <p:blipFill rotWithShape="1">
          <a:blip r:embed="rId8" cstate="print">
            <a:extLst>
              <a:ext uri="{28A0092B-C50C-407E-A947-70E740481C1C}">
                <a14:useLocalDpi xmlns:a14="http://schemas.microsoft.com/office/drawing/2010/main"/>
              </a:ext>
            </a:extLst>
          </a:blip>
          <a:srcRect/>
          <a:stretch/>
        </p:blipFill>
        <p:spPr>
          <a:xfrm>
            <a:off x="666713" y="3816226"/>
            <a:ext cx="1926000" cy="1929600"/>
          </a:xfrm>
          <a:prstGeom prst="rect">
            <a:avLst/>
          </a:prstGeom>
        </p:spPr>
      </p:pic>
      <p:pic>
        <p:nvPicPr>
          <p:cNvPr id="33" name="Picture 32">
            <a:extLst>
              <a:ext uri="{FF2B5EF4-FFF2-40B4-BE49-F238E27FC236}">
                <a16:creationId xmlns:a16="http://schemas.microsoft.com/office/drawing/2014/main" id="{A4A21039-A7B5-FF4E-9764-7BC87C8C539A}"/>
              </a:ext>
            </a:extLst>
          </p:cNvPr>
          <p:cNvPicPr>
            <a:picLocks/>
          </p:cNvPicPr>
          <p:nvPr/>
        </p:nvPicPr>
        <p:blipFill rotWithShape="1">
          <a:blip r:embed="rId9" cstate="print">
            <a:extLst>
              <a:ext uri="{28A0092B-C50C-407E-A947-70E740481C1C}">
                <a14:useLocalDpi xmlns:a14="http://schemas.microsoft.com/office/drawing/2010/main"/>
              </a:ext>
            </a:extLst>
          </a:blip>
          <a:srcRect/>
          <a:stretch/>
        </p:blipFill>
        <p:spPr>
          <a:xfrm>
            <a:off x="7297109" y="1052736"/>
            <a:ext cx="1926000" cy="1929600"/>
          </a:xfrm>
          <a:prstGeom prst="rect">
            <a:avLst/>
          </a:prstGeom>
        </p:spPr>
      </p:pic>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96746" y="3789292"/>
            <a:ext cx="1926000" cy="1926000"/>
          </a:xfrm>
          <a:prstGeom prst="rect">
            <a:avLst/>
          </a:prstGeom>
        </p:spPr>
      </p:pic>
      <p:pic>
        <p:nvPicPr>
          <p:cNvPr id="7" name="Picture 6" descr="A person wearing glasses and a suit&#10;&#10;Description automatically generated with low confidence">
            <a:extLst>
              <a:ext uri="{FF2B5EF4-FFF2-40B4-BE49-F238E27FC236}">
                <a16:creationId xmlns:a16="http://schemas.microsoft.com/office/drawing/2014/main" id="{18A4FF4A-8F2B-E6DA-6AA2-8802D430BAA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390" b="-5390"/>
          <a:stretch/>
        </p:blipFill>
        <p:spPr>
          <a:xfrm>
            <a:off x="2875751" y="1052735"/>
            <a:ext cx="2044827" cy="2033591"/>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5255" y="1052735"/>
            <a:ext cx="1926000" cy="1913705"/>
          </a:xfrm>
          <a:prstGeom prst="rect">
            <a:avLst/>
          </a:prstGeom>
        </p:spPr>
      </p:pic>
    </p:spTree>
    <p:extLst>
      <p:ext uri="{BB962C8B-B14F-4D97-AF65-F5344CB8AC3E}">
        <p14:creationId xmlns:p14="http://schemas.microsoft.com/office/powerpoint/2010/main" val="576801025"/>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a:t>Any questions?</a:t>
            </a:r>
            <a:endParaRPr lang="en-GB"/>
          </a:p>
        </p:txBody>
      </p:sp>
    </p:spTree>
    <p:extLst>
      <p:ext uri="{BB962C8B-B14F-4D97-AF65-F5344CB8AC3E}">
        <p14:creationId xmlns:p14="http://schemas.microsoft.com/office/powerpoint/2010/main" val="92979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F9DE3DF-9047-9942-AC63-74AA89F2DDC9}"/>
              </a:ext>
            </a:extLst>
          </p:cNvPr>
          <p:cNvSpPr txBox="1">
            <a:spLocks/>
          </p:cNvSpPr>
          <p:nvPr/>
        </p:nvSpPr>
        <p:spPr bwMode="auto">
          <a:xfrm>
            <a:off x="698500" y="665992"/>
            <a:ext cx="10959008"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fontAlgn="base">
              <a:spcBef>
                <a:spcPct val="0"/>
              </a:spcBef>
              <a:spcAft>
                <a:spcPct val="0"/>
              </a:spcAft>
              <a:defRPr sz="36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a:solidFill>
                  <a:schemeClr val="tx2"/>
                </a:solidFill>
              </a:rPr>
              <a:t>Our academic heritage</a:t>
            </a:r>
          </a:p>
        </p:txBody>
      </p:sp>
      <p:sp>
        <p:nvSpPr>
          <p:cNvPr id="3" name="Title 1">
            <a:extLst>
              <a:ext uri="{FF2B5EF4-FFF2-40B4-BE49-F238E27FC236}">
                <a16:creationId xmlns:a16="http://schemas.microsoft.com/office/drawing/2014/main" id="{15807BA7-8C99-D147-9F85-95E7AC948089}"/>
              </a:ext>
            </a:extLst>
          </p:cNvPr>
          <p:cNvSpPr txBox="1">
            <a:spLocks/>
          </p:cNvSpPr>
          <p:nvPr/>
        </p:nvSpPr>
        <p:spPr>
          <a:xfrm>
            <a:off x="4019431" y="5255685"/>
            <a:ext cx="3774017" cy="884767"/>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133" b="0" i="0" u="none" strike="noStrike" kern="1200" cap="none" spc="0" normalizeH="0" baseline="0" noProof="0">
              <a:ln>
                <a:noFill/>
              </a:ln>
              <a:solidFill>
                <a:srgbClr val="000000">
                  <a:lumMod val="65000"/>
                  <a:lumOff val="35000"/>
                </a:srgbClr>
              </a:solidFill>
              <a:effectLst/>
              <a:uLnTx/>
              <a:uFillTx/>
              <a:latin typeface="Open Sans Light"/>
              <a:ea typeface="+mj-ea"/>
              <a:cs typeface="Open Sans Light"/>
            </a:endParaRPr>
          </a:p>
        </p:txBody>
      </p:sp>
      <p:sp>
        <p:nvSpPr>
          <p:cNvPr id="4" name="Rectangle 3">
            <a:extLst>
              <a:ext uri="{FF2B5EF4-FFF2-40B4-BE49-F238E27FC236}">
                <a16:creationId xmlns:a16="http://schemas.microsoft.com/office/drawing/2014/main" id="{C10D6DD8-5CE2-E145-B77E-83F0AB78F7F9}"/>
              </a:ext>
            </a:extLst>
          </p:cNvPr>
          <p:cNvSpPr/>
          <p:nvPr/>
        </p:nvSpPr>
        <p:spPr>
          <a:xfrm>
            <a:off x="680620" y="5687902"/>
            <a:ext cx="10830760" cy="723719"/>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400">
                <a:solidFill>
                  <a:srgbClr val="595959"/>
                </a:solidFill>
                <a:latin typeface="Arial" panose="020B0604020202020204"/>
                <a:cs typeface="Open Sans Light"/>
              </a:rPr>
              <a:t>26</a:t>
            </a:r>
            <a:r>
              <a:rPr kumimoji="0" lang="en-CA" sz="2400" b="0" i="0" u="none" strike="noStrike" kern="1200" cap="none" spc="0" normalizeH="0" baseline="0" noProof="0">
                <a:ln>
                  <a:noFill/>
                </a:ln>
                <a:solidFill>
                  <a:srgbClr val="595959"/>
                </a:solidFill>
                <a:effectLst/>
                <a:uLnTx/>
                <a:uFillTx/>
                <a:latin typeface="Arial" panose="020B0604020202020204"/>
                <a:ea typeface="+mn-ea"/>
                <a:cs typeface="Open Sans Light"/>
              </a:rPr>
              <a:t> Nobel Prize winners among our current and former staff and students</a:t>
            </a:r>
          </a:p>
        </p:txBody>
      </p:sp>
      <p:sp>
        <p:nvSpPr>
          <p:cNvPr id="5" name="TextBox 3">
            <a:extLst>
              <a:ext uri="{FF2B5EF4-FFF2-40B4-BE49-F238E27FC236}">
                <a16:creationId xmlns:a16="http://schemas.microsoft.com/office/drawing/2014/main" id="{7E9ADDB7-5BD5-5275-DE4E-2DF30BDF1922}"/>
              </a:ext>
            </a:extLst>
          </p:cNvPr>
          <p:cNvSpPr txBox="1"/>
          <p:nvPr/>
        </p:nvSpPr>
        <p:spPr>
          <a:xfrm>
            <a:off x="972924" y="1868989"/>
            <a:ext cx="1730189"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mn-cs"/>
              </a:rPr>
              <a:t>William Lawrence Bragg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Physics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1915</a:t>
            </a:r>
          </a:p>
        </p:txBody>
      </p:sp>
      <p:sp>
        <p:nvSpPr>
          <p:cNvPr id="6" name="TextBox 5">
            <a:extLst>
              <a:ext uri="{FF2B5EF4-FFF2-40B4-BE49-F238E27FC236}">
                <a16:creationId xmlns:a16="http://schemas.microsoft.com/office/drawing/2014/main" id="{FDCBB240-06F8-E26A-4093-5E41654A8B8D}"/>
              </a:ext>
            </a:extLst>
          </p:cNvPr>
          <p:cNvSpPr txBox="1"/>
          <p:nvPr/>
        </p:nvSpPr>
        <p:spPr>
          <a:xfrm>
            <a:off x="2828618" y="1868989"/>
            <a:ext cx="1057836"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Arthur Harden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Chemistry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1929</a:t>
            </a:r>
          </a:p>
        </p:txBody>
      </p:sp>
      <p:sp>
        <p:nvSpPr>
          <p:cNvPr id="7" name="TextBox 6">
            <a:extLst>
              <a:ext uri="{FF2B5EF4-FFF2-40B4-BE49-F238E27FC236}">
                <a16:creationId xmlns:a16="http://schemas.microsoft.com/office/drawing/2014/main" id="{2980AE53-89FD-C35F-16A3-665EA517CE50}"/>
              </a:ext>
            </a:extLst>
          </p:cNvPr>
          <p:cNvSpPr txBox="1"/>
          <p:nvPr/>
        </p:nvSpPr>
        <p:spPr>
          <a:xfrm>
            <a:off x="4343652" y="1868989"/>
            <a:ext cx="1156447"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Robert Robinson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Chemistry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1947</a:t>
            </a:r>
          </a:p>
        </p:txBody>
      </p:sp>
      <p:sp>
        <p:nvSpPr>
          <p:cNvPr id="8" name="TextBox 7">
            <a:extLst>
              <a:ext uri="{FF2B5EF4-FFF2-40B4-BE49-F238E27FC236}">
                <a16:creationId xmlns:a16="http://schemas.microsoft.com/office/drawing/2014/main" id="{2257C276-157C-221B-B10C-D95B2FDDA31C}"/>
              </a:ext>
            </a:extLst>
          </p:cNvPr>
          <p:cNvSpPr txBox="1"/>
          <p:nvPr/>
        </p:nvSpPr>
        <p:spPr>
          <a:xfrm>
            <a:off x="5957297" y="1868989"/>
            <a:ext cx="1156447"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Melvin Calvin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Chemistry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1961</a:t>
            </a:r>
          </a:p>
        </p:txBody>
      </p:sp>
      <p:sp>
        <p:nvSpPr>
          <p:cNvPr id="12" name="TextBox 11">
            <a:extLst>
              <a:ext uri="{FF2B5EF4-FFF2-40B4-BE49-F238E27FC236}">
                <a16:creationId xmlns:a16="http://schemas.microsoft.com/office/drawing/2014/main" id="{A75400D7-01A5-0BB3-C144-EA622EDA9F93}"/>
              </a:ext>
            </a:extLst>
          </p:cNvPr>
          <p:cNvSpPr txBox="1"/>
          <p:nvPr/>
        </p:nvSpPr>
        <p:spPr>
          <a:xfrm>
            <a:off x="7445438" y="1868989"/>
            <a:ext cx="1228169"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Arthur Lewis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Economic Sciences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1979</a:t>
            </a:r>
          </a:p>
        </p:txBody>
      </p:sp>
      <p:sp>
        <p:nvSpPr>
          <p:cNvPr id="13" name="TextBox 12">
            <a:extLst>
              <a:ext uri="{FF2B5EF4-FFF2-40B4-BE49-F238E27FC236}">
                <a16:creationId xmlns:a16="http://schemas.microsoft.com/office/drawing/2014/main" id="{0BFAE3BC-1CC5-1774-1A5A-C3B014EB4B38}"/>
              </a:ext>
            </a:extLst>
          </p:cNvPr>
          <p:cNvSpPr txBox="1"/>
          <p:nvPr/>
        </p:nvSpPr>
        <p:spPr>
          <a:xfrm>
            <a:off x="8915654" y="1868989"/>
            <a:ext cx="1506071"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John Sulston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Physiology or Medicine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2002</a:t>
            </a:r>
          </a:p>
        </p:txBody>
      </p:sp>
      <p:sp>
        <p:nvSpPr>
          <p:cNvPr id="14" name="TextBox 13">
            <a:extLst>
              <a:ext uri="{FF2B5EF4-FFF2-40B4-BE49-F238E27FC236}">
                <a16:creationId xmlns:a16="http://schemas.microsoft.com/office/drawing/2014/main" id="{07EF4F0B-CAA2-9665-A3F6-FCCA9723F129}"/>
              </a:ext>
            </a:extLst>
          </p:cNvPr>
          <p:cNvSpPr txBox="1"/>
          <p:nvPr/>
        </p:nvSpPr>
        <p:spPr>
          <a:xfrm>
            <a:off x="1789409" y="2542733"/>
            <a:ext cx="1730189"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mn-cs"/>
              </a:rPr>
              <a:t>Niels Bohr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Physics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1922</a:t>
            </a:r>
          </a:p>
        </p:txBody>
      </p:sp>
      <p:sp>
        <p:nvSpPr>
          <p:cNvPr id="16" name="TextBox 14">
            <a:extLst>
              <a:ext uri="{FF2B5EF4-FFF2-40B4-BE49-F238E27FC236}">
                <a16:creationId xmlns:a16="http://schemas.microsoft.com/office/drawing/2014/main" id="{B709359A-E67E-EAFD-4F25-B1EEA2847817}"/>
              </a:ext>
            </a:extLst>
          </p:cNvPr>
          <p:cNvSpPr txBox="1"/>
          <p:nvPr/>
        </p:nvSpPr>
        <p:spPr>
          <a:xfrm>
            <a:off x="3322840" y="2373455"/>
            <a:ext cx="1716274" cy="754053"/>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Walter </a:t>
            </a:r>
            <a:b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b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Norman Haworth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Chemistry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1937</a:t>
            </a:r>
          </a:p>
        </p:txBody>
      </p:sp>
      <p:sp>
        <p:nvSpPr>
          <p:cNvPr id="17" name="TextBox 15">
            <a:extLst>
              <a:ext uri="{FF2B5EF4-FFF2-40B4-BE49-F238E27FC236}">
                <a16:creationId xmlns:a16="http://schemas.microsoft.com/office/drawing/2014/main" id="{C8CFF161-A23C-7983-4FE0-2FB10CBC1112}"/>
              </a:ext>
            </a:extLst>
          </p:cNvPr>
          <p:cNvSpPr txBox="1"/>
          <p:nvPr/>
        </p:nvSpPr>
        <p:spPr>
          <a:xfrm>
            <a:off x="5160137" y="2542733"/>
            <a:ext cx="1156447"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John Cockcroft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1951</a:t>
            </a:r>
          </a:p>
        </p:txBody>
      </p:sp>
      <p:sp>
        <p:nvSpPr>
          <p:cNvPr id="18" name="TextBox 16">
            <a:extLst>
              <a:ext uri="{FF2B5EF4-FFF2-40B4-BE49-F238E27FC236}">
                <a16:creationId xmlns:a16="http://schemas.microsoft.com/office/drawing/2014/main" id="{74CCCF99-B4D8-7AF2-3D3D-CCFF9BBF946B}"/>
              </a:ext>
            </a:extLst>
          </p:cNvPr>
          <p:cNvSpPr txBox="1"/>
          <p:nvPr/>
        </p:nvSpPr>
        <p:spPr>
          <a:xfrm>
            <a:off x="6621153" y="2542733"/>
            <a:ext cx="1352282"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John Richard Hicks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Economic Sciences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1972</a:t>
            </a:r>
          </a:p>
        </p:txBody>
      </p:sp>
      <p:sp>
        <p:nvSpPr>
          <p:cNvPr id="19" name="TextBox 17">
            <a:extLst>
              <a:ext uri="{FF2B5EF4-FFF2-40B4-BE49-F238E27FC236}">
                <a16:creationId xmlns:a16="http://schemas.microsoft.com/office/drawing/2014/main" id="{14E2BFE2-32AE-C464-E33F-83D110F5987A}"/>
              </a:ext>
            </a:extLst>
          </p:cNvPr>
          <p:cNvSpPr txBox="1"/>
          <p:nvPr/>
        </p:nvSpPr>
        <p:spPr>
          <a:xfrm>
            <a:off x="8261923" y="2542733"/>
            <a:ext cx="1228169"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Michael Smith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Chemistry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1993</a:t>
            </a:r>
          </a:p>
        </p:txBody>
      </p:sp>
      <p:sp>
        <p:nvSpPr>
          <p:cNvPr id="20" name="TextBox 18">
            <a:extLst>
              <a:ext uri="{FF2B5EF4-FFF2-40B4-BE49-F238E27FC236}">
                <a16:creationId xmlns:a16="http://schemas.microsoft.com/office/drawing/2014/main" id="{60D55879-D8EE-A55F-9666-BBAE90C1637B}"/>
              </a:ext>
            </a:extLst>
          </p:cNvPr>
          <p:cNvSpPr txBox="1"/>
          <p:nvPr/>
        </p:nvSpPr>
        <p:spPr>
          <a:xfrm>
            <a:off x="9732139" y="2542733"/>
            <a:ext cx="1506071" cy="584775"/>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Kostya </a:t>
            </a:r>
            <a:r>
              <a:rPr kumimoji="0" lang="en-US" sz="1100" b="1" i="0" u="none" strike="noStrike" kern="1200" cap="none" spc="0" normalizeH="0" baseline="0" noProof="0" err="1">
                <a:ln>
                  <a:noFill/>
                </a:ln>
                <a:solidFill>
                  <a:srgbClr val="000000"/>
                </a:solidFill>
                <a:effectLst/>
                <a:uLnTx/>
                <a:uFillTx/>
                <a:latin typeface="Arial" panose="020B0604020202020204"/>
                <a:ea typeface="+mn-ea"/>
                <a:cs typeface="+mn-cs"/>
              </a:rPr>
              <a:t>Novoselov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2010</a:t>
            </a:r>
            <a:endParaRPr kumimoji="0" lang="en-US" sz="1600" b="0" i="0" u="none" strike="noStrike" kern="1200" cap="none" spc="0" normalizeH="0" baseline="0" noProof="0">
              <a:ln>
                <a:noFill/>
              </a:ln>
              <a:solidFill>
                <a:srgbClr val="000000"/>
              </a:solidFill>
              <a:effectLst/>
              <a:uLnTx/>
              <a:uFillTx/>
              <a:latin typeface="Arial" panose="020B0604020202020204"/>
              <a:ea typeface="+mn-ea"/>
              <a:cs typeface="Arial"/>
            </a:endParaRPr>
          </a:p>
        </p:txBody>
      </p:sp>
      <p:sp>
        <p:nvSpPr>
          <p:cNvPr id="21" name="TextBox 19">
            <a:extLst>
              <a:ext uri="{FF2B5EF4-FFF2-40B4-BE49-F238E27FC236}">
                <a16:creationId xmlns:a16="http://schemas.microsoft.com/office/drawing/2014/main" id="{52CBF179-001E-3D95-1647-6E4794D2C6FF}"/>
              </a:ext>
            </a:extLst>
          </p:cNvPr>
          <p:cNvSpPr txBox="1"/>
          <p:nvPr/>
        </p:nvSpPr>
        <p:spPr>
          <a:xfrm>
            <a:off x="166797" y="2542733"/>
            <a:ext cx="1730189"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JJ Thomson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1906</a:t>
            </a:r>
          </a:p>
        </p:txBody>
      </p:sp>
      <p:sp>
        <p:nvSpPr>
          <p:cNvPr id="22" name="TextBox 20">
            <a:extLst>
              <a:ext uri="{FF2B5EF4-FFF2-40B4-BE49-F238E27FC236}">
                <a16:creationId xmlns:a16="http://schemas.microsoft.com/office/drawing/2014/main" id="{666F45B7-E852-9D67-06B0-1B29B46276FA}"/>
              </a:ext>
            </a:extLst>
          </p:cNvPr>
          <p:cNvSpPr txBox="1"/>
          <p:nvPr/>
        </p:nvSpPr>
        <p:spPr>
          <a:xfrm>
            <a:off x="2201093" y="4200221"/>
            <a:ext cx="1730189"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CTR Wilson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p>
        </p:txBody>
      </p:sp>
      <p:sp>
        <p:nvSpPr>
          <p:cNvPr id="23" name="TextBox 21">
            <a:extLst>
              <a:ext uri="{FF2B5EF4-FFF2-40B4-BE49-F238E27FC236}">
                <a16:creationId xmlns:a16="http://schemas.microsoft.com/office/drawing/2014/main" id="{CB1F2202-202C-8D3F-1E37-5BAAEE66B63E}"/>
              </a:ext>
            </a:extLst>
          </p:cNvPr>
          <p:cNvSpPr txBox="1"/>
          <p:nvPr/>
        </p:nvSpPr>
        <p:spPr>
          <a:xfrm>
            <a:off x="3643312" y="4200221"/>
            <a:ext cx="1854996"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1943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George de Hevesy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Chemistry</a:t>
            </a:r>
          </a:p>
        </p:txBody>
      </p:sp>
      <p:sp>
        <p:nvSpPr>
          <p:cNvPr id="24" name="TextBox 22">
            <a:extLst>
              <a:ext uri="{FF2B5EF4-FFF2-40B4-BE49-F238E27FC236}">
                <a16:creationId xmlns:a16="http://schemas.microsoft.com/office/drawing/2014/main" id="{7AA3FEE4-259A-464A-DD93-C8C4DC88B670}"/>
              </a:ext>
            </a:extLst>
          </p:cNvPr>
          <p:cNvSpPr txBox="1"/>
          <p:nvPr/>
        </p:nvSpPr>
        <p:spPr>
          <a:xfrm>
            <a:off x="5571821" y="4200221"/>
            <a:ext cx="1156447"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1957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Alexander Todd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Chemistry</a:t>
            </a:r>
          </a:p>
        </p:txBody>
      </p:sp>
      <p:sp>
        <p:nvSpPr>
          <p:cNvPr id="25" name="TextBox 23">
            <a:extLst>
              <a:ext uri="{FF2B5EF4-FFF2-40B4-BE49-F238E27FC236}">
                <a16:creationId xmlns:a16="http://schemas.microsoft.com/office/drawing/2014/main" id="{E240C17D-76FC-0A9B-C640-01299C34DF3D}"/>
              </a:ext>
            </a:extLst>
          </p:cNvPr>
          <p:cNvSpPr txBox="1"/>
          <p:nvPr/>
        </p:nvSpPr>
        <p:spPr>
          <a:xfrm>
            <a:off x="7032837" y="4200221"/>
            <a:ext cx="1352282"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1977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err="1">
                <a:ln>
                  <a:noFill/>
                </a:ln>
                <a:solidFill>
                  <a:srgbClr val="000000"/>
                </a:solidFill>
                <a:effectLst/>
                <a:uLnTx/>
                <a:uFillTx/>
                <a:latin typeface="Arial" panose="020B0604020202020204"/>
                <a:ea typeface="+mn-ea"/>
                <a:cs typeface="+mn-cs"/>
              </a:rPr>
              <a:t>Nevill</a:t>
            </a: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 Francis Mott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p>
        </p:txBody>
      </p:sp>
      <p:sp>
        <p:nvSpPr>
          <p:cNvPr id="26" name="TextBox 24">
            <a:extLst>
              <a:ext uri="{FF2B5EF4-FFF2-40B4-BE49-F238E27FC236}">
                <a16:creationId xmlns:a16="http://schemas.microsoft.com/office/drawing/2014/main" id="{C07B4C54-1806-7CAE-C71C-14AE3D987EC2}"/>
              </a:ext>
            </a:extLst>
          </p:cNvPr>
          <p:cNvSpPr txBox="1"/>
          <p:nvPr/>
        </p:nvSpPr>
        <p:spPr>
          <a:xfrm>
            <a:off x="8673607" y="4200221"/>
            <a:ext cx="1228169"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2001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Joseph E Stiglitz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Economic Sciences</a:t>
            </a:r>
          </a:p>
        </p:txBody>
      </p:sp>
      <p:sp>
        <p:nvSpPr>
          <p:cNvPr id="27" name="TextBox 25">
            <a:extLst>
              <a:ext uri="{FF2B5EF4-FFF2-40B4-BE49-F238E27FC236}">
                <a16:creationId xmlns:a16="http://schemas.microsoft.com/office/drawing/2014/main" id="{C4460642-338A-5975-3A39-9A6777EE1D77}"/>
              </a:ext>
            </a:extLst>
          </p:cNvPr>
          <p:cNvSpPr txBox="1"/>
          <p:nvPr/>
        </p:nvSpPr>
        <p:spPr>
          <a:xfrm>
            <a:off x="578481" y="4200221"/>
            <a:ext cx="1730189"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1908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Ernest Rutherford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Chemistry</a:t>
            </a:r>
          </a:p>
        </p:txBody>
      </p:sp>
      <p:sp>
        <p:nvSpPr>
          <p:cNvPr id="28" name="TextBox 32">
            <a:extLst>
              <a:ext uri="{FF2B5EF4-FFF2-40B4-BE49-F238E27FC236}">
                <a16:creationId xmlns:a16="http://schemas.microsoft.com/office/drawing/2014/main" id="{73219202-6A45-DF7B-23A5-33D00C0476CC}"/>
              </a:ext>
            </a:extLst>
          </p:cNvPr>
          <p:cNvSpPr txBox="1"/>
          <p:nvPr/>
        </p:nvSpPr>
        <p:spPr>
          <a:xfrm>
            <a:off x="2945856" y="4873965"/>
            <a:ext cx="1730189"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1935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James Chadwick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p>
        </p:txBody>
      </p:sp>
      <p:sp>
        <p:nvSpPr>
          <p:cNvPr id="29" name="TextBox 33">
            <a:extLst>
              <a:ext uri="{FF2B5EF4-FFF2-40B4-BE49-F238E27FC236}">
                <a16:creationId xmlns:a16="http://schemas.microsoft.com/office/drawing/2014/main" id="{38B0CBCF-4E4C-5832-7BFE-5CEC87A0042D}"/>
              </a:ext>
            </a:extLst>
          </p:cNvPr>
          <p:cNvSpPr txBox="1"/>
          <p:nvPr/>
        </p:nvSpPr>
        <p:spPr>
          <a:xfrm>
            <a:off x="4685010" y="4873965"/>
            <a:ext cx="1358848" cy="754053"/>
          </a:xfrm>
          <a:prstGeom prst="rect">
            <a:avLst/>
          </a:prstGeom>
          <a:solidFill>
            <a:schemeClr val="bg1"/>
          </a:solid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1948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Patrick Maynard </a:t>
            </a:r>
            <a:b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b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Stuart Blackett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p>
        </p:txBody>
      </p:sp>
      <p:sp>
        <p:nvSpPr>
          <p:cNvPr id="30" name="TextBox 34">
            <a:extLst>
              <a:ext uri="{FF2B5EF4-FFF2-40B4-BE49-F238E27FC236}">
                <a16:creationId xmlns:a16="http://schemas.microsoft.com/office/drawing/2014/main" id="{9405C626-63B9-2065-1DB3-A50A1088F4E8}"/>
              </a:ext>
            </a:extLst>
          </p:cNvPr>
          <p:cNvSpPr txBox="1"/>
          <p:nvPr/>
        </p:nvSpPr>
        <p:spPr>
          <a:xfrm>
            <a:off x="6176934" y="4873965"/>
            <a:ext cx="1433889"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1967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Hans Albrecht Bethe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p>
        </p:txBody>
      </p:sp>
      <p:sp>
        <p:nvSpPr>
          <p:cNvPr id="31" name="TextBox 35">
            <a:extLst>
              <a:ext uri="{FF2B5EF4-FFF2-40B4-BE49-F238E27FC236}">
                <a16:creationId xmlns:a16="http://schemas.microsoft.com/office/drawing/2014/main" id="{4F4D31AC-AC0C-19EF-1DB4-D78D8863D479}"/>
              </a:ext>
            </a:extLst>
          </p:cNvPr>
          <p:cNvSpPr txBox="1"/>
          <p:nvPr/>
        </p:nvSpPr>
        <p:spPr>
          <a:xfrm>
            <a:off x="7777599" y="4873965"/>
            <a:ext cx="1433889"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1986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John Charles Polanyi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Chemistry</a:t>
            </a:r>
          </a:p>
        </p:txBody>
      </p:sp>
      <p:sp>
        <p:nvSpPr>
          <p:cNvPr id="32" name="TextBox 36">
            <a:extLst>
              <a:ext uri="{FF2B5EF4-FFF2-40B4-BE49-F238E27FC236}">
                <a16:creationId xmlns:a16="http://schemas.microsoft.com/office/drawing/2014/main" id="{DF8673EE-7794-8E40-3722-A8BD15164034}"/>
              </a:ext>
            </a:extLst>
          </p:cNvPr>
          <p:cNvSpPr txBox="1"/>
          <p:nvPr/>
        </p:nvSpPr>
        <p:spPr>
          <a:xfrm>
            <a:off x="9418370" y="4873965"/>
            <a:ext cx="1228169"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2010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Andre </a:t>
            </a:r>
            <a:r>
              <a:rPr kumimoji="0" lang="en-US" sz="1100" b="1" i="0" u="none" strike="noStrike" kern="1200" cap="none" spc="0" normalizeH="0" baseline="0" noProof="0" err="1">
                <a:ln>
                  <a:noFill/>
                </a:ln>
                <a:solidFill>
                  <a:srgbClr val="000000"/>
                </a:solidFill>
                <a:effectLst/>
                <a:uLnTx/>
                <a:uFillTx/>
                <a:latin typeface="Arial" panose="020B0604020202020204"/>
                <a:ea typeface="+mn-ea"/>
                <a:cs typeface="+mn-cs"/>
              </a:rPr>
              <a:t>Geim</a:t>
            </a:r>
            <a:endParaRPr kumimoji="0" lang="en-US" sz="1100" b="1"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p>
        </p:txBody>
      </p:sp>
      <p:sp>
        <p:nvSpPr>
          <p:cNvPr id="33" name="TextBox 37">
            <a:extLst>
              <a:ext uri="{FF2B5EF4-FFF2-40B4-BE49-F238E27FC236}">
                <a16:creationId xmlns:a16="http://schemas.microsoft.com/office/drawing/2014/main" id="{5A971911-17EA-8DD2-2A9A-CC65793B3671}"/>
              </a:ext>
            </a:extLst>
          </p:cNvPr>
          <p:cNvSpPr txBox="1"/>
          <p:nvPr/>
        </p:nvSpPr>
        <p:spPr>
          <a:xfrm>
            <a:off x="1296349" y="4873965"/>
            <a:ext cx="1730189" cy="584775"/>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1922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mn-cs"/>
              </a:rPr>
              <a:t>Archibald V Hill</a:t>
            </a:r>
            <a:endParaRPr kumimoji="0" lang="en-US" sz="1100" b="1" i="0" u="none" strike="noStrike" kern="1200" cap="none" spc="0" normalizeH="0" baseline="0" noProof="0" dirty="0">
              <a:ln>
                <a:noFill/>
              </a:ln>
              <a:solidFill>
                <a:srgbClr val="000000"/>
              </a:solidFill>
              <a:effectLst/>
              <a:uLnTx/>
              <a:uFillTx/>
              <a:latin typeface="Arial" panose="020B0604020202020204"/>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Physiology</a:t>
            </a:r>
          </a:p>
        </p:txBody>
      </p:sp>
      <p:cxnSp>
        <p:nvCxnSpPr>
          <p:cNvPr id="34" name="Straight Connector 33">
            <a:extLst>
              <a:ext uri="{FF2B5EF4-FFF2-40B4-BE49-F238E27FC236}">
                <a16:creationId xmlns:a16="http://schemas.microsoft.com/office/drawing/2014/main" id="{51BB3002-8CB6-B5E4-B4B5-9669695B0987}"/>
              </a:ext>
            </a:extLst>
          </p:cNvPr>
          <p:cNvCxnSpPr/>
          <p:nvPr/>
        </p:nvCxnSpPr>
        <p:spPr>
          <a:xfrm flipV="1">
            <a:off x="1044180" y="3210684"/>
            <a:ext cx="0" cy="43663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12B8B91-61E6-8389-4980-EEA81206DA5B}"/>
              </a:ext>
            </a:extLst>
          </p:cNvPr>
          <p:cNvCxnSpPr/>
          <p:nvPr/>
        </p:nvCxnSpPr>
        <p:spPr>
          <a:xfrm flipV="1">
            <a:off x="9257238" y="3699317"/>
            <a:ext cx="0" cy="43663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1536644-AD13-BED0-B779-22FBEBE6A102}"/>
              </a:ext>
            </a:extLst>
          </p:cNvPr>
          <p:cNvCxnSpPr/>
          <p:nvPr/>
        </p:nvCxnSpPr>
        <p:spPr>
          <a:xfrm flipV="1">
            <a:off x="7301748" y="3210684"/>
            <a:ext cx="0" cy="436632"/>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9184C75-42E5-8E20-E36C-279AB0EB11F8}"/>
              </a:ext>
            </a:extLst>
          </p:cNvPr>
          <p:cNvCxnSpPr/>
          <p:nvPr/>
        </p:nvCxnSpPr>
        <p:spPr>
          <a:xfrm flipV="1">
            <a:off x="4564062" y="3699317"/>
            <a:ext cx="0" cy="436632"/>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7663AB7-F528-9AB6-E0CB-F5EC2DFD6842}"/>
              </a:ext>
            </a:extLst>
          </p:cNvPr>
          <p:cNvCxnSpPr/>
          <p:nvPr/>
        </p:nvCxnSpPr>
        <p:spPr>
          <a:xfrm flipV="1">
            <a:off x="5737356" y="3210684"/>
            <a:ext cx="0" cy="436632"/>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37F56A9-5CAA-559C-6675-1312BAF22424}"/>
              </a:ext>
            </a:extLst>
          </p:cNvPr>
          <p:cNvCxnSpPr/>
          <p:nvPr/>
        </p:nvCxnSpPr>
        <p:spPr>
          <a:xfrm flipV="1">
            <a:off x="6128454" y="3699317"/>
            <a:ext cx="0" cy="436632"/>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A6693BF-D63A-9197-6FFB-FDA5F5842EE6}"/>
              </a:ext>
            </a:extLst>
          </p:cNvPr>
          <p:cNvCxnSpPr/>
          <p:nvPr/>
        </p:nvCxnSpPr>
        <p:spPr>
          <a:xfrm flipV="1">
            <a:off x="8866140" y="3210684"/>
            <a:ext cx="0" cy="436632"/>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C3E088F-6027-C5EE-0FD2-2E4C502754EC}"/>
              </a:ext>
            </a:extLst>
          </p:cNvPr>
          <p:cNvCxnSpPr/>
          <p:nvPr/>
        </p:nvCxnSpPr>
        <p:spPr>
          <a:xfrm flipV="1">
            <a:off x="1435278" y="3699317"/>
            <a:ext cx="0" cy="436632"/>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2E315A9-B301-5ABF-2457-869B8D6143A4}"/>
              </a:ext>
            </a:extLst>
          </p:cNvPr>
          <p:cNvCxnSpPr/>
          <p:nvPr/>
        </p:nvCxnSpPr>
        <p:spPr>
          <a:xfrm flipV="1">
            <a:off x="2999670" y="3699317"/>
            <a:ext cx="0" cy="436632"/>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8AE543A-73C3-95F3-E15F-BFC08FE6C512}"/>
              </a:ext>
            </a:extLst>
          </p:cNvPr>
          <p:cNvCxnSpPr/>
          <p:nvPr/>
        </p:nvCxnSpPr>
        <p:spPr>
          <a:xfrm flipV="1">
            <a:off x="3781866" y="3699316"/>
            <a:ext cx="0" cy="117212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04AF9D8-FA5C-1FEC-A560-5A2BCF33B769}"/>
              </a:ext>
            </a:extLst>
          </p:cNvPr>
          <p:cNvCxnSpPr/>
          <p:nvPr/>
        </p:nvCxnSpPr>
        <p:spPr>
          <a:xfrm flipV="1">
            <a:off x="10039434" y="3699316"/>
            <a:ext cx="0" cy="1172129"/>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0721391-6A4E-8415-8B29-C0CE51C87550}"/>
              </a:ext>
            </a:extLst>
          </p:cNvPr>
          <p:cNvCxnSpPr/>
          <p:nvPr/>
        </p:nvCxnSpPr>
        <p:spPr>
          <a:xfrm flipV="1">
            <a:off x="2217474" y="3699316"/>
            <a:ext cx="0" cy="1172129"/>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2E89AF9-2E84-05F6-94C2-B4834DCEA2E1}"/>
              </a:ext>
            </a:extLst>
          </p:cNvPr>
          <p:cNvCxnSpPr/>
          <p:nvPr/>
        </p:nvCxnSpPr>
        <p:spPr>
          <a:xfrm flipV="1">
            <a:off x="8475042" y="3699316"/>
            <a:ext cx="0" cy="1172129"/>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2F005DA-1AAA-62FC-FEE9-2617A4CD2108}"/>
              </a:ext>
            </a:extLst>
          </p:cNvPr>
          <p:cNvCxnSpPr/>
          <p:nvPr/>
        </p:nvCxnSpPr>
        <p:spPr>
          <a:xfrm flipV="1">
            <a:off x="6910650" y="3699316"/>
            <a:ext cx="0" cy="1172129"/>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B7CB3BC-6472-CC50-9DAF-A9FD173485DE}"/>
              </a:ext>
            </a:extLst>
          </p:cNvPr>
          <p:cNvCxnSpPr/>
          <p:nvPr/>
        </p:nvCxnSpPr>
        <p:spPr>
          <a:xfrm flipV="1">
            <a:off x="5346258" y="3699316"/>
            <a:ext cx="0" cy="1172129"/>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471E16D-A64D-4C60-36A1-34C7B81DA953}"/>
              </a:ext>
            </a:extLst>
          </p:cNvPr>
          <p:cNvCxnSpPr/>
          <p:nvPr/>
        </p:nvCxnSpPr>
        <p:spPr>
          <a:xfrm flipV="1">
            <a:off x="7692846" y="3699317"/>
            <a:ext cx="0" cy="43663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E5B32C1-D727-088F-4A90-E95DFB10DB63}"/>
              </a:ext>
            </a:extLst>
          </p:cNvPr>
          <p:cNvCxnSpPr/>
          <p:nvPr/>
        </p:nvCxnSpPr>
        <p:spPr>
          <a:xfrm flipV="1">
            <a:off x="10430534" y="3210684"/>
            <a:ext cx="0" cy="43663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DD26AD4-AF54-FF28-562D-8972E22B84AE}"/>
              </a:ext>
            </a:extLst>
          </p:cNvPr>
          <p:cNvCxnSpPr/>
          <p:nvPr/>
        </p:nvCxnSpPr>
        <p:spPr>
          <a:xfrm flipV="1">
            <a:off x="6519552" y="2451245"/>
            <a:ext cx="0" cy="119607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03F99B0-9199-347C-21F0-70042069C8DC}"/>
              </a:ext>
            </a:extLst>
          </p:cNvPr>
          <p:cNvCxnSpPr>
            <a:cxnSpLocks/>
          </p:cNvCxnSpPr>
          <p:nvPr/>
        </p:nvCxnSpPr>
        <p:spPr>
          <a:xfrm flipV="1">
            <a:off x="1826376" y="2451245"/>
            <a:ext cx="0" cy="1196071"/>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946BB38-BD3E-6B31-658D-AAA00B60CF46}"/>
              </a:ext>
            </a:extLst>
          </p:cNvPr>
          <p:cNvCxnSpPr/>
          <p:nvPr/>
        </p:nvCxnSpPr>
        <p:spPr>
          <a:xfrm flipV="1">
            <a:off x="3390768" y="2451245"/>
            <a:ext cx="0" cy="1196071"/>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BC382F8-16D2-9F0F-FD99-A557221DA37B}"/>
              </a:ext>
            </a:extLst>
          </p:cNvPr>
          <p:cNvCxnSpPr/>
          <p:nvPr/>
        </p:nvCxnSpPr>
        <p:spPr>
          <a:xfrm flipV="1">
            <a:off x="9648336" y="2451245"/>
            <a:ext cx="0" cy="1196071"/>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100E500-181C-CC7A-40E0-184B0F8A9CF7}"/>
              </a:ext>
            </a:extLst>
          </p:cNvPr>
          <p:cNvCxnSpPr/>
          <p:nvPr/>
        </p:nvCxnSpPr>
        <p:spPr>
          <a:xfrm flipV="1">
            <a:off x="8083944" y="2451245"/>
            <a:ext cx="0" cy="1196071"/>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823FD96-EA4C-3CFB-5977-12944DB2192A}"/>
              </a:ext>
            </a:extLst>
          </p:cNvPr>
          <p:cNvCxnSpPr/>
          <p:nvPr/>
        </p:nvCxnSpPr>
        <p:spPr>
          <a:xfrm flipV="1">
            <a:off x="4955160" y="2451245"/>
            <a:ext cx="0" cy="119607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B964F1A-12C1-2E7A-FFD5-C9E0DEC98C33}"/>
              </a:ext>
            </a:extLst>
          </p:cNvPr>
          <p:cNvCxnSpPr/>
          <p:nvPr/>
        </p:nvCxnSpPr>
        <p:spPr>
          <a:xfrm flipV="1">
            <a:off x="2608572" y="3210684"/>
            <a:ext cx="0" cy="43663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CC379B8-853B-D985-A958-6CB2A442F331}"/>
              </a:ext>
            </a:extLst>
          </p:cNvPr>
          <p:cNvCxnSpPr/>
          <p:nvPr/>
        </p:nvCxnSpPr>
        <p:spPr>
          <a:xfrm flipV="1">
            <a:off x="4172964" y="3210684"/>
            <a:ext cx="0" cy="436632"/>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54" name="Picture 53">
            <a:extLst>
              <a:ext uri="{FF2B5EF4-FFF2-40B4-BE49-F238E27FC236}">
                <a16:creationId xmlns:a16="http://schemas.microsoft.com/office/drawing/2014/main" id="{6580AEBE-8DD2-67D3-121E-0D38671BD54B}"/>
              </a:ext>
            </a:extLst>
          </p:cNvPr>
          <p:cNvPicPr>
            <a:picLocks noChangeAspect="1"/>
          </p:cNvPicPr>
          <p:nvPr/>
        </p:nvPicPr>
        <p:blipFill>
          <a:blip r:embed="rId3"/>
          <a:stretch>
            <a:fillRect/>
          </a:stretch>
        </p:blipFill>
        <p:spPr>
          <a:xfrm>
            <a:off x="862641" y="3589483"/>
            <a:ext cx="10160997" cy="139110"/>
          </a:xfrm>
          <a:prstGeom prst="rect">
            <a:avLst/>
          </a:prstGeom>
        </p:spPr>
      </p:pic>
      <p:cxnSp>
        <p:nvCxnSpPr>
          <p:cNvPr id="55" name="Straight Connector 54">
            <a:extLst>
              <a:ext uri="{FF2B5EF4-FFF2-40B4-BE49-F238E27FC236}">
                <a16:creationId xmlns:a16="http://schemas.microsoft.com/office/drawing/2014/main" id="{540A2A95-F19A-3660-0419-7B82E61DCCAE}"/>
              </a:ext>
            </a:extLst>
          </p:cNvPr>
          <p:cNvCxnSpPr>
            <a:cxnSpLocks/>
          </p:cNvCxnSpPr>
          <p:nvPr/>
        </p:nvCxnSpPr>
        <p:spPr>
          <a:xfrm flipV="1">
            <a:off x="10829850" y="3699317"/>
            <a:ext cx="0" cy="436632"/>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56" name="TextBox 63">
            <a:extLst>
              <a:ext uri="{FF2B5EF4-FFF2-40B4-BE49-F238E27FC236}">
                <a16:creationId xmlns:a16="http://schemas.microsoft.com/office/drawing/2014/main" id="{8955C4A0-198A-7ADD-AAED-816C8D21835C}"/>
              </a:ext>
            </a:extLst>
          </p:cNvPr>
          <p:cNvSpPr txBox="1"/>
          <p:nvPr/>
        </p:nvSpPr>
        <p:spPr>
          <a:xfrm>
            <a:off x="10258840" y="4200221"/>
            <a:ext cx="1156447" cy="584775"/>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rgbClr val="000000"/>
                </a:solidFill>
                <a:latin typeface="Arial" panose="020B0604020202020204"/>
              </a:rPr>
              <a:t>2024</a:t>
            </a:r>
            <a:endParaRPr kumimoji="0" lang="en-US" sz="1600" b="0" i="0" u="none" strike="noStrike" kern="1200" cap="none" spc="0" normalizeH="0" baseline="0" noProof="0">
              <a:ln>
                <a:noFill/>
              </a:ln>
              <a:solidFill>
                <a:srgbClr val="000000"/>
              </a:solidFill>
              <a:effectLst/>
              <a:uLnTx/>
              <a:uFillTx/>
              <a:latin typeface="Arial" panose="020B0604020202020204"/>
              <a:ea typeface="+mn-ea"/>
              <a:cs typeface="+mn-cs"/>
            </a:endParaRPr>
          </a:p>
          <a:p>
            <a:pPr algn="ctr">
              <a:defRPr/>
            </a:pPr>
            <a:r>
              <a:rPr lang="en-US" sz="1100" b="1">
                <a:solidFill>
                  <a:srgbClr val="000000"/>
                </a:solidFill>
                <a:latin typeface="Arial" panose="020B0604020202020204"/>
              </a:rPr>
              <a:t>Simon Johnson</a:t>
            </a:r>
            <a:endParaRPr lang="en-US" sz="1100" b="1" i="0" u="none" strike="noStrike" kern="1200" cap="none" spc="0" normalizeH="0" baseline="0" noProof="0">
              <a:ln>
                <a:noFill/>
              </a:ln>
              <a:solidFill>
                <a:srgbClr val="000000"/>
              </a:solidFill>
              <a:effectLst/>
              <a:uLnTx/>
              <a:uFillTx/>
              <a:latin typeface="Arial" panose="020B0604020202020204"/>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srgbClr val="000000"/>
                </a:solidFill>
                <a:latin typeface="Arial" panose="020B0604020202020204"/>
              </a:rPr>
              <a:t>Economics</a:t>
            </a: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2458798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ur strategy to 2035 header">
            <a:extLst>
              <a:ext uri="{FF2B5EF4-FFF2-40B4-BE49-F238E27FC236}">
                <a16:creationId xmlns:a16="http://schemas.microsoft.com/office/drawing/2014/main" id="{A9B6E955-E93C-25F0-2AEE-38D0D30B90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6870" y="2119073"/>
            <a:ext cx="3129659" cy="485348"/>
          </a:xfrm>
          <a:prstGeom prst="rect">
            <a:avLst/>
          </a:prstGeom>
        </p:spPr>
      </p:pic>
      <p:pic>
        <p:nvPicPr>
          <p:cNvPr id="6" name="Picture 5" descr="From Manchester for the world header">
            <a:extLst>
              <a:ext uri="{FF2B5EF4-FFF2-40B4-BE49-F238E27FC236}">
                <a16:creationId xmlns:a16="http://schemas.microsoft.com/office/drawing/2014/main" id="{EF1F9462-AB30-B7BE-CF01-39BA97D13D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22" y="730740"/>
            <a:ext cx="4946103" cy="1213084"/>
          </a:xfrm>
          <a:prstGeom prst="rect">
            <a:avLst/>
          </a:prstGeom>
        </p:spPr>
      </p:pic>
      <p:sp>
        <p:nvSpPr>
          <p:cNvPr id="7" name="Subtitle 2">
            <a:extLst>
              <a:ext uri="{FF2B5EF4-FFF2-40B4-BE49-F238E27FC236}">
                <a16:creationId xmlns:a16="http://schemas.microsoft.com/office/drawing/2014/main" id="{58AADC49-5264-1EA5-22F1-03B85DA6DC73}"/>
              </a:ext>
            </a:extLst>
          </p:cNvPr>
          <p:cNvSpPr txBox="1">
            <a:spLocks/>
          </p:cNvSpPr>
          <p:nvPr/>
        </p:nvSpPr>
        <p:spPr bwMode="auto">
          <a:xfrm>
            <a:off x="6607464" y="2489775"/>
            <a:ext cx="6564838" cy="3250428"/>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0" indent="0" algn="l" rtl="0" fontAlgn="base">
              <a:spcBef>
                <a:spcPct val="20000"/>
              </a:spcBef>
              <a:spcAft>
                <a:spcPct val="0"/>
              </a:spcAft>
              <a:buFont typeface="Arial" pitchFamily="34" charset="0"/>
              <a:buNone/>
              <a:defRPr sz="2800" kern="1200">
                <a:solidFill>
                  <a:schemeClr val="bg1"/>
                </a:solidFill>
                <a:latin typeface="Arial" pitchFamily="34" charset="0"/>
                <a:ea typeface="+mn-ea"/>
                <a:cs typeface="Arial" pitchFamily="34" charset="0"/>
              </a:defRPr>
            </a:lvl1pPr>
            <a:lvl2pPr marL="457200" indent="0" algn="ctr" rtl="0" fontAlgn="base">
              <a:spcBef>
                <a:spcPct val="20000"/>
              </a:spcBef>
              <a:spcAft>
                <a:spcPct val="0"/>
              </a:spcAft>
              <a:buFont typeface="Arial" pitchFamily="34" charset="0"/>
              <a:buNone/>
              <a:defRPr sz="2000" kern="1200">
                <a:solidFill>
                  <a:schemeClr val="tx1"/>
                </a:solidFill>
                <a:latin typeface="Arial" pitchFamily="34" charset="0"/>
                <a:ea typeface="+mn-ea"/>
                <a:cs typeface="Arial" pitchFamily="34" charset="0"/>
              </a:defRPr>
            </a:lvl2pPr>
            <a:lvl3pPr marL="914400" indent="0" algn="ctr" rtl="0" fontAlgn="base">
              <a:spcBef>
                <a:spcPct val="20000"/>
              </a:spcBef>
              <a:spcAft>
                <a:spcPct val="0"/>
              </a:spcAft>
              <a:buFont typeface="Arial" pitchFamily="34" charset="0"/>
              <a:buNone/>
              <a:defRPr sz="1800" kern="1200">
                <a:solidFill>
                  <a:schemeClr val="tx1"/>
                </a:solidFill>
                <a:latin typeface="Arial" pitchFamily="34" charset="0"/>
                <a:ea typeface="+mn-ea"/>
                <a:cs typeface="Arial" pitchFamily="34" charset="0"/>
              </a:defRPr>
            </a:lvl3pPr>
            <a:lvl4pPr marL="1371600" indent="0" algn="ctr" rtl="0" fontAlgn="base">
              <a:spcBef>
                <a:spcPct val="20000"/>
              </a:spcBef>
              <a:spcAft>
                <a:spcPct val="0"/>
              </a:spcAft>
              <a:buFont typeface="Arial" pitchFamily="34" charset="0"/>
              <a:buNone/>
              <a:defRPr sz="1600" kern="1200">
                <a:solidFill>
                  <a:schemeClr val="tx1"/>
                </a:solidFill>
                <a:latin typeface="Arial" pitchFamily="34" charset="0"/>
                <a:ea typeface="+mn-ea"/>
                <a:cs typeface="Arial" pitchFamily="34" charset="0"/>
              </a:defRPr>
            </a:lvl4pPr>
            <a:lvl5pPr marL="1828800" indent="0" algn="ctr" rtl="0" fontAlgn="base">
              <a:spcBef>
                <a:spcPct val="20000"/>
              </a:spcBef>
              <a:spcAft>
                <a:spcPct val="0"/>
              </a:spcAft>
              <a:buFont typeface="Arial" pitchFamily="34" charset="0"/>
              <a:buNone/>
              <a:defRPr sz="1600" kern="1200">
                <a:solidFill>
                  <a:schemeClr val="tx1"/>
                </a:solidFill>
                <a:latin typeface="Arial" pitchFamily="34" charset="0"/>
                <a:ea typeface="+mn-ea"/>
                <a:cs typeface="Arial" pitchFamily="34" charset="0"/>
              </a:defRPr>
            </a:lvl5pPr>
            <a:lvl6pPr marL="22860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28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Subtitle 8">
            <a:extLst>
              <a:ext uri="{FF2B5EF4-FFF2-40B4-BE49-F238E27FC236}">
                <a16:creationId xmlns:a16="http://schemas.microsoft.com/office/drawing/2014/main" id="{75EC7D76-DD5F-8E4C-FDAA-012613A4E2D6}"/>
              </a:ext>
            </a:extLst>
          </p:cNvPr>
          <p:cNvSpPr>
            <a:spLocks noGrp="1"/>
          </p:cNvSpPr>
          <p:nvPr>
            <p:ph type="subTitle" idx="1"/>
          </p:nvPr>
        </p:nvSpPr>
        <p:spPr>
          <a:xfrm>
            <a:off x="676222" y="3150372"/>
            <a:ext cx="6379485" cy="1103208"/>
          </a:xfrm>
        </p:spPr>
        <p:txBody>
          <a:bodyPr>
            <a:normAutofit/>
          </a:bodyPr>
          <a:lstStyle/>
          <a:p>
            <a:pPr>
              <a:spcAft>
                <a:spcPts val="1200"/>
              </a:spcAft>
            </a:pPr>
            <a:r>
              <a:rPr lang="en-GB" sz="1800" b="1" dirty="0">
                <a:ea typeface="Open Sans" panose="020B0606030504020204" pitchFamily="34" charset="0"/>
              </a:rPr>
              <a:t>Our North Star</a:t>
            </a:r>
          </a:p>
          <a:p>
            <a:pPr>
              <a:spcAft>
                <a:spcPts val="1200"/>
              </a:spcAft>
            </a:pPr>
            <a:r>
              <a:rPr lang="en-GB" sz="1800" b="1" dirty="0">
                <a:ea typeface="Open Sans" panose="020B0606030504020204" pitchFamily="34" charset="0"/>
              </a:rPr>
              <a:t>Becoming a great 21st century university</a:t>
            </a:r>
            <a:endParaRPr lang="en-GB" sz="1800" dirty="0">
              <a:ea typeface="Open Sans" panose="020B0606030504020204" pitchFamily="34" charset="0"/>
            </a:endParaRPr>
          </a:p>
        </p:txBody>
      </p:sp>
      <p:sp>
        <p:nvSpPr>
          <p:cNvPr id="10" name="Subtitle 8">
            <a:extLst>
              <a:ext uri="{FF2B5EF4-FFF2-40B4-BE49-F238E27FC236}">
                <a16:creationId xmlns:a16="http://schemas.microsoft.com/office/drawing/2014/main" id="{CC2ADBB6-859B-F84E-95DA-8BF70A89E280}"/>
              </a:ext>
            </a:extLst>
          </p:cNvPr>
          <p:cNvSpPr txBox="1">
            <a:spLocks/>
          </p:cNvSpPr>
          <p:nvPr/>
        </p:nvSpPr>
        <p:spPr bwMode="auto">
          <a:xfrm>
            <a:off x="676222" y="4253581"/>
            <a:ext cx="6379485" cy="2032574"/>
          </a:xfrm>
          <a:prstGeom prst="rect">
            <a:avLst/>
          </a:prstGeom>
          <a:noFill/>
          <a:ln w="9525">
            <a:noFill/>
            <a:miter lim="800000"/>
            <a:headEnd/>
            <a:tailEnd/>
          </a:ln>
        </p:spPr>
        <p:txBody>
          <a:bodyPr vert="horz" wrap="square" lIns="0" tIns="0" rIns="0" bIns="0" numCol="2" spcCol="720000" anchor="t" anchorCtr="0" compatLnSpc="1">
            <a:prstTxWarp prst="textNoShape">
              <a:avLst/>
            </a:prstTxWarp>
            <a:normAutofit/>
          </a:bodyPr>
          <a:lstStyle>
            <a:lvl1pPr marL="0" indent="0" algn="l" rtl="0" fontAlgn="base">
              <a:spcBef>
                <a:spcPct val="20000"/>
              </a:spcBef>
              <a:spcAft>
                <a:spcPct val="0"/>
              </a:spcAft>
              <a:buFont typeface="Arial" pitchFamily="34" charset="0"/>
              <a:buNone/>
              <a:defRPr sz="2800" kern="1200">
                <a:solidFill>
                  <a:schemeClr val="bg1"/>
                </a:solidFill>
                <a:latin typeface="Arial" pitchFamily="34" charset="0"/>
                <a:ea typeface="+mn-ea"/>
                <a:cs typeface="Arial" pitchFamily="34" charset="0"/>
              </a:defRPr>
            </a:lvl1pPr>
            <a:lvl2pPr marL="457200" indent="0" algn="ctr" rtl="0" fontAlgn="base">
              <a:spcBef>
                <a:spcPct val="20000"/>
              </a:spcBef>
              <a:spcAft>
                <a:spcPct val="0"/>
              </a:spcAft>
              <a:buFont typeface="Arial" pitchFamily="34" charset="0"/>
              <a:buNone/>
              <a:defRPr sz="2000" kern="1200">
                <a:solidFill>
                  <a:schemeClr val="tx1"/>
                </a:solidFill>
                <a:latin typeface="Arial" pitchFamily="34" charset="0"/>
                <a:ea typeface="+mn-ea"/>
                <a:cs typeface="Arial" pitchFamily="34" charset="0"/>
              </a:defRPr>
            </a:lvl2pPr>
            <a:lvl3pPr marL="914400" indent="0" algn="ctr" rtl="0" fontAlgn="base">
              <a:spcBef>
                <a:spcPct val="20000"/>
              </a:spcBef>
              <a:spcAft>
                <a:spcPct val="0"/>
              </a:spcAft>
              <a:buFont typeface="Arial" pitchFamily="34" charset="0"/>
              <a:buNone/>
              <a:defRPr sz="1800" kern="1200">
                <a:solidFill>
                  <a:schemeClr val="tx1"/>
                </a:solidFill>
                <a:latin typeface="Arial" pitchFamily="34" charset="0"/>
                <a:ea typeface="+mn-ea"/>
                <a:cs typeface="Arial" pitchFamily="34" charset="0"/>
              </a:defRPr>
            </a:lvl3pPr>
            <a:lvl4pPr marL="1371600" indent="0" algn="ctr" rtl="0" fontAlgn="base">
              <a:spcBef>
                <a:spcPct val="20000"/>
              </a:spcBef>
              <a:spcAft>
                <a:spcPct val="0"/>
              </a:spcAft>
              <a:buFont typeface="Arial" pitchFamily="34" charset="0"/>
              <a:buNone/>
              <a:defRPr sz="1600" kern="1200">
                <a:solidFill>
                  <a:schemeClr val="tx1"/>
                </a:solidFill>
                <a:latin typeface="Arial" pitchFamily="34" charset="0"/>
                <a:ea typeface="+mn-ea"/>
                <a:cs typeface="Arial" pitchFamily="34" charset="0"/>
              </a:defRPr>
            </a:lvl4pPr>
            <a:lvl5pPr marL="1828800" indent="0" algn="ctr" rtl="0" fontAlgn="base">
              <a:spcBef>
                <a:spcPct val="20000"/>
              </a:spcBef>
              <a:spcAft>
                <a:spcPct val="0"/>
              </a:spcAft>
              <a:buFont typeface="Arial" pitchFamily="34" charset="0"/>
              <a:buNone/>
              <a:defRPr sz="1600" kern="1200">
                <a:solidFill>
                  <a:schemeClr val="tx1"/>
                </a:solidFill>
                <a:latin typeface="Arial" pitchFamily="34" charset="0"/>
                <a:ea typeface="+mn-ea"/>
                <a:cs typeface="Arial" pitchFamily="34" charset="0"/>
              </a:defRPr>
            </a:lvl5pPr>
            <a:lvl6pPr marL="22860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384"/>
              </a:spcBef>
              <a:spcAft>
                <a:spcPts val="1200"/>
              </a:spcAft>
              <a:buClrTx/>
              <a:buSzTx/>
              <a:buFont typeface="Arial" pitchFamily="34" charset="0"/>
              <a:buNone/>
              <a:tabLst/>
              <a:defRPr/>
            </a:pPr>
            <a:r>
              <a:rPr kumimoji="0" lang="en-GB" sz="1600" b="0" i="0" u="none" strike="noStrike" kern="1200" cap="none" spc="0" normalizeH="0" baseline="0" noProof="0" dirty="0">
                <a:ln>
                  <a:noFill/>
                </a:ln>
                <a:solidFill>
                  <a:srgbClr val="FFFFFF"/>
                </a:solidFill>
                <a:effectLst/>
                <a:uLnTx/>
                <a:uFillTx/>
                <a:latin typeface="Arial" pitchFamily="34" charset="0"/>
                <a:ea typeface="Open Sans" panose="020B0606030504020204" pitchFamily="34" charset="0"/>
                <a:cs typeface="Arial" pitchFamily="34" charset="0"/>
              </a:rPr>
              <a:t>The world is changing, fast. Climate, tech, geopolitics – everything is shifting.</a:t>
            </a:r>
          </a:p>
          <a:p>
            <a:pPr marL="0" marR="0" lvl="0" indent="0" algn="l" defTabSz="914400" rtl="0" eaLnBrk="1" fontAlgn="base" latinLnBrk="0" hangingPunct="1">
              <a:lnSpc>
                <a:spcPct val="100000"/>
              </a:lnSpc>
              <a:spcBef>
                <a:spcPts val="384"/>
              </a:spcBef>
              <a:spcAft>
                <a:spcPts val="1200"/>
              </a:spcAft>
              <a:buClrTx/>
              <a:buSzTx/>
              <a:buFont typeface="Arial" pitchFamily="34" charset="0"/>
              <a:buNone/>
              <a:tabLst/>
              <a:defRPr/>
            </a:pPr>
            <a:r>
              <a:rPr kumimoji="0" lang="en-GB" sz="1600" b="0" i="0" u="none" strike="noStrike" kern="1200" cap="none" spc="0" normalizeH="0" baseline="0" noProof="0" dirty="0">
                <a:ln>
                  <a:noFill/>
                </a:ln>
                <a:solidFill>
                  <a:srgbClr val="FFFFFF"/>
                </a:solidFill>
                <a:effectLst/>
                <a:uLnTx/>
                <a:uFillTx/>
                <a:latin typeface="Arial" pitchFamily="34" charset="0"/>
                <a:ea typeface="Open Sans" panose="020B0606030504020204" pitchFamily="34" charset="0"/>
                <a:cs typeface="Arial" pitchFamily="34" charset="0"/>
              </a:rPr>
              <a:t>But this isn't the first time Manchester has risen to the moment. We were born as an answer. The first modern civic university, built for an industrial age. Now, it's our turn to define what a great university looks like for the 21st century, creating knowledge for the public good, locally and globally.</a:t>
            </a:r>
            <a:endParaRPr kumimoji="0" lang="en-US" sz="1600" b="0" i="0" u="none" strike="noStrike" kern="1200" cap="none" spc="0" normalizeH="0" baseline="0" noProof="0" dirty="0">
              <a:ln>
                <a:noFill/>
              </a:ln>
              <a:solidFill>
                <a:srgbClr val="FFFFFF"/>
              </a:solidFill>
              <a:effectLst/>
              <a:uLnTx/>
              <a:uFillTx/>
              <a:latin typeface="Arial" pitchFamily="34" charset="0"/>
              <a:ea typeface="Open Sans" panose="020B0606030504020204" pitchFamily="34" charset="0"/>
              <a:cs typeface="Arial" pitchFamily="34" charset="0"/>
            </a:endParaRPr>
          </a:p>
        </p:txBody>
      </p:sp>
    </p:spTree>
    <p:extLst>
      <p:ext uri="{BB962C8B-B14F-4D97-AF65-F5344CB8AC3E}">
        <p14:creationId xmlns:p14="http://schemas.microsoft.com/office/powerpoint/2010/main" val="411177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rategy on a page header">
            <a:extLst>
              <a:ext uri="{FF2B5EF4-FFF2-40B4-BE49-F238E27FC236}">
                <a16:creationId xmlns:a16="http://schemas.microsoft.com/office/drawing/2014/main" id="{B22B6AC9-BA95-B9C0-C6D3-DA766F960A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146" y="333548"/>
            <a:ext cx="4158049" cy="693008"/>
          </a:xfrm>
          <a:prstGeom prst="rect">
            <a:avLst/>
          </a:prstGeom>
        </p:spPr>
      </p:pic>
      <p:pic>
        <p:nvPicPr>
          <p:cNvPr id="3" name="Picture 2">
            <a:extLst>
              <a:ext uri="{FF2B5EF4-FFF2-40B4-BE49-F238E27FC236}">
                <a16:creationId xmlns:a16="http://schemas.microsoft.com/office/drawing/2014/main" id="{9B982829-AA4C-0485-6530-4F35D87225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5057" y="1230202"/>
            <a:ext cx="1683436" cy="356403"/>
          </a:xfrm>
          <a:prstGeom prst="rect">
            <a:avLst/>
          </a:prstGeom>
        </p:spPr>
      </p:pic>
      <p:pic>
        <p:nvPicPr>
          <p:cNvPr id="4" name="Picture 3">
            <a:extLst>
              <a:ext uri="{FF2B5EF4-FFF2-40B4-BE49-F238E27FC236}">
                <a16:creationId xmlns:a16="http://schemas.microsoft.com/office/drawing/2014/main" id="{F743E560-71EF-4CE1-CDD0-21C6A4E928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9175" y="1230202"/>
            <a:ext cx="1137457" cy="356403"/>
          </a:xfrm>
          <a:prstGeom prst="rect">
            <a:avLst/>
          </a:prstGeom>
        </p:spPr>
      </p:pic>
      <p:pic>
        <p:nvPicPr>
          <p:cNvPr id="5" name="Picture 4">
            <a:extLst>
              <a:ext uri="{FF2B5EF4-FFF2-40B4-BE49-F238E27FC236}">
                <a16:creationId xmlns:a16="http://schemas.microsoft.com/office/drawing/2014/main" id="{4CE6400D-4DF9-3AC3-A90A-0099A82996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66989" y="1230202"/>
            <a:ext cx="1501443" cy="356404"/>
          </a:xfrm>
          <a:prstGeom prst="rect">
            <a:avLst/>
          </a:prstGeom>
        </p:spPr>
      </p:pic>
      <p:sp>
        <p:nvSpPr>
          <p:cNvPr id="6" name="TextBox 5">
            <a:extLst>
              <a:ext uri="{FF2B5EF4-FFF2-40B4-BE49-F238E27FC236}">
                <a16:creationId xmlns:a16="http://schemas.microsoft.com/office/drawing/2014/main" id="{E90D3D3C-2483-E23E-F2FE-BEFFF1FAF87B}"/>
              </a:ext>
            </a:extLst>
          </p:cNvPr>
          <p:cNvSpPr txBox="1"/>
          <p:nvPr/>
        </p:nvSpPr>
        <p:spPr>
          <a:xfrm>
            <a:off x="1392981" y="1834686"/>
            <a:ext cx="1730189" cy="369332"/>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auto">
              <a:spcBef>
                <a:spcPts val="0"/>
              </a:spcBef>
              <a:spcAft>
                <a:spcPts val="0"/>
              </a:spcAft>
              <a:defRPr/>
            </a:pPr>
            <a:r>
              <a:rPr lang="en-US" sz="1200" dirty="0">
                <a:latin typeface="Arial" panose="020B0604020202020204"/>
              </a:rPr>
              <a:t>Core commitments we must fulfil in any future</a:t>
            </a:r>
            <a:endParaRPr kumimoji="0" lang="en-US" sz="1200" i="0" u="none" strike="noStrike" kern="1200" cap="none" spc="0" normalizeH="0" baseline="0" noProof="0" dirty="0">
              <a:ln>
                <a:noFill/>
              </a:ln>
              <a:effectLst/>
              <a:uLnTx/>
              <a:uFillTx/>
              <a:latin typeface="Arial" panose="020B0604020202020204"/>
            </a:endParaRPr>
          </a:p>
        </p:txBody>
      </p:sp>
      <p:sp>
        <p:nvSpPr>
          <p:cNvPr id="7" name="TextBox 6">
            <a:extLst>
              <a:ext uri="{FF2B5EF4-FFF2-40B4-BE49-F238E27FC236}">
                <a16:creationId xmlns:a16="http://schemas.microsoft.com/office/drawing/2014/main" id="{51AA5EF9-AC62-EA7B-B110-22606F625327}"/>
              </a:ext>
            </a:extLst>
          </p:cNvPr>
          <p:cNvSpPr txBox="1"/>
          <p:nvPr/>
        </p:nvSpPr>
        <p:spPr>
          <a:xfrm>
            <a:off x="1392981" y="2514307"/>
            <a:ext cx="2098364"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auto">
              <a:spcBef>
                <a:spcPts val="0"/>
              </a:spcBef>
              <a:spcAft>
                <a:spcPts val="0"/>
              </a:spcAft>
              <a:defRPr/>
            </a:pPr>
            <a:r>
              <a:rPr lang="en-US" sz="1400" b="1" dirty="0">
                <a:solidFill>
                  <a:schemeClr val="bg1"/>
                </a:solidFill>
                <a:latin typeface="Arial" panose="020B0604020202020204"/>
              </a:rPr>
              <a:t>Outstanding teaching </a:t>
            </a:r>
            <a:br>
              <a:rPr lang="en-US" sz="1400" b="1" dirty="0">
                <a:solidFill>
                  <a:schemeClr val="bg1"/>
                </a:solidFill>
                <a:latin typeface="Arial" panose="020B0604020202020204"/>
              </a:rPr>
            </a:br>
            <a:r>
              <a:rPr lang="en-US" sz="1400" b="1" dirty="0">
                <a:solidFill>
                  <a:schemeClr val="bg1"/>
                </a:solidFill>
                <a:latin typeface="Arial" panose="020B0604020202020204"/>
              </a:rPr>
              <a:t>and research</a:t>
            </a:r>
            <a:endParaRPr kumimoji="0" lang="en-US" sz="1400" b="0" i="0" u="none" strike="noStrike" kern="1200" cap="none" spc="0" normalizeH="0" baseline="0" noProof="0" dirty="0">
              <a:ln>
                <a:noFill/>
              </a:ln>
              <a:solidFill>
                <a:schemeClr val="bg1"/>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A58A5B1D-BE57-9B30-194F-BE0781A08E19}"/>
              </a:ext>
            </a:extLst>
          </p:cNvPr>
          <p:cNvSpPr txBox="1"/>
          <p:nvPr/>
        </p:nvSpPr>
        <p:spPr>
          <a:xfrm>
            <a:off x="1392981" y="3286261"/>
            <a:ext cx="2098364"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auto">
              <a:spcBef>
                <a:spcPts val="0"/>
              </a:spcBef>
              <a:spcAft>
                <a:spcPts val="0"/>
              </a:spcAft>
              <a:defRPr/>
            </a:pPr>
            <a:r>
              <a:rPr lang="en-US" sz="1400" b="1" dirty="0">
                <a:solidFill>
                  <a:schemeClr val="bg1"/>
                </a:solidFill>
                <a:latin typeface="Arial" panose="020B0604020202020204"/>
              </a:rPr>
              <a:t>Values-led and </a:t>
            </a:r>
            <a:br>
              <a:rPr lang="en-US" sz="1400" b="1" dirty="0">
                <a:solidFill>
                  <a:schemeClr val="bg1"/>
                </a:solidFill>
                <a:latin typeface="Arial" panose="020B0604020202020204"/>
              </a:rPr>
            </a:br>
            <a:r>
              <a:rPr lang="en-US" sz="1400" b="1" dirty="0">
                <a:solidFill>
                  <a:schemeClr val="bg1"/>
                </a:solidFill>
                <a:latin typeface="Arial" panose="020B0604020202020204"/>
              </a:rPr>
              <a:t>socially responsible</a:t>
            </a:r>
            <a:endParaRPr kumimoji="0" lang="en-US" sz="1400" b="0" i="0" u="none" strike="noStrike" kern="1200" cap="none" spc="0" normalizeH="0" baseline="0" noProof="0" dirty="0">
              <a:ln>
                <a:noFill/>
              </a:ln>
              <a:solidFill>
                <a:schemeClr val="bg1"/>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FD277B8E-E1D7-98C6-4E93-150C8A8128E6}"/>
              </a:ext>
            </a:extLst>
          </p:cNvPr>
          <p:cNvSpPr txBox="1"/>
          <p:nvPr/>
        </p:nvSpPr>
        <p:spPr>
          <a:xfrm>
            <a:off x="1392981" y="4107671"/>
            <a:ext cx="2098364"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auto">
              <a:spcBef>
                <a:spcPts val="0"/>
              </a:spcBef>
              <a:spcAft>
                <a:spcPts val="0"/>
              </a:spcAft>
              <a:defRPr/>
            </a:pPr>
            <a:r>
              <a:rPr lang="en-US" sz="1400" b="1" dirty="0">
                <a:solidFill>
                  <a:schemeClr val="bg1"/>
                </a:solidFill>
                <a:latin typeface="Arial" panose="020B0604020202020204"/>
              </a:rPr>
              <a:t>Of Manchester </a:t>
            </a:r>
            <a:br>
              <a:rPr lang="en-US" sz="1400" b="1" dirty="0">
                <a:solidFill>
                  <a:schemeClr val="bg1"/>
                </a:solidFill>
                <a:latin typeface="Arial" panose="020B0604020202020204"/>
              </a:rPr>
            </a:br>
            <a:r>
              <a:rPr lang="en-US" sz="1400" b="1" dirty="0">
                <a:solidFill>
                  <a:schemeClr val="bg1"/>
                </a:solidFill>
                <a:latin typeface="Arial" panose="020B0604020202020204"/>
              </a:rPr>
              <a:t>and for the world</a:t>
            </a:r>
            <a:endParaRPr kumimoji="0" lang="en-US" sz="1400" b="0" i="0" u="none" strike="noStrike" kern="1200" cap="none" spc="0" normalizeH="0" baseline="0" noProof="0" dirty="0">
              <a:ln>
                <a:noFill/>
              </a:ln>
              <a:solidFill>
                <a:schemeClr val="bg1"/>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DC6B97BB-7987-F12D-F2AF-FD78E5C3E687}"/>
              </a:ext>
            </a:extLst>
          </p:cNvPr>
          <p:cNvSpPr txBox="1"/>
          <p:nvPr/>
        </p:nvSpPr>
        <p:spPr>
          <a:xfrm>
            <a:off x="1392981" y="4947003"/>
            <a:ext cx="2098364"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auto">
              <a:spcBef>
                <a:spcPts val="0"/>
              </a:spcBef>
              <a:spcAft>
                <a:spcPts val="0"/>
              </a:spcAft>
              <a:defRPr/>
            </a:pPr>
            <a:r>
              <a:rPr lang="en-US" sz="1400" b="1" dirty="0" err="1">
                <a:solidFill>
                  <a:schemeClr val="bg1"/>
                </a:solidFill>
                <a:latin typeface="Arial" panose="020B0604020202020204"/>
              </a:rPr>
              <a:t>Organised</a:t>
            </a:r>
            <a:r>
              <a:rPr lang="en-US" sz="1400" b="1" dirty="0">
                <a:solidFill>
                  <a:schemeClr val="bg1"/>
                </a:solidFill>
                <a:latin typeface="Arial" panose="020B0604020202020204"/>
              </a:rPr>
              <a:t> for success: </a:t>
            </a:r>
            <a:br>
              <a:rPr lang="en-US" sz="1400" b="1" dirty="0">
                <a:solidFill>
                  <a:schemeClr val="bg1"/>
                </a:solidFill>
                <a:latin typeface="Arial" panose="020B0604020202020204"/>
              </a:rPr>
            </a:br>
            <a:r>
              <a:rPr lang="en-US" sz="1400" b="1" dirty="0">
                <a:solidFill>
                  <a:schemeClr val="bg1"/>
                </a:solidFill>
                <a:latin typeface="Arial" panose="020B0604020202020204"/>
              </a:rPr>
              <a:t>one university</a:t>
            </a:r>
            <a:endParaRPr kumimoji="0" lang="en-US" sz="1400" b="0" i="0" u="none" strike="noStrike" kern="1200" cap="none" spc="0" normalizeH="0" baseline="0" noProof="0" dirty="0">
              <a:ln>
                <a:noFill/>
              </a:ln>
              <a:solidFill>
                <a:schemeClr val="bg1"/>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0FCC4B26-68D5-DF5C-960D-F1B2763A2DAB}"/>
              </a:ext>
            </a:extLst>
          </p:cNvPr>
          <p:cNvSpPr txBox="1"/>
          <p:nvPr/>
        </p:nvSpPr>
        <p:spPr>
          <a:xfrm>
            <a:off x="1392981" y="5754676"/>
            <a:ext cx="2098364"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auto">
              <a:spcBef>
                <a:spcPts val="0"/>
              </a:spcBef>
              <a:spcAft>
                <a:spcPts val="0"/>
              </a:spcAft>
              <a:defRPr/>
            </a:pPr>
            <a:r>
              <a:rPr lang="en-US" sz="1400" b="1" dirty="0">
                <a:solidFill>
                  <a:schemeClr val="bg1"/>
                </a:solidFill>
                <a:latin typeface="Arial" panose="020B0604020202020204"/>
              </a:rPr>
              <a:t>A place where</a:t>
            </a:r>
            <a:br>
              <a:rPr lang="en-US" sz="1400" b="1" dirty="0">
                <a:solidFill>
                  <a:schemeClr val="bg1"/>
                </a:solidFill>
                <a:latin typeface="Arial" panose="020B0604020202020204"/>
              </a:rPr>
            </a:br>
            <a:r>
              <a:rPr lang="en-US" sz="1400" b="1" dirty="0">
                <a:solidFill>
                  <a:schemeClr val="bg1"/>
                </a:solidFill>
                <a:latin typeface="Arial" panose="020B0604020202020204"/>
              </a:rPr>
              <a:t>you matter</a:t>
            </a:r>
            <a:endParaRPr kumimoji="0" lang="en-US" sz="1400" b="0" i="0" u="none" strike="noStrike" kern="1200" cap="none" spc="0" normalizeH="0" baseline="0" noProof="0" dirty="0">
              <a:ln>
                <a:noFill/>
              </a:ln>
              <a:solidFill>
                <a:schemeClr val="bg1"/>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44A4F20A-486D-D342-07FA-2E583936E44D}"/>
              </a:ext>
            </a:extLst>
          </p:cNvPr>
          <p:cNvSpPr txBox="1"/>
          <p:nvPr/>
        </p:nvSpPr>
        <p:spPr>
          <a:xfrm>
            <a:off x="4005552" y="2460736"/>
            <a:ext cx="2632754"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auto">
              <a:spcBef>
                <a:spcPts val="0"/>
              </a:spcBef>
              <a:spcAft>
                <a:spcPts val="0"/>
              </a:spcAft>
              <a:defRPr/>
            </a:pPr>
            <a:r>
              <a:rPr lang="en-US" sz="1400" b="1" dirty="0">
                <a:latin typeface="Arial" panose="020B0604020202020204"/>
              </a:rPr>
              <a:t>Flexible, </a:t>
            </a:r>
            <a:r>
              <a:rPr lang="en-US" sz="1400" b="1" dirty="0" err="1">
                <a:latin typeface="Arial" panose="020B0604020202020204"/>
              </a:rPr>
              <a:t>personalised</a:t>
            </a:r>
            <a:r>
              <a:rPr lang="en-US" sz="1400" b="1" dirty="0">
                <a:latin typeface="Arial" panose="020B0604020202020204"/>
              </a:rPr>
              <a:t> and </a:t>
            </a:r>
            <a:br>
              <a:rPr lang="en-US" sz="1400" b="1" dirty="0">
                <a:latin typeface="Arial" panose="020B0604020202020204"/>
              </a:rPr>
            </a:br>
            <a:r>
              <a:rPr lang="en-US" sz="1400" b="1" dirty="0">
                <a:latin typeface="Arial" panose="020B0604020202020204"/>
              </a:rPr>
              <a:t>digitally enabled learning</a:t>
            </a:r>
            <a:endParaRPr kumimoji="0" lang="en-US" sz="1400" b="0" i="0" u="none" strike="noStrike" kern="1200" cap="none" spc="0" normalizeH="0" baseline="0" noProof="0" dirty="0">
              <a:ln>
                <a:noFill/>
              </a:ln>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6CD16578-16EB-24B7-24A1-82AE52B14323}"/>
              </a:ext>
            </a:extLst>
          </p:cNvPr>
          <p:cNvSpPr txBox="1"/>
          <p:nvPr/>
        </p:nvSpPr>
        <p:spPr>
          <a:xfrm>
            <a:off x="4005552" y="3385993"/>
            <a:ext cx="2632754" cy="215444"/>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auto">
              <a:spcBef>
                <a:spcPts val="0"/>
              </a:spcBef>
              <a:spcAft>
                <a:spcPts val="0"/>
              </a:spcAft>
              <a:defRPr/>
            </a:pPr>
            <a:r>
              <a:rPr lang="en-US" sz="1400" b="1" dirty="0">
                <a:solidFill>
                  <a:schemeClr val="bg1"/>
                </a:solidFill>
                <a:latin typeface="Arial" panose="020B0604020202020204"/>
              </a:rPr>
              <a:t>Research excellence to impact</a:t>
            </a:r>
            <a:endParaRPr kumimoji="0" lang="en-US" sz="1400" b="0" i="0" u="none" strike="noStrike" kern="1200" cap="none" spc="0" normalizeH="0" baseline="0" noProof="0" dirty="0">
              <a:ln>
                <a:noFill/>
              </a:ln>
              <a:solidFill>
                <a:schemeClr val="bg1"/>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D2CA5D69-1164-CD66-53EB-8A5D7805F18C}"/>
              </a:ext>
            </a:extLst>
          </p:cNvPr>
          <p:cNvSpPr txBox="1"/>
          <p:nvPr/>
        </p:nvSpPr>
        <p:spPr>
          <a:xfrm>
            <a:off x="4005552" y="4207403"/>
            <a:ext cx="2632754" cy="215444"/>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auto">
              <a:spcBef>
                <a:spcPts val="0"/>
              </a:spcBef>
              <a:spcAft>
                <a:spcPts val="0"/>
              </a:spcAft>
              <a:defRPr/>
            </a:pPr>
            <a:r>
              <a:rPr lang="en-US" sz="1400" b="1" dirty="0">
                <a:latin typeface="Arial" panose="020B0604020202020204"/>
              </a:rPr>
              <a:t>A powerhouse of innovation</a:t>
            </a:r>
            <a:endParaRPr kumimoji="0" lang="en-US" sz="1400" b="0" i="0" u="none" strike="noStrike" kern="1200" cap="none" spc="0" normalizeH="0" baseline="0" noProof="0" dirty="0">
              <a:ln>
                <a:noFill/>
              </a:ln>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22DD3812-9C8E-6CF6-8D07-591433E0FEDE}"/>
              </a:ext>
            </a:extLst>
          </p:cNvPr>
          <p:cNvSpPr txBox="1"/>
          <p:nvPr/>
        </p:nvSpPr>
        <p:spPr>
          <a:xfrm>
            <a:off x="4005552" y="5028813"/>
            <a:ext cx="2632754" cy="215444"/>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auto">
              <a:spcBef>
                <a:spcPts val="0"/>
              </a:spcBef>
              <a:spcAft>
                <a:spcPts val="0"/>
              </a:spcAft>
              <a:defRPr/>
            </a:pPr>
            <a:r>
              <a:rPr lang="en-US" sz="1400" b="1" dirty="0">
                <a:latin typeface="Arial" panose="020B0604020202020204"/>
              </a:rPr>
              <a:t>The university to partner with</a:t>
            </a:r>
            <a:endParaRPr kumimoji="0" lang="en-US" sz="1400" b="0" i="0" u="none" strike="noStrike" kern="1200" cap="none" spc="0" normalizeH="0" baseline="0" noProof="0" dirty="0">
              <a:ln>
                <a:noFill/>
              </a:ln>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E026C603-9854-6C74-F52A-668248615680}"/>
              </a:ext>
            </a:extLst>
          </p:cNvPr>
          <p:cNvSpPr txBox="1"/>
          <p:nvPr/>
        </p:nvSpPr>
        <p:spPr>
          <a:xfrm>
            <a:off x="4005552" y="5850223"/>
            <a:ext cx="2632754" cy="215444"/>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auto">
              <a:spcBef>
                <a:spcPts val="0"/>
              </a:spcBef>
              <a:spcAft>
                <a:spcPts val="0"/>
              </a:spcAft>
              <a:defRPr/>
            </a:pPr>
            <a:r>
              <a:rPr lang="en-US" sz="1400" b="1" dirty="0">
                <a:solidFill>
                  <a:schemeClr val="bg1"/>
                </a:solidFill>
                <a:latin typeface="Arial" panose="020B0604020202020204"/>
              </a:rPr>
              <a:t>Digital inside and out</a:t>
            </a:r>
            <a:endParaRPr kumimoji="0" lang="en-US" sz="1400" b="0" i="0" u="none" strike="noStrike" kern="1200" cap="none" spc="0" normalizeH="0" baseline="0" noProof="0" dirty="0">
              <a:ln>
                <a:noFill/>
              </a:ln>
              <a:solidFill>
                <a:schemeClr val="bg1"/>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51210386-3A45-EABF-DABD-012EF528554F}"/>
              </a:ext>
            </a:extLst>
          </p:cNvPr>
          <p:cNvSpPr txBox="1"/>
          <p:nvPr/>
        </p:nvSpPr>
        <p:spPr>
          <a:xfrm>
            <a:off x="3986675" y="1834686"/>
            <a:ext cx="2379291" cy="369332"/>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auto">
              <a:spcBef>
                <a:spcPts val="0"/>
              </a:spcBef>
              <a:spcAft>
                <a:spcPts val="0"/>
              </a:spcAft>
              <a:defRPr/>
            </a:pPr>
            <a:r>
              <a:rPr lang="en-US" sz="1200" dirty="0">
                <a:latin typeface="Arial" panose="020B0604020202020204"/>
              </a:rPr>
              <a:t>Bold choices to go further, </a:t>
            </a:r>
            <a:br>
              <a:rPr lang="en-US" sz="1200" dirty="0">
                <a:latin typeface="Arial" panose="020B0604020202020204"/>
              </a:rPr>
            </a:br>
            <a:r>
              <a:rPr lang="en-US" sz="1200" dirty="0">
                <a:latin typeface="Arial" panose="020B0604020202020204"/>
              </a:rPr>
              <a:t>faster and set us apart.</a:t>
            </a:r>
            <a:endParaRPr kumimoji="0" lang="en-US" sz="1200" i="0" u="none" strike="noStrike" kern="1200" cap="none" spc="0" normalizeH="0" baseline="0" noProof="0" dirty="0">
              <a:ln>
                <a:noFill/>
              </a:ln>
              <a:effectLst/>
              <a:uLnTx/>
              <a:uFillTx/>
              <a:latin typeface="Arial" panose="020B0604020202020204"/>
            </a:endParaRPr>
          </a:p>
        </p:txBody>
      </p:sp>
      <p:sp>
        <p:nvSpPr>
          <p:cNvPr id="19" name="TextBox 18">
            <a:extLst>
              <a:ext uri="{FF2B5EF4-FFF2-40B4-BE49-F238E27FC236}">
                <a16:creationId xmlns:a16="http://schemas.microsoft.com/office/drawing/2014/main" id="{6E646D82-7456-2DDB-D918-B98E18510B6D}"/>
              </a:ext>
            </a:extLst>
          </p:cNvPr>
          <p:cNvSpPr txBox="1"/>
          <p:nvPr/>
        </p:nvSpPr>
        <p:spPr>
          <a:xfrm>
            <a:off x="8617527" y="1834686"/>
            <a:ext cx="2550905" cy="369332"/>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fontAlgn="auto">
              <a:spcBef>
                <a:spcPts val="0"/>
              </a:spcBef>
              <a:spcAft>
                <a:spcPts val="0"/>
              </a:spcAft>
              <a:defRPr/>
            </a:pPr>
            <a:r>
              <a:rPr lang="en-US" sz="1200" dirty="0">
                <a:latin typeface="Arial" panose="020B0604020202020204"/>
              </a:rPr>
              <a:t>We will measure the success of our strategy by tracking progress across</a:t>
            </a:r>
            <a:endParaRPr kumimoji="0" lang="en-US" sz="1200" i="0" u="none" strike="noStrike" kern="1200" cap="none" spc="0" normalizeH="0" baseline="0" noProof="0" dirty="0">
              <a:ln>
                <a:noFill/>
              </a:ln>
              <a:effectLst/>
              <a:uLnTx/>
              <a:uFillTx/>
              <a:latin typeface="Arial" panose="020B0604020202020204"/>
            </a:endParaRPr>
          </a:p>
        </p:txBody>
      </p:sp>
      <p:sp>
        <p:nvSpPr>
          <p:cNvPr id="20" name="TextBox 19">
            <a:extLst>
              <a:ext uri="{FF2B5EF4-FFF2-40B4-BE49-F238E27FC236}">
                <a16:creationId xmlns:a16="http://schemas.microsoft.com/office/drawing/2014/main" id="{D63B1549-989D-70F6-658B-672B34C9B09A}"/>
              </a:ext>
            </a:extLst>
          </p:cNvPr>
          <p:cNvSpPr txBox="1"/>
          <p:nvPr/>
        </p:nvSpPr>
        <p:spPr>
          <a:xfrm>
            <a:off x="1392981" y="1268981"/>
            <a:ext cx="2098364" cy="215444"/>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auto">
              <a:spcBef>
                <a:spcPts val="0"/>
              </a:spcBef>
              <a:spcAft>
                <a:spcPts val="0"/>
              </a:spcAft>
              <a:defRPr/>
            </a:pPr>
            <a:r>
              <a:rPr lang="en-US" sz="1400" b="1" dirty="0">
                <a:latin typeface="Arial" panose="020B0604020202020204"/>
              </a:rPr>
              <a:t>Our foundations</a:t>
            </a:r>
            <a:endParaRPr kumimoji="0" lang="en-US" sz="1400" b="0" i="0" u="none" strike="noStrike" kern="1200" cap="none" spc="0" normalizeH="0" baseline="0" noProof="0" dirty="0">
              <a:ln>
                <a:noFill/>
              </a:ln>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E2B37ADF-CB71-26D1-32EE-6611B584116D}"/>
              </a:ext>
            </a:extLst>
          </p:cNvPr>
          <p:cNvSpPr txBox="1"/>
          <p:nvPr/>
        </p:nvSpPr>
        <p:spPr>
          <a:xfrm>
            <a:off x="3979427" y="1268981"/>
            <a:ext cx="2098364" cy="215444"/>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auto">
              <a:spcBef>
                <a:spcPts val="0"/>
              </a:spcBef>
              <a:spcAft>
                <a:spcPts val="0"/>
              </a:spcAft>
              <a:defRPr/>
            </a:pPr>
            <a:r>
              <a:rPr lang="en-US" sz="1400" b="1" dirty="0">
                <a:latin typeface="Arial" panose="020B0604020202020204"/>
              </a:rPr>
              <a:t>Our leaps</a:t>
            </a:r>
            <a:endParaRPr kumimoji="0" lang="en-US" sz="1400" b="0" i="0" u="none" strike="noStrike" kern="1200" cap="none" spc="0" normalizeH="0" baseline="0" noProof="0" dirty="0">
              <a:ln>
                <a:noFill/>
              </a:ln>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E13A9F11-59C0-252B-EFBC-B75C013524C4}"/>
              </a:ext>
            </a:extLst>
          </p:cNvPr>
          <p:cNvSpPr txBox="1"/>
          <p:nvPr/>
        </p:nvSpPr>
        <p:spPr>
          <a:xfrm>
            <a:off x="9800795" y="1268981"/>
            <a:ext cx="2098364" cy="215444"/>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auto">
              <a:spcBef>
                <a:spcPts val="0"/>
              </a:spcBef>
              <a:spcAft>
                <a:spcPts val="0"/>
              </a:spcAft>
              <a:defRPr/>
            </a:pPr>
            <a:r>
              <a:rPr lang="en-US" sz="1400" b="1" dirty="0">
                <a:latin typeface="Arial" panose="020B0604020202020204"/>
              </a:rPr>
              <a:t>Our outcomes</a:t>
            </a:r>
            <a:endParaRPr kumimoji="0" lang="en-US" sz="1400" b="0" i="0" u="none" strike="noStrike" kern="1200" cap="none" spc="0" normalizeH="0" baseline="0" noProof="0" dirty="0">
              <a:ln>
                <a:noFill/>
              </a:ln>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2B8BD0C2-D45D-470C-DEF2-E8B39599C15E}"/>
              </a:ext>
            </a:extLst>
          </p:cNvPr>
          <p:cNvSpPr txBox="1"/>
          <p:nvPr/>
        </p:nvSpPr>
        <p:spPr>
          <a:xfrm>
            <a:off x="9030789" y="2507169"/>
            <a:ext cx="2137643" cy="18466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fontAlgn="auto">
              <a:spcBef>
                <a:spcPts val="0"/>
              </a:spcBef>
              <a:spcAft>
                <a:spcPts val="0"/>
              </a:spcAft>
              <a:defRPr/>
            </a:pPr>
            <a:r>
              <a:rPr lang="en-US" sz="1200" b="1" dirty="0">
                <a:latin typeface="Arial" panose="020B0604020202020204"/>
              </a:rPr>
              <a:t>Student experience</a:t>
            </a:r>
            <a:endParaRPr kumimoji="0" lang="en-US" sz="1200" b="1" i="0" u="none" strike="noStrike" kern="1200" cap="none" spc="0" normalizeH="0" baseline="0" noProof="0" dirty="0">
              <a:ln>
                <a:noFill/>
              </a:ln>
              <a:effectLst/>
              <a:uLnTx/>
              <a:uFillTx/>
              <a:latin typeface="Arial" panose="020B0604020202020204"/>
            </a:endParaRPr>
          </a:p>
        </p:txBody>
      </p:sp>
      <p:sp>
        <p:nvSpPr>
          <p:cNvPr id="24" name="TextBox 23">
            <a:extLst>
              <a:ext uri="{FF2B5EF4-FFF2-40B4-BE49-F238E27FC236}">
                <a16:creationId xmlns:a16="http://schemas.microsoft.com/office/drawing/2014/main" id="{76A97F8D-58B0-8D83-2781-005F2A26EC64}"/>
              </a:ext>
            </a:extLst>
          </p:cNvPr>
          <p:cNvSpPr txBox="1"/>
          <p:nvPr/>
        </p:nvSpPr>
        <p:spPr>
          <a:xfrm>
            <a:off x="9030789" y="2996266"/>
            <a:ext cx="2137643" cy="18466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fontAlgn="auto">
              <a:spcBef>
                <a:spcPts val="0"/>
              </a:spcBef>
              <a:spcAft>
                <a:spcPts val="0"/>
              </a:spcAft>
              <a:defRPr/>
            </a:pPr>
            <a:r>
              <a:rPr lang="en-US" sz="1200" b="1" dirty="0">
                <a:solidFill>
                  <a:schemeClr val="bg1"/>
                </a:solidFill>
                <a:latin typeface="Arial" panose="020B0604020202020204"/>
              </a:rPr>
              <a:t>Research quality</a:t>
            </a:r>
            <a:endParaRPr kumimoji="0" lang="en-US" sz="1200" b="1" i="0" u="none" strike="noStrike" kern="1200" cap="none" spc="0" normalizeH="0" baseline="0" noProof="0" dirty="0">
              <a:ln>
                <a:noFill/>
              </a:ln>
              <a:solidFill>
                <a:schemeClr val="bg1"/>
              </a:solidFill>
              <a:effectLst/>
              <a:uLnTx/>
              <a:uFillTx/>
              <a:latin typeface="Arial" panose="020B0604020202020204"/>
            </a:endParaRPr>
          </a:p>
        </p:txBody>
      </p:sp>
      <p:sp>
        <p:nvSpPr>
          <p:cNvPr id="25" name="TextBox 24">
            <a:extLst>
              <a:ext uri="{FF2B5EF4-FFF2-40B4-BE49-F238E27FC236}">
                <a16:creationId xmlns:a16="http://schemas.microsoft.com/office/drawing/2014/main" id="{51273AD5-1A78-4981-2C61-B058FB258B83}"/>
              </a:ext>
            </a:extLst>
          </p:cNvPr>
          <p:cNvSpPr txBox="1"/>
          <p:nvPr/>
        </p:nvSpPr>
        <p:spPr>
          <a:xfrm>
            <a:off x="9030789" y="3506629"/>
            <a:ext cx="2137643" cy="18466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fontAlgn="auto">
              <a:spcBef>
                <a:spcPts val="0"/>
              </a:spcBef>
              <a:spcAft>
                <a:spcPts val="0"/>
              </a:spcAft>
              <a:defRPr/>
            </a:pPr>
            <a:r>
              <a:rPr lang="en-US" sz="1200" b="1" dirty="0">
                <a:latin typeface="Arial" panose="020B0604020202020204"/>
              </a:rPr>
              <a:t>Social responsibility</a:t>
            </a:r>
            <a:endParaRPr kumimoji="0" lang="en-US" sz="1200" b="1" i="0" u="none" strike="noStrike" kern="1200" cap="none" spc="0" normalizeH="0" baseline="0" noProof="0" dirty="0">
              <a:ln>
                <a:noFill/>
              </a:ln>
              <a:effectLst/>
              <a:uLnTx/>
              <a:uFillTx/>
              <a:latin typeface="Arial" panose="020B0604020202020204"/>
            </a:endParaRPr>
          </a:p>
        </p:txBody>
      </p:sp>
      <p:sp>
        <p:nvSpPr>
          <p:cNvPr id="26" name="TextBox 25">
            <a:extLst>
              <a:ext uri="{FF2B5EF4-FFF2-40B4-BE49-F238E27FC236}">
                <a16:creationId xmlns:a16="http://schemas.microsoft.com/office/drawing/2014/main" id="{E62FCBA4-F289-3FBD-63B1-F68379807568}"/>
              </a:ext>
            </a:extLst>
          </p:cNvPr>
          <p:cNvSpPr txBox="1"/>
          <p:nvPr/>
        </p:nvSpPr>
        <p:spPr>
          <a:xfrm>
            <a:off x="9030789" y="3995727"/>
            <a:ext cx="2137643" cy="18466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fontAlgn="auto">
              <a:spcBef>
                <a:spcPts val="0"/>
              </a:spcBef>
              <a:spcAft>
                <a:spcPts val="0"/>
              </a:spcAft>
              <a:defRPr/>
            </a:pPr>
            <a:r>
              <a:rPr lang="en-US" sz="1200" b="1" dirty="0">
                <a:solidFill>
                  <a:schemeClr val="bg1"/>
                </a:solidFill>
                <a:latin typeface="Arial" panose="020B0604020202020204"/>
              </a:rPr>
              <a:t>Colleague engagement</a:t>
            </a:r>
            <a:endParaRPr kumimoji="0" lang="en-US" sz="1200" b="1" i="0" u="none" strike="noStrike" kern="1200" cap="none" spc="0" normalizeH="0" baseline="0" noProof="0" dirty="0">
              <a:ln>
                <a:noFill/>
              </a:ln>
              <a:solidFill>
                <a:schemeClr val="bg1"/>
              </a:solidFill>
              <a:effectLst/>
              <a:uLnTx/>
              <a:uFillTx/>
              <a:latin typeface="Arial" panose="020B0604020202020204"/>
            </a:endParaRPr>
          </a:p>
        </p:txBody>
      </p:sp>
      <p:sp>
        <p:nvSpPr>
          <p:cNvPr id="27" name="TextBox 26">
            <a:extLst>
              <a:ext uri="{FF2B5EF4-FFF2-40B4-BE49-F238E27FC236}">
                <a16:creationId xmlns:a16="http://schemas.microsoft.com/office/drawing/2014/main" id="{38D4DBB1-1E61-CDE3-9F12-50C307826B47}"/>
              </a:ext>
            </a:extLst>
          </p:cNvPr>
          <p:cNvSpPr txBox="1"/>
          <p:nvPr/>
        </p:nvSpPr>
        <p:spPr>
          <a:xfrm>
            <a:off x="9030789" y="4484825"/>
            <a:ext cx="2137643" cy="18466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fontAlgn="auto">
              <a:spcBef>
                <a:spcPts val="0"/>
              </a:spcBef>
              <a:spcAft>
                <a:spcPts val="0"/>
              </a:spcAft>
              <a:defRPr/>
            </a:pPr>
            <a:r>
              <a:rPr lang="en-US" sz="1200" b="1" dirty="0">
                <a:latin typeface="Arial" panose="020B0604020202020204"/>
              </a:rPr>
              <a:t>Reputation</a:t>
            </a:r>
            <a:endParaRPr kumimoji="0" lang="en-US" sz="1200" b="1" i="0" u="none" strike="noStrike" kern="1200" cap="none" spc="0" normalizeH="0" baseline="0" noProof="0" dirty="0">
              <a:ln>
                <a:noFill/>
              </a:ln>
              <a:effectLst/>
              <a:uLnTx/>
              <a:uFillTx/>
              <a:latin typeface="Arial" panose="020B0604020202020204"/>
            </a:endParaRPr>
          </a:p>
        </p:txBody>
      </p:sp>
      <p:sp>
        <p:nvSpPr>
          <p:cNvPr id="28" name="TextBox 27">
            <a:extLst>
              <a:ext uri="{FF2B5EF4-FFF2-40B4-BE49-F238E27FC236}">
                <a16:creationId xmlns:a16="http://schemas.microsoft.com/office/drawing/2014/main" id="{6B1D36AB-C041-7262-68D4-D45101589627}"/>
              </a:ext>
            </a:extLst>
          </p:cNvPr>
          <p:cNvSpPr txBox="1"/>
          <p:nvPr/>
        </p:nvSpPr>
        <p:spPr>
          <a:xfrm>
            <a:off x="9030789" y="4995188"/>
            <a:ext cx="2137643" cy="18466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fontAlgn="auto">
              <a:spcBef>
                <a:spcPts val="0"/>
              </a:spcBef>
              <a:spcAft>
                <a:spcPts val="0"/>
              </a:spcAft>
              <a:defRPr/>
            </a:pPr>
            <a:r>
              <a:rPr lang="en-US" sz="1200" b="1" dirty="0">
                <a:latin typeface="Arial" panose="020B0604020202020204"/>
              </a:rPr>
              <a:t>Innovation</a:t>
            </a:r>
            <a:endParaRPr kumimoji="0" lang="en-US" sz="1200" b="1" i="0" u="none" strike="noStrike" kern="1200" cap="none" spc="0" normalizeH="0" baseline="0" noProof="0" dirty="0">
              <a:ln>
                <a:noFill/>
              </a:ln>
              <a:effectLst/>
              <a:uLnTx/>
              <a:uFillTx/>
              <a:latin typeface="Arial" panose="020B0604020202020204"/>
            </a:endParaRPr>
          </a:p>
        </p:txBody>
      </p:sp>
      <p:sp>
        <p:nvSpPr>
          <p:cNvPr id="29" name="TextBox 28">
            <a:extLst>
              <a:ext uri="{FF2B5EF4-FFF2-40B4-BE49-F238E27FC236}">
                <a16:creationId xmlns:a16="http://schemas.microsoft.com/office/drawing/2014/main" id="{5742A37A-8E91-1335-C54F-A53B7CB50A8B}"/>
              </a:ext>
            </a:extLst>
          </p:cNvPr>
          <p:cNvSpPr txBox="1"/>
          <p:nvPr/>
        </p:nvSpPr>
        <p:spPr>
          <a:xfrm>
            <a:off x="9030789" y="5478969"/>
            <a:ext cx="2137643" cy="18466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fontAlgn="auto">
              <a:spcBef>
                <a:spcPts val="0"/>
              </a:spcBef>
              <a:spcAft>
                <a:spcPts val="0"/>
              </a:spcAft>
              <a:defRPr/>
            </a:pPr>
            <a:r>
              <a:rPr lang="en-US" sz="1200" b="1" dirty="0">
                <a:solidFill>
                  <a:schemeClr val="bg1"/>
                </a:solidFill>
                <a:latin typeface="Arial" panose="020B0604020202020204"/>
              </a:rPr>
              <a:t>Employability</a:t>
            </a:r>
            <a:endParaRPr kumimoji="0" lang="en-US" sz="1200" b="1" i="0" u="none" strike="noStrike" kern="1200" cap="none" spc="0" normalizeH="0" baseline="0" noProof="0" dirty="0">
              <a:ln>
                <a:noFill/>
              </a:ln>
              <a:solidFill>
                <a:schemeClr val="bg1"/>
              </a:solidFill>
              <a:effectLst/>
              <a:uLnTx/>
              <a:uFillTx/>
              <a:latin typeface="Arial" panose="020B0604020202020204"/>
            </a:endParaRPr>
          </a:p>
        </p:txBody>
      </p:sp>
      <p:sp>
        <p:nvSpPr>
          <p:cNvPr id="30" name="TextBox 29">
            <a:extLst>
              <a:ext uri="{FF2B5EF4-FFF2-40B4-BE49-F238E27FC236}">
                <a16:creationId xmlns:a16="http://schemas.microsoft.com/office/drawing/2014/main" id="{EEE78532-30DD-9211-4E93-FDCF8CF9DC9F}"/>
              </a:ext>
            </a:extLst>
          </p:cNvPr>
          <p:cNvSpPr txBox="1"/>
          <p:nvPr/>
        </p:nvSpPr>
        <p:spPr>
          <a:xfrm>
            <a:off x="9030789" y="5989332"/>
            <a:ext cx="2137643" cy="18466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fontAlgn="auto">
              <a:spcBef>
                <a:spcPts val="0"/>
              </a:spcBef>
              <a:spcAft>
                <a:spcPts val="0"/>
              </a:spcAft>
              <a:defRPr/>
            </a:pPr>
            <a:r>
              <a:rPr lang="en-US" sz="1200" b="1" dirty="0">
                <a:latin typeface="Arial" panose="020B0604020202020204"/>
              </a:rPr>
              <a:t>Financial sustainability</a:t>
            </a:r>
            <a:endParaRPr kumimoji="0" lang="en-US" sz="1200" b="1" i="0" u="none" strike="noStrike" kern="1200" cap="none" spc="0" normalizeH="0" baseline="0" noProof="0" dirty="0">
              <a:ln>
                <a:noFill/>
              </a:ln>
              <a:effectLst/>
              <a:uLnTx/>
              <a:uFillTx/>
              <a:latin typeface="Arial" panose="020B0604020202020204"/>
            </a:endParaRPr>
          </a:p>
        </p:txBody>
      </p:sp>
    </p:spTree>
    <p:extLst>
      <p:ext uri="{BB962C8B-B14F-4D97-AF65-F5344CB8AC3E}">
        <p14:creationId xmlns:p14="http://schemas.microsoft.com/office/powerpoint/2010/main" val="2058267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E5C19B-A843-9844-98A3-DB89C6EB1F43}"/>
              </a:ext>
            </a:extLst>
          </p:cNvPr>
          <p:cNvSpPr>
            <a:spLocks noGrp="1"/>
          </p:cNvSpPr>
          <p:nvPr>
            <p:ph type="ctrTitle"/>
          </p:nvPr>
        </p:nvSpPr>
        <p:spPr/>
        <p:txBody>
          <a:bodyPr/>
          <a:lstStyle/>
          <a:p>
            <a:r>
              <a:rPr lang="en-GB"/>
              <a:t>Research and discovery</a:t>
            </a:r>
          </a:p>
        </p:txBody>
      </p:sp>
      <p:sp>
        <p:nvSpPr>
          <p:cNvPr id="6" name="Subtitle 5">
            <a:extLst>
              <a:ext uri="{FF2B5EF4-FFF2-40B4-BE49-F238E27FC236}">
                <a16:creationId xmlns:a16="http://schemas.microsoft.com/office/drawing/2014/main" id="{03F75A85-9797-6A40-8C4C-F79D5CB07E9C}"/>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73403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35B850A1-21ED-C648-9156-A120521625AC}"/>
              </a:ext>
            </a:extLst>
          </p:cNvPr>
          <p:cNvSpPr txBox="1">
            <a:spLocks/>
          </p:cNvSpPr>
          <p:nvPr/>
        </p:nvSpPr>
        <p:spPr>
          <a:xfrm>
            <a:off x="4292295" y="4918039"/>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a:solidFill>
                <a:schemeClr val="tx1">
                  <a:lumMod val="65000"/>
                  <a:lumOff val="35000"/>
                </a:schemeClr>
              </a:solidFill>
              <a:latin typeface="Open Sans"/>
              <a:cs typeface="Open Sans"/>
            </a:endParaRPr>
          </a:p>
        </p:txBody>
      </p:sp>
      <p:sp>
        <p:nvSpPr>
          <p:cNvPr id="15" name="Title 1">
            <a:extLst>
              <a:ext uri="{FF2B5EF4-FFF2-40B4-BE49-F238E27FC236}">
                <a16:creationId xmlns:a16="http://schemas.microsoft.com/office/drawing/2014/main" id="{290439E8-332F-8A44-893F-0F946312CFB6}"/>
              </a:ext>
            </a:extLst>
          </p:cNvPr>
          <p:cNvSpPr txBox="1">
            <a:spLocks/>
          </p:cNvSpPr>
          <p:nvPr/>
        </p:nvSpPr>
        <p:spPr bwMode="auto">
          <a:xfrm>
            <a:off x="698500" y="665992"/>
            <a:ext cx="10959008"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fontAlgn="base">
              <a:spcBef>
                <a:spcPct val="0"/>
              </a:spcBef>
              <a:spcAft>
                <a:spcPct val="0"/>
              </a:spcAft>
              <a:defRPr sz="36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a:solidFill>
                  <a:schemeClr val="tx2"/>
                </a:solidFill>
              </a:rPr>
              <a:t>Our world-class research</a:t>
            </a:r>
          </a:p>
        </p:txBody>
      </p:sp>
      <p:grpSp>
        <p:nvGrpSpPr>
          <p:cNvPr id="16" name="Group 15">
            <a:extLst>
              <a:ext uri="{FF2B5EF4-FFF2-40B4-BE49-F238E27FC236}">
                <a16:creationId xmlns:a16="http://schemas.microsoft.com/office/drawing/2014/main" id="{31E8C41A-EF6A-034D-A3C9-36BC2B427125}"/>
              </a:ext>
            </a:extLst>
          </p:cNvPr>
          <p:cNvGrpSpPr/>
          <p:nvPr/>
        </p:nvGrpSpPr>
        <p:grpSpPr>
          <a:xfrm>
            <a:off x="1498945" y="1835063"/>
            <a:ext cx="9194111" cy="2504198"/>
            <a:chOff x="1498945" y="1835063"/>
            <a:chExt cx="9194111" cy="2504198"/>
          </a:xfrm>
        </p:grpSpPr>
        <p:sp>
          <p:nvSpPr>
            <p:cNvPr id="17" name="Oval 16">
              <a:extLst>
                <a:ext uri="{FF2B5EF4-FFF2-40B4-BE49-F238E27FC236}">
                  <a16:creationId xmlns:a16="http://schemas.microsoft.com/office/drawing/2014/main" id="{DBAEA7BD-DC93-5942-A780-CC56774471D6}"/>
                </a:ext>
              </a:extLst>
            </p:cNvPr>
            <p:cNvSpPr/>
            <p:nvPr/>
          </p:nvSpPr>
          <p:spPr>
            <a:xfrm>
              <a:off x="4843902" y="1835063"/>
              <a:ext cx="2504198" cy="2504198"/>
            </a:xfrm>
            <a:prstGeom prst="ellipse">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Oval 17">
              <a:extLst>
                <a:ext uri="{FF2B5EF4-FFF2-40B4-BE49-F238E27FC236}">
                  <a16:creationId xmlns:a16="http://schemas.microsoft.com/office/drawing/2014/main" id="{1915E79A-5872-A943-9A51-56E2BE9BDF7A}"/>
                </a:ext>
              </a:extLst>
            </p:cNvPr>
            <p:cNvSpPr/>
            <p:nvPr/>
          </p:nvSpPr>
          <p:spPr>
            <a:xfrm>
              <a:off x="1498945" y="1835063"/>
              <a:ext cx="2504198" cy="2504198"/>
            </a:xfrm>
            <a:prstGeom prst="ellipse">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9" name="Oval 18">
              <a:extLst>
                <a:ext uri="{FF2B5EF4-FFF2-40B4-BE49-F238E27FC236}">
                  <a16:creationId xmlns:a16="http://schemas.microsoft.com/office/drawing/2014/main" id="{7878FA62-3647-5947-8F04-8E5805471F86}"/>
                </a:ext>
              </a:extLst>
            </p:cNvPr>
            <p:cNvSpPr/>
            <p:nvPr/>
          </p:nvSpPr>
          <p:spPr>
            <a:xfrm>
              <a:off x="8188858" y="1835063"/>
              <a:ext cx="2504198" cy="2504198"/>
            </a:xfrm>
            <a:prstGeom prst="ellipse">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0" name="TextBox 19">
              <a:extLst>
                <a:ext uri="{FF2B5EF4-FFF2-40B4-BE49-F238E27FC236}">
                  <a16:creationId xmlns:a16="http://schemas.microsoft.com/office/drawing/2014/main" id="{CCFA4805-335B-6841-A5FC-58D2E55B3B4C}"/>
                </a:ext>
              </a:extLst>
            </p:cNvPr>
            <p:cNvSpPr txBox="1"/>
            <p:nvPr/>
          </p:nvSpPr>
          <p:spPr>
            <a:xfrm>
              <a:off x="1616254" y="2151530"/>
              <a:ext cx="2269580" cy="1816972"/>
            </a:xfrm>
            <a:prstGeom prst="rect">
              <a:avLst/>
            </a:prstGeom>
            <a:noFill/>
          </p:spPr>
          <p:txBody>
            <a:bodyPr wrap="square" rtlCol="0">
              <a:spAutoFit/>
            </a:bodyPr>
            <a:lstStyle/>
            <a:p>
              <a:pPr algn="ctr">
                <a:lnSpc>
                  <a:spcPct val="110000"/>
                </a:lnSpc>
              </a:pPr>
              <a:r>
                <a:rPr lang="en-US" sz="4400" b="1">
                  <a:solidFill>
                    <a:schemeClr val="tx2"/>
                  </a:solidFill>
                  <a:latin typeface="Open Sans"/>
                  <a:cs typeface="Open Sans"/>
                </a:rPr>
                <a:t>93%</a:t>
              </a:r>
            </a:p>
            <a:p>
              <a:pPr algn="ctr">
                <a:lnSpc>
                  <a:spcPct val="110000"/>
                </a:lnSpc>
              </a:pPr>
              <a:r>
                <a:rPr lang="en-US" sz="1467">
                  <a:solidFill>
                    <a:schemeClr val="tx2"/>
                  </a:solidFill>
                  <a:latin typeface="Open Sans"/>
                  <a:cs typeface="Open Sans"/>
                </a:rPr>
                <a:t>of research activity was</a:t>
              </a:r>
            </a:p>
            <a:p>
              <a:pPr algn="ctr">
                <a:lnSpc>
                  <a:spcPct val="110000"/>
                </a:lnSpc>
              </a:pPr>
              <a:r>
                <a:rPr lang="en-US" sz="1467">
                  <a:solidFill>
                    <a:schemeClr val="tx2"/>
                  </a:solidFill>
                  <a:latin typeface="Open Sans"/>
                  <a:cs typeface="Open Sans"/>
                </a:rPr>
                <a:t>'world-leading' (4*) </a:t>
              </a:r>
            </a:p>
            <a:p>
              <a:pPr algn="ctr">
                <a:lnSpc>
                  <a:spcPct val="110000"/>
                </a:lnSpc>
              </a:pPr>
              <a:r>
                <a:rPr lang="en-US" sz="1467">
                  <a:solidFill>
                    <a:schemeClr val="tx2"/>
                  </a:solidFill>
                  <a:latin typeface="Open Sans"/>
                  <a:cs typeface="Open Sans"/>
                </a:rPr>
                <a:t>or 'internationally </a:t>
              </a:r>
            </a:p>
            <a:p>
              <a:pPr algn="ctr">
                <a:lnSpc>
                  <a:spcPct val="110000"/>
                </a:lnSpc>
              </a:pPr>
              <a:r>
                <a:rPr lang="en-US" sz="1467">
                  <a:solidFill>
                    <a:schemeClr val="tx2"/>
                  </a:solidFill>
                  <a:latin typeface="Open Sans"/>
                  <a:cs typeface="Open Sans"/>
                </a:rPr>
                <a:t>excellent' (3*)</a:t>
              </a:r>
            </a:p>
          </p:txBody>
        </p:sp>
        <p:sp>
          <p:nvSpPr>
            <p:cNvPr id="21" name="TextBox 20">
              <a:extLst>
                <a:ext uri="{FF2B5EF4-FFF2-40B4-BE49-F238E27FC236}">
                  <a16:creationId xmlns:a16="http://schemas.microsoft.com/office/drawing/2014/main" id="{22BF14F5-DC66-E349-9B76-7923D0D251C9}"/>
                </a:ext>
              </a:extLst>
            </p:cNvPr>
            <p:cNvSpPr txBox="1"/>
            <p:nvPr/>
          </p:nvSpPr>
          <p:spPr>
            <a:xfrm>
              <a:off x="4961210" y="2151530"/>
              <a:ext cx="2269580" cy="1816972"/>
            </a:xfrm>
            <a:prstGeom prst="rect">
              <a:avLst/>
            </a:prstGeom>
            <a:noFill/>
          </p:spPr>
          <p:txBody>
            <a:bodyPr wrap="square" rtlCol="0">
              <a:spAutoFit/>
            </a:bodyPr>
            <a:lstStyle/>
            <a:p>
              <a:pPr algn="ctr">
                <a:lnSpc>
                  <a:spcPct val="110000"/>
                </a:lnSpc>
              </a:pPr>
              <a:r>
                <a:rPr lang="en-US" sz="4400" b="1">
                  <a:solidFill>
                    <a:schemeClr val="tx2"/>
                  </a:solidFill>
                  <a:latin typeface="Open Sans"/>
                  <a:cs typeface="Open Sans"/>
                </a:rPr>
                <a:t>31</a:t>
              </a:r>
              <a:endParaRPr lang="en-US" sz="3733" b="1">
                <a:solidFill>
                  <a:schemeClr val="tx2"/>
                </a:solidFill>
                <a:latin typeface="Open Sans"/>
                <a:cs typeface="Open Sans"/>
              </a:endParaRPr>
            </a:p>
            <a:p>
              <a:pPr algn="ctr">
                <a:lnSpc>
                  <a:spcPct val="110000"/>
                </a:lnSpc>
              </a:pPr>
              <a:r>
                <a:rPr lang="en-US" sz="1467">
                  <a:solidFill>
                    <a:schemeClr val="tx2"/>
                  </a:solidFill>
                  <a:latin typeface="Open Sans"/>
                  <a:cs typeface="Open Sans"/>
                </a:rPr>
                <a:t>One of the broadest </a:t>
              </a:r>
            </a:p>
            <a:p>
              <a:pPr algn="ctr">
                <a:lnSpc>
                  <a:spcPct val="110000"/>
                </a:lnSpc>
              </a:pPr>
              <a:r>
                <a:rPr lang="en-US" sz="1467">
                  <a:solidFill>
                    <a:schemeClr val="tx2"/>
                  </a:solidFill>
                  <a:latin typeface="Open Sans"/>
                  <a:cs typeface="Open Sans"/>
                </a:rPr>
                <a:t>submissions of any </a:t>
              </a:r>
            </a:p>
            <a:p>
              <a:pPr algn="ctr">
                <a:lnSpc>
                  <a:spcPct val="110000"/>
                </a:lnSpc>
              </a:pPr>
              <a:r>
                <a:rPr lang="en-US" sz="1467">
                  <a:solidFill>
                    <a:schemeClr val="tx2"/>
                  </a:solidFill>
                  <a:latin typeface="Open Sans"/>
                  <a:cs typeface="Open Sans"/>
                </a:rPr>
                <a:t>university in the </a:t>
              </a:r>
            </a:p>
            <a:p>
              <a:pPr algn="ctr">
                <a:lnSpc>
                  <a:spcPct val="110000"/>
                </a:lnSpc>
              </a:pPr>
              <a:r>
                <a:rPr lang="en-US" sz="1467">
                  <a:solidFill>
                    <a:schemeClr val="tx2"/>
                  </a:solidFill>
                  <a:latin typeface="Open Sans"/>
                  <a:cs typeface="Open Sans"/>
                </a:rPr>
                <a:t>UK (31 subject areas)</a:t>
              </a:r>
            </a:p>
          </p:txBody>
        </p:sp>
        <p:sp>
          <p:nvSpPr>
            <p:cNvPr id="22" name="TextBox 21">
              <a:extLst>
                <a:ext uri="{FF2B5EF4-FFF2-40B4-BE49-F238E27FC236}">
                  <a16:creationId xmlns:a16="http://schemas.microsoft.com/office/drawing/2014/main" id="{EC0E9E9C-84B9-6346-A483-81C088C80A20}"/>
                </a:ext>
              </a:extLst>
            </p:cNvPr>
            <p:cNvSpPr txBox="1"/>
            <p:nvPr/>
          </p:nvSpPr>
          <p:spPr>
            <a:xfrm>
              <a:off x="8306167" y="2151529"/>
              <a:ext cx="2269580" cy="1568635"/>
            </a:xfrm>
            <a:prstGeom prst="rect">
              <a:avLst/>
            </a:prstGeom>
            <a:noFill/>
          </p:spPr>
          <p:txBody>
            <a:bodyPr wrap="square" rtlCol="0">
              <a:spAutoFit/>
            </a:bodyPr>
            <a:lstStyle/>
            <a:p>
              <a:pPr algn="ctr">
                <a:lnSpc>
                  <a:spcPct val="110000"/>
                </a:lnSpc>
              </a:pPr>
              <a:r>
                <a:rPr lang="en-US" sz="4400" b="1">
                  <a:solidFill>
                    <a:schemeClr val="tx2"/>
                  </a:solidFill>
                  <a:latin typeface="Open Sans"/>
                  <a:cs typeface="Open Sans"/>
                </a:rPr>
                <a:t>5</a:t>
              </a:r>
              <a:endParaRPr lang="en-US" sz="3733" b="1">
                <a:solidFill>
                  <a:schemeClr val="tx2"/>
                </a:solidFill>
                <a:latin typeface="Open Sans"/>
                <a:cs typeface="Open Sans"/>
              </a:endParaRPr>
            </a:p>
            <a:p>
              <a:pPr algn="ctr">
                <a:lnSpc>
                  <a:spcPct val="110000"/>
                </a:lnSpc>
              </a:pPr>
              <a:r>
                <a:rPr lang="en-US" sz="1467">
                  <a:solidFill>
                    <a:schemeClr val="tx2"/>
                  </a:solidFill>
                  <a:latin typeface="Open Sans"/>
                  <a:cs typeface="Open Sans"/>
                </a:rPr>
                <a:t>Ranked 5th</a:t>
              </a:r>
            </a:p>
            <a:p>
              <a:pPr algn="ctr">
                <a:lnSpc>
                  <a:spcPct val="110000"/>
                </a:lnSpc>
              </a:pPr>
              <a:r>
                <a:rPr lang="en-US" sz="1467">
                  <a:solidFill>
                    <a:schemeClr val="tx2"/>
                  </a:solidFill>
                  <a:latin typeface="Open Sans"/>
                  <a:cs typeface="Open Sans"/>
                </a:rPr>
                <a:t> in the UK in terms </a:t>
              </a:r>
            </a:p>
            <a:p>
              <a:pPr algn="ctr">
                <a:lnSpc>
                  <a:spcPct val="110000"/>
                </a:lnSpc>
              </a:pPr>
              <a:r>
                <a:rPr lang="en-US" sz="1467">
                  <a:solidFill>
                    <a:schemeClr val="tx2"/>
                  </a:solidFill>
                  <a:latin typeface="Open Sans"/>
                  <a:cs typeface="Open Sans"/>
                </a:rPr>
                <a:t>of research power</a:t>
              </a:r>
            </a:p>
          </p:txBody>
        </p:sp>
      </p:grpSp>
      <p:pic>
        <p:nvPicPr>
          <p:cNvPr id="3" name="Picture 2"/>
          <p:cNvPicPr>
            <a:picLocks noChangeAspect="1"/>
          </p:cNvPicPr>
          <p:nvPr/>
        </p:nvPicPr>
        <p:blipFill>
          <a:blip r:embed="rId3"/>
          <a:stretch>
            <a:fillRect/>
          </a:stretch>
        </p:blipFill>
        <p:spPr>
          <a:xfrm>
            <a:off x="3655882" y="5360304"/>
            <a:ext cx="4880235" cy="936124"/>
          </a:xfrm>
          <a:prstGeom prst="rect">
            <a:avLst/>
          </a:prstGeom>
        </p:spPr>
      </p:pic>
    </p:spTree>
    <p:extLst>
      <p:ext uri="{BB962C8B-B14F-4D97-AF65-F5344CB8AC3E}">
        <p14:creationId xmlns:p14="http://schemas.microsoft.com/office/powerpoint/2010/main" val="122107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ABA40E2-74D5-FE4E-9875-CE8DCF36020F}"/>
              </a:ext>
            </a:extLst>
          </p:cNvPr>
          <p:cNvSpPr txBox="1">
            <a:spLocks/>
          </p:cNvSpPr>
          <p:nvPr/>
        </p:nvSpPr>
        <p:spPr>
          <a:xfrm>
            <a:off x="4292295" y="4918039"/>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a:solidFill>
                <a:schemeClr val="tx1">
                  <a:lumMod val="65000"/>
                  <a:lumOff val="35000"/>
                </a:schemeClr>
              </a:solidFill>
              <a:latin typeface="Open Sans"/>
              <a:cs typeface="Open Sans"/>
            </a:endParaRPr>
          </a:p>
        </p:txBody>
      </p:sp>
      <p:sp>
        <p:nvSpPr>
          <p:cNvPr id="9" name="Title 1">
            <a:extLst>
              <a:ext uri="{FF2B5EF4-FFF2-40B4-BE49-F238E27FC236}">
                <a16:creationId xmlns:a16="http://schemas.microsoft.com/office/drawing/2014/main" id="{F1A0F1C4-E9CE-D34D-A371-DC8EF8045964}"/>
              </a:ext>
            </a:extLst>
          </p:cNvPr>
          <p:cNvSpPr txBox="1">
            <a:spLocks/>
          </p:cNvSpPr>
          <p:nvPr/>
        </p:nvSpPr>
        <p:spPr bwMode="auto">
          <a:xfrm>
            <a:off x="698500" y="665992"/>
            <a:ext cx="10959008"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fontAlgn="base">
              <a:spcBef>
                <a:spcPct val="0"/>
              </a:spcBef>
              <a:spcAft>
                <a:spcPct val="0"/>
              </a:spcAft>
              <a:defRPr sz="36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a:solidFill>
                  <a:schemeClr val="tx2"/>
                </a:solidFill>
              </a:rPr>
              <a:t>Our world-class research</a:t>
            </a:r>
          </a:p>
        </p:txBody>
      </p:sp>
      <p:pic>
        <p:nvPicPr>
          <p:cNvPr id="4" name="Picture 3" descr="Diagram&#10;&#10;Description automatically generated with medium confidence">
            <a:extLst>
              <a:ext uri="{FF2B5EF4-FFF2-40B4-BE49-F238E27FC236}">
                <a16:creationId xmlns:a16="http://schemas.microsoft.com/office/drawing/2014/main" id="{A6CB736C-BCFC-9646-B3C3-68C27F2429AB}"/>
              </a:ext>
            </a:extLst>
          </p:cNvPr>
          <p:cNvPicPr>
            <a:picLocks noChangeAspect="1"/>
          </p:cNvPicPr>
          <p:nvPr/>
        </p:nvPicPr>
        <p:blipFill rotWithShape="1">
          <a:blip r:embed="rId4">
            <a:extLst>
              <a:ext uri="{28A0092B-C50C-407E-A947-70E740481C1C}">
                <a14:useLocalDpi xmlns:a14="http://schemas.microsoft.com/office/drawing/2010/main" val="0"/>
              </a:ext>
            </a:extLst>
          </a:blip>
          <a:srcRect l="7256" t="29789" r="13994" b="35143"/>
          <a:stretch/>
        </p:blipFill>
        <p:spPr>
          <a:xfrm>
            <a:off x="1993094" y="2636231"/>
            <a:ext cx="8205811" cy="2654367"/>
          </a:xfrm>
          <a:prstGeom prst="rect">
            <a:avLst/>
          </a:prstGeom>
        </p:spPr>
      </p:pic>
    </p:spTree>
    <p:extLst>
      <p:ext uri="{BB962C8B-B14F-4D97-AF65-F5344CB8AC3E}">
        <p14:creationId xmlns:p14="http://schemas.microsoft.com/office/powerpoint/2010/main" val="12343498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UoM">
      <a:dk1>
        <a:srgbClr val="000000"/>
      </a:dk1>
      <a:lt1>
        <a:srgbClr val="FFFFFF"/>
      </a:lt1>
      <a:dk2>
        <a:srgbClr val="5D2979"/>
      </a:dk2>
      <a:lt2>
        <a:srgbClr val="EEECE1"/>
      </a:lt2>
      <a:accent1>
        <a:srgbClr val="878A8E"/>
      </a:accent1>
      <a:accent2>
        <a:srgbClr val="FDB822"/>
      </a:accent2>
      <a:accent3>
        <a:srgbClr val="EFCA89"/>
      </a:accent3>
      <a:accent4>
        <a:srgbClr val="D3C6E2"/>
      </a:accent4>
      <a:accent5>
        <a:srgbClr val="B3B1B6"/>
      </a:accent5>
      <a:accent6>
        <a:srgbClr val="8253A3"/>
      </a:accent6>
      <a:hlink>
        <a:srgbClr val="000000"/>
      </a:hlink>
      <a:folHlink>
        <a:srgbClr val="0001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IDEO">
  <a:themeElements>
    <a:clrScheme name="UoM">
      <a:dk1>
        <a:srgbClr val="000000"/>
      </a:dk1>
      <a:lt1>
        <a:srgbClr val="FFFFFF"/>
      </a:lt1>
      <a:dk2>
        <a:srgbClr val="5D2979"/>
      </a:dk2>
      <a:lt2>
        <a:srgbClr val="EEECE1"/>
      </a:lt2>
      <a:accent1>
        <a:srgbClr val="878A8E"/>
      </a:accent1>
      <a:accent2>
        <a:srgbClr val="FDB822"/>
      </a:accent2>
      <a:accent3>
        <a:srgbClr val="EFCA89"/>
      </a:accent3>
      <a:accent4>
        <a:srgbClr val="D3C6E2"/>
      </a:accent4>
      <a:accent5>
        <a:srgbClr val="B3B1B6"/>
      </a:accent5>
      <a:accent6>
        <a:srgbClr val="8253A3"/>
      </a:accent6>
      <a:hlink>
        <a:srgbClr val="000000"/>
      </a:hlink>
      <a:folHlink>
        <a:srgbClr val="000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UoM">
      <a:dk1>
        <a:srgbClr val="000000"/>
      </a:dk1>
      <a:lt1>
        <a:srgbClr val="FFFFFF"/>
      </a:lt1>
      <a:dk2>
        <a:srgbClr val="5D2979"/>
      </a:dk2>
      <a:lt2>
        <a:srgbClr val="EEECE1"/>
      </a:lt2>
      <a:accent1>
        <a:srgbClr val="878A8E"/>
      </a:accent1>
      <a:accent2>
        <a:srgbClr val="FDB822"/>
      </a:accent2>
      <a:accent3>
        <a:srgbClr val="EFCA89"/>
      </a:accent3>
      <a:accent4>
        <a:srgbClr val="D3C6E2"/>
      </a:accent4>
      <a:accent5>
        <a:srgbClr val="B3B1B6"/>
      </a:accent5>
      <a:accent6>
        <a:srgbClr val="8253A3"/>
      </a:accent6>
      <a:hlink>
        <a:srgbClr val="000000"/>
      </a:hlink>
      <a:folHlink>
        <a:srgbClr val="0001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1E7507E7778384A8006775C20E7BC75" ma:contentTypeVersion="18" ma:contentTypeDescription="Create a new document." ma:contentTypeScope="" ma:versionID="7a06a23e99125c1e0465ed61d626614d">
  <xsd:schema xmlns:xsd="http://www.w3.org/2001/XMLSchema" xmlns:xs="http://www.w3.org/2001/XMLSchema" xmlns:p="http://schemas.microsoft.com/office/2006/metadata/properties" xmlns:ns2="0d9d01df-8dd5-4417-a5aa-eb89111a6566" xmlns:ns3="35a2615a-b2e9-49af-a602-70812bb68f25" targetNamespace="http://schemas.microsoft.com/office/2006/metadata/properties" ma:root="true" ma:fieldsID="cc0c57c552747e96747af9347cd84c55" ns2:_="" ns3:_="">
    <xsd:import namespace="0d9d01df-8dd5-4417-a5aa-eb89111a6566"/>
    <xsd:import namespace="35a2615a-b2e9-49af-a602-70812bb68f2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9d01df-8dd5-4417-a5aa-eb89111a65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d63537c-d192-4dc4-bb87-a5632b1c768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5a2615a-b2e9-49af-a602-70812bb68f2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f700d09-a83c-4d8f-9c07-3b9686beebea}" ma:internalName="TaxCatchAll" ma:showField="CatchAllData" ma:web="35a2615a-b2e9-49af-a602-70812bb68f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d9d01df-8dd5-4417-a5aa-eb89111a6566">
      <Terms xmlns="http://schemas.microsoft.com/office/infopath/2007/PartnerControls"/>
    </lcf76f155ced4ddcb4097134ff3c332f>
    <TaxCatchAll xmlns="35a2615a-b2e9-49af-a602-70812bb68f25" xsi:nil="true"/>
  </documentManagement>
</p:properties>
</file>

<file path=customXml/itemProps1.xml><?xml version="1.0" encoding="utf-8"?>
<ds:datastoreItem xmlns:ds="http://schemas.openxmlformats.org/officeDocument/2006/customXml" ds:itemID="{EED0CA4C-1488-49C7-99F9-E1067D4BCE0D}">
  <ds:schemaRefs>
    <ds:schemaRef ds:uri="http://schemas.microsoft.com/sharepoint/v3/contenttype/forms"/>
  </ds:schemaRefs>
</ds:datastoreItem>
</file>

<file path=customXml/itemProps2.xml><?xml version="1.0" encoding="utf-8"?>
<ds:datastoreItem xmlns:ds="http://schemas.openxmlformats.org/officeDocument/2006/customXml" ds:itemID="{E41A1B57-C1F6-42F2-B3EB-DFA53960B52B}">
  <ds:schemaRefs>
    <ds:schemaRef ds:uri="0d9d01df-8dd5-4417-a5aa-eb89111a6566"/>
    <ds:schemaRef ds:uri="35a2615a-b2e9-49af-a602-70812bb68f2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6BF07A1-C859-4891-883F-3323304BE724}">
  <ds:schemaRefs>
    <ds:schemaRef ds:uri="0d9d01df-8dd5-4417-a5aa-eb89111a6566"/>
    <ds:schemaRef ds:uri="35a2615a-b2e9-49af-a602-70812bb68f2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97</TotalTime>
  <Words>4828</Words>
  <Application>Microsoft Office PowerPoint</Application>
  <PresentationFormat>Widescreen</PresentationFormat>
  <Paragraphs>457</Paragraphs>
  <Slides>31</Slides>
  <Notes>26</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31</vt:i4>
      </vt:variant>
    </vt:vector>
  </HeadingPairs>
  <TitlesOfParts>
    <vt:vector size="39" baseType="lpstr">
      <vt:lpstr>Arial</vt:lpstr>
      <vt:lpstr>Calibri</vt:lpstr>
      <vt:lpstr>Open Sans</vt:lpstr>
      <vt:lpstr>Open Sans Light</vt:lpstr>
      <vt:lpstr>Segoe UI</vt:lpstr>
      <vt:lpstr>Office Theme</vt:lpstr>
      <vt:lpstr>VIDEO</vt:lpstr>
      <vt:lpstr>1_Office Theme</vt:lpstr>
      <vt:lpstr>About the University</vt:lpstr>
      <vt:lpstr>PowerPoint Presentation</vt:lpstr>
      <vt:lpstr>Welcome to the University</vt:lpstr>
      <vt:lpstr>PowerPoint Presentation</vt:lpstr>
      <vt:lpstr>PowerPoint Presentation</vt:lpstr>
      <vt:lpstr>PowerPoint Presentation</vt:lpstr>
      <vt:lpstr>Research and discovery</vt:lpstr>
      <vt:lpstr>PowerPoint Presentation</vt:lpstr>
      <vt:lpstr>PowerPoint Presentation</vt:lpstr>
      <vt:lpstr>PowerPoint Presentation</vt:lpstr>
      <vt:lpstr>PowerPoint Presentation</vt:lpstr>
      <vt:lpstr>Outstanding learning  and student experience</vt:lpstr>
      <vt:lpstr>PowerPoint Presentation</vt:lpstr>
      <vt:lpstr>PowerPoint Presentation</vt:lpstr>
      <vt:lpstr>PowerPoint Presentation</vt:lpstr>
      <vt:lpstr>PowerPoint Presentation</vt:lpstr>
      <vt:lpstr>PowerPoint Presentation</vt:lpstr>
      <vt:lpstr>Social responsibility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Any questions?</vt:lpstr>
    </vt:vector>
  </TitlesOfParts>
  <Company>University of Manchester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MZYSSPB2</dc:creator>
  <cp:lastModifiedBy>Anna Pintus</cp:lastModifiedBy>
  <cp:revision>10</cp:revision>
  <dcterms:created xsi:type="dcterms:W3CDTF">2012-06-12T15:56:20Z</dcterms:created>
  <dcterms:modified xsi:type="dcterms:W3CDTF">2025-12-19T10:31:30Z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0x010100EACD86EB6A339340BC2649492674B3E5</vt:lpwstr>
  </property>
  <property fmtid="{D5CDD505-2E9C-101B-9397-08002B2CF9AE}" pid="3" name="MediaServiceImageTags">
    <vt:lpwstr/>
  </property>
</Properties>
</file>