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2" r:id="rId4"/>
  </p:sldMasterIdLst>
  <p:notesMasterIdLst>
    <p:notesMasterId r:id="rId16"/>
  </p:notesMasterIdLst>
  <p:sldIdLst>
    <p:sldId id="256" r:id="rId5"/>
    <p:sldId id="265" r:id="rId6"/>
    <p:sldId id="326" r:id="rId7"/>
    <p:sldId id="325" r:id="rId8"/>
    <p:sldId id="266" r:id="rId9"/>
    <p:sldId id="259" r:id="rId10"/>
    <p:sldId id="258" r:id="rId11"/>
    <p:sldId id="327" r:id="rId12"/>
    <p:sldId id="262" r:id="rId13"/>
    <p:sldId id="263" r:id="rId14"/>
    <p:sldId id="26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5743" autoAdjust="0"/>
  </p:normalViewPr>
  <p:slideViewPr>
    <p:cSldViewPr snapToGrid="0" snapToObjects="1">
      <p:cViewPr varScale="1">
        <p:scale>
          <a:sx n="64" d="100"/>
          <a:sy n="64" d="100"/>
        </p:scale>
        <p:origin x="15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hyperlink" Target="https://orcid.org/register" TargetMode="Externa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diagrams/_rels/drawing1.xml.rels><?xml version="1.0" encoding="UTF-8" standalone="yes"?>
<Relationships xmlns="http://schemas.openxmlformats.org/package/2006/relationships"><Relationship Id="rId3" Type="http://schemas.openxmlformats.org/officeDocument/2006/relationships/hyperlink" Target="https://orcid.org/register" TargetMode="External"/><Relationship Id="rId7" Type="http://schemas.openxmlformats.org/officeDocument/2006/relationships/image" Target="../media/image8.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0EEA2F-9EA6-431A-8624-48253E44543A}"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1AC9BFF7-7734-4E67-A1C4-74458643828A}">
      <dgm:prSet/>
      <dgm:spPr/>
      <dgm:t>
        <a:bodyPr/>
        <a:lstStyle/>
        <a:p>
          <a:pPr>
            <a:lnSpc>
              <a:spcPct val="100000"/>
            </a:lnSpc>
            <a:defRPr cap="all"/>
          </a:pPr>
          <a:r>
            <a:rPr lang="en-GB"/>
            <a:t>Obtain ORCiD number: </a:t>
          </a:r>
          <a:r>
            <a:rPr lang="en-GB">
              <a:hlinkClick xmlns:r="http://schemas.openxmlformats.org/officeDocument/2006/relationships" r:id="rId1"/>
            </a:rPr>
            <a:t>https://orcid.org/register</a:t>
          </a:r>
          <a:endParaRPr lang="en-US"/>
        </a:p>
      </dgm:t>
    </dgm:pt>
    <dgm:pt modelId="{19B45C85-5E56-467E-89E8-EBF6F4328979}" type="parTrans" cxnId="{344A70C9-6AAF-42C8-9658-741997F538D8}">
      <dgm:prSet/>
      <dgm:spPr/>
      <dgm:t>
        <a:bodyPr/>
        <a:lstStyle/>
        <a:p>
          <a:endParaRPr lang="en-US"/>
        </a:p>
      </dgm:t>
    </dgm:pt>
    <dgm:pt modelId="{10F8EB4F-1F6A-4ED7-8828-C9DDB1E43800}" type="sibTrans" cxnId="{344A70C9-6AAF-42C8-9658-741997F538D8}">
      <dgm:prSet/>
      <dgm:spPr/>
      <dgm:t>
        <a:bodyPr/>
        <a:lstStyle/>
        <a:p>
          <a:endParaRPr lang="en-US"/>
        </a:p>
      </dgm:t>
    </dgm:pt>
    <dgm:pt modelId="{0133665F-8829-4CE9-8BCE-DB0346FB69BF}">
      <dgm:prSet/>
      <dgm:spPr/>
      <dgm:t>
        <a:bodyPr/>
        <a:lstStyle/>
        <a:p>
          <a:pPr>
            <a:lnSpc>
              <a:spcPct val="100000"/>
            </a:lnSpc>
            <a:defRPr cap="all"/>
          </a:pPr>
          <a:r>
            <a:rPr lang="en-GB"/>
            <a:t>Develop Pure profile pages (make visible)</a:t>
          </a:r>
          <a:endParaRPr lang="en-US"/>
        </a:p>
      </dgm:t>
    </dgm:pt>
    <dgm:pt modelId="{BAD9433F-73E6-499C-A050-3BA96E67DBF7}" type="parTrans" cxnId="{9EA15854-6D9F-4B13-BC37-F565C34FCA76}">
      <dgm:prSet/>
      <dgm:spPr/>
      <dgm:t>
        <a:bodyPr/>
        <a:lstStyle/>
        <a:p>
          <a:endParaRPr lang="en-US"/>
        </a:p>
      </dgm:t>
    </dgm:pt>
    <dgm:pt modelId="{367B7E41-9181-4882-84C9-DB64F03C6BC9}" type="sibTrans" cxnId="{9EA15854-6D9F-4B13-BC37-F565C34FCA76}">
      <dgm:prSet/>
      <dgm:spPr/>
      <dgm:t>
        <a:bodyPr/>
        <a:lstStyle/>
        <a:p>
          <a:endParaRPr lang="en-US"/>
        </a:p>
      </dgm:t>
    </dgm:pt>
    <dgm:pt modelId="{A31D5BEB-0407-4AA2-98E9-A87C5B30B797}">
      <dgm:prSet/>
      <dgm:spPr/>
      <dgm:t>
        <a:bodyPr/>
        <a:lstStyle/>
        <a:p>
          <a:pPr>
            <a:lnSpc>
              <a:spcPct val="100000"/>
            </a:lnSpc>
            <a:defRPr cap="all"/>
          </a:pPr>
          <a:r>
            <a:rPr lang="en-GB"/>
            <a:t>Prepare to nominate and upload publications for RRE*</a:t>
          </a:r>
          <a:endParaRPr lang="en-US"/>
        </a:p>
      </dgm:t>
    </dgm:pt>
    <dgm:pt modelId="{A0208817-4A5E-43FE-B250-16E06F92BFC3}" type="parTrans" cxnId="{94EF0D25-5D5A-4F9F-8983-8F19FDE6BA1E}">
      <dgm:prSet/>
      <dgm:spPr/>
      <dgm:t>
        <a:bodyPr/>
        <a:lstStyle/>
        <a:p>
          <a:endParaRPr lang="en-US"/>
        </a:p>
      </dgm:t>
    </dgm:pt>
    <dgm:pt modelId="{3F99E0BE-C4E1-4C78-959D-336379709CF0}" type="sibTrans" cxnId="{94EF0D25-5D5A-4F9F-8983-8F19FDE6BA1E}">
      <dgm:prSet/>
      <dgm:spPr/>
      <dgm:t>
        <a:bodyPr/>
        <a:lstStyle/>
        <a:p>
          <a:endParaRPr lang="en-US"/>
        </a:p>
      </dgm:t>
    </dgm:pt>
    <dgm:pt modelId="{2EDD8D0A-AAD7-4BC1-BEE5-98147223DB5D}" type="pres">
      <dgm:prSet presAssocID="{A70EEA2F-9EA6-431A-8624-48253E44543A}" presName="root" presStyleCnt="0">
        <dgm:presLayoutVars>
          <dgm:dir/>
          <dgm:resizeHandles val="exact"/>
        </dgm:presLayoutVars>
      </dgm:prSet>
      <dgm:spPr/>
    </dgm:pt>
    <dgm:pt modelId="{1A5C4A29-11DA-4322-835F-89F8D6EE2665}" type="pres">
      <dgm:prSet presAssocID="{1AC9BFF7-7734-4E67-A1C4-74458643828A}" presName="compNode" presStyleCnt="0"/>
      <dgm:spPr/>
    </dgm:pt>
    <dgm:pt modelId="{F8B3F515-4B9D-49AA-8C2D-0A19495080C4}" type="pres">
      <dgm:prSet presAssocID="{1AC9BFF7-7734-4E67-A1C4-74458643828A}" presName="iconBgRect" presStyleLbl="bgShp" presStyleIdx="0" presStyleCnt="3"/>
      <dgm:spPr/>
    </dgm:pt>
    <dgm:pt modelId="{C64739B6-155F-4FFE-9B22-C7D7F73332F2}" type="pres">
      <dgm:prSet presAssocID="{1AC9BFF7-7734-4E67-A1C4-74458643828A}"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dgm:spPr>
      <dgm:extLst>
        <a:ext uri="{E40237B7-FDA0-4F09-8148-C483321AD2D9}">
          <dgm14:cNvPr xmlns:dgm14="http://schemas.microsoft.com/office/drawing/2010/diagram" id="0" name="" descr="Marker"/>
        </a:ext>
      </dgm:extLst>
    </dgm:pt>
    <dgm:pt modelId="{6C69CA8F-D609-4D47-A076-1BA1B5B0EBCF}" type="pres">
      <dgm:prSet presAssocID="{1AC9BFF7-7734-4E67-A1C4-74458643828A}" presName="spaceRect" presStyleCnt="0"/>
      <dgm:spPr/>
    </dgm:pt>
    <dgm:pt modelId="{272FE6FD-3D4A-4F93-9369-2E5245BBF25F}" type="pres">
      <dgm:prSet presAssocID="{1AC9BFF7-7734-4E67-A1C4-74458643828A}" presName="textRect" presStyleLbl="revTx" presStyleIdx="0" presStyleCnt="3">
        <dgm:presLayoutVars>
          <dgm:chMax val="1"/>
          <dgm:chPref val="1"/>
        </dgm:presLayoutVars>
      </dgm:prSet>
      <dgm:spPr/>
    </dgm:pt>
    <dgm:pt modelId="{A4F0DC30-A8C5-41DE-BA9F-BECD1357FED7}" type="pres">
      <dgm:prSet presAssocID="{10F8EB4F-1F6A-4ED7-8828-C9DDB1E43800}" presName="sibTrans" presStyleCnt="0"/>
      <dgm:spPr/>
    </dgm:pt>
    <dgm:pt modelId="{CABA207C-F6A8-45F3-B03B-86DC28C07B57}" type="pres">
      <dgm:prSet presAssocID="{0133665F-8829-4CE9-8BCE-DB0346FB69BF}" presName="compNode" presStyleCnt="0"/>
      <dgm:spPr/>
    </dgm:pt>
    <dgm:pt modelId="{7C181D19-2ED5-40DA-91DA-213A2D8BFE38}" type="pres">
      <dgm:prSet presAssocID="{0133665F-8829-4CE9-8BCE-DB0346FB69BF}" presName="iconBgRect" presStyleLbl="bgShp" presStyleIdx="1" presStyleCnt="3"/>
      <dgm:spPr/>
    </dgm:pt>
    <dgm:pt modelId="{10FB7B69-0A0B-43E2-9998-82EB11F71163}" type="pres">
      <dgm:prSet presAssocID="{0133665F-8829-4CE9-8BCE-DB0346FB69BF}"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dgm:spPr>
      <dgm:extLst>
        <a:ext uri="{E40237B7-FDA0-4F09-8148-C483321AD2D9}">
          <dgm14:cNvPr xmlns:dgm14="http://schemas.microsoft.com/office/drawing/2010/diagram" id="0" name="" descr="Subtitles"/>
        </a:ext>
      </dgm:extLst>
    </dgm:pt>
    <dgm:pt modelId="{9539AD8F-06D8-492D-A2BE-250F0B28A9BC}" type="pres">
      <dgm:prSet presAssocID="{0133665F-8829-4CE9-8BCE-DB0346FB69BF}" presName="spaceRect" presStyleCnt="0"/>
      <dgm:spPr/>
    </dgm:pt>
    <dgm:pt modelId="{229C680D-963F-429C-A011-4B73D6219FEF}" type="pres">
      <dgm:prSet presAssocID="{0133665F-8829-4CE9-8BCE-DB0346FB69BF}" presName="textRect" presStyleLbl="revTx" presStyleIdx="1" presStyleCnt="3">
        <dgm:presLayoutVars>
          <dgm:chMax val="1"/>
          <dgm:chPref val="1"/>
        </dgm:presLayoutVars>
      </dgm:prSet>
      <dgm:spPr/>
    </dgm:pt>
    <dgm:pt modelId="{593021E4-9912-41E3-B5B4-7496429B31CF}" type="pres">
      <dgm:prSet presAssocID="{367B7E41-9181-4882-84C9-DB64F03C6BC9}" presName="sibTrans" presStyleCnt="0"/>
      <dgm:spPr/>
    </dgm:pt>
    <dgm:pt modelId="{A3D913EA-A2F5-4B41-9D99-AA3EAD6A2F83}" type="pres">
      <dgm:prSet presAssocID="{A31D5BEB-0407-4AA2-98E9-A87C5B30B797}" presName="compNode" presStyleCnt="0"/>
      <dgm:spPr/>
    </dgm:pt>
    <dgm:pt modelId="{F3A580E1-244A-4C83-AB36-9A0967D344F7}" type="pres">
      <dgm:prSet presAssocID="{A31D5BEB-0407-4AA2-98E9-A87C5B30B797}" presName="iconBgRect" presStyleLbl="bgShp" presStyleIdx="2" presStyleCnt="3"/>
      <dgm:spPr/>
    </dgm:pt>
    <dgm:pt modelId="{3520C0E4-887B-4DCE-916B-0F8644E7137B}" type="pres">
      <dgm:prSet presAssocID="{A31D5BEB-0407-4AA2-98E9-A87C5B30B797}"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dgm:spPr>
      <dgm:extLst>
        <a:ext uri="{E40237B7-FDA0-4F09-8148-C483321AD2D9}">
          <dgm14:cNvPr xmlns:dgm14="http://schemas.microsoft.com/office/drawing/2010/diagram" id="0" name="" descr="Newspaper"/>
        </a:ext>
      </dgm:extLst>
    </dgm:pt>
    <dgm:pt modelId="{8A14EDFB-AEC5-447A-900F-370383ED1209}" type="pres">
      <dgm:prSet presAssocID="{A31D5BEB-0407-4AA2-98E9-A87C5B30B797}" presName="spaceRect" presStyleCnt="0"/>
      <dgm:spPr/>
    </dgm:pt>
    <dgm:pt modelId="{9F429BB9-061A-417B-AA02-11784E690D9D}" type="pres">
      <dgm:prSet presAssocID="{A31D5BEB-0407-4AA2-98E9-A87C5B30B797}" presName="textRect" presStyleLbl="revTx" presStyleIdx="2" presStyleCnt="3">
        <dgm:presLayoutVars>
          <dgm:chMax val="1"/>
          <dgm:chPref val="1"/>
        </dgm:presLayoutVars>
      </dgm:prSet>
      <dgm:spPr/>
    </dgm:pt>
  </dgm:ptLst>
  <dgm:cxnLst>
    <dgm:cxn modelId="{94EF0D25-5D5A-4F9F-8983-8F19FDE6BA1E}" srcId="{A70EEA2F-9EA6-431A-8624-48253E44543A}" destId="{A31D5BEB-0407-4AA2-98E9-A87C5B30B797}" srcOrd="2" destOrd="0" parTransId="{A0208817-4A5E-43FE-B250-16E06F92BFC3}" sibTransId="{3F99E0BE-C4E1-4C78-959D-336379709CF0}"/>
    <dgm:cxn modelId="{18236469-CB46-46ED-A9CB-C87A88F603B1}" type="presOf" srcId="{A31D5BEB-0407-4AA2-98E9-A87C5B30B797}" destId="{9F429BB9-061A-417B-AA02-11784E690D9D}" srcOrd="0" destOrd="0" presId="urn:microsoft.com/office/officeart/2018/5/layout/IconCircleLabelList"/>
    <dgm:cxn modelId="{9EA15854-6D9F-4B13-BC37-F565C34FCA76}" srcId="{A70EEA2F-9EA6-431A-8624-48253E44543A}" destId="{0133665F-8829-4CE9-8BCE-DB0346FB69BF}" srcOrd="1" destOrd="0" parTransId="{BAD9433F-73E6-499C-A050-3BA96E67DBF7}" sibTransId="{367B7E41-9181-4882-84C9-DB64F03C6BC9}"/>
    <dgm:cxn modelId="{3C0ECA8B-A20B-4DA8-9769-BCEF6A34F991}" type="presOf" srcId="{A70EEA2F-9EA6-431A-8624-48253E44543A}" destId="{2EDD8D0A-AAD7-4BC1-BEE5-98147223DB5D}" srcOrd="0" destOrd="0" presId="urn:microsoft.com/office/officeart/2018/5/layout/IconCircleLabelList"/>
    <dgm:cxn modelId="{344A70C9-6AAF-42C8-9658-741997F538D8}" srcId="{A70EEA2F-9EA6-431A-8624-48253E44543A}" destId="{1AC9BFF7-7734-4E67-A1C4-74458643828A}" srcOrd="0" destOrd="0" parTransId="{19B45C85-5E56-467E-89E8-EBF6F4328979}" sibTransId="{10F8EB4F-1F6A-4ED7-8828-C9DDB1E43800}"/>
    <dgm:cxn modelId="{57A2B1DD-725D-40BF-91CF-D5A77CC71188}" type="presOf" srcId="{0133665F-8829-4CE9-8BCE-DB0346FB69BF}" destId="{229C680D-963F-429C-A011-4B73D6219FEF}" srcOrd="0" destOrd="0" presId="urn:microsoft.com/office/officeart/2018/5/layout/IconCircleLabelList"/>
    <dgm:cxn modelId="{80F00CE9-F245-4552-B63B-55370C412513}" type="presOf" srcId="{1AC9BFF7-7734-4E67-A1C4-74458643828A}" destId="{272FE6FD-3D4A-4F93-9369-2E5245BBF25F}" srcOrd="0" destOrd="0" presId="urn:microsoft.com/office/officeart/2018/5/layout/IconCircleLabelList"/>
    <dgm:cxn modelId="{2D276650-D40A-4554-84E3-F580840760E6}" type="presParOf" srcId="{2EDD8D0A-AAD7-4BC1-BEE5-98147223DB5D}" destId="{1A5C4A29-11DA-4322-835F-89F8D6EE2665}" srcOrd="0" destOrd="0" presId="urn:microsoft.com/office/officeart/2018/5/layout/IconCircleLabelList"/>
    <dgm:cxn modelId="{90AFB204-F1D6-4286-9FB2-7C2700BC0DC1}" type="presParOf" srcId="{1A5C4A29-11DA-4322-835F-89F8D6EE2665}" destId="{F8B3F515-4B9D-49AA-8C2D-0A19495080C4}" srcOrd="0" destOrd="0" presId="urn:microsoft.com/office/officeart/2018/5/layout/IconCircleLabelList"/>
    <dgm:cxn modelId="{BD1AF5A8-526F-4ECF-8150-255D9718BD72}" type="presParOf" srcId="{1A5C4A29-11DA-4322-835F-89F8D6EE2665}" destId="{C64739B6-155F-4FFE-9B22-C7D7F73332F2}" srcOrd="1" destOrd="0" presId="urn:microsoft.com/office/officeart/2018/5/layout/IconCircleLabelList"/>
    <dgm:cxn modelId="{B9F69A0A-6FFC-4057-A82E-C3A9A604F6B2}" type="presParOf" srcId="{1A5C4A29-11DA-4322-835F-89F8D6EE2665}" destId="{6C69CA8F-D609-4D47-A076-1BA1B5B0EBCF}" srcOrd="2" destOrd="0" presId="urn:microsoft.com/office/officeart/2018/5/layout/IconCircleLabelList"/>
    <dgm:cxn modelId="{10BF7580-9EBE-4D83-9B19-5BF880482ED3}" type="presParOf" srcId="{1A5C4A29-11DA-4322-835F-89F8D6EE2665}" destId="{272FE6FD-3D4A-4F93-9369-2E5245BBF25F}" srcOrd="3" destOrd="0" presId="urn:microsoft.com/office/officeart/2018/5/layout/IconCircleLabelList"/>
    <dgm:cxn modelId="{3AA4DCA4-E6B4-4196-B43C-072B3E86A00E}" type="presParOf" srcId="{2EDD8D0A-AAD7-4BC1-BEE5-98147223DB5D}" destId="{A4F0DC30-A8C5-41DE-BA9F-BECD1357FED7}" srcOrd="1" destOrd="0" presId="urn:microsoft.com/office/officeart/2018/5/layout/IconCircleLabelList"/>
    <dgm:cxn modelId="{5EDEF722-451F-4677-97E9-6FFC2DCC7F2C}" type="presParOf" srcId="{2EDD8D0A-AAD7-4BC1-BEE5-98147223DB5D}" destId="{CABA207C-F6A8-45F3-B03B-86DC28C07B57}" srcOrd="2" destOrd="0" presId="urn:microsoft.com/office/officeart/2018/5/layout/IconCircleLabelList"/>
    <dgm:cxn modelId="{276898E6-9C13-4E39-B6B8-E6683A5BEA66}" type="presParOf" srcId="{CABA207C-F6A8-45F3-B03B-86DC28C07B57}" destId="{7C181D19-2ED5-40DA-91DA-213A2D8BFE38}" srcOrd="0" destOrd="0" presId="urn:microsoft.com/office/officeart/2018/5/layout/IconCircleLabelList"/>
    <dgm:cxn modelId="{652FFE21-5780-4509-B409-62366C57AC4D}" type="presParOf" srcId="{CABA207C-F6A8-45F3-B03B-86DC28C07B57}" destId="{10FB7B69-0A0B-43E2-9998-82EB11F71163}" srcOrd="1" destOrd="0" presId="urn:microsoft.com/office/officeart/2018/5/layout/IconCircleLabelList"/>
    <dgm:cxn modelId="{5497FAF8-6347-41B4-ABC6-A5366E87B180}" type="presParOf" srcId="{CABA207C-F6A8-45F3-B03B-86DC28C07B57}" destId="{9539AD8F-06D8-492D-A2BE-250F0B28A9BC}" srcOrd="2" destOrd="0" presId="urn:microsoft.com/office/officeart/2018/5/layout/IconCircleLabelList"/>
    <dgm:cxn modelId="{320C9E2C-58CC-4BC2-83E1-DB992AC181D1}" type="presParOf" srcId="{CABA207C-F6A8-45F3-B03B-86DC28C07B57}" destId="{229C680D-963F-429C-A011-4B73D6219FEF}" srcOrd="3" destOrd="0" presId="urn:microsoft.com/office/officeart/2018/5/layout/IconCircleLabelList"/>
    <dgm:cxn modelId="{9919F9CA-37D2-4857-8BFD-A816BF299DA4}" type="presParOf" srcId="{2EDD8D0A-AAD7-4BC1-BEE5-98147223DB5D}" destId="{593021E4-9912-41E3-B5B4-7496429B31CF}" srcOrd="3" destOrd="0" presId="urn:microsoft.com/office/officeart/2018/5/layout/IconCircleLabelList"/>
    <dgm:cxn modelId="{E003321C-D3FD-4531-9525-E0585C88ADFE}" type="presParOf" srcId="{2EDD8D0A-AAD7-4BC1-BEE5-98147223DB5D}" destId="{A3D913EA-A2F5-4B41-9D99-AA3EAD6A2F83}" srcOrd="4" destOrd="0" presId="urn:microsoft.com/office/officeart/2018/5/layout/IconCircleLabelList"/>
    <dgm:cxn modelId="{919F3F32-2397-464E-BAAE-FB1B4D3F41CF}" type="presParOf" srcId="{A3D913EA-A2F5-4B41-9D99-AA3EAD6A2F83}" destId="{F3A580E1-244A-4C83-AB36-9A0967D344F7}" srcOrd="0" destOrd="0" presId="urn:microsoft.com/office/officeart/2018/5/layout/IconCircleLabelList"/>
    <dgm:cxn modelId="{F02B7A99-9A05-42A2-94E7-8F6A5D7FBAB0}" type="presParOf" srcId="{A3D913EA-A2F5-4B41-9D99-AA3EAD6A2F83}" destId="{3520C0E4-887B-4DCE-916B-0F8644E7137B}" srcOrd="1" destOrd="0" presId="urn:microsoft.com/office/officeart/2018/5/layout/IconCircleLabelList"/>
    <dgm:cxn modelId="{F62EB3B9-AC19-418A-8C4E-94EDFD98B0CC}" type="presParOf" srcId="{A3D913EA-A2F5-4B41-9D99-AA3EAD6A2F83}" destId="{8A14EDFB-AEC5-447A-900F-370383ED1209}" srcOrd="2" destOrd="0" presId="urn:microsoft.com/office/officeart/2018/5/layout/IconCircleLabelList"/>
    <dgm:cxn modelId="{637E2963-677C-494C-AF00-A7654129CBE9}" type="presParOf" srcId="{A3D913EA-A2F5-4B41-9D99-AA3EAD6A2F83}" destId="{9F429BB9-061A-417B-AA02-11784E690D9D}"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B3F515-4B9D-49AA-8C2D-0A19495080C4}">
      <dsp:nvSpPr>
        <dsp:cNvPr id="0" name=""/>
        <dsp:cNvSpPr/>
      </dsp:nvSpPr>
      <dsp:spPr>
        <a:xfrm>
          <a:off x="530099" y="893169"/>
          <a:ext cx="1406812" cy="14068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4739B6-155F-4FFE-9B22-C7D7F73332F2}">
      <dsp:nvSpPr>
        <dsp:cNvPr id="0" name=""/>
        <dsp:cNvSpPr/>
      </dsp:nvSpPr>
      <dsp:spPr>
        <a:xfrm>
          <a:off x="829912" y="1192981"/>
          <a:ext cx="807187" cy="807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2FE6FD-3D4A-4F93-9369-2E5245BBF25F}">
      <dsp:nvSpPr>
        <dsp:cNvPr id="0" name=""/>
        <dsp:cNvSpPr/>
      </dsp:nvSpPr>
      <dsp:spPr>
        <a:xfrm>
          <a:off x="80381" y="2738169"/>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GB" sz="1400" kern="1200"/>
            <a:t>Obtain ORCiD number: </a:t>
          </a:r>
          <a:r>
            <a:rPr lang="en-GB" sz="1400" kern="1200">
              <a:hlinkClick xmlns:r="http://schemas.openxmlformats.org/officeDocument/2006/relationships" r:id="rId3"/>
            </a:rPr>
            <a:t>https://orcid.org/register</a:t>
          </a:r>
          <a:endParaRPr lang="en-US" sz="1400" kern="1200"/>
        </a:p>
      </dsp:txBody>
      <dsp:txXfrm>
        <a:off x="80381" y="2738169"/>
        <a:ext cx="2306250" cy="720000"/>
      </dsp:txXfrm>
    </dsp:sp>
    <dsp:sp modelId="{7C181D19-2ED5-40DA-91DA-213A2D8BFE38}">
      <dsp:nvSpPr>
        <dsp:cNvPr id="0" name=""/>
        <dsp:cNvSpPr/>
      </dsp:nvSpPr>
      <dsp:spPr>
        <a:xfrm>
          <a:off x="3239943" y="893169"/>
          <a:ext cx="1406812" cy="14068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FB7B69-0A0B-43E2-9998-82EB11F71163}">
      <dsp:nvSpPr>
        <dsp:cNvPr id="0" name=""/>
        <dsp:cNvSpPr/>
      </dsp:nvSpPr>
      <dsp:spPr>
        <a:xfrm>
          <a:off x="3539756" y="1192981"/>
          <a:ext cx="807187" cy="807187"/>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C680D-963F-429C-A011-4B73D6219FEF}">
      <dsp:nvSpPr>
        <dsp:cNvPr id="0" name=""/>
        <dsp:cNvSpPr/>
      </dsp:nvSpPr>
      <dsp:spPr>
        <a:xfrm>
          <a:off x="2790224" y="2738169"/>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GB" sz="1400" kern="1200"/>
            <a:t>Develop Pure profile pages (make visible)</a:t>
          </a:r>
          <a:endParaRPr lang="en-US" sz="1400" kern="1200"/>
        </a:p>
      </dsp:txBody>
      <dsp:txXfrm>
        <a:off x="2790224" y="2738169"/>
        <a:ext cx="2306250" cy="720000"/>
      </dsp:txXfrm>
    </dsp:sp>
    <dsp:sp modelId="{F3A580E1-244A-4C83-AB36-9A0967D344F7}">
      <dsp:nvSpPr>
        <dsp:cNvPr id="0" name=""/>
        <dsp:cNvSpPr/>
      </dsp:nvSpPr>
      <dsp:spPr>
        <a:xfrm>
          <a:off x="5949787" y="893169"/>
          <a:ext cx="1406812" cy="140681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20C0E4-887B-4DCE-916B-0F8644E7137B}">
      <dsp:nvSpPr>
        <dsp:cNvPr id="0" name=""/>
        <dsp:cNvSpPr/>
      </dsp:nvSpPr>
      <dsp:spPr>
        <a:xfrm>
          <a:off x="6249600" y="1192981"/>
          <a:ext cx="807187" cy="807187"/>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429BB9-061A-417B-AA02-11784E690D9D}">
      <dsp:nvSpPr>
        <dsp:cNvPr id="0" name=""/>
        <dsp:cNvSpPr/>
      </dsp:nvSpPr>
      <dsp:spPr>
        <a:xfrm>
          <a:off x="5500068" y="2738169"/>
          <a:ext cx="23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GB" sz="1400" kern="1200"/>
            <a:t>Prepare to nominate and upload publications for RRE*</a:t>
          </a:r>
          <a:endParaRPr lang="en-US" sz="1400" kern="1200"/>
        </a:p>
      </dsp:txBody>
      <dsp:txXfrm>
        <a:off x="5500068" y="2738169"/>
        <a:ext cx="2306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795470-D5B2-417F-BCE0-B319B951DA44}" type="datetimeFigureOut">
              <a:rPr lang="en-GB" smtClean="0"/>
              <a:t>27/08/2024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283FB-91AF-4CB5-825C-91D7C00B6DC2}" type="slidenum">
              <a:rPr lang="en-GB" smtClean="0"/>
              <a:t>‹#›</a:t>
            </a:fld>
            <a:endParaRPr lang="en-GB"/>
          </a:p>
        </p:txBody>
      </p:sp>
    </p:spTree>
    <p:extLst>
      <p:ext uri="{BB962C8B-B14F-4D97-AF65-F5344CB8AC3E}">
        <p14:creationId xmlns:p14="http://schemas.microsoft.com/office/powerpoint/2010/main" val="3244639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D9283FB-91AF-4CB5-825C-91D7C00B6DC2}" type="slidenum">
              <a:rPr lang="en-GB" smtClean="0"/>
              <a:t>1</a:t>
            </a:fld>
            <a:endParaRPr lang="en-GB"/>
          </a:p>
        </p:txBody>
      </p:sp>
    </p:spTree>
    <p:extLst>
      <p:ext uri="{BB962C8B-B14F-4D97-AF65-F5344CB8AC3E}">
        <p14:creationId xmlns:p14="http://schemas.microsoft.com/office/powerpoint/2010/main" val="3123876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dirty="0">
              <a:solidFill>
                <a:srgbClr val="343536"/>
              </a:solidFill>
              <a:effectLst/>
              <a:highlight>
                <a:srgbClr val="FFFFFF"/>
              </a:highlight>
              <a:latin typeface="Open Sans" panose="020B0606030504020204" pitchFamily="34" charset="0"/>
            </a:endParaRPr>
          </a:p>
          <a:p>
            <a:endParaRPr lang="en-GB" dirty="0"/>
          </a:p>
        </p:txBody>
      </p:sp>
      <p:sp>
        <p:nvSpPr>
          <p:cNvPr id="4" name="Slide Number Placeholder 3"/>
          <p:cNvSpPr>
            <a:spLocks noGrp="1"/>
          </p:cNvSpPr>
          <p:nvPr>
            <p:ph type="sldNum" sz="quarter" idx="10"/>
          </p:nvPr>
        </p:nvSpPr>
        <p:spPr/>
        <p:txBody>
          <a:bodyPr/>
          <a:lstStyle/>
          <a:p>
            <a:fld id="{FD9283FB-91AF-4CB5-825C-91D7C00B6DC2}" type="slidenum">
              <a:rPr lang="en-GB" smtClean="0"/>
              <a:t>2</a:t>
            </a:fld>
            <a:endParaRPr lang="en-GB"/>
          </a:p>
        </p:txBody>
      </p:sp>
    </p:spTree>
    <p:extLst>
      <p:ext uri="{BB962C8B-B14F-4D97-AF65-F5344CB8AC3E}">
        <p14:creationId xmlns:p14="http://schemas.microsoft.com/office/powerpoint/2010/main" val="3922506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US" baseline="0" dirty="0"/>
          </a:p>
        </p:txBody>
      </p:sp>
      <p:sp>
        <p:nvSpPr>
          <p:cNvPr id="4" name="Slide Number Placeholder 3"/>
          <p:cNvSpPr>
            <a:spLocks noGrp="1"/>
          </p:cNvSpPr>
          <p:nvPr>
            <p:ph type="sldNum" sz="quarter" idx="10"/>
          </p:nvPr>
        </p:nvSpPr>
        <p:spPr/>
        <p:txBody>
          <a:bodyPr/>
          <a:lstStyle/>
          <a:p>
            <a:fld id="{FD9283FB-91AF-4CB5-825C-91D7C00B6DC2}" type="slidenum">
              <a:rPr lang="en-GB" smtClean="0"/>
              <a:t>3</a:t>
            </a:fld>
            <a:endParaRPr lang="en-GB"/>
          </a:p>
        </p:txBody>
      </p:sp>
    </p:spTree>
    <p:extLst>
      <p:ext uri="{BB962C8B-B14F-4D97-AF65-F5344CB8AC3E}">
        <p14:creationId xmlns:p14="http://schemas.microsoft.com/office/powerpoint/2010/main" val="426974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FD9283FB-91AF-4CB5-825C-91D7C00B6DC2}" type="slidenum">
              <a:rPr lang="en-GB" smtClean="0"/>
              <a:t>4</a:t>
            </a:fld>
            <a:endParaRPr lang="en-GB"/>
          </a:p>
        </p:txBody>
      </p:sp>
    </p:spTree>
    <p:extLst>
      <p:ext uri="{BB962C8B-B14F-4D97-AF65-F5344CB8AC3E}">
        <p14:creationId xmlns:p14="http://schemas.microsoft.com/office/powerpoint/2010/main" val="1165133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D9283FB-91AF-4CB5-825C-91D7C00B6DC2}" type="slidenum">
              <a:rPr lang="en-GB" smtClean="0"/>
              <a:t>5</a:t>
            </a:fld>
            <a:endParaRPr lang="en-GB"/>
          </a:p>
        </p:txBody>
      </p:sp>
    </p:spTree>
    <p:extLst>
      <p:ext uri="{BB962C8B-B14F-4D97-AF65-F5344CB8AC3E}">
        <p14:creationId xmlns:p14="http://schemas.microsoft.com/office/powerpoint/2010/main" val="1980764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D9283FB-91AF-4CB5-825C-91D7C00B6DC2}" type="slidenum">
              <a:rPr lang="en-GB" smtClean="0"/>
              <a:t>6</a:t>
            </a:fld>
            <a:endParaRPr lang="en-GB"/>
          </a:p>
        </p:txBody>
      </p:sp>
    </p:spTree>
    <p:extLst>
      <p:ext uri="{BB962C8B-B14F-4D97-AF65-F5344CB8AC3E}">
        <p14:creationId xmlns:p14="http://schemas.microsoft.com/office/powerpoint/2010/main" val="3403673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D9283FB-91AF-4CB5-825C-91D7C00B6DC2}" type="slidenum">
              <a:rPr lang="en-GB" smtClean="0"/>
              <a:t>8</a:t>
            </a:fld>
            <a:endParaRPr lang="en-GB"/>
          </a:p>
        </p:txBody>
      </p:sp>
    </p:spTree>
    <p:extLst>
      <p:ext uri="{BB962C8B-B14F-4D97-AF65-F5344CB8AC3E}">
        <p14:creationId xmlns:p14="http://schemas.microsoft.com/office/powerpoint/2010/main" val="429079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9283FB-91AF-4CB5-825C-91D7C00B6DC2}" type="slidenum">
              <a:rPr lang="en-GB" smtClean="0"/>
              <a:t>9</a:t>
            </a:fld>
            <a:endParaRPr lang="en-GB"/>
          </a:p>
        </p:txBody>
      </p:sp>
    </p:spTree>
    <p:extLst>
      <p:ext uri="{BB962C8B-B14F-4D97-AF65-F5344CB8AC3E}">
        <p14:creationId xmlns:p14="http://schemas.microsoft.com/office/powerpoint/2010/main" val="1053519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D9283FB-91AF-4CB5-825C-91D7C00B6DC2}" type="slidenum">
              <a:rPr lang="en-GB" smtClean="0"/>
              <a:t>11</a:t>
            </a:fld>
            <a:endParaRPr lang="en-GB"/>
          </a:p>
        </p:txBody>
      </p:sp>
    </p:spTree>
    <p:extLst>
      <p:ext uri="{BB962C8B-B14F-4D97-AF65-F5344CB8AC3E}">
        <p14:creationId xmlns:p14="http://schemas.microsoft.com/office/powerpoint/2010/main" val="2050778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4E62BA-B0D3-AC40-AB14-84DBC5CB56E6}"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4148124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4E62BA-B0D3-AC40-AB14-84DBC5CB56E6}"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1613966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4E62BA-B0D3-AC40-AB14-84DBC5CB56E6}"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3638665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4E62BA-B0D3-AC40-AB14-84DBC5CB56E6}"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278778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4E62BA-B0D3-AC40-AB14-84DBC5CB56E6}"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2009766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4E62BA-B0D3-AC40-AB14-84DBC5CB56E6}"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78608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4E62BA-B0D3-AC40-AB14-84DBC5CB56E6}" type="datetimeFigureOut">
              <a:rPr lang="en-US" smtClean="0"/>
              <a:t>8/27/2024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2921671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4E62BA-B0D3-AC40-AB14-84DBC5CB56E6}"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436409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E62BA-B0D3-AC40-AB14-84DBC5CB56E6}" type="datetimeFigureOut">
              <a:rPr lang="en-US" smtClean="0"/>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164625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E62BA-B0D3-AC40-AB14-84DBC5CB56E6}"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2250792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E62BA-B0D3-AC40-AB14-84DBC5CB56E6}" type="datetimeFigureOut">
              <a:rPr lang="en-US" smtClean="0"/>
              <a:t>8/27/2024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1C983-B0BD-284E-BBA2-41664DF9F40A}" type="slidenum">
              <a:rPr lang="en-US" smtClean="0"/>
              <a:t>‹#›</a:t>
            </a:fld>
            <a:endParaRPr lang="en-US"/>
          </a:p>
        </p:txBody>
      </p:sp>
    </p:spTree>
    <p:extLst>
      <p:ext uri="{BB962C8B-B14F-4D97-AF65-F5344CB8AC3E}">
        <p14:creationId xmlns:p14="http://schemas.microsoft.com/office/powerpoint/2010/main" val="3835787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E62BA-B0D3-AC40-AB14-84DBC5CB56E6}" type="datetimeFigureOut">
              <a:rPr lang="en-US" smtClean="0"/>
              <a:t>8/27/2024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1C983-B0BD-284E-BBA2-41664DF9F40A}" type="slidenum">
              <a:rPr lang="en-US" smtClean="0"/>
              <a:t>‹#›</a:t>
            </a:fld>
            <a:endParaRPr lang="en-US"/>
          </a:p>
        </p:txBody>
      </p:sp>
    </p:spTree>
    <p:extLst>
      <p:ext uri="{BB962C8B-B14F-4D97-AF65-F5344CB8AC3E}">
        <p14:creationId xmlns:p14="http://schemas.microsoft.com/office/powerpoint/2010/main" val="3968260452"/>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hyperlink" Target="https://www.staffnet.manchester.ac.uk/staff-learning-and-develop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Claire.Hughes@manchester.ac.uk" TargetMode="External"/><Relationship Id="rId3" Type="http://schemas.openxmlformats.org/officeDocument/2006/relationships/hyperlink" Target="mailto:Paula.Dalzell@manchester.ac.uk" TargetMode="External"/><Relationship Id="rId7" Type="http://schemas.openxmlformats.org/officeDocument/2006/relationships/hyperlink" Target="mailto:Eleanor.Nacgregor@manchester.ac.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ebecca.Horner@manchester.ac.uk" TargetMode="External"/><Relationship Id="rId5" Type="http://schemas.openxmlformats.org/officeDocument/2006/relationships/hyperlink" Target="mailto:Damaris.Richards@manchester.ac.uk" TargetMode="External"/><Relationship Id="rId4" Type="http://schemas.openxmlformats.org/officeDocument/2006/relationships/hyperlink" Target="mailto:Neil.Chetham@manchester.ac.uk" TargetMode="External"/><Relationship Id="rId9" Type="http://schemas.openxmlformats.org/officeDocument/2006/relationships/hyperlink" Target="mailto:Soss-research@manchester.ac.uk"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30752" y="1265314"/>
            <a:ext cx="3224750" cy="3249131"/>
          </a:xfrm>
        </p:spPr>
        <p:txBody>
          <a:bodyPr>
            <a:normAutofit fontScale="90000"/>
          </a:bodyPr>
          <a:lstStyle/>
          <a:p>
            <a:pPr algn="l">
              <a:lnSpc>
                <a:spcPct val="90000"/>
              </a:lnSpc>
            </a:pPr>
            <a:r>
              <a:rPr lang="en-US"/>
              <a:t>School of Social Sciences Research</a:t>
            </a:r>
          </a:p>
        </p:txBody>
      </p:sp>
      <p:sp>
        <p:nvSpPr>
          <p:cNvPr id="3" name="Subtitle 2"/>
          <p:cNvSpPr>
            <a:spLocks noGrp="1"/>
          </p:cNvSpPr>
          <p:nvPr>
            <p:ph type="subTitle" idx="1"/>
          </p:nvPr>
        </p:nvSpPr>
        <p:spPr>
          <a:xfrm>
            <a:off x="3730752" y="4721902"/>
            <a:ext cx="3224749" cy="663586"/>
          </a:xfrm>
        </p:spPr>
        <p:txBody>
          <a:bodyPr>
            <a:noAutofit/>
          </a:bodyPr>
          <a:lstStyle/>
          <a:p>
            <a:pPr algn="l">
              <a:lnSpc>
                <a:spcPct val="90000"/>
              </a:lnSpc>
            </a:pPr>
            <a:r>
              <a:rPr lang="en-US" sz="1600" dirty="0"/>
              <a:t>Professor Alice Bloch</a:t>
            </a:r>
          </a:p>
          <a:p>
            <a:pPr algn="l">
              <a:lnSpc>
                <a:spcPct val="90000"/>
              </a:lnSpc>
            </a:pPr>
            <a:r>
              <a:rPr lang="en-US" sz="1600" dirty="0"/>
              <a:t>Director of Research for SoSS</a:t>
            </a:r>
          </a:p>
          <a:p>
            <a:pPr algn="l">
              <a:lnSpc>
                <a:spcPct val="90000"/>
              </a:lnSpc>
            </a:pPr>
            <a:r>
              <a:rPr lang="en-US" sz="1600" dirty="0"/>
              <a:t>alice.bloch@manchester.ac.uk</a:t>
            </a:r>
          </a:p>
        </p:txBody>
      </p:sp>
      <p:pic>
        <p:nvPicPr>
          <p:cNvPr id="7" name="Graphic 6" descr="Books">
            <a:extLst>
              <a:ext uri="{FF2B5EF4-FFF2-40B4-BE49-F238E27FC236}">
                <a16:creationId xmlns:a16="http://schemas.microsoft.com/office/drawing/2014/main" id="{5B427557-DAE8-AC2C-1B0E-88FB1A0DBB6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6453" y="2020850"/>
            <a:ext cx="2824269" cy="2824269"/>
          </a:xfrm>
          <a:prstGeom prst="rect">
            <a:avLst/>
          </a:prstGeom>
        </p:spPr>
      </p:pic>
    </p:spTree>
    <p:extLst>
      <p:ext uri="{BB962C8B-B14F-4D97-AF65-F5344CB8AC3E}">
        <p14:creationId xmlns:p14="http://schemas.microsoft.com/office/powerpoint/2010/main" val="3337212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366FF"/>
                </a:solidFill>
              </a:rPr>
              <a:t>Training and development</a:t>
            </a:r>
          </a:p>
        </p:txBody>
      </p:sp>
      <p:sp>
        <p:nvSpPr>
          <p:cNvPr id="3" name="Content Placeholder 2"/>
          <p:cNvSpPr>
            <a:spLocks noGrp="1"/>
          </p:cNvSpPr>
          <p:nvPr>
            <p:ph idx="1"/>
          </p:nvPr>
        </p:nvSpPr>
        <p:spPr>
          <a:xfrm>
            <a:off x="628650" y="1825625"/>
            <a:ext cx="7886700" cy="4815018"/>
          </a:xfrm>
        </p:spPr>
        <p:txBody>
          <a:bodyPr>
            <a:normAutofit fontScale="47500" lnSpcReduction="20000"/>
          </a:bodyPr>
          <a:lstStyle/>
          <a:p>
            <a:r>
              <a:rPr lang="en-US" sz="4400" dirty="0"/>
              <a:t>Department events</a:t>
            </a:r>
          </a:p>
          <a:p>
            <a:r>
              <a:rPr lang="en-US" sz="4400" dirty="0"/>
              <a:t>School events</a:t>
            </a:r>
          </a:p>
          <a:p>
            <a:r>
              <a:rPr lang="en-US" sz="4400" dirty="0"/>
              <a:t>Faculty events</a:t>
            </a:r>
          </a:p>
          <a:p>
            <a:endParaRPr lang="en-US" sz="4400" dirty="0"/>
          </a:p>
          <a:p>
            <a:r>
              <a:rPr lang="en-US" sz="4400" dirty="0"/>
              <a:t>Mentor</a:t>
            </a:r>
          </a:p>
          <a:p>
            <a:r>
              <a:rPr lang="en-US" sz="4400" dirty="0"/>
              <a:t>PDR &amp; PREP </a:t>
            </a:r>
          </a:p>
          <a:p>
            <a:endParaRPr lang="en-US" sz="4400" dirty="0"/>
          </a:p>
          <a:p>
            <a:r>
              <a:rPr lang="en-US" sz="4400" dirty="0" err="1"/>
              <a:t>Policy@manchester</a:t>
            </a:r>
            <a:endParaRPr lang="en-US" sz="4400" dirty="0"/>
          </a:p>
          <a:p>
            <a:endParaRPr lang="en-US" sz="4400" b="1" dirty="0"/>
          </a:p>
          <a:p>
            <a:r>
              <a:rPr lang="en-US" sz="4400" dirty="0"/>
              <a:t>Mandatory: ethics and GDPR training; unconscious bias training</a:t>
            </a:r>
          </a:p>
          <a:p>
            <a:pPr marL="0" indent="0">
              <a:buNone/>
            </a:pPr>
            <a:r>
              <a:rPr lang="en-US" sz="4400" dirty="0"/>
              <a:t> </a:t>
            </a:r>
          </a:p>
          <a:p>
            <a:r>
              <a:rPr lang="en-US" sz="4400" dirty="0"/>
              <a:t>Staff Training and Development </a:t>
            </a:r>
          </a:p>
          <a:p>
            <a:pPr marL="0" indent="0">
              <a:buNone/>
            </a:pPr>
            <a:r>
              <a:rPr lang="en-US" sz="4400" dirty="0">
                <a:hlinkClick r:id="rId2"/>
              </a:rPr>
              <a:t>https://www.staffnet.manchester.ac.uk/staff-learning-and-development/</a:t>
            </a:r>
            <a:endParaRPr lang="en-US" sz="4400" dirty="0"/>
          </a:p>
          <a:p>
            <a:endParaRPr lang="en-US" dirty="0"/>
          </a:p>
        </p:txBody>
      </p:sp>
    </p:spTree>
    <p:extLst>
      <p:ext uri="{BB962C8B-B14F-4D97-AF65-F5344CB8AC3E}">
        <p14:creationId xmlns:p14="http://schemas.microsoft.com/office/powerpoint/2010/main" val="255287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What you need to do  </a:t>
            </a:r>
          </a:p>
        </p:txBody>
      </p:sp>
      <p:graphicFrame>
        <p:nvGraphicFramePr>
          <p:cNvPr id="7" name="Content Placeholder 2">
            <a:extLst>
              <a:ext uri="{FF2B5EF4-FFF2-40B4-BE49-F238E27FC236}">
                <a16:creationId xmlns:a16="http://schemas.microsoft.com/office/drawing/2014/main" id="{2B3052E7-DEBC-CDBA-F029-CC5ECB37C884}"/>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7507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3366FF"/>
                </a:solidFill>
              </a:rPr>
              <a:t>SoSS Research </a:t>
            </a:r>
          </a:p>
        </p:txBody>
      </p:sp>
      <p:sp>
        <p:nvSpPr>
          <p:cNvPr id="3" name="Content Placeholder 2"/>
          <p:cNvSpPr>
            <a:spLocks noGrp="1"/>
          </p:cNvSpPr>
          <p:nvPr>
            <p:ph idx="1"/>
          </p:nvPr>
        </p:nvSpPr>
        <p:spPr>
          <a:xfrm>
            <a:off x="457200" y="1600200"/>
            <a:ext cx="8229600" cy="5042088"/>
          </a:xfrm>
        </p:spPr>
        <p:txBody>
          <a:bodyPr>
            <a:normAutofit fontScale="77500" lnSpcReduction="20000"/>
          </a:bodyPr>
          <a:lstStyle/>
          <a:p>
            <a:r>
              <a:rPr lang="en-GB" dirty="0"/>
              <a:t>REF2021: Top ten nationally by GPA (grade point average) in Sociology (3rd); </a:t>
            </a:r>
            <a:r>
              <a:rPr lang="en-GB" baseline="30000" dirty="0"/>
              <a:t> </a:t>
            </a:r>
            <a:r>
              <a:rPr lang="en-GB" dirty="0"/>
              <a:t>Philosophy (7</a:t>
            </a:r>
            <a:r>
              <a:rPr lang="en-GB" baseline="30000" dirty="0"/>
              <a:t>th</a:t>
            </a:r>
            <a:r>
              <a:rPr lang="en-GB" dirty="0"/>
              <a:t>); Social Anthropology (8</a:t>
            </a:r>
            <a:r>
              <a:rPr lang="en-GB" baseline="30000" dirty="0"/>
              <a:t>th</a:t>
            </a:r>
            <a:r>
              <a:rPr lang="en-GB" dirty="0"/>
              <a:t>); Politics (8</a:t>
            </a:r>
            <a:r>
              <a:rPr lang="en-GB" baseline="30000" dirty="0"/>
              <a:t>th</a:t>
            </a:r>
            <a:r>
              <a:rPr lang="en-GB" dirty="0"/>
              <a:t>) </a:t>
            </a:r>
          </a:p>
          <a:p>
            <a:r>
              <a:rPr lang="en-GB" dirty="0"/>
              <a:t>SoSS is 28</a:t>
            </a:r>
            <a:r>
              <a:rPr lang="en-GB" baseline="30000" dirty="0"/>
              <a:t>th</a:t>
            </a:r>
            <a:r>
              <a:rPr lang="en-GB" dirty="0"/>
              <a:t> in the world and 7</a:t>
            </a:r>
            <a:r>
              <a:rPr lang="en-GB" baseline="30000" dirty="0"/>
              <a:t>th</a:t>
            </a:r>
            <a:r>
              <a:rPr lang="en-GB" dirty="0"/>
              <a:t> in Europe (THE ranking of World Universities 2024)</a:t>
            </a:r>
          </a:p>
          <a:p>
            <a:r>
              <a:rPr lang="en-GB" dirty="0"/>
              <a:t>Core contributor to </a:t>
            </a:r>
            <a:r>
              <a:rPr lang="en-GB" dirty="0" err="1"/>
              <a:t>UoM’s</a:t>
            </a:r>
            <a:r>
              <a:rPr lang="en-GB" dirty="0"/>
              <a:t> No. 1 ranking in both the UK and Europe and 2</a:t>
            </a:r>
            <a:r>
              <a:rPr lang="en-GB" baseline="30000" dirty="0"/>
              <a:t>nd</a:t>
            </a:r>
            <a:r>
              <a:rPr lang="en-GB" dirty="0"/>
              <a:t> in the World for societal and environmental impact (THE University Impact rankings 2024)</a:t>
            </a:r>
          </a:p>
          <a:p>
            <a:r>
              <a:rPr lang="en-GB" dirty="0"/>
              <a:t>Hosts key Faculty Centres and Institutes including: (Sustainable Consumption Institute, Centre on the Dynamics of Ethnicity, Manchester China Institute, Cathie Marsh Institute for SR)</a:t>
            </a:r>
          </a:p>
          <a:p>
            <a:r>
              <a:rPr lang="en-GB" dirty="0"/>
              <a:t>Some centres include: Morgan Centre for Research into Everyday Lives, Mitchell Centre for Social Network Analysis, Political Economy Centre, </a:t>
            </a:r>
            <a:r>
              <a:rPr lang="en-GB" dirty="0" err="1"/>
              <a:t>ManReg</a:t>
            </a:r>
            <a:r>
              <a:rPr lang="en-GB" dirty="0"/>
              <a:t> (Manchester Centre for Regulation, Governance and Public Law), CCCJ (Centre for Criminology and Criminal Justice), CSEP, (Centre for Social Ethics and Policy) MILC (MCR International Law centre), Granada Centre for Visual Anthropology, the Arthur Lewis Lab for Comparative Development</a:t>
            </a:r>
          </a:p>
        </p:txBody>
      </p:sp>
    </p:spTree>
    <p:extLst>
      <p:ext uri="{BB962C8B-B14F-4D97-AF65-F5344CB8AC3E}">
        <p14:creationId xmlns:p14="http://schemas.microsoft.com/office/powerpoint/2010/main" val="348118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3366FF"/>
                </a:solidFill>
              </a:rPr>
              <a:t>Core research themes</a:t>
            </a:r>
          </a:p>
        </p:txBody>
      </p:sp>
      <p:sp>
        <p:nvSpPr>
          <p:cNvPr id="3" name="Content Placeholder 2"/>
          <p:cNvSpPr>
            <a:spLocks noGrp="1"/>
          </p:cNvSpPr>
          <p:nvPr>
            <p:ph idx="1"/>
          </p:nvPr>
        </p:nvSpPr>
        <p:spPr>
          <a:xfrm>
            <a:off x="532459" y="1948274"/>
            <a:ext cx="8229600" cy="4525963"/>
          </a:xfrm>
        </p:spPr>
        <p:txBody>
          <a:bodyPr>
            <a:normAutofit/>
          </a:bodyPr>
          <a:lstStyle/>
          <a:p>
            <a:r>
              <a:rPr lang="en-GB" dirty="0"/>
              <a:t>Global challenges</a:t>
            </a:r>
          </a:p>
          <a:p>
            <a:r>
              <a:rPr lang="en-GB" dirty="0"/>
              <a:t>Inequalities, Justice and Representation</a:t>
            </a:r>
          </a:p>
          <a:p>
            <a:r>
              <a:rPr lang="en-GB" dirty="0"/>
              <a:t>Innovative Methods</a:t>
            </a:r>
          </a:p>
        </p:txBody>
      </p:sp>
    </p:spTree>
    <p:extLst>
      <p:ext uri="{BB962C8B-B14F-4D97-AF65-F5344CB8AC3E}">
        <p14:creationId xmlns:p14="http://schemas.microsoft.com/office/powerpoint/2010/main" val="347245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3366FF"/>
                </a:solidFill>
              </a:rPr>
              <a:t>Faculty research priorities</a:t>
            </a:r>
          </a:p>
        </p:txBody>
      </p:sp>
      <p:sp>
        <p:nvSpPr>
          <p:cNvPr id="3" name="Content Placeholder 2"/>
          <p:cNvSpPr>
            <a:spLocks noGrp="1"/>
          </p:cNvSpPr>
          <p:nvPr>
            <p:ph idx="1"/>
          </p:nvPr>
        </p:nvSpPr>
        <p:spPr/>
        <p:txBody>
          <a:bodyPr>
            <a:normAutofit/>
          </a:bodyPr>
          <a:lstStyle/>
          <a:p>
            <a:r>
              <a:rPr lang="en-GB" dirty="0"/>
              <a:t>Global inequalities</a:t>
            </a:r>
          </a:p>
          <a:p>
            <a:r>
              <a:rPr lang="en-GB" dirty="0"/>
              <a:t>Sustainable futures</a:t>
            </a:r>
          </a:p>
          <a:p>
            <a:r>
              <a:rPr lang="en-GB" dirty="0"/>
              <a:t>Digital futures</a:t>
            </a:r>
          </a:p>
          <a:p>
            <a:r>
              <a:rPr lang="en-GB" dirty="0"/>
              <a:t>Creative Manchester</a:t>
            </a:r>
          </a:p>
          <a:p>
            <a:r>
              <a:rPr lang="en-GB" dirty="0"/>
              <a:t>Post-Covid Society</a:t>
            </a:r>
          </a:p>
          <a:p>
            <a:r>
              <a:rPr lang="en-GB" dirty="0"/>
              <a:t>Health Inequalities* </a:t>
            </a:r>
          </a:p>
        </p:txBody>
      </p:sp>
    </p:spTree>
    <p:extLst>
      <p:ext uri="{BB962C8B-B14F-4D97-AF65-F5344CB8AC3E}">
        <p14:creationId xmlns:p14="http://schemas.microsoft.com/office/powerpoint/2010/main" val="2077288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3366FF"/>
                </a:solidFill>
              </a:rPr>
              <a:t>Strategic priorities</a:t>
            </a:r>
          </a:p>
        </p:txBody>
      </p:sp>
      <p:sp>
        <p:nvSpPr>
          <p:cNvPr id="3" name="Content Placeholder 2"/>
          <p:cNvSpPr>
            <a:spLocks noGrp="1"/>
          </p:cNvSpPr>
          <p:nvPr>
            <p:ph idx="1"/>
          </p:nvPr>
        </p:nvSpPr>
        <p:spPr/>
        <p:txBody>
          <a:bodyPr>
            <a:normAutofit fontScale="92500" lnSpcReduction="10000"/>
          </a:bodyPr>
          <a:lstStyle/>
          <a:p>
            <a:r>
              <a:rPr lang="en-GB" dirty="0"/>
              <a:t>To raise the quality of our research outputs (90% at 3*/4* in REF2021)</a:t>
            </a:r>
          </a:p>
          <a:p>
            <a:r>
              <a:rPr lang="en-GB" dirty="0"/>
              <a:t>To develop the social, economic and cultural impact of our research</a:t>
            </a:r>
          </a:p>
          <a:p>
            <a:r>
              <a:rPr lang="en-GB" dirty="0"/>
              <a:t>To increase, diversify and expand research income</a:t>
            </a:r>
          </a:p>
          <a:p>
            <a:r>
              <a:rPr lang="en-GB" dirty="0"/>
              <a:t>To improve the academic standing of our research (including through citations)</a:t>
            </a:r>
          </a:p>
          <a:p>
            <a:r>
              <a:rPr lang="en-GB" dirty="0"/>
              <a:t>To develop the leadership potential of early and mid- career researchers</a:t>
            </a:r>
          </a:p>
          <a:p>
            <a:r>
              <a:rPr lang="en-GB" dirty="0"/>
              <a:t>To support PGR researchers as future leaders and in completion rates</a:t>
            </a:r>
          </a:p>
        </p:txBody>
      </p:sp>
    </p:spTree>
    <p:extLst>
      <p:ext uri="{BB962C8B-B14F-4D97-AF65-F5344CB8AC3E}">
        <p14:creationId xmlns:p14="http://schemas.microsoft.com/office/powerpoint/2010/main" val="2039300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366FF"/>
                </a:solidFill>
              </a:rPr>
              <a:t>Individual Research Performance</a:t>
            </a:r>
          </a:p>
        </p:txBody>
      </p:sp>
      <p:sp>
        <p:nvSpPr>
          <p:cNvPr id="3" name="Content Placeholder 2"/>
          <p:cNvSpPr>
            <a:spLocks noGrp="1"/>
          </p:cNvSpPr>
          <p:nvPr>
            <p:ph idx="1"/>
          </p:nvPr>
        </p:nvSpPr>
        <p:spPr/>
        <p:txBody>
          <a:bodyPr>
            <a:normAutofit lnSpcReduction="10000"/>
          </a:bodyPr>
          <a:lstStyle/>
          <a:p>
            <a:pPr marL="0" indent="0">
              <a:buNone/>
            </a:pPr>
            <a:r>
              <a:rPr lang="en-US" dirty="0"/>
              <a:t>Each department will provide guidance that encompasses the expected:</a:t>
            </a:r>
          </a:p>
          <a:p>
            <a:r>
              <a:rPr lang="en-US" dirty="0"/>
              <a:t>quality and volume of outputs</a:t>
            </a:r>
          </a:p>
          <a:p>
            <a:r>
              <a:rPr lang="en-US" dirty="0"/>
              <a:t>outputs reviewed </a:t>
            </a:r>
            <a:r>
              <a:rPr lang="en-GB" dirty="0"/>
              <a:t>in </a:t>
            </a:r>
            <a:r>
              <a:rPr lang="en-US" dirty="0"/>
              <a:t>RRE (Research Review Exercise)</a:t>
            </a:r>
          </a:p>
          <a:p>
            <a:r>
              <a:rPr lang="en-US" dirty="0"/>
              <a:t>research funding applications (information circulated by RO)</a:t>
            </a:r>
          </a:p>
          <a:p>
            <a:r>
              <a:rPr lang="en-US" dirty="0"/>
              <a:t>doctoral supervision</a:t>
            </a:r>
          </a:p>
          <a:p>
            <a:r>
              <a:rPr lang="en-US" dirty="0"/>
              <a:t>knowledge exchange and impact activities</a:t>
            </a:r>
          </a:p>
          <a:p>
            <a:r>
              <a:rPr lang="en-US" dirty="0"/>
              <a:t>collegial contribution to the research community </a:t>
            </a:r>
          </a:p>
          <a:p>
            <a:endParaRPr lang="en-US" dirty="0"/>
          </a:p>
        </p:txBody>
      </p:sp>
    </p:spTree>
    <p:extLst>
      <p:ext uri="{BB962C8B-B14F-4D97-AF65-F5344CB8AC3E}">
        <p14:creationId xmlns:p14="http://schemas.microsoft.com/office/powerpoint/2010/main" val="1173265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3366FF"/>
                </a:solidFill>
              </a:rPr>
              <a:t>Supports (academic and research career advice)</a:t>
            </a:r>
          </a:p>
        </p:txBody>
      </p:sp>
      <p:sp>
        <p:nvSpPr>
          <p:cNvPr id="3" name="Content Placeholder 2"/>
          <p:cNvSpPr>
            <a:spLocks noGrp="1"/>
          </p:cNvSpPr>
          <p:nvPr>
            <p:ph idx="1"/>
          </p:nvPr>
        </p:nvSpPr>
        <p:spPr>
          <a:xfrm>
            <a:off x="457200" y="1242037"/>
            <a:ext cx="8229600" cy="4525963"/>
          </a:xfrm>
        </p:spPr>
        <p:txBody>
          <a:bodyPr>
            <a:normAutofit/>
          </a:bodyPr>
          <a:lstStyle/>
          <a:p>
            <a:endParaRPr lang="en-US" dirty="0"/>
          </a:p>
          <a:p>
            <a:r>
              <a:rPr lang="en-US" dirty="0"/>
              <a:t>Mentor</a:t>
            </a:r>
          </a:p>
          <a:p>
            <a:r>
              <a:rPr lang="en-US" dirty="0"/>
              <a:t>Department Director of Research </a:t>
            </a:r>
          </a:p>
          <a:p>
            <a:r>
              <a:rPr lang="en-US" dirty="0"/>
              <a:t>Centre/Institute/Project Directors</a:t>
            </a:r>
          </a:p>
          <a:p>
            <a:r>
              <a:rPr lang="en-US" dirty="0"/>
              <a:t>Head of Department</a:t>
            </a:r>
          </a:p>
          <a:p>
            <a:r>
              <a:rPr lang="en-US" dirty="0"/>
              <a:t>School Director of Research</a:t>
            </a:r>
          </a:p>
          <a:p>
            <a:endParaRPr lang="en-US" dirty="0"/>
          </a:p>
          <a:p>
            <a:r>
              <a:rPr lang="en-US" dirty="0"/>
              <a:t>Research Leave (1 after 6 semesters, by application)</a:t>
            </a:r>
          </a:p>
        </p:txBody>
      </p:sp>
    </p:spTree>
    <p:extLst>
      <p:ext uri="{BB962C8B-B14F-4D97-AF65-F5344CB8AC3E}">
        <p14:creationId xmlns:p14="http://schemas.microsoft.com/office/powerpoint/2010/main" val="539590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1AB82-F1DF-5036-557B-1A8EA87DD149}"/>
              </a:ext>
            </a:extLst>
          </p:cNvPr>
          <p:cNvSpPr>
            <a:spLocks noGrp="1"/>
          </p:cNvSpPr>
          <p:nvPr>
            <p:ph type="title"/>
          </p:nvPr>
        </p:nvSpPr>
        <p:spPr/>
        <p:txBody>
          <a:bodyPr>
            <a:normAutofit/>
          </a:bodyPr>
          <a:lstStyle/>
          <a:p>
            <a:r>
              <a:rPr lang="en-US" dirty="0">
                <a:solidFill>
                  <a:srgbClr val="3366FF"/>
                </a:solidFill>
              </a:rPr>
              <a:t>Professional Support Services </a:t>
            </a:r>
            <a:endParaRPr lang="en-GB" dirty="0"/>
          </a:p>
        </p:txBody>
      </p:sp>
      <p:sp>
        <p:nvSpPr>
          <p:cNvPr id="3" name="Content Placeholder 2">
            <a:extLst>
              <a:ext uri="{FF2B5EF4-FFF2-40B4-BE49-F238E27FC236}">
                <a16:creationId xmlns:a16="http://schemas.microsoft.com/office/drawing/2014/main" id="{048337AB-460E-32FC-F4A9-DAD17C421815}"/>
              </a:ext>
            </a:extLst>
          </p:cNvPr>
          <p:cNvSpPr>
            <a:spLocks noGrp="1"/>
          </p:cNvSpPr>
          <p:nvPr>
            <p:ph idx="1"/>
          </p:nvPr>
        </p:nvSpPr>
        <p:spPr>
          <a:xfrm>
            <a:off x="628650" y="1825624"/>
            <a:ext cx="7886700" cy="4667249"/>
          </a:xfrm>
        </p:spPr>
        <p:txBody>
          <a:bodyPr>
            <a:normAutofit fontScale="77500" lnSpcReduction="20000"/>
          </a:bodyPr>
          <a:lstStyle/>
          <a:p>
            <a:r>
              <a:rPr lang="en-US" sz="2300" b="1" dirty="0"/>
              <a:t>Research Support Office</a:t>
            </a:r>
            <a:r>
              <a:rPr lang="en-US" sz="2300" dirty="0"/>
              <a:t>: Grant applications; regulations and costings</a:t>
            </a:r>
          </a:p>
          <a:p>
            <a:endParaRPr lang="en-US" sz="2300" dirty="0"/>
          </a:p>
          <a:p>
            <a:r>
              <a:rPr lang="en-US" sz="2300" b="1" dirty="0"/>
              <a:t>Research Support Manager</a:t>
            </a:r>
            <a:r>
              <a:rPr lang="en-US" sz="2300" dirty="0"/>
              <a:t>: </a:t>
            </a:r>
            <a:r>
              <a:rPr lang="en-GB" sz="2300" u="sng" dirty="0">
                <a:hlinkClick r:id="rId3"/>
              </a:rPr>
              <a:t>Paula.Dalzell@manchester.ac.uk</a:t>
            </a:r>
            <a:r>
              <a:rPr lang="en-GB" sz="2300" u="sng" dirty="0"/>
              <a:t> </a:t>
            </a:r>
            <a:endParaRPr lang="en-US" sz="2300" dirty="0"/>
          </a:p>
          <a:p>
            <a:pPr marL="0" indent="0">
              <a:buNone/>
            </a:pPr>
            <a:endParaRPr lang="en-US" sz="2300" b="1" dirty="0">
              <a:latin typeface="Aptos" panose="020B0004020202020204" pitchFamily="34" charset="0"/>
              <a:ea typeface="Aptos" panose="020B0004020202020204" pitchFamily="34" charset="0"/>
              <a:cs typeface="Aptos" panose="020B0004020202020204" pitchFamily="34" charset="0"/>
            </a:endParaRPr>
          </a:p>
          <a:p>
            <a:r>
              <a:rPr lang="en-US" sz="2300" b="1" dirty="0">
                <a:effectLst/>
                <a:latin typeface="Aptos" panose="020B0004020202020204" pitchFamily="34" charset="0"/>
                <a:ea typeface="Aptos" panose="020B0004020202020204" pitchFamily="34" charset="0"/>
                <a:cs typeface="Aptos" panose="020B0004020202020204" pitchFamily="34" charset="0"/>
              </a:rPr>
              <a:t>Research Support Officers:</a:t>
            </a:r>
          </a:p>
          <a:p>
            <a:pPr marL="342900" lvl="0" indent="-342900">
              <a:buFont typeface="Arial" panose="020B0604020202020204" pitchFamily="34" charset="0"/>
              <a:buChar char="•"/>
              <a:tabLst>
                <a:tab pos="457200" algn="l"/>
              </a:tabLst>
            </a:pPr>
            <a:r>
              <a:rPr lang="en-GB" sz="23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4"/>
              </a:rPr>
              <a:t>Neil.Chetham@manchester.ac.uk</a:t>
            </a:r>
            <a:r>
              <a:rPr lang="en-GB" sz="2300" u="sng" dirty="0">
                <a:effectLst/>
                <a:latin typeface="Aptos" panose="020B0004020202020204" pitchFamily="34" charset="0"/>
                <a:ea typeface="Times New Roman" panose="02020603050405020304" pitchFamily="18" charset="0"/>
                <a:cs typeface="Times New Roman" panose="02020603050405020304" pitchFamily="18" charset="0"/>
              </a:rPr>
              <a:t> (Law)</a:t>
            </a:r>
            <a:endParaRPr lang="en-GB" sz="23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23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5"/>
              </a:rPr>
              <a:t>Damaris.Richards@manchester.ac.uk</a:t>
            </a:r>
            <a:r>
              <a:rPr lang="en-GB" sz="2300" u="sng" dirty="0">
                <a:effectLst/>
                <a:latin typeface="Aptos" panose="020B0004020202020204" pitchFamily="34" charset="0"/>
                <a:ea typeface="Times New Roman" panose="02020603050405020304" pitchFamily="18" charset="0"/>
                <a:cs typeface="Times New Roman" panose="02020603050405020304" pitchFamily="18" charset="0"/>
              </a:rPr>
              <a:t> (Criminology)</a:t>
            </a:r>
            <a:endParaRPr lang="en-GB" sz="23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23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6"/>
              </a:rPr>
              <a:t>Rebecca.Horner@manchester.ac.uk</a:t>
            </a:r>
            <a:r>
              <a:rPr lang="en-GB" sz="2300" u="sng" dirty="0">
                <a:effectLst/>
                <a:latin typeface="Aptos" panose="020B0004020202020204" pitchFamily="34" charset="0"/>
                <a:ea typeface="Times New Roman" panose="02020603050405020304" pitchFamily="18" charset="0"/>
                <a:cs typeface="Times New Roman" panose="02020603050405020304" pitchFamily="18" charset="0"/>
              </a:rPr>
              <a:t> (Politics and Economics)</a:t>
            </a:r>
            <a:endParaRPr lang="en-GB" sz="23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23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7"/>
              </a:rPr>
              <a:t>Eleanor.Macgregor@manchester.ac.uk</a:t>
            </a:r>
            <a:r>
              <a:rPr lang="en-GB" sz="2300" u="sng" dirty="0">
                <a:effectLst/>
                <a:latin typeface="Aptos" panose="020B0004020202020204" pitchFamily="34" charset="0"/>
                <a:ea typeface="Times New Roman" panose="02020603050405020304" pitchFamily="18" charset="0"/>
                <a:cs typeface="Times New Roman" panose="02020603050405020304" pitchFamily="18" charset="0"/>
              </a:rPr>
              <a:t> (Sociology and Social Statistics)</a:t>
            </a:r>
            <a:endParaRPr lang="en-GB" sz="23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GB" sz="23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8"/>
              </a:rPr>
              <a:t>Yvonne.Rossi@manchester.ac.uk</a:t>
            </a:r>
            <a:r>
              <a:rPr lang="en-GB" sz="2300" u="sng" dirty="0">
                <a:effectLst/>
                <a:latin typeface="Aptos" panose="020B0004020202020204" pitchFamily="34" charset="0"/>
                <a:ea typeface="Times New Roman" panose="02020603050405020304" pitchFamily="18" charset="0"/>
                <a:cs typeface="Times New Roman" panose="02020603050405020304" pitchFamily="18" charset="0"/>
              </a:rPr>
              <a:t> (Social Anthropology and Philosophy)</a:t>
            </a:r>
            <a:endParaRPr lang="en-GB" sz="23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2300" b="1" dirty="0">
                <a:effectLst/>
                <a:latin typeface="Aptos" panose="020B0004020202020204" pitchFamily="34" charset="0"/>
                <a:ea typeface="Times New Roman" panose="02020603050405020304" pitchFamily="18" charset="0"/>
                <a:cs typeface="Times New Roman" panose="02020603050405020304" pitchFamily="18" charset="0"/>
              </a:rPr>
              <a:t>Shared Email</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300" u="sng" dirty="0">
                <a:solidFill>
                  <a:srgbClr val="467886"/>
                </a:solidFill>
                <a:effectLst/>
                <a:latin typeface="Aptos" panose="020B0004020202020204" pitchFamily="34" charset="0"/>
                <a:ea typeface="Times New Roman" panose="02020603050405020304" pitchFamily="18" charset="0"/>
                <a:cs typeface="Times New Roman" panose="02020603050405020304" pitchFamily="18" charset="0"/>
                <a:hlinkClick r:id="rId9"/>
              </a:rPr>
              <a:t>Soss-research@manchester.ac.uk</a:t>
            </a:r>
            <a:endParaRPr lang="en-GB" sz="23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en-US" sz="2300" b="1" dirty="0">
                <a:effectLst/>
                <a:latin typeface="Aptos" panose="020B0004020202020204" pitchFamily="34" charset="0"/>
                <a:ea typeface="Times New Roman" panose="02020603050405020304" pitchFamily="18" charset="0"/>
                <a:cs typeface="Times New Roman" panose="02020603050405020304" pitchFamily="18" charset="0"/>
              </a:rPr>
              <a:t>Strategic funding support, including grant preparation </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a:t>
            </a:r>
            <a:r>
              <a:rPr lang="en-US" sz="2300" dirty="0" err="1">
                <a:effectLst/>
                <a:latin typeface="Aptos" panose="020B0004020202020204" pitchFamily="34" charset="0"/>
                <a:ea typeface="Times New Roman" panose="02020603050405020304" pitchFamily="18" charset="0"/>
                <a:cs typeface="Times New Roman" panose="02020603050405020304" pitchFamily="18" charset="0"/>
              </a:rPr>
              <a:t>Tshego</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300" dirty="0" err="1">
                <a:effectLst/>
                <a:latin typeface="Aptos" panose="020B0004020202020204" pitchFamily="34" charset="0"/>
                <a:ea typeface="Times New Roman" panose="02020603050405020304" pitchFamily="18" charset="0"/>
                <a:cs typeface="Times New Roman" panose="02020603050405020304" pitchFamily="18" charset="0"/>
              </a:rPr>
              <a:t>Seabi</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 </a:t>
            </a:r>
            <a:r>
              <a:rPr lang="en-US" sz="2300" b="1" dirty="0">
                <a:effectLst/>
                <a:latin typeface="Aptos" panose="020B0004020202020204" pitchFamily="34" charset="0"/>
                <a:ea typeface="Times New Roman" panose="02020603050405020304" pitchFamily="18" charset="0"/>
                <a:cs typeface="Times New Roman" panose="02020603050405020304" pitchFamily="18" charset="0"/>
              </a:rPr>
              <a:t>Impact Facilitator </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(Carly Fletcher), </a:t>
            </a:r>
            <a:r>
              <a:rPr lang="en-US" sz="2300" b="1" dirty="0">
                <a:effectLst/>
                <a:latin typeface="Aptos" panose="020B0004020202020204" pitchFamily="34" charset="0"/>
                <a:ea typeface="Times New Roman" panose="02020603050405020304" pitchFamily="18" charset="0"/>
                <a:cs typeface="Times New Roman" panose="02020603050405020304" pitchFamily="18" charset="0"/>
              </a:rPr>
              <a:t>Post-award team </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(Pip Walker), </a:t>
            </a:r>
            <a:r>
              <a:rPr lang="en-US" sz="2300" b="1" dirty="0">
                <a:effectLst/>
                <a:latin typeface="Aptos" panose="020B0004020202020204" pitchFamily="34" charset="0"/>
                <a:ea typeface="Times New Roman" panose="02020603050405020304" pitchFamily="18" charset="0"/>
                <a:cs typeface="Times New Roman" panose="02020603050405020304" pitchFamily="18" charset="0"/>
              </a:rPr>
              <a:t>Research Funding Bulletin</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 (Marta </a:t>
            </a:r>
            <a:r>
              <a:rPr lang="en-US" sz="2300" dirty="0" err="1">
                <a:effectLst/>
                <a:latin typeface="Aptos" panose="020B0004020202020204" pitchFamily="34" charset="0"/>
                <a:ea typeface="Times New Roman" panose="02020603050405020304" pitchFamily="18" charset="0"/>
                <a:cs typeface="Times New Roman" panose="02020603050405020304" pitchFamily="18" charset="0"/>
              </a:rPr>
              <a:t>Fole</a:t>
            </a:r>
            <a:r>
              <a:rPr lang="en-US" sz="2300" dirty="0">
                <a:effectLst/>
                <a:latin typeface="Aptos" panose="020B0004020202020204" pitchFamily="34" charset="0"/>
                <a:ea typeface="Times New Roman" panose="02020603050405020304" pitchFamily="18" charset="0"/>
                <a:cs typeface="Times New Roman" panose="02020603050405020304" pitchFamily="18" charset="0"/>
              </a:rPr>
              <a:t>)</a:t>
            </a:r>
            <a:endParaRPr lang="en-GB" sz="23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9314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366FF"/>
                </a:solidFill>
              </a:rPr>
              <a:t>Internal funding</a:t>
            </a:r>
          </a:p>
        </p:txBody>
      </p:sp>
      <p:sp>
        <p:nvSpPr>
          <p:cNvPr id="3" name="Content Placeholder 2"/>
          <p:cNvSpPr>
            <a:spLocks noGrp="1"/>
          </p:cNvSpPr>
          <p:nvPr>
            <p:ph idx="1"/>
          </p:nvPr>
        </p:nvSpPr>
        <p:spPr/>
        <p:txBody>
          <a:bodyPr>
            <a:normAutofit fontScale="70000" lnSpcReduction="20000"/>
          </a:bodyPr>
          <a:lstStyle/>
          <a:p>
            <a:r>
              <a:rPr lang="en-US" dirty="0"/>
              <a:t>Research support allowance (£2k)</a:t>
            </a:r>
          </a:p>
          <a:p>
            <a:r>
              <a:rPr lang="en-US" dirty="0"/>
              <a:t>Department research support funds</a:t>
            </a:r>
          </a:p>
          <a:p>
            <a:r>
              <a:rPr lang="en-US" dirty="0"/>
              <a:t>School small grants competition (up to 2k, to support grant applications, </a:t>
            </a:r>
            <a:r>
              <a:rPr lang="en-US" dirty="0" err="1"/>
              <a:t>internationalisation</a:t>
            </a:r>
            <a:r>
              <a:rPr lang="en-US" dirty="0"/>
              <a:t>, social responsibility, business engagement activities)</a:t>
            </a:r>
          </a:p>
          <a:p>
            <a:r>
              <a:rPr lang="en-US" dirty="0"/>
              <a:t>Humanities Strategic Research Investment Funding (HSIF) </a:t>
            </a:r>
            <a:r>
              <a:rPr lang="mr-IN" dirty="0"/>
              <a:t>–</a:t>
            </a:r>
            <a:r>
              <a:rPr lang="en-US" dirty="0"/>
              <a:t> Team Awards £100k-£350k; Individual Awards - £15k for leave</a:t>
            </a:r>
          </a:p>
          <a:p>
            <a:r>
              <a:rPr lang="en-US" dirty="0"/>
              <a:t>University of Manchester Research Institute (UMRI) </a:t>
            </a:r>
            <a:r>
              <a:rPr lang="mr-IN" dirty="0"/>
              <a:t>–</a:t>
            </a:r>
            <a:r>
              <a:rPr lang="en-US" dirty="0"/>
              <a:t> Pump Priming and Discipline Hopping funds</a:t>
            </a:r>
          </a:p>
          <a:p>
            <a:r>
              <a:rPr lang="en-US" dirty="0"/>
              <a:t>Faculty </a:t>
            </a:r>
            <a:r>
              <a:rPr lang="en-US" dirty="0" err="1"/>
              <a:t>internationalisation</a:t>
            </a:r>
            <a:r>
              <a:rPr lang="en-US" dirty="0"/>
              <a:t> funds </a:t>
            </a:r>
            <a:r>
              <a:rPr lang="mr-IN" dirty="0"/>
              <a:t>–</a:t>
            </a:r>
            <a:r>
              <a:rPr lang="en-US" dirty="0"/>
              <a:t> strategic partnerships include Toronto, Melbourne, Indiana, Stockholm</a:t>
            </a:r>
          </a:p>
          <a:p>
            <a:r>
              <a:rPr lang="en-US" dirty="0"/>
              <a:t>Combined UKRI IAA (UK Research and Innovation Impact Acceleration Accounts) scheme (up to £30k for impact/KE activities 2023-2028)</a:t>
            </a:r>
          </a:p>
          <a:p>
            <a:r>
              <a:rPr lang="en-US" dirty="0"/>
              <a:t>Ad hoc schemes</a:t>
            </a:r>
          </a:p>
          <a:p>
            <a:endParaRPr lang="en-US" dirty="0"/>
          </a:p>
        </p:txBody>
      </p:sp>
    </p:spTree>
    <p:extLst>
      <p:ext uri="{BB962C8B-B14F-4D97-AF65-F5344CB8AC3E}">
        <p14:creationId xmlns:p14="http://schemas.microsoft.com/office/powerpoint/2010/main" val="347364252"/>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633EF6F2176B4B8EC564F695DD0E79" ma:contentTypeVersion="6" ma:contentTypeDescription="Create a new document." ma:contentTypeScope="" ma:versionID="91f79c2fd01562860e77772dbd20c653">
  <xsd:schema xmlns:xsd="http://www.w3.org/2001/XMLSchema" xmlns:xs="http://www.w3.org/2001/XMLSchema" xmlns:p="http://schemas.microsoft.com/office/2006/metadata/properties" xmlns:ns2="f6733ad0-b43f-47f5-952c-5a1e0d7ba486" xmlns:ns3="e4592717-ed7b-48e0-97a8-883bb1f461c7" targetNamespace="http://schemas.microsoft.com/office/2006/metadata/properties" ma:root="true" ma:fieldsID="94a9984c38748761eaa3f08e597ce207" ns2:_="" ns3:_="">
    <xsd:import namespace="f6733ad0-b43f-47f5-952c-5a1e0d7ba486"/>
    <xsd:import namespace="e4592717-ed7b-48e0-97a8-883bb1f461c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733ad0-b43f-47f5-952c-5a1e0d7ba4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4592717-ed7b-48e0-97a8-883bb1f461c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4ED625-2246-424C-94B2-A4A2A00075BC}">
  <ds:schemaRefs>
    <ds:schemaRef ds:uri="http://schemas.microsoft.com/sharepoint/v3/contenttype/forms"/>
  </ds:schemaRefs>
</ds:datastoreItem>
</file>

<file path=customXml/itemProps2.xml><?xml version="1.0" encoding="utf-8"?>
<ds:datastoreItem xmlns:ds="http://schemas.openxmlformats.org/officeDocument/2006/customXml" ds:itemID="{E01D78B7-5553-4CA6-8A71-C32261A63078}"/>
</file>

<file path=customXml/itemProps3.xml><?xml version="1.0" encoding="utf-8"?>
<ds:datastoreItem xmlns:ds="http://schemas.openxmlformats.org/officeDocument/2006/customXml" ds:itemID="{38C61388-38B3-4E3C-B382-B8ED64680B6F}">
  <ds:schemaRefs>
    <ds:schemaRef ds:uri="http://purl.org/dc/terms/"/>
    <ds:schemaRef ds:uri="http://schemas.microsoft.com/office/2006/metadata/properties"/>
    <ds:schemaRef ds:uri="http://schemas.microsoft.com/office/2006/documentManagement/types"/>
    <ds:schemaRef ds:uri="http://www.w3.org/XML/1998/namespace"/>
    <ds:schemaRef ds:uri="http://purl.org/dc/elements/1.1/"/>
    <ds:schemaRef ds:uri="http://schemas.microsoft.com/office/infopath/2007/PartnerControls"/>
    <ds:schemaRef ds:uri="b6e9f9da-a1e5-4486-89fe-46a240835221"/>
    <ds:schemaRef ds:uri="http://schemas.openxmlformats.org/package/2006/metadata/core-properties"/>
    <ds:schemaRef ds:uri="5568f873-e554-402d-807c-afe9e257be0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16190</TotalTime>
  <Words>737</Words>
  <Application>Microsoft Office PowerPoint</Application>
  <PresentationFormat>On-screen Show (4:3)</PresentationFormat>
  <Paragraphs>94</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Calibri Light</vt:lpstr>
      <vt:lpstr>Open Sans</vt:lpstr>
      <vt:lpstr>Office 2013 - 2022 Theme</vt:lpstr>
      <vt:lpstr>School of Social Sciences Research</vt:lpstr>
      <vt:lpstr>SoSS Research </vt:lpstr>
      <vt:lpstr>Core research themes</vt:lpstr>
      <vt:lpstr>Faculty research priorities</vt:lpstr>
      <vt:lpstr>Strategic priorities</vt:lpstr>
      <vt:lpstr>Individual Research Performance</vt:lpstr>
      <vt:lpstr>Supports (academic and research career advice)</vt:lpstr>
      <vt:lpstr>Professional Support Services </vt:lpstr>
      <vt:lpstr>Internal funding</vt:lpstr>
      <vt:lpstr>Training and development</vt:lpstr>
      <vt:lpstr>What you need to do  </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Heaphy</dc:creator>
  <cp:lastModifiedBy>Alice Bloch</cp:lastModifiedBy>
  <cp:revision>84</cp:revision>
  <dcterms:created xsi:type="dcterms:W3CDTF">2017-09-10T12:36:04Z</dcterms:created>
  <dcterms:modified xsi:type="dcterms:W3CDTF">2024-08-27T13:24:14Z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0x01010069633EF6F2176B4B8EC564F695DD0E79</vt:lpwstr>
  </property>
</Properties>
</file>