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handoutMasterIdLst>
    <p:handoutMasterId r:id="rId38"/>
  </p:handoutMasterIdLst>
  <p:sldIdLst>
    <p:sldId id="256" r:id="rId2"/>
    <p:sldId id="271" r:id="rId3"/>
    <p:sldId id="267" r:id="rId4"/>
    <p:sldId id="274" r:id="rId5"/>
    <p:sldId id="276" r:id="rId6"/>
    <p:sldId id="257" r:id="rId7"/>
    <p:sldId id="269" r:id="rId8"/>
    <p:sldId id="293" r:id="rId9"/>
    <p:sldId id="270" r:id="rId10"/>
    <p:sldId id="284" r:id="rId11"/>
    <p:sldId id="259" r:id="rId12"/>
    <p:sldId id="298" r:id="rId13"/>
    <p:sldId id="287" r:id="rId14"/>
    <p:sldId id="260" r:id="rId15"/>
    <p:sldId id="261" r:id="rId16"/>
    <p:sldId id="289" r:id="rId17"/>
    <p:sldId id="262" r:id="rId18"/>
    <p:sldId id="290" r:id="rId19"/>
    <p:sldId id="263" r:id="rId20"/>
    <p:sldId id="291" r:id="rId21"/>
    <p:sldId id="297" r:id="rId22"/>
    <p:sldId id="265" r:id="rId23"/>
    <p:sldId id="280" r:id="rId24"/>
    <p:sldId id="281" r:id="rId25"/>
    <p:sldId id="282" r:id="rId26"/>
    <p:sldId id="283" r:id="rId27"/>
    <p:sldId id="285" r:id="rId28"/>
    <p:sldId id="292" r:id="rId29"/>
    <p:sldId id="279" r:id="rId30"/>
    <p:sldId id="278" r:id="rId31"/>
    <p:sldId id="277" r:id="rId32"/>
    <p:sldId id="295" r:id="rId33"/>
    <p:sldId id="296" r:id="rId34"/>
    <p:sldId id="294" r:id="rId35"/>
    <p:sldId id="286" r:id="rId36"/>
  </p:sldIdLst>
  <p:sldSz cx="9144000" cy="6858000" type="screen4x3"/>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29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2634" y="-84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97364"/>
          </a:xfrm>
          <a:prstGeom prst="rect">
            <a:avLst/>
          </a:prstGeom>
        </p:spPr>
        <p:txBody>
          <a:bodyPr vert="horz" lIns="91440" tIns="45720" rIns="91440" bIns="45720" rtlCol="0"/>
          <a:lstStyle>
            <a:lvl1pPr algn="r">
              <a:defRPr sz="1200"/>
            </a:lvl1pPr>
          </a:lstStyle>
          <a:p>
            <a:fld id="{023FA06E-FB82-4A62-8689-9A9F7AA0DFAC}" type="datetimeFigureOut">
              <a:rPr lang="en-GB" smtClean="0"/>
              <a:t>04/02/2015</a:t>
            </a:fld>
            <a:endParaRPr lang="en-GB"/>
          </a:p>
        </p:txBody>
      </p:sp>
      <p:sp>
        <p:nvSpPr>
          <p:cNvPr id="4" name="Footer Placeholder 3"/>
          <p:cNvSpPr>
            <a:spLocks noGrp="1"/>
          </p:cNvSpPr>
          <p:nvPr>
            <p:ph type="ftr" sz="quarter" idx="2"/>
          </p:nvPr>
        </p:nvSpPr>
        <p:spPr>
          <a:xfrm>
            <a:off x="0" y="9448185"/>
            <a:ext cx="2971800" cy="49736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9448185"/>
            <a:ext cx="2971800" cy="497364"/>
          </a:xfrm>
          <a:prstGeom prst="rect">
            <a:avLst/>
          </a:prstGeom>
        </p:spPr>
        <p:txBody>
          <a:bodyPr vert="horz" lIns="91440" tIns="45720" rIns="91440" bIns="45720" rtlCol="0" anchor="b"/>
          <a:lstStyle>
            <a:lvl1pPr algn="r">
              <a:defRPr sz="1200"/>
            </a:lvl1pPr>
          </a:lstStyle>
          <a:p>
            <a:fld id="{C0415344-1E17-48A0-856B-B02350D573DE}" type="slidenum">
              <a:rPr lang="en-GB" smtClean="0"/>
              <a:t>‹#›</a:t>
            </a:fld>
            <a:endParaRPr lang="en-GB"/>
          </a:p>
        </p:txBody>
      </p:sp>
    </p:spTree>
    <p:extLst>
      <p:ext uri="{BB962C8B-B14F-4D97-AF65-F5344CB8AC3E}">
        <p14:creationId xmlns:p14="http://schemas.microsoft.com/office/powerpoint/2010/main" val="1434466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7364"/>
          </a:xfrm>
          <a:prstGeom prst="rect">
            <a:avLst/>
          </a:prstGeom>
        </p:spPr>
        <p:txBody>
          <a:bodyPr vert="horz" lIns="91440" tIns="45720" rIns="91440" bIns="45720" rtlCol="0"/>
          <a:lstStyle>
            <a:lvl1pPr algn="r">
              <a:defRPr sz="1200"/>
            </a:lvl1pPr>
          </a:lstStyle>
          <a:p>
            <a:fld id="{4FA1A83A-8688-41FC-A32B-F93AE531BA70}" type="datetimeFigureOut">
              <a:rPr lang="en-GB" smtClean="0"/>
              <a:t>04/02/2015</a:t>
            </a:fld>
            <a:endParaRPr lang="en-GB"/>
          </a:p>
        </p:txBody>
      </p:sp>
      <p:sp>
        <p:nvSpPr>
          <p:cNvPr id="4" name="Slide Image Placeholder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24956"/>
            <a:ext cx="5486400" cy="447627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8185"/>
            <a:ext cx="2971800" cy="49736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8185"/>
            <a:ext cx="2971800" cy="497364"/>
          </a:xfrm>
          <a:prstGeom prst="rect">
            <a:avLst/>
          </a:prstGeom>
        </p:spPr>
        <p:txBody>
          <a:bodyPr vert="horz" lIns="91440" tIns="45720" rIns="91440" bIns="45720" rtlCol="0" anchor="b"/>
          <a:lstStyle>
            <a:lvl1pPr algn="r">
              <a:defRPr sz="1200"/>
            </a:lvl1pPr>
          </a:lstStyle>
          <a:p>
            <a:fld id="{A98FE9D6-DF9F-4171-8438-015A21AC3952}" type="slidenum">
              <a:rPr lang="en-GB" smtClean="0"/>
              <a:t>‹#›</a:t>
            </a:fld>
            <a:endParaRPr lang="en-GB"/>
          </a:p>
        </p:txBody>
      </p:sp>
    </p:spTree>
    <p:extLst>
      <p:ext uri="{BB962C8B-B14F-4D97-AF65-F5344CB8AC3E}">
        <p14:creationId xmlns:p14="http://schemas.microsoft.com/office/powerpoint/2010/main" val="2474633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F20A0CDC-4F36-49F7-AEE9-DEC30D0F1AD9}" type="slidenum">
              <a:rPr lang="en-GB" altLang="en-US" sz="1200"/>
              <a:pPr eaLnBrk="1" hangingPunct="1"/>
              <a:t>3</a:t>
            </a:fld>
            <a:endParaRPr lang="en-GB" altLang="en-US" sz="120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solidFill>
                  <a:srgbClr val="595959"/>
                </a:solidFill>
                <a:latin typeface="Calibri" charset="0"/>
                <a:ea typeface="ＭＳ Ｐゴシック" charset="0"/>
                <a:cs typeface="ＭＳ Ｐゴシック" charset="0"/>
              </a:rPr>
              <a:t>Research Ethics Committees are responsible for reviewing ethics applications in order to ensure that adequate consideration has been given to the ethical aspects of a research project thus reducing the potential for harm and upset to the participants. </a:t>
            </a:r>
            <a:endParaRPr lang="en-US">
              <a:latin typeface="Calibri" charset="0"/>
              <a:ea typeface="ＭＳ Ｐゴシック" charset="0"/>
              <a:cs typeface="ＭＳ Ｐゴシック" charset="0"/>
            </a:endParaRP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7180243-0A11-8C49-9A60-8D704C936C75}" type="slidenum">
              <a:rPr lang="en-US" sz="1200"/>
              <a:pPr eaLnBrk="1" hangingPunct="1"/>
              <a:t>5</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D6951966-68D7-401C-8B58-BE8F9EAD97C2}" type="slidenum">
              <a:rPr lang="en-GB" altLang="en-US" sz="1200"/>
              <a:pPr eaLnBrk="1" hangingPunct="1"/>
              <a:t>7</a:t>
            </a:fld>
            <a:endParaRPr lang="en-GB" altLang="en-US" sz="120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cs typeface="Arial" charset="0"/>
              </a:defRPr>
            </a:lvl1pPr>
            <a:lvl2pPr marL="37931725" indent="-37474525" eaLnBrk="0" hangingPunct="0">
              <a:defRPr sz="2400">
                <a:solidFill>
                  <a:schemeClr val="tx1"/>
                </a:solidFill>
                <a:latin typeface="Arial" charset="0"/>
                <a:cs typeface="Arial" charset="0"/>
              </a:defRPr>
            </a:lvl2pPr>
            <a:lvl3pPr eaLnBrk="0" hangingPunct="0">
              <a:defRPr sz="2400">
                <a:solidFill>
                  <a:schemeClr val="tx1"/>
                </a:solidFill>
                <a:latin typeface="Arial" charset="0"/>
                <a:cs typeface="Arial" charset="0"/>
              </a:defRPr>
            </a:lvl3pPr>
            <a:lvl4pPr eaLnBrk="0" hangingPunct="0">
              <a:defRPr sz="2400">
                <a:solidFill>
                  <a:schemeClr val="tx1"/>
                </a:solidFill>
                <a:latin typeface="Arial" charset="0"/>
                <a:cs typeface="Arial" charset="0"/>
              </a:defRPr>
            </a:lvl4pPr>
            <a:lvl5pPr eaLnBrk="0" hangingPunct="0">
              <a:defRPr sz="2400">
                <a:solidFill>
                  <a:schemeClr val="tx1"/>
                </a:solidFill>
                <a:latin typeface="Arial" charset="0"/>
                <a:cs typeface="Arial" charset="0"/>
              </a:defRPr>
            </a:lvl5pPr>
            <a:lvl6pPr marL="457200" eaLnBrk="0" fontAlgn="base" hangingPunct="0">
              <a:spcBef>
                <a:spcPct val="0"/>
              </a:spcBef>
              <a:spcAft>
                <a:spcPct val="0"/>
              </a:spcAft>
              <a:defRPr sz="2400">
                <a:solidFill>
                  <a:schemeClr val="tx1"/>
                </a:solidFill>
                <a:latin typeface="Arial" charset="0"/>
                <a:cs typeface="Arial" charset="0"/>
              </a:defRPr>
            </a:lvl6pPr>
            <a:lvl7pPr marL="914400" eaLnBrk="0" fontAlgn="base" hangingPunct="0">
              <a:spcBef>
                <a:spcPct val="0"/>
              </a:spcBef>
              <a:spcAft>
                <a:spcPct val="0"/>
              </a:spcAft>
              <a:defRPr sz="2400">
                <a:solidFill>
                  <a:schemeClr val="tx1"/>
                </a:solidFill>
                <a:latin typeface="Arial" charset="0"/>
                <a:cs typeface="Arial" charset="0"/>
              </a:defRPr>
            </a:lvl7pPr>
            <a:lvl8pPr marL="1371600" eaLnBrk="0" fontAlgn="base" hangingPunct="0">
              <a:spcBef>
                <a:spcPct val="0"/>
              </a:spcBef>
              <a:spcAft>
                <a:spcPct val="0"/>
              </a:spcAft>
              <a:defRPr sz="2400">
                <a:solidFill>
                  <a:schemeClr val="tx1"/>
                </a:solidFill>
                <a:latin typeface="Arial" charset="0"/>
                <a:cs typeface="Arial" charset="0"/>
              </a:defRPr>
            </a:lvl8pPr>
            <a:lvl9pPr marL="1828800" eaLnBrk="0" fontAlgn="base" hangingPunct="0">
              <a:spcBef>
                <a:spcPct val="0"/>
              </a:spcBef>
              <a:spcAft>
                <a:spcPct val="0"/>
              </a:spcAft>
              <a:defRPr sz="2400">
                <a:solidFill>
                  <a:schemeClr val="tx1"/>
                </a:solidFill>
                <a:latin typeface="Arial" charset="0"/>
                <a:cs typeface="Arial" charset="0"/>
              </a:defRPr>
            </a:lvl9pPr>
          </a:lstStyle>
          <a:p>
            <a:pPr eaLnBrk="1" hangingPunct="1"/>
            <a:fld id="{E4801041-55F3-4F14-9743-E5C764F39F23}" type="slidenum">
              <a:rPr lang="en-GB" altLang="en-US" sz="1200"/>
              <a:pPr eaLnBrk="1" hangingPunct="1"/>
              <a:t>9</a:t>
            </a:fld>
            <a:endParaRPr lang="en-GB" altLang="en-US" sz="120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Calibri" charset="0"/>
                <a:ea typeface="ＭＳ Ｐゴシック" charset="0"/>
                <a:cs typeface="ＭＳ Ｐゴシック" charset="0"/>
              </a:rPr>
              <a:t>It isn</a:t>
            </a:r>
            <a:r>
              <a:rPr lang="ja-JP" altLang="en-US">
                <a:latin typeface="Calibri" charset="0"/>
                <a:ea typeface="ＭＳ Ｐゴシック" charset="0"/>
                <a:cs typeface="ＭＳ Ｐゴシック" charset="0"/>
              </a:rPr>
              <a:t>’</a:t>
            </a:r>
            <a:r>
              <a:rPr lang="en-US" altLang="ja-JP">
                <a:latin typeface="Calibri" charset="0"/>
                <a:ea typeface="ＭＳ Ｐゴシック" charset="0"/>
                <a:cs typeface="ＭＳ Ｐゴシック" charset="0"/>
              </a:rPr>
              <a:t>t supposed to feel like this – but it can (especially if this is entirely new to you). At best – filling in the form can help clarify and focus research proposals, and help develop skills in communicating research to non-specialists …</a:t>
            </a:r>
          </a:p>
          <a:p>
            <a:pPr eaLnBrk="1" hangingPunct="1"/>
            <a:endParaRPr lang="en-US">
              <a:latin typeface="Calibri" charset="0"/>
              <a:ea typeface="ＭＳ Ｐゴシック" charset="0"/>
              <a:cs typeface="ＭＳ Ｐゴシック" charset="0"/>
            </a:endParaRPr>
          </a:p>
          <a:p>
            <a:pPr eaLnBrk="1" hangingPunct="1"/>
            <a:r>
              <a:rPr lang="en-US">
                <a:latin typeface="Calibri" charset="0"/>
                <a:ea typeface="ＭＳ Ｐゴシック" charset="0"/>
                <a:cs typeface="ＭＳ Ｐゴシック" charset="0"/>
              </a:rPr>
              <a:t>Health warning – the Template is a 30 page document – but it is supposed to save you and the University time overall (you do not need to attend a UREC committee; it avoids creating bottlenecks of applications to UREC which should make processes at School and University level more efficient).</a:t>
            </a:r>
          </a:p>
          <a:p>
            <a:pPr eaLnBrk="1" hangingPunct="1"/>
            <a:endParaRPr lang="en-US">
              <a:latin typeface="Calibri" charset="0"/>
              <a:ea typeface="ＭＳ Ｐゴシック" charset="0"/>
              <a:cs typeface="ＭＳ Ｐゴシック" charset="0"/>
            </a:endParaRPr>
          </a:p>
          <a:p>
            <a:pPr eaLnBrk="1" hangingPunct="1"/>
            <a:r>
              <a:rPr lang="en-US">
                <a:latin typeface="Calibri" charset="0"/>
                <a:ea typeface="ＭＳ Ｐゴシック" charset="0"/>
                <a:cs typeface="ＭＳ Ｐゴシック" charset="0"/>
              </a:rPr>
              <a:t>The Template is modeled on UREC practice – the form includes most sections on the UREC application form.</a:t>
            </a: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FFDAD22-471B-0841-9512-8BE7969610B7}" type="slidenum">
              <a:rPr lang="en-US" sz="1200"/>
              <a:pPr eaLnBrk="1" hangingPunct="1"/>
              <a:t>10</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624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latin typeface="Calibri" charset="0"/>
              <a:ea typeface="ＭＳ Ｐゴシック" charset="0"/>
              <a:cs typeface="ＭＳ Ｐゴシック" charset="0"/>
            </a:endParaRPr>
          </a:p>
        </p:txBody>
      </p:sp>
      <p:sp>
        <p:nvSpPr>
          <p:cNvPr id="624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7C7EBA0-82F2-1F4C-AE4C-FCD9FC8C6AC0}" type="slidenum">
              <a:rPr lang="en-US" sz="1200"/>
              <a:pPr eaLnBrk="1" hangingPunct="1"/>
              <a:t>29</a:t>
            </a:fld>
            <a:endParaRPr 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6861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latin typeface="Calibri" charset="0"/>
              <a:ea typeface="ＭＳ Ｐゴシック" charset="0"/>
              <a:cs typeface="ＭＳ Ｐゴシック" charset="0"/>
            </a:endParaRPr>
          </a:p>
        </p:txBody>
      </p:sp>
      <p:sp>
        <p:nvSpPr>
          <p:cNvPr id="6861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7034019-D070-034A-BA8E-A031B642BAEF}" type="slidenum">
              <a:rPr lang="en-US" sz="1200"/>
              <a:pPr eaLnBrk="1" hangingPunct="1"/>
              <a:t>30</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41C3785-0196-4CBC-B859-9FC6808DBB1C}" type="datetimeFigureOut">
              <a:rPr lang="en-GB" smtClean="0"/>
              <a:t>04/02/2015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B8FAE6-5E27-4636-9EFB-87049F03B0AA}" type="slidenum">
              <a:rPr lang="en-GB" smtClean="0"/>
              <a:t>‹#›</a:t>
            </a:fld>
            <a:endParaRPr lang="en-GB"/>
          </a:p>
        </p:txBody>
      </p:sp>
    </p:spTree>
    <p:extLst>
      <p:ext uri="{BB962C8B-B14F-4D97-AF65-F5344CB8AC3E}">
        <p14:creationId xmlns:p14="http://schemas.microsoft.com/office/powerpoint/2010/main" val="2913581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1C3785-0196-4CBC-B859-9FC6808DBB1C}" type="datetimeFigureOut">
              <a:rPr lang="en-GB" smtClean="0"/>
              <a:t>04/02/2015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B8FAE6-5E27-4636-9EFB-87049F03B0AA}" type="slidenum">
              <a:rPr lang="en-GB" smtClean="0"/>
              <a:t>‹#›</a:t>
            </a:fld>
            <a:endParaRPr lang="en-GB"/>
          </a:p>
        </p:txBody>
      </p:sp>
    </p:spTree>
    <p:extLst>
      <p:ext uri="{BB962C8B-B14F-4D97-AF65-F5344CB8AC3E}">
        <p14:creationId xmlns:p14="http://schemas.microsoft.com/office/powerpoint/2010/main" val="1502517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1C3785-0196-4CBC-B859-9FC6808DBB1C}" type="datetimeFigureOut">
              <a:rPr lang="en-GB" smtClean="0"/>
              <a:t>04/02/2015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B8FAE6-5E27-4636-9EFB-87049F03B0AA}" type="slidenum">
              <a:rPr lang="en-GB" smtClean="0"/>
              <a:t>‹#›</a:t>
            </a:fld>
            <a:endParaRPr lang="en-GB"/>
          </a:p>
        </p:txBody>
      </p:sp>
    </p:spTree>
    <p:extLst>
      <p:ext uri="{BB962C8B-B14F-4D97-AF65-F5344CB8AC3E}">
        <p14:creationId xmlns:p14="http://schemas.microsoft.com/office/powerpoint/2010/main" val="273702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1C3785-0196-4CBC-B859-9FC6808DBB1C}" type="datetimeFigureOut">
              <a:rPr lang="en-GB" smtClean="0"/>
              <a:t>04/02/2015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B8FAE6-5E27-4636-9EFB-87049F03B0AA}" type="slidenum">
              <a:rPr lang="en-GB" smtClean="0"/>
              <a:t>‹#›</a:t>
            </a:fld>
            <a:endParaRPr lang="en-GB"/>
          </a:p>
        </p:txBody>
      </p:sp>
    </p:spTree>
    <p:extLst>
      <p:ext uri="{BB962C8B-B14F-4D97-AF65-F5344CB8AC3E}">
        <p14:creationId xmlns:p14="http://schemas.microsoft.com/office/powerpoint/2010/main" val="1930779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1C3785-0196-4CBC-B859-9FC6808DBB1C}" type="datetimeFigureOut">
              <a:rPr lang="en-GB" smtClean="0"/>
              <a:t>04/02/2015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4B8FAE6-5E27-4636-9EFB-87049F03B0AA}" type="slidenum">
              <a:rPr lang="en-GB" smtClean="0"/>
              <a:t>‹#›</a:t>
            </a:fld>
            <a:endParaRPr lang="en-GB"/>
          </a:p>
        </p:txBody>
      </p:sp>
    </p:spTree>
    <p:extLst>
      <p:ext uri="{BB962C8B-B14F-4D97-AF65-F5344CB8AC3E}">
        <p14:creationId xmlns:p14="http://schemas.microsoft.com/office/powerpoint/2010/main" val="756752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41C3785-0196-4CBC-B859-9FC6808DBB1C}" type="datetimeFigureOut">
              <a:rPr lang="en-GB" smtClean="0"/>
              <a:t>04/02/2015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B8FAE6-5E27-4636-9EFB-87049F03B0AA}" type="slidenum">
              <a:rPr lang="en-GB" smtClean="0"/>
              <a:t>‹#›</a:t>
            </a:fld>
            <a:endParaRPr lang="en-GB"/>
          </a:p>
        </p:txBody>
      </p:sp>
    </p:spTree>
    <p:extLst>
      <p:ext uri="{BB962C8B-B14F-4D97-AF65-F5344CB8AC3E}">
        <p14:creationId xmlns:p14="http://schemas.microsoft.com/office/powerpoint/2010/main" val="3638101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41C3785-0196-4CBC-B859-9FC6808DBB1C}" type="datetimeFigureOut">
              <a:rPr lang="en-GB" smtClean="0"/>
              <a:t>04/02/2015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4B8FAE6-5E27-4636-9EFB-87049F03B0AA}" type="slidenum">
              <a:rPr lang="en-GB" smtClean="0"/>
              <a:t>‹#›</a:t>
            </a:fld>
            <a:endParaRPr lang="en-GB"/>
          </a:p>
        </p:txBody>
      </p:sp>
    </p:spTree>
    <p:extLst>
      <p:ext uri="{BB962C8B-B14F-4D97-AF65-F5344CB8AC3E}">
        <p14:creationId xmlns:p14="http://schemas.microsoft.com/office/powerpoint/2010/main" val="1248026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41C3785-0196-4CBC-B859-9FC6808DBB1C}" type="datetimeFigureOut">
              <a:rPr lang="en-GB" smtClean="0"/>
              <a:t>04/02/2015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4B8FAE6-5E27-4636-9EFB-87049F03B0AA}" type="slidenum">
              <a:rPr lang="en-GB" smtClean="0"/>
              <a:t>‹#›</a:t>
            </a:fld>
            <a:endParaRPr lang="en-GB"/>
          </a:p>
        </p:txBody>
      </p:sp>
    </p:spTree>
    <p:extLst>
      <p:ext uri="{BB962C8B-B14F-4D97-AF65-F5344CB8AC3E}">
        <p14:creationId xmlns:p14="http://schemas.microsoft.com/office/powerpoint/2010/main" val="220504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1C3785-0196-4CBC-B859-9FC6808DBB1C}" type="datetimeFigureOut">
              <a:rPr lang="en-GB" smtClean="0"/>
              <a:t>04/02/2015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4B8FAE6-5E27-4636-9EFB-87049F03B0AA}" type="slidenum">
              <a:rPr lang="en-GB" smtClean="0"/>
              <a:t>‹#›</a:t>
            </a:fld>
            <a:endParaRPr lang="en-GB"/>
          </a:p>
        </p:txBody>
      </p:sp>
    </p:spTree>
    <p:extLst>
      <p:ext uri="{BB962C8B-B14F-4D97-AF65-F5344CB8AC3E}">
        <p14:creationId xmlns:p14="http://schemas.microsoft.com/office/powerpoint/2010/main" val="3217981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1C3785-0196-4CBC-B859-9FC6808DBB1C}" type="datetimeFigureOut">
              <a:rPr lang="en-GB" smtClean="0"/>
              <a:t>04/02/2015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B8FAE6-5E27-4636-9EFB-87049F03B0AA}" type="slidenum">
              <a:rPr lang="en-GB" smtClean="0"/>
              <a:t>‹#›</a:t>
            </a:fld>
            <a:endParaRPr lang="en-GB"/>
          </a:p>
        </p:txBody>
      </p:sp>
    </p:spTree>
    <p:extLst>
      <p:ext uri="{BB962C8B-B14F-4D97-AF65-F5344CB8AC3E}">
        <p14:creationId xmlns:p14="http://schemas.microsoft.com/office/powerpoint/2010/main" val="24479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1C3785-0196-4CBC-B859-9FC6808DBB1C}" type="datetimeFigureOut">
              <a:rPr lang="en-GB" smtClean="0"/>
              <a:t>04/02/2015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4B8FAE6-5E27-4636-9EFB-87049F03B0AA}" type="slidenum">
              <a:rPr lang="en-GB" smtClean="0"/>
              <a:t>‹#›</a:t>
            </a:fld>
            <a:endParaRPr lang="en-GB"/>
          </a:p>
        </p:txBody>
      </p:sp>
    </p:spTree>
    <p:extLst>
      <p:ext uri="{BB962C8B-B14F-4D97-AF65-F5344CB8AC3E}">
        <p14:creationId xmlns:p14="http://schemas.microsoft.com/office/powerpoint/2010/main" val="3508766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1C3785-0196-4CBC-B859-9FC6808DBB1C}" type="datetimeFigureOut">
              <a:rPr lang="en-GB" smtClean="0"/>
              <a:t>04/02/2015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B8FAE6-5E27-4636-9EFB-87049F03B0AA}" type="slidenum">
              <a:rPr lang="en-GB" smtClean="0"/>
              <a:t>‹#›</a:t>
            </a:fld>
            <a:endParaRPr lang="en-GB"/>
          </a:p>
        </p:txBody>
      </p:sp>
    </p:spTree>
    <p:extLst>
      <p:ext uri="{BB962C8B-B14F-4D97-AF65-F5344CB8AC3E}">
        <p14:creationId xmlns:p14="http://schemas.microsoft.com/office/powerpoint/2010/main" val="871250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alc.manchester.ac.uk/staffintranet/research/researchethics/further-information/"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salc-research@manchester.ac.uk"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alc.manchester.ac.uk/studentintranet/postgraduateresearch/researchethics/"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http://www.alc.manchester.ac.uk/staffintranet/research/researchethics/" TargetMode="External"/></Relationships>
</file>

<file path=ppt/slides/_rels/slide31.xml.rels><?xml version="1.0" encoding="UTF-8" standalone="yes"?>
<Relationships xmlns="http://schemas.openxmlformats.org/package/2006/relationships"><Relationship Id="rId2" Type="http://schemas.openxmlformats.org/officeDocument/2006/relationships/hyperlink" Target="mailto:salc.research@manchester.ac.uk"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mailto:salc-PGT@manchester.ac.uk"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9552" y="4797152"/>
            <a:ext cx="8208912" cy="1752600"/>
          </a:xfrm>
        </p:spPr>
        <p:txBody>
          <a:bodyPr>
            <a:normAutofit/>
          </a:bodyPr>
          <a:lstStyle/>
          <a:p>
            <a:r>
              <a:rPr lang="en-US" sz="4600" dirty="0">
                <a:solidFill>
                  <a:srgbClr val="595959"/>
                </a:solidFill>
                <a:latin typeface="Calibri" charset="0"/>
                <a:ea typeface="ＭＳ Ｐゴシック" charset="0"/>
                <a:cs typeface="ＭＳ Ｐゴシック" charset="0"/>
              </a:rPr>
              <a:t>SALC Research </a:t>
            </a:r>
            <a:r>
              <a:rPr lang="en-US" sz="4600" dirty="0" smtClean="0">
                <a:solidFill>
                  <a:srgbClr val="595959"/>
                </a:solidFill>
                <a:latin typeface="Calibri" charset="0"/>
                <a:ea typeface="ＭＳ Ｐゴシック" charset="0"/>
                <a:cs typeface="ＭＳ Ｐゴシック" charset="0"/>
              </a:rPr>
              <a:t>Ethics </a:t>
            </a:r>
            <a:r>
              <a:rPr lang="en-US" sz="4600" dirty="0">
                <a:solidFill>
                  <a:srgbClr val="595959"/>
                </a:solidFill>
                <a:latin typeface="Calibri" charset="0"/>
                <a:ea typeface="ＭＳ Ｐゴシック" charset="0"/>
                <a:cs typeface="ＭＳ Ｐゴシック" charset="0"/>
              </a:rPr>
              <a:t>T</a:t>
            </a:r>
            <a:r>
              <a:rPr lang="en-US" sz="4600" dirty="0" smtClean="0">
                <a:solidFill>
                  <a:srgbClr val="595959"/>
                </a:solidFill>
                <a:latin typeface="Calibri" charset="0"/>
                <a:ea typeface="ＭＳ Ｐゴシック" charset="0"/>
                <a:cs typeface="ＭＳ Ｐゴシック" charset="0"/>
              </a:rPr>
              <a:t>raining 2014/15</a:t>
            </a:r>
            <a:endParaRPr lang="en-GB" sz="4600" dirty="0"/>
          </a:p>
        </p:txBody>
      </p:sp>
      <p:pic>
        <p:nvPicPr>
          <p:cNvPr id="4" name="Picture 3" descr="ethics12.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1124744"/>
            <a:ext cx="4953000" cy="329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7798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3"/>
          <p:cNvSpPr>
            <a:spLocks noGrp="1"/>
          </p:cNvSpPr>
          <p:nvPr>
            <p:ph type="ctrTitle"/>
          </p:nvPr>
        </p:nvSpPr>
        <p:spPr>
          <a:xfrm>
            <a:off x="685800" y="660400"/>
            <a:ext cx="7772400" cy="863600"/>
          </a:xfrm>
        </p:spPr>
        <p:txBody>
          <a:bodyPr/>
          <a:lstStyle/>
          <a:p>
            <a:pPr algn="l"/>
            <a:r>
              <a:rPr lang="en-US" dirty="0">
                <a:latin typeface="Calibri" charset="0"/>
                <a:ea typeface="ＭＳ Ｐゴシック" charset="0"/>
                <a:cs typeface="ＭＳ Ｐゴシック" charset="0"/>
              </a:rPr>
              <a:t>The </a:t>
            </a:r>
            <a:r>
              <a:rPr lang="en-US" dirty="0" smtClean="0">
                <a:latin typeface="Calibri" charset="0"/>
                <a:ea typeface="ＭＳ Ｐゴシック" charset="0"/>
                <a:cs typeface="ＭＳ Ｐゴシック" charset="0"/>
              </a:rPr>
              <a:t>application forms… </a:t>
            </a:r>
            <a:endParaRPr lang="en-US" dirty="0">
              <a:latin typeface="Calibri" charset="0"/>
              <a:ea typeface="ＭＳ Ｐゴシック" charset="0"/>
              <a:cs typeface="ＭＳ Ｐゴシック" charset="0"/>
            </a:endParaRPr>
          </a:p>
        </p:txBody>
      </p:sp>
      <p:pic>
        <p:nvPicPr>
          <p:cNvPr id="40962" name="Picture 5" descr="14460820-doodle-style-paperwork-stress-illustration-in-vector-format.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05200" y="2130425"/>
            <a:ext cx="42672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30433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692696"/>
            <a:ext cx="8784976" cy="724942"/>
          </a:xfrm>
        </p:spPr>
        <p:txBody>
          <a:bodyPr>
            <a:normAutofit fontScale="90000"/>
          </a:bodyPr>
          <a:lstStyle/>
          <a:p>
            <a:r>
              <a:rPr lang="en-GB" dirty="0" smtClean="0"/>
              <a:t> ‘Research </a:t>
            </a:r>
            <a:r>
              <a:rPr lang="en-GB" dirty="0"/>
              <a:t>Ethics Declaration’ </a:t>
            </a:r>
            <a:r>
              <a:rPr lang="en-GB" dirty="0" smtClean="0"/>
              <a:t>Form</a:t>
            </a:r>
            <a:r>
              <a:rPr lang="en-GB" dirty="0"/>
              <a:t/>
            </a:r>
            <a:br>
              <a:rPr lang="en-GB" dirty="0"/>
            </a:br>
            <a:endParaRPr lang="en-GB" dirty="0"/>
          </a:p>
        </p:txBody>
      </p:sp>
      <p:sp>
        <p:nvSpPr>
          <p:cNvPr id="3" name="Content Placeholder 2"/>
          <p:cNvSpPr>
            <a:spLocks noGrp="1"/>
          </p:cNvSpPr>
          <p:nvPr>
            <p:ph idx="1"/>
          </p:nvPr>
        </p:nvSpPr>
        <p:spPr/>
        <p:txBody>
          <a:bodyPr>
            <a:normAutofit/>
          </a:bodyPr>
          <a:lstStyle/>
          <a:p>
            <a:r>
              <a:rPr lang="en-GB" b="1" dirty="0" smtClean="0"/>
              <a:t>All PG students and SALC staff </a:t>
            </a:r>
            <a:r>
              <a:rPr lang="en-GB" dirty="0" smtClean="0"/>
              <a:t>are required to complete this for new research projects.</a:t>
            </a:r>
          </a:p>
          <a:p>
            <a:r>
              <a:rPr lang="en-GB" dirty="0" smtClean="0"/>
              <a:t>This </a:t>
            </a:r>
            <a:r>
              <a:rPr lang="en-GB" dirty="0"/>
              <a:t>is a </a:t>
            </a:r>
            <a:r>
              <a:rPr lang="en-GB" dirty="0" smtClean="0"/>
              <a:t>one </a:t>
            </a:r>
            <a:r>
              <a:rPr lang="en-GB" dirty="0"/>
              <a:t>page document that </a:t>
            </a:r>
            <a:r>
              <a:rPr lang="en-GB" dirty="0" smtClean="0"/>
              <a:t>is the first step in thinking </a:t>
            </a:r>
            <a:r>
              <a:rPr lang="en-GB" dirty="0"/>
              <a:t>about whether your project will </a:t>
            </a:r>
            <a:r>
              <a:rPr lang="en-GB" dirty="0" smtClean="0"/>
              <a:t>include a) </a:t>
            </a:r>
            <a:r>
              <a:rPr lang="en-GB" dirty="0"/>
              <a:t>research on human subjects </a:t>
            </a:r>
            <a:r>
              <a:rPr lang="en-GB" dirty="0" smtClean="0"/>
              <a:t>and b) </a:t>
            </a:r>
            <a:r>
              <a:rPr lang="en-GB" dirty="0"/>
              <a:t>research conducted off-campus</a:t>
            </a:r>
            <a:r>
              <a:rPr lang="en-GB" dirty="0" smtClean="0"/>
              <a:t>.</a:t>
            </a:r>
            <a:endParaRPr lang="en-GB" dirty="0"/>
          </a:p>
        </p:txBody>
      </p:sp>
    </p:spTree>
    <p:extLst>
      <p:ext uri="{BB962C8B-B14F-4D97-AF65-F5344CB8AC3E}">
        <p14:creationId xmlns:p14="http://schemas.microsoft.com/office/powerpoint/2010/main" val="3149048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forms</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1. SALC Research Ethics Assessment – ‘low’ </a:t>
            </a:r>
          </a:p>
          <a:p>
            <a:pPr marL="0" indent="0">
              <a:buNone/>
            </a:pPr>
            <a:r>
              <a:rPr lang="en-GB" dirty="0" smtClean="0"/>
              <a:t>2. </a:t>
            </a:r>
            <a:r>
              <a:rPr lang="en-GB" dirty="0"/>
              <a:t>SALC Research Ethics </a:t>
            </a:r>
            <a:r>
              <a:rPr lang="en-GB" dirty="0" smtClean="0"/>
              <a:t>Template – ‘medium’</a:t>
            </a:r>
            <a:endParaRPr lang="en-GB" dirty="0"/>
          </a:p>
          <a:p>
            <a:pPr marL="0" indent="0">
              <a:buNone/>
            </a:pPr>
            <a:r>
              <a:rPr lang="en-GB" dirty="0" smtClean="0"/>
              <a:t>3. UREC form – ‘high’</a:t>
            </a:r>
          </a:p>
          <a:p>
            <a:pPr marL="0" indent="0">
              <a:buNone/>
            </a:pPr>
            <a:endParaRPr lang="en-GB" dirty="0"/>
          </a:p>
          <a:p>
            <a:pPr marL="0" indent="0">
              <a:buNone/>
            </a:pPr>
            <a:r>
              <a:rPr lang="en-GB" dirty="0" smtClean="0"/>
              <a:t>Available from: </a:t>
            </a:r>
          </a:p>
          <a:p>
            <a:pPr marL="0" indent="0">
              <a:buNone/>
            </a:pPr>
            <a:r>
              <a:rPr lang="en-GB" dirty="0"/>
              <a:t>http://</a:t>
            </a:r>
            <a:r>
              <a:rPr lang="en-GB" dirty="0" err="1"/>
              <a:t>www.alc.manchester.ac.uk</a:t>
            </a:r>
            <a:r>
              <a:rPr lang="en-GB" dirty="0"/>
              <a:t>/</a:t>
            </a:r>
            <a:r>
              <a:rPr lang="en-GB" dirty="0" err="1"/>
              <a:t>studentintranet</a:t>
            </a:r>
            <a:r>
              <a:rPr lang="en-GB" dirty="0"/>
              <a:t>/</a:t>
            </a:r>
            <a:r>
              <a:rPr lang="en-GB" dirty="0" err="1"/>
              <a:t>postgraduateresearch</a:t>
            </a:r>
            <a:r>
              <a:rPr lang="en-GB" dirty="0"/>
              <a:t>/</a:t>
            </a:r>
            <a:r>
              <a:rPr lang="en-GB" dirty="0" err="1"/>
              <a:t>researchethics</a:t>
            </a:r>
            <a:r>
              <a:rPr lang="en-GB" dirty="0"/>
              <a:t>/</a:t>
            </a:r>
          </a:p>
        </p:txBody>
      </p:sp>
    </p:spTree>
    <p:extLst>
      <p:ext uri="{BB962C8B-B14F-4D97-AF65-F5344CB8AC3E}">
        <p14:creationId xmlns:p14="http://schemas.microsoft.com/office/powerpoint/2010/main" val="25690387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Categories of ethical issues</a:t>
            </a:r>
            <a:endParaRPr lang="en-US" sz="4000" dirty="0"/>
          </a:p>
        </p:txBody>
      </p:sp>
      <p:sp>
        <p:nvSpPr>
          <p:cNvPr id="3" name="Content Placeholder 2"/>
          <p:cNvSpPr>
            <a:spLocks noGrp="1"/>
          </p:cNvSpPr>
          <p:nvPr>
            <p:ph idx="1"/>
          </p:nvPr>
        </p:nvSpPr>
        <p:spPr>
          <a:xfrm>
            <a:off x="107504" y="1124744"/>
            <a:ext cx="8784976" cy="5616624"/>
          </a:xfrm>
        </p:spPr>
        <p:txBody>
          <a:bodyPr>
            <a:noAutofit/>
          </a:bodyPr>
          <a:lstStyle/>
          <a:p>
            <a:pPr marL="0" indent="0">
              <a:buNone/>
            </a:pPr>
            <a:r>
              <a:rPr lang="en-US" sz="2000" b="1" dirty="0">
                <a:solidFill>
                  <a:srgbClr val="FF0000"/>
                </a:solidFill>
              </a:rPr>
              <a:t>HIGH </a:t>
            </a:r>
            <a:r>
              <a:rPr lang="en-US" sz="2000" dirty="0"/>
              <a:t>	</a:t>
            </a:r>
            <a:r>
              <a:rPr lang="en-US" sz="1800" dirty="0" smtClean="0"/>
              <a:t>Research </a:t>
            </a:r>
            <a:r>
              <a:rPr lang="en-US" sz="1800" dirty="0"/>
              <a:t>that involves contact with vulnerable or dependent human 	</a:t>
            </a:r>
            <a:r>
              <a:rPr lang="en-US" sz="1800" dirty="0" smtClean="0"/>
              <a:t>participants</a:t>
            </a:r>
            <a:endParaRPr lang="en-US" sz="1800" dirty="0"/>
          </a:p>
          <a:p>
            <a:pPr marL="0" indent="0">
              <a:buNone/>
            </a:pPr>
            <a:r>
              <a:rPr lang="en-US" sz="1800" dirty="0"/>
              <a:t>	Research on sensitive topics likely to lead to distress </a:t>
            </a:r>
          </a:p>
          <a:p>
            <a:pPr marL="0" indent="0">
              <a:buNone/>
            </a:pPr>
            <a:r>
              <a:rPr lang="en-US" sz="1800" dirty="0"/>
              <a:t>	Presents </a:t>
            </a:r>
            <a:r>
              <a:rPr lang="en-US" sz="1800" dirty="0" smtClean="0"/>
              <a:t>more </a:t>
            </a:r>
            <a:r>
              <a:rPr lang="en-US" sz="1800" dirty="0"/>
              <a:t>than a low level of risk to researcher or research </a:t>
            </a:r>
            <a:r>
              <a:rPr lang="en-US" sz="1800" dirty="0" smtClean="0"/>
              <a:t>participants</a:t>
            </a:r>
            <a:endParaRPr lang="en-US" sz="1800" dirty="0"/>
          </a:p>
          <a:p>
            <a:pPr marL="0" indent="0">
              <a:buNone/>
            </a:pPr>
            <a:endParaRPr lang="en-US" sz="1800" b="1" dirty="0" smtClean="0">
              <a:solidFill>
                <a:schemeClr val="accent6"/>
              </a:solidFill>
            </a:endParaRPr>
          </a:p>
          <a:p>
            <a:pPr marL="0" indent="0">
              <a:buNone/>
            </a:pPr>
            <a:r>
              <a:rPr lang="en-US" sz="1800" b="1" dirty="0" smtClean="0">
                <a:solidFill>
                  <a:schemeClr val="accent6"/>
                </a:solidFill>
              </a:rPr>
              <a:t>MEDIUM </a:t>
            </a:r>
            <a:r>
              <a:rPr lang="en-US" sz="1800" dirty="0" smtClean="0"/>
              <a:t> </a:t>
            </a:r>
            <a:r>
              <a:rPr lang="en-US" sz="1800" dirty="0"/>
              <a:t>Research with adults </a:t>
            </a:r>
            <a:r>
              <a:rPr lang="en-US" sz="1800" dirty="0" smtClean="0"/>
              <a:t>and/or </a:t>
            </a:r>
            <a:r>
              <a:rPr lang="en-US" sz="1800" dirty="0"/>
              <a:t>research with children </a:t>
            </a:r>
            <a:r>
              <a:rPr lang="en-US" sz="1800" dirty="0" smtClean="0"/>
              <a:t>(the latter in </a:t>
            </a:r>
            <a:r>
              <a:rPr lang="en-US" sz="1800" dirty="0"/>
              <a:t>an accredited </a:t>
            </a:r>
            <a:r>
              <a:rPr lang="en-US" sz="1800" dirty="0" smtClean="0"/>
              <a:t>	setting with </a:t>
            </a:r>
            <a:r>
              <a:rPr lang="en-US" sz="1800" dirty="0"/>
              <a:t>a </a:t>
            </a:r>
            <a:r>
              <a:rPr lang="en-US" sz="1800" dirty="0" err="1" smtClean="0"/>
              <a:t>carer</a:t>
            </a:r>
            <a:r>
              <a:rPr lang="en-US" sz="1800" dirty="0" smtClean="0"/>
              <a:t> </a:t>
            </a:r>
            <a:r>
              <a:rPr lang="en-US" sz="1800" dirty="0"/>
              <a:t>or professional with a duty of care) </a:t>
            </a:r>
          </a:p>
          <a:p>
            <a:pPr marL="0" indent="0">
              <a:buNone/>
            </a:pPr>
            <a:r>
              <a:rPr lang="en-US" sz="1800" dirty="0"/>
              <a:t>	M</a:t>
            </a:r>
            <a:r>
              <a:rPr lang="en-US" sz="1800" dirty="0" smtClean="0"/>
              <a:t>ay </a:t>
            </a:r>
            <a:r>
              <a:rPr lang="en-US" sz="1800" dirty="0"/>
              <a:t>be on contentious topics , e.g. religious beliefs, sexual preferences,  	political views and/</a:t>
            </a:r>
            <a:r>
              <a:rPr lang="en-US" sz="1800" dirty="0" smtClean="0"/>
              <a:t>or </a:t>
            </a:r>
            <a:r>
              <a:rPr lang="en-US" sz="1800" dirty="0"/>
              <a:t>illegal </a:t>
            </a:r>
            <a:r>
              <a:rPr lang="en-US" sz="1800" dirty="0" smtClean="0"/>
              <a:t>activities, but is not </a:t>
            </a:r>
            <a:r>
              <a:rPr lang="en-US" sz="1800" dirty="0"/>
              <a:t>likely to lead to significant levels of </a:t>
            </a:r>
            <a:r>
              <a:rPr lang="en-US" sz="1800" dirty="0" smtClean="0"/>
              <a:t>	distress </a:t>
            </a:r>
          </a:p>
          <a:p>
            <a:pPr marL="0" indent="0">
              <a:buNone/>
            </a:pPr>
            <a:r>
              <a:rPr lang="en-US" sz="1800" dirty="0" smtClean="0"/>
              <a:t>	Presents </a:t>
            </a:r>
            <a:r>
              <a:rPr lang="en-US" sz="1800" dirty="0"/>
              <a:t>a low level  of </a:t>
            </a:r>
            <a:r>
              <a:rPr lang="en-US" sz="1800" dirty="0" smtClean="0"/>
              <a:t>risk to researchers </a:t>
            </a:r>
            <a:r>
              <a:rPr lang="en-US" sz="1800" dirty="0"/>
              <a:t>and/or research participants</a:t>
            </a:r>
          </a:p>
          <a:p>
            <a:pPr marL="0" indent="0">
              <a:buNone/>
            </a:pPr>
            <a:endParaRPr lang="en-US" sz="1800" dirty="0"/>
          </a:p>
          <a:p>
            <a:pPr marL="0" indent="0">
              <a:buNone/>
            </a:pPr>
            <a:r>
              <a:rPr lang="en-US" sz="1800" b="1" dirty="0" smtClean="0">
                <a:solidFill>
                  <a:srgbClr val="FFC000"/>
                </a:solidFill>
              </a:rPr>
              <a:t>LOW </a:t>
            </a:r>
            <a:r>
              <a:rPr lang="en-US" sz="1800" dirty="0" smtClean="0"/>
              <a:t>	Research with </a:t>
            </a:r>
            <a:r>
              <a:rPr lang="en-US" sz="1800" dirty="0"/>
              <a:t>adults in a public setting, or children </a:t>
            </a:r>
            <a:r>
              <a:rPr lang="en-US" sz="1800" dirty="0" smtClean="0"/>
              <a:t>(in </a:t>
            </a:r>
            <a:r>
              <a:rPr lang="en-US" sz="1800" dirty="0"/>
              <a:t>an accredited </a:t>
            </a:r>
            <a:r>
              <a:rPr lang="en-US" sz="1800" dirty="0" smtClean="0"/>
              <a:t>	setting 	with a </a:t>
            </a:r>
            <a:r>
              <a:rPr lang="en-US" sz="1800" dirty="0" err="1"/>
              <a:t>carer</a:t>
            </a:r>
            <a:r>
              <a:rPr lang="en-US" sz="1800" dirty="0"/>
              <a:t> or </a:t>
            </a:r>
            <a:r>
              <a:rPr lang="en-US" sz="1800" dirty="0" smtClean="0"/>
              <a:t>professional </a:t>
            </a:r>
            <a:r>
              <a:rPr lang="en-US" sz="1800" dirty="0"/>
              <a:t>with a duty of care) on </a:t>
            </a:r>
            <a:r>
              <a:rPr lang="en-US" sz="1800" dirty="0" smtClean="0"/>
              <a:t>non-contentious </a:t>
            </a:r>
            <a:r>
              <a:rPr lang="en-US" sz="1800" dirty="0"/>
              <a:t>topics </a:t>
            </a:r>
            <a:endParaRPr lang="en-US" sz="1800" dirty="0" smtClean="0"/>
          </a:p>
          <a:p>
            <a:pPr marL="0" indent="0">
              <a:buNone/>
            </a:pPr>
            <a:endParaRPr lang="en-US" sz="1800" dirty="0" smtClean="0"/>
          </a:p>
          <a:p>
            <a:pPr marL="0" indent="0">
              <a:buNone/>
            </a:pPr>
            <a:r>
              <a:rPr lang="en-US" sz="1800" b="1" dirty="0">
                <a:solidFill>
                  <a:schemeClr val="accent3"/>
                </a:solidFill>
              </a:rPr>
              <a:t>NO </a:t>
            </a:r>
            <a:r>
              <a:rPr lang="en-US" sz="1800" dirty="0"/>
              <a:t>	</a:t>
            </a:r>
            <a:r>
              <a:rPr lang="en-US" sz="1800" dirty="0" smtClean="0"/>
              <a:t>The research does </a:t>
            </a:r>
            <a:r>
              <a:rPr lang="en-US" sz="1800" dirty="0"/>
              <a:t>not involve contact with human participants </a:t>
            </a:r>
          </a:p>
          <a:p>
            <a:pPr marL="0" indent="0">
              <a:buNone/>
            </a:pPr>
            <a:endParaRPr lang="en-US" sz="1600" dirty="0"/>
          </a:p>
        </p:txBody>
      </p:sp>
    </p:spTree>
    <p:extLst>
      <p:ext uri="{BB962C8B-B14F-4D97-AF65-F5344CB8AC3E}">
        <p14:creationId xmlns:p14="http://schemas.microsoft.com/office/powerpoint/2010/main" val="3810696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High ethical risk: </a:t>
            </a:r>
            <a:endParaRPr lang="en-GB" dirty="0"/>
          </a:p>
        </p:txBody>
      </p:sp>
      <p:sp>
        <p:nvSpPr>
          <p:cNvPr id="3" name="Content Placeholder 2"/>
          <p:cNvSpPr>
            <a:spLocks noGrp="1"/>
          </p:cNvSpPr>
          <p:nvPr>
            <p:ph idx="1"/>
          </p:nvPr>
        </p:nvSpPr>
        <p:spPr>
          <a:xfrm>
            <a:off x="395536" y="1412776"/>
            <a:ext cx="8291264" cy="4713387"/>
          </a:xfrm>
          <a:ln w="6350">
            <a:solidFill>
              <a:schemeClr val="tx1"/>
            </a:solidFill>
          </a:ln>
        </p:spPr>
        <p:txBody>
          <a:bodyPr>
            <a:normAutofit fontScale="55000" lnSpcReduction="20000"/>
          </a:bodyPr>
          <a:lstStyle/>
          <a:p>
            <a:pPr marL="0" indent="0">
              <a:buNone/>
            </a:pPr>
            <a:r>
              <a:rPr lang="en-GB" dirty="0" smtClean="0"/>
              <a:t>The </a:t>
            </a:r>
            <a:r>
              <a:rPr lang="en-GB" dirty="0"/>
              <a:t>research focuses on groups within society in need of special support, is carried out in an unstable or volatile setting, involves non-standard methodologies or approaches, presents risks to the personal safety of the researcher or research participant beyond what is normal in the setting, or where there is a possibility the research may be distressing to the researcher or research participant in one or more ways. </a:t>
            </a:r>
            <a:endParaRPr lang="en-GB" dirty="0" smtClean="0"/>
          </a:p>
          <a:p>
            <a:pPr marL="0" indent="0">
              <a:buNone/>
            </a:pPr>
            <a:r>
              <a:rPr lang="en-GB" dirty="0" smtClean="0"/>
              <a:t>If </a:t>
            </a:r>
            <a:r>
              <a:rPr lang="en-GB" b="1" dirty="0"/>
              <a:t>any aspect </a:t>
            </a:r>
            <a:r>
              <a:rPr lang="en-GB" dirty="0"/>
              <a:t>of your research can be described within this frame of reference, you will need to complete </a:t>
            </a:r>
            <a:r>
              <a:rPr lang="en-GB" b="1" dirty="0"/>
              <a:t>a UREC ethical approval form </a:t>
            </a:r>
            <a:r>
              <a:rPr lang="en-GB" dirty="0"/>
              <a:t>and </a:t>
            </a:r>
            <a:r>
              <a:rPr lang="en-GB" b="1" dirty="0"/>
              <a:t>forward this to the SALC Research Ethics Committee for review (with supporting documents), prior to forwarding to UREC for approval. </a:t>
            </a:r>
            <a:endParaRPr lang="en-GB" b="1" dirty="0" smtClean="0"/>
          </a:p>
          <a:p>
            <a:pPr marL="0" indent="0">
              <a:buNone/>
            </a:pPr>
            <a:r>
              <a:rPr lang="en-GB" dirty="0" smtClean="0"/>
              <a:t>Further </a:t>
            </a:r>
            <a:r>
              <a:rPr lang="en-GB" dirty="0"/>
              <a:t>information on types of approval required for certain categories (</a:t>
            </a:r>
            <a:r>
              <a:rPr lang="en-GB" dirty="0" smtClean="0"/>
              <a:t>e.g. </a:t>
            </a:r>
            <a:r>
              <a:rPr lang="en-GB" dirty="0"/>
              <a:t>NHS patients or prisoners) can be found on the SALC Ethics intranet pages. </a:t>
            </a:r>
            <a:endParaRPr lang="en-GB" dirty="0" smtClean="0"/>
          </a:p>
          <a:p>
            <a:pPr marL="0" indent="0">
              <a:buNone/>
            </a:pPr>
            <a:r>
              <a:rPr lang="en-GB" dirty="0" smtClean="0">
                <a:hlinkClick r:id="rId2"/>
              </a:rPr>
              <a:t>http</a:t>
            </a:r>
            <a:r>
              <a:rPr lang="en-GB" dirty="0">
                <a:hlinkClick r:id="rId2"/>
              </a:rPr>
              <a:t>://</a:t>
            </a:r>
            <a:r>
              <a:rPr lang="en-GB" dirty="0" smtClean="0">
                <a:hlinkClick r:id="rId2"/>
              </a:rPr>
              <a:t>www.alc.manchester.ac.uk/staffintranet/research/researchethics/further-information/</a:t>
            </a:r>
            <a:endParaRPr lang="en-GB" dirty="0" smtClean="0"/>
          </a:p>
          <a:p>
            <a:pPr marL="0" indent="0">
              <a:buNone/>
            </a:pPr>
            <a:endParaRPr lang="en-GB" dirty="0" smtClean="0"/>
          </a:p>
          <a:p>
            <a:pPr marL="0" indent="0">
              <a:buNone/>
            </a:pPr>
            <a:r>
              <a:rPr lang="en-GB" b="1" dirty="0" smtClean="0"/>
              <a:t>CONSIDERATIONS:</a:t>
            </a:r>
            <a:endParaRPr lang="en-GB" b="1" dirty="0"/>
          </a:p>
          <a:p>
            <a:pPr marL="0" indent="0">
              <a:buNone/>
            </a:pPr>
            <a:r>
              <a:rPr lang="en-GB" dirty="0" smtClean="0"/>
              <a:t>- YOU WILL NEED TO WORK WITH YOUR SUPERVISOR TO COMPLETE THE UREC FORM </a:t>
            </a:r>
          </a:p>
          <a:p>
            <a:pPr marL="0" indent="0">
              <a:buNone/>
            </a:pPr>
            <a:r>
              <a:rPr lang="en-GB" dirty="0" smtClean="0"/>
              <a:t>- GOING THROUGH THE SALC RESEARCH ETHICS COMMITTEE AND UREC TAKES TIME</a:t>
            </a:r>
          </a:p>
          <a:p>
            <a:pPr marL="0" indent="0">
              <a:buNone/>
            </a:pPr>
            <a:r>
              <a:rPr lang="en-GB" dirty="0" smtClean="0"/>
              <a:t>- FORMS  NEED TO BE WITH THE SALC COMMITTEE FOR REVIEW BY </a:t>
            </a:r>
            <a:r>
              <a:rPr lang="en-GB" b="1" dirty="0" smtClean="0"/>
              <a:t>18 FEBRUARY 2015       </a:t>
            </a:r>
            <a:r>
              <a:rPr lang="en-GB" dirty="0" smtClean="0"/>
              <a:t>(SO WILL NEED TO HAVE IDENTIFIED AND DISCUSSED WITH SUPERVISOR)</a:t>
            </a:r>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3131136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 1: Why would this research project need to be assessed by UREC?</a:t>
            </a:r>
            <a:endParaRPr lang="en-GB" dirty="0"/>
          </a:p>
        </p:txBody>
      </p:sp>
      <p:sp>
        <p:nvSpPr>
          <p:cNvPr id="3" name="Content Placeholder 2"/>
          <p:cNvSpPr>
            <a:spLocks noGrp="1"/>
          </p:cNvSpPr>
          <p:nvPr>
            <p:ph idx="1"/>
          </p:nvPr>
        </p:nvSpPr>
        <p:spPr>
          <a:xfrm>
            <a:off x="457200" y="2060848"/>
            <a:ext cx="8229600" cy="4525963"/>
          </a:xfrm>
        </p:spPr>
        <p:txBody>
          <a:bodyPr>
            <a:normAutofit fontScale="85000" lnSpcReduction="20000"/>
          </a:bodyPr>
          <a:lstStyle/>
          <a:p>
            <a:pPr marL="0" indent="0">
              <a:buNone/>
            </a:pPr>
            <a:r>
              <a:rPr lang="en-GB" b="1" dirty="0">
                <a:solidFill>
                  <a:srgbClr val="0000FF"/>
                </a:solidFill>
              </a:rPr>
              <a:t>Texts of 'refugee-ness' </a:t>
            </a:r>
            <a:r>
              <a:rPr lang="en-GB" dirty="0">
                <a:solidFill>
                  <a:srgbClr val="0000FF"/>
                </a:solidFill>
              </a:rPr>
              <a:t>(MA </a:t>
            </a:r>
            <a:r>
              <a:rPr lang="en-GB" dirty="0" smtClean="0">
                <a:solidFill>
                  <a:srgbClr val="0000FF"/>
                </a:solidFill>
              </a:rPr>
              <a:t>Dissertation)</a:t>
            </a:r>
            <a:endParaRPr lang="en-GB" dirty="0">
              <a:solidFill>
                <a:srgbClr val="0000FF"/>
              </a:solidFill>
            </a:endParaRPr>
          </a:p>
          <a:p>
            <a:pPr marL="0" indent="0">
              <a:buNone/>
            </a:pPr>
            <a:r>
              <a:rPr lang="en-GB" i="1" dirty="0" smtClean="0"/>
              <a:t>The </a:t>
            </a:r>
            <a:r>
              <a:rPr lang="en-GB" i="1" dirty="0"/>
              <a:t>research explores how contemporary understanding of the ‘refugee’ is produced by a range of discourses that circulate across discursive terrains. It compares the construction of the refugee in government policy and procedural discourse (via the analysis of legislation and procedural texts produced by government agencies), fictional narratives (in literature and poetry) and ‘real’ narratives gained via interviews with asylum seekers in Manchester. The researcher intends to carry out in-depth narrative interviews with up to 10 asylum seekers currently being supported by Refugee Action as part of the research.</a:t>
            </a:r>
          </a:p>
        </p:txBody>
      </p:sp>
    </p:spTree>
    <p:extLst>
      <p:ext uri="{BB962C8B-B14F-4D97-AF65-F5344CB8AC3E}">
        <p14:creationId xmlns:p14="http://schemas.microsoft.com/office/powerpoint/2010/main" val="40859584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Example 2: Why would this research project need to be assessed by UREC?</a:t>
            </a:r>
            <a:endParaRPr lang="en-GB" dirty="0"/>
          </a:p>
        </p:txBody>
      </p:sp>
      <p:sp>
        <p:nvSpPr>
          <p:cNvPr id="3" name="Content Placeholder 2"/>
          <p:cNvSpPr>
            <a:spLocks noGrp="1"/>
          </p:cNvSpPr>
          <p:nvPr>
            <p:ph idx="1"/>
          </p:nvPr>
        </p:nvSpPr>
        <p:spPr>
          <a:xfrm>
            <a:off x="457200" y="2060848"/>
            <a:ext cx="8229600" cy="4525963"/>
          </a:xfrm>
        </p:spPr>
        <p:txBody>
          <a:bodyPr>
            <a:normAutofit fontScale="92500" lnSpcReduction="20000"/>
          </a:bodyPr>
          <a:lstStyle/>
          <a:p>
            <a:pPr marL="0" indent="0">
              <a:buNone/>
            </a:pPr>
            <a:r>
              <a:rPr lang="en-GB" b="1" dirty="0">
                <a:solidFill>
                  <a:srgbClr val="0000FF"/>
                </a:solidFill>
              </a:rPr>
              <a:t>Performance in a place of war </a:t>
            </a:r>
            <a:r>
              <a:rPr lang="en-GB" dirty="0">
                <a:solidFill>
                  <a:srgbClr val="0000FF"/>
                </a:solidFill>
              </a:rPr>
              <a:t>(PhD </a:t>
            </a:r>
            <a:r>
              <a:rPr lang="en-GB" dirty="0" smtClean="0">
                <a:solidFill>
                  <a:srgbClr val="0000FF"/>
                </a:solidFill>
              </a:rPr>
              <a:t>project) </a:t>
            </a:r>
            <a:endParaRPr lang="en-GB" i="1" dirty="0" smtClean="0"/>
          </a:p>
          <a:p>
            <a:pPr marL="0" indent="0">
              <a:buNone/>
            </a:pPr>
            <a:r>
              <a:rPr lang="en-GB" i="1" dirty="0" smtClean="0"/>
              <a:t>Youth </a:t>
            </a:r>
            <a:r>
              <a:rPr lang="en-GB" i="1" dirty="0"/>
              <a:t>music networks in Colombia: the research explores a network of young musicians in conflict-ridden areas of Colombia, documenting and understanding how musicians are using independent music to confront and counter narratives of war in local communities on the outskirts of Bogota. The researcher intends to carry out an ethnographic study of the network, spending up to 6 months in Bogota engaging in interviews and observations of their practice.</a:t>
            </a:r>
          </a:p>
        </p:txBody>
      </p:sp>
    </p:spTree>
    <p:extLst>
      <p:ext uri="{BB962C8B-B14F-4D97-AF65-F5344CB8AC3E}">
        <p14:creationId xmlns:p14="http://schemas.microsoft.com/office/powerpoint/2010/main" val="6664455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Medium ethical risk: </a:t>
            </a:r>
            <a:endParaRPr lang="en-GB" dirty="0"/>
          </a:p>
        </p:txBody>
      </p:sp>
      <p:sp>
        <p:nvSpPr>
          <p:cNvPr id="3" name="Content Placeholder 2"/>
          <p:cNvSpPr>
            <a:spLocks noGrp="1"/>
          </p:cNvSpPr>
          <p:nvPr>
            <p:ph idx="1"/>
          </p:nvPr>
        </p:nvSpPr>
        <p:spPr>
          <a:xfrm>
            <a:off x="467544" y="1340768"/>
            <a:ext cx="8219256" cy="5112568"/>
          </a:xfrm>
          <a:ln w="3175">
            <a:solidFill>
              <a:schemeClr val="tx1"/>
            </a:solidFill>
          </a:ln>
        </p:spPr>
        <p:txBody>
          <a:bodyPr>
            <a:normAutofit fontScale="55000" lnSpcReduction="20000"/>
          </a:bodyPr>
          <a:lstStyle/>
          <a:p>
            <a:pPr marL="0" indent="0">
              <a:buNone/>
            </a:pPr>
            <a:r>
              <a:rPr lang="en-GB" dirty="0" smtClean="0"/>
              <a:t>The </a:t>
            </a:r>
            <a:r>
              <a:rPr lang="en-GB" dirty="0"/>
              <a:t>research engages adults and children </a:t>
            </a:r>
            <a:r>
              <a:rPr lang="en-GB" dirty="0" smtClean="0"/>
              <a:t>(the latter in </a:t>
            </a:r>
            <a:r>
              <a:rPr lang="en-GB" dirty="0"/>
              <a:t>an accredited setting such as a cultural institution, school or youth club and accompanied by a carer or professional with a duty of care), follows standard procedures and established research methodologies, is carried out in a public setting that does not present risks to the researcher or research participants beyond what is normal in that setting, and does not require research participants to provide personal and sensitive information likely to lead to significant levels of distress (the research topics are either not contentious or sensitive, or a reasonable person would agree the topic is of legitimate interest and may result in distress in </a:t>
            </a:r>
            <a:r>
              <a:rPr lang="en-GB" i="1" dirty="0"/>
              <a:t>rare</a:t>
            </a:r>
            <a:r>
              <a:rPr lang="en-GB" dirty="0"/>
              <a:t> instances). </a:t>
            </a:r>
            <a:endParaRPr lang="en-GB" dirty="0" smtClean="0"/>
          </a:p>
          <a:p>
            <a:pPr marL="0" indent="0">
              <a:buNone/>
            </a:pPr>
            <a:endParaRPr lang="en-GB" dirty="0" smtClean="0"/>
          </a:p>
          <a:p>
            <a:pPr marL="0" indent="0">
              <a:buNone/>
            </a:pPr>
            <a:r>
              <a:rPr lang="en-GB" dirty="0" smtClean="0"/>
              <a:t>If your research can be described as medium risk, please complete the </a:t>
            </a:r>
            <a:r>
              <a:rPr lang="en-GB" b="1" dirty="0" smtClean="0"/>
              <a:t>SALC Research Ethics Template </a:t>
            </a:r>
            <a:r>
              <a:rPr lang="en-GB" dirty="0" smtClean="0"/>
              <a:t>and forward to the </a:t>
            </a:r>
            <a:r>
              <a:rPr lang="en-GB" b="1" dirty="0" smtClean="0"/>
              <a:t>SALC Research Ethics Committee via the Research Office email </a:t>
            </a:r>
            <a:r>
              <a:rPr lang="en-GB" dirty="0"/>
              <a:t> </a:t>
            </a:r>
            <a:r>
              <a:rPr lang="en-GB" u="sng" dirty="0" smtClean="0">
                <a:hlinkClick r:id="rId2"/>
              </a:rPr>
              <a:t>salc-research@manchester.ac.uk</a:t>
            </a:r>
            <a:r>
              <a:rPr lang="en-GB" u="sng" dirty="0" smtClean="0"/>
              <a:t> </a:t>
            </a:r>
            <a:r>
              <a:rPr lang="en-GB" b="1" dirty="0" smtClean="0"/>
              <a:t> (with supporting documents)</a:t>
            </a:r>
            <a:r>
              <a:rPr lang="en-GB" dirty="0" smtClean="0"/>
              <a:t>. </a:t>
            </a:r>
          </a:p>
          <a:p>
            <a:pPr marL="0" indent="0">
              <a:buNone/>
            </a:pPr>
            <a:endParaRPr lang="en-GB" dirty="0"/>
          </a:p>
          <a:p>
            <a:pPr marL="0" indent="0">
              <a:buNone/>
            </a:pPr>
            <a:r>
              <a:rPr lang="en-GB" b="1" dirty="0" smtClean="0"/>
              <a:t>CONSIDERATIONS:  </a:t>
            </a:r>
          </a:p>
          <a:p>
            <a:pPr marL="0" indent="0">
              <a:buNone/>
            </a:pPr>
            <a:r>
              <a:rPr lang="en-GB" dirty="0" smtClean="0"/>
              <a:t>SALC ETHICS TEMPLATES ARE DUE TWO WEEKS AHEAD OF COMMITTEE MEETINGS</a:t>
            </a:r>
          </a:p>
          <a:p>
            <a:pPr marL="0" indent="0">
              <a:buNone/>
            </a:pPr>
            <a:r>
              <a:rPr lang="en-GB" dirty="0" smtClean="0"/>
              <a:t>N.B. THERE ARE ONLY </a:t>
            </a:r>
            <a:r>
              <a:rPr lang="en-GB" dirty="0"/>
              <a:t>6</a:t>
            </a:r>
            <a:r>
              <a:rPr lang="en-GB" dirty="0" smtClean="0"/>
              <a:t> MEETINGS PER YEAR: MA RESEARCH ETHICS APPLICATIONS USING SALC RESEARCH ETHICS TEMPLATE ARE DUE BY </a:t>
            </a:r>
            <a:r>
              <a:rPr lang="en-GB" b="1" dirty="0" smtClean="0"/>
              <a:t>15 APRIL 2015 </a:t>
            </a:r>
            <a:r>
              <a:rPr lang="en-GB" dirty="0" smtClean="0"/>
              <a:t>(FOR THE ETHICS COMMITTEE MEETING 29 APRIL 2015)</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8141368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1143000"/>
          </a:xfrm>
        </p:spPr>
        <p:txBody>
          <a:bodyPr>
            <a:normAutofit fontScale="90000"/>
          </a:bodyPr>
          <a:lstStyle/>
          <a:p>
            <a:r>
              <a:rPr lang="en-GB" dirty="0" smtClean="0"/>
              <a:t>Example 3: Why would this research project need to be assessed by the SALC Ethics Committee?</a:t>
            </a:r>
            <a:endParaRPr lang="en-GB" dirty="0"/>
          </a:p>
        </p:txBody>
      </p:sp>
      <p:sp>
        <p:nvSpPr>
          <p:cNvPr id="3" name="Content Placeholder 2"/>
          <p:cNvSpPr>
            <a:spLocks noGrp="1"/>
          </p:cNvSpPr>
          <p:nvPr>
            <p:ph idx="1"/>
          </p:nvPr>
        </p:nvSpPr>
        <p:spPr>
          <a:xfrm>
            <a:off x="467544" y="2492896"/>
            <a:ext cx="8229600" cy="4525963"/>
          </a:xfrm>
        </p:spPr>
        <p:txBody>
          <a:bodyPr>
            <a:normAutofit fontScale="85000" lnSpcReduction="10000"/>
          </a:bodyPr>
          <a:lstStyle/>
          <a:p>
            <a:pPr marL="0" indent="0">
              <a:buNone/>
            </a:pPr>
            <a:r>
              <a:rPr lang="en-GB" b="1" dirty="0">
                <a:solidFill>
                  <a:srgbClr val="0000FF"/>
                </a:solidFill>
              </a:rPr>
              <a:t>Women and liberation theology in India </a:t>
            </a:r>
            <a:r>
              <a:rPr lang="en-GB" dirty="0">
                <a:solidFill>
                  <a:srgbClr val="0000FF"/>
                </a:solidFill>
              </a:rPr>
              <a:t>(PhD </a:t>
            </a:r>
            <a:r>
              <a:rPr lang="en-GB" dirty="0" smtClean="0">
                <a:solidFill>
                  <a:srgbClr val="0000FF"/>
                </a:solidFill>
              </a:rPr>
              <a:t>project)</a:t>
            </a:r>
            <a:endParaRPr lang="en-GB" i="1" dirty="0" smtClean="0"/>
          </a:p>
          <a:p>
            <a:pPr marL="0" indent="0">
              <a:buNone/>
            </a:pPr>
            <a:r>
              <a:rPr lang="en-GB" i="1" dirty="0" smtClean="0"/>
              <a:t>The </a:t>
            </a:r>
            <a:r>
              <a:rPr lang="en-GB" i="1" dirty="0"/>
              <a:t>research explores attitudes to women within liberation theology in India. 20 scholars in liberation theology working at reputable religious and educational sites across India, known for their work in this area, are invited to take part in recorded interviews exploring how contextual realities like caste, class, gender, and rights have influenced attitudes to women, and how new theoretical insights can help develop the recognition of women’s rights in India.</a:t>
            </a:r>
          </a:p>
        </p:txBody>
      </p:sp>
    </p:spTree>
    <p:extLst>
      <p:ext uri="{BB962C8B-B14F-4D97-AF65-F5344CB8AC3E}">
        <p14:creationId xmlns:p14="http://schemas.microsoft.com/office/powerpoint/2010/main" val="31804496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Low ethical risk:</a:t>
            </a:r>
            <a:endParaRPr lang="en-GB" dirty="0"/>
          </a:p>
        </p:txBody>
      </p:sp>
      <p:sp>
        <p:nvSpPr>
          <p:cNvPr id="3" name="Content Placeholder 2"/>
          <p:cNvSpPr>
            <a:spLocks noGrp="1"/>
          </p:cNvSpPr>
          <p:nvPr>
            <p:ph idx="1"/>
          </p:nvPr>
        </p:nvSpPr>
        <p:spPr>
          <a:xfrm>
            <a:off x="457200" y="1340768"/>
            <a:ext cx="8229600" cy="5184576"/>
          </a:xfrm>
          <a:ln>
            <a:solidFill>
              <a:srgbClr val="292929"/>
            </a:solidFill>
          </a:ln>
        </p:spPr>
        <p:txBody>
          <a:bodyPr>
            <a:normAutofit fontScale="55000" lnSpcReduction="20000"/>
          </a:bodyPr>
          <a:lstStyle/>
          <a:p>
            <a:pPr marL="0" lvl="0" indent="0">
              <a:buNone/>
            </a:pPr>
            <a:r>
              <a:rPr lang="en-GB" dirty="0" smtClean="0"/>
              <a:t>The </a:t>
            </a:r>
            <a:r>
              <a:rPr lang="en-GB" dirty="0"/>
              <a:t>research engages healthy adults or children </a:t>
            </a:r>
            <a:r>
              <a:rPr lang="en-GB" dirty="0" smtClean="0"/>
              <a:t>(the latter in </a:t>
            </a:r>
            <a:r>
              <a:rPr lang="en-GB" dirty="0"/>
              <a:t>an accredited setting such as a cultural institution, school or youth club and accompanied by a carer or professional with a duty of care), who are able to give informed consent in a way that accords with accepted practice. </a:t>
            </a:r>
            <a:endParaRPr lang="en-GB" dirty="0" smtClean="0"/>
          </a:p>
          <a:p>
            <a:pPr marL="0" lvl="0" indent="0">
              <a:buNone/>
            </a:pPr>
            <a:r>
              <a:rPr lang="en-GB" dirty="0" smtClean="0"/>
              <a:t>The </a:t>
            </a:r>
            <a:r>
              <a:rPr lang="en-GB" dirty="0"/>
              <a:t>research follows standard procedures and established research methodologies, is carried out online or in a public setting that does not present risks to the researcher or research participants beyond what is normal in that setting, and does not require research participants to provide personal and sensitive information likely to compromise them, or to lead to distress (the research topics are not contentious or sensitive, such as asking about religious beliefs, sexual preferences, political views or illegal activities, or a reasonable person would agree the topic may only result in distress in </a:t>
            </a:r>
            <a:r>
              <a:rPr lang="en-GB" i="1" dirty="0"/>
              <a:t>extremely</a:t>
            </a:r>
            <a:r>
              <a:rPr lang="en-GB" dirty="0"/>
              <a:t> </a:t>
            </a:r>
            <a:r>
              <a:rPr lang="en-GB" i="1" dirty="0"/>
              <a:t>rare</a:t>
            </a:r>
            <a:r>
              <a:rPr lang="en-GB" dirty="0"/>
              <a:t> instances). </a:t>
            </a:r>
            <a:endParaRPr lang="en-GB" dirty="0" smtClean="0"/>
          </a:p>
          <a:p>
            <a:pPr marL="0" indent="0">
              <a:buNone/>
            </a:pPr>
            <a:r>
              <a:rPr lang="en-GB" dirty="0" smtClean="0"/>
              <a:t>If </a:t>
            </a:r>
            <a:r>
              <a:rPr lang="en-GB" dirty="0"/>
              <a:t>you are a postgraduate student and your research can be described as low risk, please ensure that you have completed the </a:t>
            </a:r>
            <a:r>
              <a:rPr lang="en-GB" b="1" dirty="0"/>
              <a:t>SALC Research Ethics Assessment</a:t>
            </a:r>
            <a:r>
              <a:rPr lang="en-GB" b="1" dirty="0" smtClean="0"/>
              <a:t>, and </a:t>
            </a:r>
            <a:r>
              <a:rPr lang="en-GB" b="1" dirty="0"/>
              <a:t>that your research complies with all low risk categories, and forward </a:t>
            </a:r>
            <a:r>
              <a:rPr lang="en-GB" b="1" dirty="0" smtClean="0"/>
              <a:t>this to </a:t>
            </a:r>
            <a:r>
              <a:rPr lang="en-GB" b="1" dirty="0"/>
              <a:t>your supervisor for review (with supporting documents). </a:t>
            </a:r>
            <a:r>
              <a:rPr lang="en-GB" b="1" dirty="0" smtClean="0"/>
              <a:t>The form needs to be signed by your supervisor (electronic signature or scanned document)</a:t>
            </a:r>
            <a:r>
              <a:rPr lang="en-GB" dirty="0" smtClean="0"/>
              <a:t>. Staff may self-certify. </a:t>
            </a:r>
          </a:p>
          <a:p>
            <a:pPr marL="0" indent="0">
              <a:buNone/>
            </a:pPr>
            <a:endParaRPr lang="en-GB" dirty="0" smtClean="0"/>
          </a:p>
          <a:p>
            <a:pPr marL="0" indent="0">
              <a:buNone/>
            </a:pPr>
            <a:r>
              <a:rPr lang="en-GB" b="1" dirty="0" smtClean="0"/>
              <a:t>CONSIDERATIONS:</a:t>
            </a:r>
          </a:p>
          <a:p>
            <a:pPr marL="0" indent="0">
              <a:buNone/>
            </a:pPr>
            <a:r>
              <a:rPr lang="en-GB" dirty="0" smtClean="0"/>
              <a:t>AS WITH OTHER RISK LEVELS, YOUR SUPERVISOR NEEDS TO BE INFORMED ABOUT YOUR RESEACH PLANS, AND WILL BE RESPONSIBLE FOR SIGNING  YOUR FORM.</a:t>
            </a:r>
            <a:endParaRPr lang="en-GB" dirty="0"/>
          </a:p>
        </p:txBody>
      </p:sp>
    </p:spTree>
    <p:extLst>
      <p:ext uri="{BB962C8B-B14F-4D97-AF65-F5344CB8AC3E}">
        <p14:creationId xmlns:p14="http://schemas.microsoft.com/office/powerpoint/2010/main" val="37047986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Aims</a:t>
            </a:r>
            <a:endParaRPr lang="en-GB" dirty="0"/>
          </a:p>
        </p:txBody>
      </p:sp>
      <p:sp>
        <p:nvSpPr>
          <p:cNvPr id="3" name="Content Placeholder 2"/>
          <p:cNvSpPr>
            <a:spLocks noGrp="1"/>
          </p:cNvSpPr>
          <p:nvPr>
            <p:ph idx="1"/>
          </p:nvPr>
        </p:nvSpPr>
        <p:spPr/>
        <p:txBody>
          <a:bodyPr/>
          <a:lstStyle/>
          <a:p>
            <a:pPr>
              <a:buFont typeface="Arial" charset="0"/>
              <a:buChar char="•"/>
            </a:pPr>
            <a:r>
              <a:rPr lang="en-US" dirty="0" smtClean="0">
                <a:solidFill>
                  <a:srgbClr val="595959"/>
                </a:solidFill>
                <a:latin typeface="Calibri" charset="0"/>
                <a:ea typeface="ＭＳ Ｐゴシック" charset="0"/>
                <a:cs typeface="ＭＳ Ｐゴシック" charset="0"/>
              </a:rPr>
              <a:t>To </a:t>
            </a:r>
            <a:r>
              <a:rPr lang="en-US" dirty="0">
                <a:solidFill>
                  <a:srgbClr val="595959"/>
                </a:solidFill>
                <a:latin typeface="Calibri" charset="0"/>
                <a:ea typeface="ＭＳ Ｐゴシック" charset="0"/>
                <a:cs typeface="ＭＳ Ｐゴシック" charset="0"/>
              </a:rPr>
              <a:t>increase awareness of research ethics principles </a:t>
            </a:r>
          </a:p>
          <a:p>
            <a:pPr>
              <a:buFont typeface="Arial" charset="0"/>
              <a:buChar char="•"/>
            </a:pPr>
            <a:r>
              <a:rPr lang="en-US" dirty="0">
                <a:solidFill>
                  <a:srgbClr val="595959"/>
                </a:solidFill>
                <a:latin typeface="Calibri" charset="0"/>
                <a:ea typeface="ＭＳ Ｐゴシック" charset="0"/>
                <a:cs typeface="ＭＳ Ｐゴシック" charset="0"/>
              </a:rPr>
              <a:t> </a:t>
            </a:r>
            <a:r>
              <a:rPr lang="en-US" dirty="0" smtClean="0">
                <a:solidFill>
                  <a:srgbClr val="595959"/>
                </a:solidFill>
                <a:latin typeface="Calibri" charset="0"/>
                <a:ea typeface="ＭＳ Ｐゴシック" charset="0"/>
                <a:cs typeface="ＭＳ Ｐゴシック" charset="0"/>
              </a:rPr>
              <a:t>To </a:t>
            </a:r>
            <a:r>
              <a:rPr lang="en-US" dirty="0">
                <a:solidFill>
                  <a:srgbClr val="595959"/>
                </a:solidFill>
                <a:latin typeface="Calibri" charset="0"/>
                <a:ea typeface="ＭＳ Ｐゴシック" charset="0"/>
                <a:cs typeface="ＭＳ Ｐゴシック" charset="0"/>
              </a:rPr>
              <a:t>encourage connections between disciplinary norms and internationally </a:t>
            </a:r>
            <a:r>
              <a:rPr lang="en-US" dirty="0" err="1">
                <a:solidFill>
                  <a:srgbClr val="595959"/>
                </a:solidFill>
                <a:latin typeface="Calibri" charset="0"/>
                <a:ea typeface="ＭＳ Ｐゴシック" charset="0"/>
                <a:cs typeface="ＭＳ Ｐゴシック" charset="0"/>
              </a:rPr>
              <a:t>recognised</a:t>
            </a:r>
            <a:r>
              <a:rPr lang="en-US" dirty="0">
                <a:solidFill>
                  <a:srgbClr val="595959"/>
                </a:solidFill>
                <a:latin typeface="Calibri" charset="0"/>
                <a:ea typeface="ＭＳ Ｐゴシック" charset="0"/>
                <a:cs typeface="ＭＳ Ｐゴシック" charset="0"/>
              </a:rPr>
              <a:t> principles of research ethics</a:t>
            </a:r>
          </a:p>
          <a:p>
            <a:pPr>
              <a:buFont typeface="Arial" charset="0"/>
              <a:buChar char="•"/>
            </a:pPr>
            <a:r>
              <a:rPr lang="en-US" dirty="0">
                <a:solidFill>
                  <a:srgbClr val="595959"/>
                </a:solidFill>
                <a:latin typeface="Calibri" charset="0"/>
                <a:ea typeface="ＭＳ Ｐゴシック" charset="0"/>
                <a:cs typeface="ＭＳ Ｐゴシック" charset="0"/>
              </a:rPr>
              <a:t> </a:t>
            </a:r>
            <a:r>
              <a:rPr lang="en-US" dirty="0" smtClean="0">
                <a:solidFill>
                  <a:srgbClr val="595959"/>
                </a:solidFill>
                <a:latin typeface="Calibri" charset="0"/>
                <a:ea typeface="ＭＳ Ｐゴシック" charset="0"/>
                <a:cs typeface="ＭＳ Ｐゴシック" charset="0"/>
              </a:rPr>
              <a:t>To </a:t>
            </a:r>
            <a:r>
              <a:rPr lang="en-US" dirty="0">
                <a:solidFill>
                  <a:srgbClr val="595959"/>
                </a:solidFill>
                <a:latin typeface="Calibri" charset="0"/>
                <a:ea typeface="ＭＳ Ｐゴシック" charset="0"/>
                <a:cs typeface="ＭＳ Ｐゴシック" charset="0"/>
              </a:rPr>
              <a:t>offer guidance on School and University research ethics procedures </a:t>
            </a:r>
            <a:endParaRPr lang="en-GB" dirty="0" smtClean="0"/>
          </a:p>
        </p:txBody>
      </p:sp>
    </p:spTree>
    <p:extLst>
      <p:ext uri="{BB962C8B-B14F-4D97-AF65-F5344CB8AC3E}">
        <p14:creationId xmlns:p14="http://schemas.microsoft.com/office/powerpoint/2010/main" val="30144540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1143000"/>
          </a:xfrm>
        </p:spPr>
        <p:txBody>
          <a:bodyPr>
            <a:normAutofit fontScale="90000"/>
          </a:bodyPr>
          <a:lstStyle/>
          <a:p>
            <a:r>
              <a:rPr lang="en-GB" dirty="0" smtClean="0"/>
              <a:t>Example 4: How does this comply with the low ethics risk guidelines of the SALC Research Ethics Assessment?</a:t>
            </a:r>
            <a:endParaRPr lang="en-GB" dirty="0"/>
          </a:p>
        </p:txBody>
      </p:sp>
      <p:sp>
        <p:nvSpPr>
          <p:cNvPr id="3" name="Content Placeholder 2"/>
          <p:cNvSpPr>
            <a:spLocks noGrp="1"/>
          </p:cNvSpPr>
          <p:nvPr>
            <p:ph idx="1"/>
          </p:nvPr>
        </p:nvSpPr>
        <p:spPr>
          <a:xfrm>
            <a:off x="467544" y="2492897"/>
            <a:ext cx="8229600" cy="4032448"/>
          </a:xfrm>
        </p:spPr>
        <p:txBody>
          <a:bodyPr>
            <a:noAutofit/>
          </a:bodyPr>
          <a:lstStyle/>
          <a:p>
            <a:pPr marL="0" indent="0">
              <a:buNone/>
            </a:pPr>
            <a:r>
              <a:rPr lang="en-GB" sz="2400" b="1" dirty="0">
                <a:solidFill>
                  <a:srgbClr val="0000FF"/>
                </a:solidFill>
              </a:rPr>
              <a:t>Kinaesthetic learning in the museum </a:t>
            </a:r>
            <a:r>
              <a:rPr lang="en-GB" sz="2400" dirty="0">
                <a:solidFill>
                  <a:srgbClr val="0000FF"/>
                </a:solidFill>
              </a:rPr>
              <a:t>(MA </a:t>
            </a:r>
            <a:r>
              <a:rPr lang="en-GB" sz="2400" dirty="0" smtClean="0">
                <a:solidFill>
                  <a:srgbClr val="0000FF"/>
                </a:solidFill>
              </a:rPr>
              <a:t>Dissertation)</a:t>
            </a:r>
          </a:p>
          <a:p>
            <a:pPr marL="0" indent="0">
              <a:buNone/>
            </a:pPr>
            <a:r>
              <a:rPr lang="en-GB" sz="2400" i="1" dirty="0"/>
              <a:t>The research explores a new approach to kinaesthetic learning tested out in collaboration with education teams at three museums. The researcher trains staff in the approach, and then observes 15 groups of parents and children taking part in a 20-minute creative object-handling session in 3 museums. The researcher carries out 10-minute interviews following the session with parents and children asking for their reflections on the experience. Children are also asked to draw a picture that shows what they were thinking about and feeling during the session.</a:t>
            </a:r>
          </a:p>
        </p:txBody>
      </p:sp>
    </p:spTree>
    <p:extLst>
      <p:ext uri="{BB962C8B-B14F-4D97-AF65-F5344CB8AC3E}">
        <p14:creationId xmlns:p14="http://schemas.microsoft.com/office/powerpoint/2010/main" val="15151263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Exercise: What category of ethical issue is your research?</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smtClean="0"/>
              <a:t>Discuss with your neighbour:</a:t>
            </a:r>
          </a:p>
          <a:p>
            <a:r>
              <a:rPr lang="en-GB" dirty="0" smtClean="0"/>
              <a:t>your dissertation research ideas</a:t>
            </a:r>
          </a:p>
          <a:p>
            <a:r>
              <a:rPr lang="en-GB" dirty="0" smtClean="0"/>
              <a:t>whether the questions and topics you are exploring are contentious or sensitive</a:t>
            </a:r>
          </a:p>
          <a:p>
            <a:r>
              <a:rPr lang="en-GB" dirty="0" smtClean="0"/>
              <a:t>whether you will need to involve human subjects who may be from vulnerable groups </a:t>
            </a:r>
          </a:p>
          <a:p>
            <a:r>
              <a:rPr lang="en-GB" dirty="0" smtClean="0"/>
              <a:t>the settings and methods of your research</a:t>
            </a:r>
          </a:p>
          <a:p>
            <a:r>
              <a:rPr lang="en-GB" dirty="0"/>
              <a:t>t</a:t>
            </a:r>
            <a:r>
              <a:rPr lang="en-GB" dirty="0" smtClean="0"/>
              <a:t>he potential risks to you as researcher</a:t>
            </a:r>
          </a:p>
          <a:p>
            <a:pPr marL="0" indent="0">
              <a:buNone/>
            </a:pPr>
            <a:endParaRPr lang="en-GB" dirty="0" smtClean="0"/>
          </a:p>
          <a:p>
            <a:pPr marL="0" indent="0">
              <a:buNone/>
            </a:pPr>
            <a:r>
              <a:rPr lang="en-GB" b="1" dirty="0" smtClean="0"/>
              <a:t>Is the category: HIGH, MEDIUM, LOW OR NO?</a:t>
            </a:r>
            <a:endParaRPr lang="en-GB" b="1" dirty="0"/>
          </a:p>
        </p:txBody>
      </p:sp>
    </p:spTree>
    <p:extLst>
      <p:ext uri="{BB962C8B-B14F-4D97-AF65-F5344CB8AC3E}">
        <p14:creationId xmlns:p14="http://schemas.microsoft.com/office/powerpoint/2010/main" val="30726820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Supporting documentation (not all types are relevant to all projects)</a:t>
            </a:r>
            <a:endParaRPr lang="en-GB" dirty="0"/>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t>Risk assessment</a:t>
            </a:r>
          </a:p>
          <a:p>
            <a:pPr marL="514350" indent="-514350">
              <a:buFont typeface="+mj-lt"/>
              <a:buAutoNum type="arabicPeriod"/>
            </a:pPr>
            <a:r>
              <a:rPr lang="en-GB" dirty="0" smtClean="0"/>
              <a:t>Insurance form</a:t>
            </a:r>
          </a:p>
          <a:p>
            <a:pPr marL="514350" indent="-514350">
              <a:buFont typeface="+mj-lt"/>
              <a:buAutoNum type="arabicPeriod"/>
            </a:pPr>
            <a:r>
              <a:rPr lang="en-GB" dirty="0" smtClean="0"/>
              <a:t>Participant information sheet</a:t>
            </a:r>
          </a:p>
          <a:p>
            <a:pPr marL="514350" indent="-514350">
              <a:buFont typeface="+mj-lt"/>
              <a:buAutoNum type="arabicPeriod"/>
            </a:pPr>
            <a:r>
              <a:rPr lang="en-GB" dirty="0" smtClean="0"/>
              <a:t>Consent form for participants</a:t>
            </a:r>
          </a:p>
          <a:p>
            <a:pPr marL="514350" indent="-514350">
              <a:buFont typeface="+mj-lt"/>
              <a:buAutoNum type="arabicPeriod"/>
            </a:pPr>
            <a:r>
              <a:rPr lang="en-GB" dirty="0" smtClean="0"/>
              <a:t>Consent letters from third parties </a:t>
            </a:r>
          </a:p>
          <a:p>
            <a:pPr marL="514350" indent="-514350">
              <a:buFont typeface="+mj-lt"/>
              <a:buAutoNum type="arabicPeriod"/>
            </a:pPr>
            <a:r>
              <a:rPr lang="en-GB" dirty="0" smtClean="0"/>
              <a:t>Additional documents (e.g. questionnaires, interview questions, invitation letter to participants, advertisements)</a:t>
            </a:r>
            <a:endParaRPr lang="en-GB" dirty="0"/>
          </a:p>
        </p:txBody>
      </p:sp>
    </p:spTree>
    <p:extLst>
      <p:ext uri="{BB962C8B-B14F-4D97-AF65-F5344CB8AC3E}">
        <p14:creationId xmlns:p14="http://schemas.microsoft.com/office/powerpoint/2010/main" val="15729144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The risk assessment</a:t>
            </a:r>
            <a:endParaRPr lang="en-US" dirty="0"/>
          </a:p>
        </p:txBody>
      </p:sp>
      <p:sp>
        <p:nvSpPr>
          <p:cNvPr id="3" name="Content Placeholder 2"/>
          <p:cNvSpPr>
            <a:spLocks noGrp="1"/>
          </p:cNvSpPr>
          <p:nvPr>
            <p:ph idx="1"/>
          </p:nvPr>
        </p:nvSpPr>
        <p:spPr>
          <a:xfrm>
            <a:off x="457200" y="1340768"/>
            <a:ext cx="8363272" cy="5257800"/>
          </a:xfrm>
        </p:spPr>
        <p:txBody>
          <a:bodyPr>
            <a:noAutofit/>
          </a:bodyPr>
          <a:lstStyle/>
          <a:p>
            <a:r>
              <a:rPr lang="en-US" sz="2200" dirty="0" smtClean="0"/>
              <a:t>Any research conducted off-campus requires a risk assessment, whether or not your research involves human subjects</a:t>
            </a:r>
          </a:p>
          <a:p>
            <a:r>
              <a:rPr lang="en-US" sz="2200" dirty="0" smtClean="0"/>
              <a:t>There are two LOW risk assessment templates available on the SALC ethics website – one for UK, one for international projects</a:t>
            </a:r>
          </a:p>
          <a:p>
            <a:r>
              <a:rPr lang="en-US" sz="2200" dirty="0" smtClean="0"/>
              <a:t>If your research involving human subjects takes place in countries on the list that the FCO advises </a:t>
            </a:r>
            <a:r>
              <a:rPr lang="en-US" sz="2200" dirty="0"/>
              <a:t>against </a:t>
            </a:r>
            <a:r>
              <a:rPr lang="en-US" sz="2200" dirty="0" smtClean="0"/>
              <a:t>‘all </a:t>
            </a:r>
            <a:r>
              <a:rPr lang="en-US" sz="2200" dirty="0"/>
              <a:t>or all but essential </a:t>
            </a:r>
            <a:r>
              <a:rPr lang="en-US" sz="2200" dirty="0" smtClean="0"/>
              <a:t>travel to’ you must apply through UREC</a:t>
            </a:r>
          </a:p>
          <a:p>
            <a:r>
              <a:rPr lang="en-US" sz="2200" dirty="0" smtClean="0"/>
              <a:t>If your research does not involve human subjects but involves travel to high risk locations then your supervisor (or individual staff members for their own research projects) should contact the SALC research office to discuss how to proceed</a:t>
            </a:r>
          </a:p>
          <a:p>
            <a:r>
              <a:rPr lang="en-US" sz="2200" dirty="0" smtClean="0"/>
              <a:t>IMPORTANT NOTE: </a:t>
            </a:r>
            <a:r>
              <a:rPr lang="en-US" sz="2200" dirty="0"/>
              <a:t>Y</a:t>
            </a:r>
            <a:r>
              <a:rPr lang="en-US" sz="2200" dirty="0" smtClean="0"/>
              <a:t>ou may need to add to the risk assessment any particular risks associated with the location or nature of your research</a:t>
            </a:r>
            <a:r>
              <a:rPr lang="en-US" sz="2200" dirty="0"/>
              <a:t> </a:t>
            </a:r>
            <a:r>
              <a:rPr lang="en-US" sz="2200" dirty="0" smtClean="0"/>
              <a:t>that are not already covered by the form. </a:t>
            </a:r>
          </a:p>
        </p:txBody>
      </p:sp>
    </p:spTree>
    <p:extLst>
      <p:ext uri="{BB962C8B-B14F-4D97-AF65-F5344CB8AC3E}">
        <p14:creationId xmlns:p14="http://schemas.microsoft.com/office/powerpoint/2010/main" val="1033639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The Risk Assessment (cont.)</a:t>
            </a:r>
            <a:endParaRPr lang="en-US" dirty="0"/>
          </a:p>
        </p:txBody>
      </p:sp>
      <p:sp>
        <p:nvSpPr>
          <p:cNvPr id="3" name="Content Placeholder 2"/>
          <p:cNvSpPr>
            <a:spLocks noGrp="1"/>
          </p:cNvSpPr>
          <p:nvPr>
            <p:ph idx="1"/>
          </p:nvPr>
        </p:nvSpPr>
        <p:spPr/>
        <p:txBody>
          <a:bodyPr/>
          <a:lstStyle/>
          <a:p>
            <a:pPr marL="0" indent="0">
              <a:buNone/>
            </a:pPr>
            <a:r>
              <a:rPr lang="en-US" dirty="0" smtClean="0">
                <a:solidFill>
                  <a:srgbClr val="898989"/>
                </a:solidFill>
                <a:latin typeface="Calibri" charset="0"/>
                <a:ea typeface="ＭＳ Ｐゴシック" charset="0"/>
                <a:cs typeface="ＭＳ Ｐゴシック" charset="0"/>
              </a:rPr>
              <a:t>Examples of risks to be considered: </a:t>
            </a:r>
          </a:p>
          <a:p>
            <a:pPr>
              <a:buFont typeface="Arial" charset="0"/>
              <a:buChar char="•"/>
            </a:pPr>
            <a:r>
              <a:rPr lang="en-US" dirty="0" smtClean="0">
                <a:solidFill>
                  <a:srgbClr val="595959"/>
                </a:solidFill>
                <a:latin typeface="Calibri" charset="0"/>
                <a:ea typeface="ＭＳ Ｐゴシック" charset="0"/>
                <a:cs typeface="ＭＳ Ｐゴシック" charset="0"/>
              </a:rPr>
              <a:t>Causing </a:t>
            </a:r>
            <a:r>
              <a:rPr lang="en-US" dirty="0">
                <a:solidFill>
                  <a:srgbClr val="595959"/>
                </a:solidFill>
                <a:latin typeface="Calibri" charset="0"/>
                <a:ea typeface="ＭＳ Ｐゴシック" charset="0"/>
                <a:cs typeface="ＭＳ Ｐゴシック" charset="0"/>
              </a:rPr>
              <a:t>offence (issues of access/inclusion; discussing topics that may provoke strong responses)</a:t>
            </a:r>
          </a:p>
          <a:p>
            <a:pPr>
              <a:buFont typeface="Arial" charset="0"/>
              <a:buChar char="•"/>
            </a:pPr>
            <a:r>
              <a:rPr lang="en-US" dirty="0" smtClean="0">
                <a:solidFill>
                  <a:srgbClr val="595959"/>
                </a:solidFill>
                <a:latin typeface="Calibri" charset="0"/>
                <a:ea typeface="ＭＳ Ｐゴシック" charset="0"/>
                <a:cs typeface="ＭＳ Ｐゴシック" charset="0"/>
              </a:rPr>
              <a:t>Lone working/working </a:t>
            </a:r>
            <a:r>
              <a:rPr lang="en-US" dirty="0">
                <a:solidFill>
                  <a:srgbClr val="595959"/>
                </a:solidFill>
                <a:latin typeface="Calibri" charset="0"/>
                <a:ea typeface="ＭＳ Ｐゴシック" charset="0"/>
                <a:cs typeface="ＭＳ Ｐゴシック" charset="0"/>
              </a:rPr>
              <a:t>in private residences </a:t>
            </a:r>
          </a:p>
          <a:p>
            <a:pPr>
              <a:buFont typeface="Arial" charset="0"/>
              <a:buChar char="•"/>
            </a:pPr>
            <a:r>
              <a:rPr lang="en-US" dirty="0" smtClean="0">
                <a:solidFill>
                  <a:srgbClr val="595959"/>
                </a:solidFill>
                <a:latin typeface="Calibri" charset="0"/>
                <a:ea typeface="ＭＳ Ｐゴシック" charset="0"/>
                <a:cs typeface="ＭＳ Ｐゴシック" charset="0"/>
              </a:rPr>
              <a:t>Working </a:t>
            </a:r>
            <a:r>
              <a:rPr lang="en-US" dirty="0">
                <a:solidFill>
                  <a:srgbClr val="595959"/>
                </a:solidFill>
                <a:latin typeface="Calibri" charset="0"/>
                <a:ea typeface="ＭＳ Ｐゴシック" charset="0"/>
                <a:cs typeface="ＭＳ Ｐゴシック" charset="0"/>
              </a:rPr>
              <a:t>in international </a:t>
            </a:r>
            <a:r>
              <a:rPr lang="en-US" dirty="0" smtClean="0">
                <a:solidFill>
                  <a:srgbClr val="595959"/>
                </a:solidFill>
                <a:latin typeface="Calibri" charset="0"/>
                <a:ea typeface="ＭＳ Ｐゴシック" charset="0"/>
                <a:cs typeface="ＭＳ Ｐゴシック" charset="0"/>
              </a:rPr>
              <a:t>sites or areas further than 30 minutes from medical care</a:t>
            </a:r>
            <a:endParaRPr lang="en-US" dirty="0">
              <a:solidFill>
                <a:srgbClr val="595959"/>
              </a:solidFill>
              <a:latin typeface="Calibri" charset="0"/>
              <a:ea typeface="ＭＳ Ｐゴシック" charset="0"/>
              <a:cs typeface="ＭＳ Ｐゴシック" charset="0"/>
            </a:endParaRPr>
          </a:p>
          <a:p>
            <a:pPr>
              <a:buFont typeface="Arial" charset="0"/>
              <a:buChar char="•"/>
            </a:pPr>
            <a:r>
              <a:rPr lang="en-US" dirty="0" smtClean="0">
                <a:solidFill>
                  <a:srgbClr val="595959"/>
                </a:solidFill>
                <a:latin typeface="Calibri" charset="0"/>
                <a:ea typeface="ＭＳ Ｐゴシック" charset="0"/>
                <a:cs typeface="ＭＳ Ｐゴシック" charset="0"/>
              </a:rPr>
              <a:t>Health </a:t>
            </a:r>
            <a:r>
              <a:rPr lang="en-US" dirty="0">
                <a:solidFill>
                  <a:srgbClr val="595959"/>
                </a:solidFill>
                <a:latin typeface="Calibri" charset="0"/>
                <a:ea typeface="ＭＳ Ｐゴシック" charset="0"/>
                <a:cs typeface="ＭＳ Ｐゴシック" charset="0"/>
              </a:rPr>
              <a:t>and safety</a:t>
            </a:r>
            <a:endParaRPr lang="en-US" dirty="0"/>
          </a:p>
        </p:txBody>
      </p:sp>
    </p:spTree>
    <p:extLst>
      <p:ext uri="{BB962C8B-B14F-4D97-AF65-F5344CB8AC3E}">
        <p14:creationId xmlns:p14="http://schemas.microsoft.com/office/powerpoint/2010/main" val="28264922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Insurance assessment form</a:t>
            </a:r>
            <a:endParaRPr lang="en-US" dirty="0"/>
          </a:p>
        </p:txBody>
      </p:sp>
      <p:sp>
        <p:nvSpPr>
          <p:cNvPr id="3" name="Content Placeholder 2"/>
          <p:cNvSpPr>
            <a:spLocks noGrp="1"/>
          </p:cNvSpPr>
          <p:nvPr>
            <p:ph idx="1"/>
          </p:nvPr>
        </p:nvSpPr>
        <p:spPr/>
        <p:txBody>
          <a:bodyPr/>
          <a:lstStyle/>
          <a:p>
            <a:r>
              <a:rPr lang="en-US" dirty="0" smtClean="0"/>
              <a:t>The aim of this document is to ensure that your research project will be covered by regular university insurance so it is important that you complete it</a:t>
            </a:r>
          </a:p>
          <a:p>
            <a:r>
              <a:rPr lang="en-US" dirty="0" smtClean="0"/>
              <a:t>Very few SALC projects will tick ‘yes’ to any of the boxes. If you do, then your research project will need to be assessed by UREC</a:t>
            </a:r>
            <a:endParaRPr lang="en-US" dirty="0"/>
          </a:p>
        </p:txBody>
      </p:sp>
    </p:spTree>
    <p:extLst>
      <p:ext uri="{BB962C8B-B14F-4D97-AF65-F5344CB8AC3E}">
        <p14:creationId xmlns:p14="http://schemas.microsoft.com/office/powerpoint/2010/main" val="910569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Participant information sheet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You will find a template that you can tailor to your project’s specifications on the SALC website.</a:t>
            </a:r>
          </a:p>
          <a:p>
            <a:r>
              <a:rPr lang="en-US" dirty="0" smtClean="0"/>
              <a:t>The document has been designed for you to communicate clearly to your participants the answers to key ethical issues that may concern them.</a:t>
            </a:r>
          </a:p>
          <a:p>
            <a:r>
              <a:rPr lang="en-US" dirty="0" smtClean="0"/>
              <a:t>No personal mobile numbers or emails should be included, only university contact details.</a:t>
            </a:r>
          </a:p>
          <a:p>
            <a:r>
              <a:rPr lang="en-US" dirty="0" smtClean="0"/>
              <a:t>Not all categories are required (e.g. delete the subheading and text related to Criminal Record Checks if you will not be working with unsupervised children or vulnerable adults).</a:t>
            </a:r>
            <a:endParaRPr lang="en-US" dirty="0"/>
          </a:p>
        </p:txBody>
      </p:sp>
    </p:spTree>
    <p:extLst>
      <p:ext uri="{BB962C8B-B14F-4D97-AF65-F5344CB8AC3E}">
        <p14:creationId xmlns:p14="http://schemas.microsoft.com/office/powerpoint/2010/main" val="1106202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Consent forms</a:t>
            </a:r>
            <a:endParaRPr lang="en-US" dirty="0"/>
          </a:p>
        </p:txBody>
      </p:sp>
      <p:sp>
        <p:nvSpPr>
          <p:cNvPr id="3" name="Content Placeholder 2"/>
          <p:cNvSpPr>
            <a:spLocks noGrp="1"/>
          </p:cNvSpPr>
          <p:nvPr>
            <p:ph idx="1"/>
          </p:nvPr>
        </p:nvSpPr>
        <p:spPr/>
        <p:txBody>
          <a:bodyPr/>
          <a:lstStyle/>
          <a:p>
            <a:r>
              <a:rPr lang="en-US" dirty="0" smtClean="0"/>
              <a:t>Again, a template is provided on the SALC Research Ethics pages</a:t>
            </a:r>
          </a:p>
          <a:p>
            <a:r>
              <a:rPr lang="en-US" dirty="0" smtClean="0"/>
              <a:t>You may also need to modify this to suit your project (e.g. Will you offer participants a choice of anonymity or being named? Or  choice whether or not to be recorded?)</a:t>
            </a:r>
          </a:p>
        </p:txBody>
      </p:sp>
    </p:spTree>
    <p:extLst>
      <p:ext uri="{BB962C8B-B14F-4D97-AF65-F5344CB8AC3E}">
        <p14:creationId xmlns:p14="http://schemas.microsoft.com/office/powerpoint/2010/main" val="289584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5. Letters from third parties and </a:t>
            </a:r>
            <a:br>
              <a:rPr lang="en-US" dirty="0" smtClean="0"/>
            </a:br>
            <a:r>
              <a:rPr lang="en-US" dirty="0" smtClean="0"/>
              <a:t>6. additional documents</a:t>
            </a:r>
            <a:endParaRPr lang="en-US" dirty="0"/>
          </a:p>
        </p:txBody>
      </p:sp>
      <p:sp>
        <p:nvSpPr>
          <p:cNvPr id="3" name="Content Placeholder 2"/>
          <p:cNvSpPr>
            <a:spLocks noGrp="1"/>
          </p:cNvSpPr>
          <p:nvPr>
            <p:ph idx="1"/>
          </p:nvPr>
        </p:nvSpPr>
        <p:spPr>
          <a:xfrm>
            <a:off x="457200" y="1600200"/>
            <a:ext cx="8229600" cy="4781128"/>
          </a:xfrm>
        </p:spPr>
        <p:txBody>
          <a:bodyPr>
            <a:normAutofit fontScale="85000" lnSpcReduction="10000"/>
          </a:bodyPr>
          <a:lstStyle/>
          <a:p>
            <a:r>
              <a:rPr lang="en-US" dirty="0" smtClean="0"/>
              <a:t>If you will conduct research within an external institution or a private company you will need to verify that you have their approval to do so.</a:t>
            </a:r>
          </a:p>
          <a:p>
            <a:r>
              <a:rPr lang="en-US" dirty="0" smtClean="0"/>
              <a:t>If you will be conducting questionnaires (online or administered in person) or if you will be advertising for participants, these documents need to be approved by a committee (UREC or SALC) or by your supervisor.</a:t>
            </a:r>
          </a:p>
          <a:p>
            <a:r>
              <a:rPr lang="en-US" dirty="0" smtClean="0"/>
              <a:t>We </a:t>
            </a:r>
            <a:r>
              <a:rPr lang="en-US" dirty="0" err="1" smtClean="0"/>
              <a:t>realise</a:t>
            </a:r>
            <a:r>
              <a:rPr lang="en-US" dirty="0" smtClean="0"/>
              <a:t> that sometimes these will not be </a:t>
            </a:r>
            <a:r>
              <a:rPr lang="en-US" dirty="0" err="1" smtClean="0"/>
              <a:t>finalised</a:t>
            </a:r>
            <a:r>
              <a:rPr lang="en-US" dirty="0" smtClean="0"/>
              <a:t> at the time of application and near-complete drafts can be approved (although substantial changes will require further approval).</a:t>
            </a:r>
            <a:endParaRPr lang="en-US" dirty="0"/>
          </a:p>
        </p:txBody>
      </p:sp>
    </p:spTree>
    <p:extLst>
      <p:ext uri="{BB962C8B-B14F-4D97-AF65-F5344CB8AC3E}">
        <p14:creationId xmlns:p14="http://schemas.microsoft.com/office/powerpoint/2010/main" val="927542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3"/>
          <p:cNvSpPr>
            <a:spLocks noGrp="1"/>
          </p:cNvSpPr>
          <p:nvPr>
            <p:ph type="ctrTitle"/>
          </p:nvPr>
        </p:nvSpPr>
        <p:spPr>
          <a:xfrm>
            <a:off x="685800" y="660400"/>
            <a:ext cx="7772400" cy="787400"/>
          </a:xfrm>
        </p:spPr>
        <p:txBody>
          <a:bodyPr/>
          <a:lstStyle/>
          <a:p>
            <a:pPr algn="l"/>
            <a:r>
              <a:rPr lang="en-US" sz="2800">
                <a:latin typeface="Calibri" charset="0"/>
                <a:ea typeface="ＭＳ Ｐゴシック" charset="0"/>
                <a:cs typeface="ＭＳ Ｐゴシック" charset="0"/>
              </a:rPr>
              <a:t>Final tips on filling in the approval form:</a:t>
            </a:r>
          </a:p>
        </p:txBody>
      </p:sp>
      <p:sp>
        <p:nvSpPr>
          <p:cNvPr id="5" name="Subtitle 4"/>
          <p:cNvSpPr>
            <a:spLocks noGrp="1"/>
          </p:cNvSpPr>
          <p:nvPr>
            <p:ph type="subTitle" idx="1"/>
          </p:nvPr>
        </p:nvSpPr>
        <p:spPr>
          <a:xfrm>
            <a:off x="1295400" y="1447800"/>
            <a:ext cx="6858000" cy="4191000"/>
          </a:xfrm>
        </p:spPr>
        <p:txBody>
          <a:bodyPr>
            <a:normAutofit/>
          </a:bodyPr>
          <a:lstStyle/>
          <a:p>
            <a:pPr algn="l">
              <a:buFont typeface="Arial"/>
              <a:buChar char="•"/>
              <a:defRPr/>
            </a:pPr>
            <a:r>
              <a:rPr lang="en-US" sz="2600" dirty="0" smtClean="0">
                <a:solidFill>
                  <a:schemeClr val="tx1">
                    <a:lumMod val="75000"/>
                    <a:lumOff val="25000"/>
                  </a:schemeClr>
                </a:solidFill>
              </a:rPr>
              <a:t>  Be succinct – short, clear answers are more effective than long explanations. Don’t cut and paste wholesale from research proposals.</a:t>
            </a:r>
          </a:p>
          <a:p>
            <a:pPr algn="l">
              <a:buFont typeface="Arial"/>
              <a:buChar char="•"/>
              <a:defRPr/>
            </a:pPr>
            <a:r>
              <a:rPr lang="en-US" sz="2600" dirty="0" smtClean="0">
                <a:solidFill>
                  <a:schemeClr val="tx1">
                    <a:lumMod val="75000"/>
                    <a:lumOff val="25000"/>
                  </a:schemeClr>
                </a:solidFill>
              </a:rPr>
              <a:t>  Make sure your application makes sense to an interested layperson – avoid technical terms.</a:t>
            </a:r>
          </a:p>
          <a:p>
            <a:pPr algn="l">
              <a:buFont typeface="Arial"/>
              <a:buChar char="•"/>
              <a:defRPr/>
            </a:pPr>
            <a:r>
              <a:rPr lang="en-US" sz="2600" dirty="0" smtClean="0">
                <a:solidFill>
                  <a:schemeClr val="tx1">
                    <a:lumMod val="75000"/>
                    <a:lumOff val="25000"/>
                  </a:schemeClr>
                </a:solidFill>
              </a:rPr>
              <a:t>  Be pragmatic – we need to know what you are going to do, why, with whom, when and where. (We don’t need extended critical or theoretical explanation, however interesting this is!) </a:t>
            </a:r>
          </a:p>
        </p:txBody>
      </p:sp>
    </p:spTree>
    <p:extLst>
      <p:ext uri="{BB962C8B-B14F-4D97-AF65-F5344CB8AC3E}">
        <p14:creationId xmlns:p14="http://schemas.microsoft.com/office/powerpoint/2010/main" val="2561941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12489" y="851049"/>
            <a:ext cx="8435975" cy="993775"/>
          </a:xfrm>
        </p:spPr>
        <p:txBody>
          <a:bodyPr>
            <a:noAutofit/>
          </a:bodyPr>
          <a:lstStyle/>
          <a:p>
            <a:pPr eaLnBrk="1" hangingPunct="1"/>
            <a:r>
              <a:rPr lang="en-GB" altLang="en-US" sz="3200" dirty="0" smtClean="0"/>
              <a:t>What are ‘research ethics’?</a:t>
            </a:r>
            <a:br>
              <a:rPr lang="en-GB" altLang="en-US" sz="3200" dirty="0" smtClean="0"/>
            </a:br>
            <a:r>
              <a:rPr lang="en-GB" altLang="en-US" sz="3200" dirty="0" smtClean="0"/>
              <a:t>Why do they matter?</a:t>
            </a:r>
            <a:r>
              <a:rPr lang="en-GB" altLang="en-US" dirty="0" smtClean="0"/>
              <a:t> </a:t>
            </a:r>
          </a:p>
        </p:txBody>
      </p:sp>
      <p:sp>
        <p:nvSpPr>
          <p:cNvPr id="16387" name="Rectangle 3"/>
          <p:cNvSpPr>
            <a:spLocks noGrp="1" noChangeArrowheads="1"/>
          </p:cNvSpPr>
          <p:nvPr>
            <p:ph idx="1"/>
          </p:nvPr>
        </p:nvSpPr>
        <p:spPr>
          <a:xfrm>
            <a:off x="468313" y="2132087"/>
            <a:ext cx="8362950" cy="5113337"/>
          </a:xfrm>
        </p:spPr>
        <p:txBody>
          <a:bodyPr/>
          <a:lstStyle/>
          <a:p>
            <a:pPr eaLnBrk="1" hangingPunct="1">
              <a:lnSpc>
                <a:spcPct val="90000"/>
              </a:lnSpc>
            </a:pPr>
            <a:r>
              <a:rPr lang="en-GB" altLang="en-US" sz="2800" dirty="0">
                <a:solidFill>
                  <a:srgbClr val="595959"/>
                </a:solidFill>
                <a:latin typeface="Calibri" charset="0"/>
                <a:ea typeface="ＭＳ Ｐゴシック" charset="0"/>
                <a:cs typeface="ＭＳ Ｐゴシック" charset="0"/>
              </a:rPr>
              <a:t>All research raises issues of integrity, honesty and </a:t>
            </a:r>
            <a:r>
              <a:rPr lang="en-GB" altLang="en-US" sz="2800" dirty="0" smtClean="0">
                <a:solidFill>
                  <a:srgbClr val="595959"/>
                </a:solidFill>
                <a:latin typeface="Calibri" charset="0"/>
                <a:ea typeface="ＭＳ Ｐゴシック" charset="0"/>
                <a:cs typeface="ＭＳ Ｐゴシック" charset="0"/>
              </a:rPr>
              <a:t>trust</a:t>
            </a:r>
            <a:endParaRPr lang="en-GB" altLang="en-US" sz="2800" dirty="0">
              <a:solidFill>
                <a:srgbClr val="595959"/>
              </a:solidFill>
              <a:latin typeface="Calibri" charset="0"/>
              <a:ea typeface="ＭＳ Ｐゴシック" charset="0"/>
              <a:cs typeface="ＭＳ Ｐゴシック" charset="0"/>
            </a:endParaRPr>
          </a:p>
          <a:p>
            <a:pPr eaLnBrk="1" hangingPunct="1">
              <a:lnSpc>
                <a:spcPct val="90000"/>
              </a:lnSpc>
            </a:pPr>
            <a:r>
              <a:rPr lang="en-GB" altLang="en-US" sz="2800" dirty="0">
                <a:solidFill>
                  <a:srgbClr val="595959"/>
                </a:solidFill>
                <a:latin typeface="Calibri" charset="0"/>
                <a:ea typeface="ＭＳ Ｐゴシック" charset="0"/>
                <a:cs typeface="ＭＳ Ｐゴシック" charset="0"/>
              </a:rPr>
              <a:t>Research that involves human subjects or participants raises ethical, legal, social and political </a:t>
            </a:r>
            <a:r>
              <a:rPr lang="en-GB" altLang="en-US" sz="2800" dirty="0" smtClean="0">
                <a:solidFill>
                  <a:srgbClr val="595959"/>
                </a:solidFill>
                <a:latin typeface="Calibri" charset="0"/>
                <a:ea typeface="ＭＳ Ｐゴシック" charset="0"/>
                <a:cs typeface="ＭＳ Ｐゴシック" charset="0"/>
              </a:rPr>
              <a:t>issues </a:t>
            </a:r>
            <a:endParaRPr lang="en-GB" altLang="en-US" sz="2800" dirty="0">
              <a:solidFill>
                <a:srgbClr val="595959"/>
              </a:solidFill>
              <a:latin typeface="Calibri" charset="0"/>
              <a:ea typeface="ＭＳ Ｐゴシック" charset="0"/>
              <a:cs typeface="ＭＳ Ｐゴシック" charset="0"/>
            </a:endParaRPr>
          </a:p>
          <a:p>
            <a:pPr eaLnBrk="1" hangingPunct="1">
              <a:lnSpc>
                <a:spcPct val="90000"/>
              </a:lnSpc>
            </a:pPr>
            <a:r>
              <a:rPr lang="en-GB" altLang="en-US" sz="2800" dirty="0">
                <a:solidFill>
                  <a:srgbClr val="595959"/>
                </a:solidFill>
                <a:latin typeface="Calibri" charset="0"/>
                <a:ea typeface="ＭＳ Ｐゴシック" charset="0"/>
                <a:cs typeface="ＭＳ Ｐゴシック" charset="0"/>
              </a:rPr>
              <a:t>A code of ethics articulates a common set of values upon which researchers base their </a:t>
            </a:r>
            <a:r>
              <a:rPr lang="en-GB" altLang="en-US" sz="2800" dirty="0" smtClean="0">
                <a:solidFill>
                  <a:srgbClr val="595959"/>
                </a:solidFill>
                <a:latin typeface="Calibri" charset="0"/>
                <a:ea typeface="ＭＳ Ｐゴシック" charset="0"/>
                <a:cs typeface="ＭＳ Ｐゴシック" charset="0"/>
              </a:rPr>
              <a:t>work</a:t>
            </a:r>
            <a:endParaRPr lang="en-GB" altLang="en-US" sz="2800" dirty="0">
              <a:solidFill>
                <a:srgbClr val="595959"/>
              </a:solidFill>
              <a:latin typeface="Calibri" charset="0"/>
              <a:ea typeface="ＭＳ Ｐゴシック" charset="0"/>
              <a:cs typeface="ＭＳ Ｐゴシック" charset="0"/>
            </a:endParaRPr>
          </a:p>
          <a:p>
            <a:pPr eaLnBrk="1" hangingPunct="1">
              <a:lnSpc>
                <a:spcPct val="90000"/>
              </a:lnSpc>
              <a:buFontTx/>
              <a:buNone/>
            </a:pPr>
            <a:endParaRPr lang="en-GB" altLang="en-US" dirty="0" smtClean="0"/>
          </a:p>
        </p:txBody>
      </p:sp>
    </p:spTree>
    <p:extLst>
      <p:ext uri="{BB962C8B-B14F-4D97-AF65-F5344CB8AC3E}">
        <p14:creationId xmlns:p14="http://schemas.microsoft.com/office/powerpoint/2010/main" val="27569101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3"/>
          <p:cNvSpPr>
            <a:spLocks noGrp="1"/>
          </p:cNvSpPr>
          <p:nvPr>
            <p:ph type="ctrTitle"/>
          </p:nvPr>
        </p:nvSpPr>
        <p:spPr>
          <a:xfrm>
            <a:off x="685800" y="0"/>
            <a:ext cx="7772400" cy="1470025"/>
          </a:xfrm>
        </p:spPr>
        <p:txBody>
          <a:bodyPr/>
          <a:lstStyle/>
          <a:p>
            <a:r>
              <a:rPr lang="en-US">
                <a:latin typeface="Calibri" charset="0"/>
                <a:ea typeface="ＭＳ Ｐゴシック" charset="0"/>
                <a:cs typeface="ＭＳ Ｐゴシック" charset="0"/>
              </a:rPr>
              <a:t>Further information</a:t>
            </a:r>
          </a:p>
        </p:txBody>
      </p:sp>
      <p:sp>
        <p:nvSpPr>
          <p:cNvPr id="67586" name="Subtitle 4"/>
          <p:cNvSpPr>
            <a:spLocks noGrp="1"/>
          </p:cNvSpPr>
          <p:nvPr>
            <p:ph type="subTitle" idx="1"/>
          </p:nvPr>
        </p:nvSpPr>
        <p:spPr>
          <a:xfrm>
            <a:off x="457200" y="1470025"/>
            <a:ext cx="8001000" cy="4854575"/>
          </a:xfrm>
        </p:spPr>
        <p:txBody>
          <a:bodyPr>
            <a:normAutofit/>
          </a:bodyPr>
          <a:lstStyle/>
          <a:p>
            <a:r>
              <a:rPr lang="en-US" dirty="0" smtClean="0">
                <a:solidFill>
                  <a:srgbClr val="595959"/>
                </a:solidFill>
                <a:latin typeface="Calibri" charset="0"/>
                <a:ea typeface="ＭＳ Ｐゴシック" charset="0"/>
                <a:cs typeface="ＭＳ Ｐゴシック" charset="0"/>
              </a:rPr>
              <a:t>SALC research ethics (including links to UREC):</a:t>
            </a:r>
          </a:p>
          <a:p>
            <a:r>
              <a:rPr lang="en-US" dirty="0" smtClean="0">
                <a:solidFill>
                  <a:srgbClr val="595959"/>
                </a:solidFill>
                <a:latin typeface="Calibri" charset="0"/>
                <a:ea typeface="ＭＳ Ｐゴシック" charset="0"/>
                <a:cs typeface="ＭＳ Ｐゴシック" charset="0"/>
              </a:rPr>
              <a:t>Postgraduate </a:t>
            </a:r>
          </a:p>
          <a:p>
            <a:r>
              <a:rPr lang="en-US" dirty="0" smtClean="0">
                <a:solidFill>
                  <a:srgbClr val="898989"/>
                </a:solidFill>
                <a:latin typeface="Calibri" charset="0"/>
                <a:ea typeface="ＭＳ Ｐゴシック" charset="0"/>
                <a:cs typeface="ＭＳ Ｐゴシック" charset="0"/>
                <a:hlinkClick r:id="rId3"/>
              </a:rPr>
              <a:t>http</a:t>
            </a:r>
            <a:r>
              <a:rPr lang="en-US" dirty="0">
                <a:solidFill>
                  <a:srgbClr val="898989"/>
                </a:solidFill>
                <a:latin typeface="Calibri" charset="0"/>
                <a:ea typeface="ＭＳ Ｐゴシック" charset="0"/>
                <a:cs typeface="ＭＳ Ｐゴシック" charset="0"/>
                <a:hlinkClick r:id="rId3"/>
              </a:rPr>
              <a:t>://www.alc.manchester.ac.uk/studentintranet/postgraduateresearch/researchethics</a:t>
            </a:r>
            <a:r>
              <a:rPr lang="en-US" dirty="0" smtClean="0">
                <a:solidFill>
                  <a:srgbClr val="898989"/>
                </a:solidFill>
                <a:latin typeface="Calibri" charset="0"/>
                <a:ea typeface="ＭＳ Ｐゴシック" charset="0"/>
                <a:cs typeface="ＭＳ Ｐゴシック" charset="0"/>
                <a:hlinkClick r:id="rId3"/>
              </a:rPr>
              <a:t>/</a:t>
            </a:r>
            <a:endParaRPr lang="en-US" dirty="0" smtClean="0">
              <a:solidFill>
                <a:srgbClr val="898989"/>
              </a:solidFill>
              <a:latin typeface="Calibri" charset="0"/>
              <a:ea typeface="ＭＳ Ｐゴシック" charset="0"/>
              <a:cs typeface="ＭＳ Ｐゴシック" charset="0"/>
            </a:endParaRPr>
          </a:p>
          <a:p>
            <a:r>
              <a:rPr lang="en-US" dirty="0" smtClean="0">
                <a:solidFill>
                  <a:srgbClr val="898989"/>
                </a:solidFill>
                <a:latin typeface="Calibri" charset="0"/>
                <a:ea typeface="ＭＳ Ｐゴシック" charset="0"/>
                <a:cs typeface="ＭＳ Ｐゴシック" charset="0"/>
              </a:rPr>
              <a:t>Staff</a:t>
            </a:r>
            <a:endParaRPr lang="en-US" dirty="0">
              <a:solidFill>
                <a:srgbClr val="595959"/>
              </a:solidFill>
              <a:latin typeface="Calibri" charset="0"/>
              <a:ea typeface="ＭＳ Ｐゴシック" charset="0"/>
              <a:cs typeface="ＭＳ Ｐゴシック" charset="0"/>
            </a:endParaRPr>
          </a:p>
          <a:p>
            <a:r>
              <a:rPr lang="en-US" dirty="0">
                <a:solidFill>
                  <a:srgbClr val="898989"/>
                </a:solidFill>
                <a:latin typeface="Calibri" charset="0"/>
                <a:ea typeface="ＭＳ Ｐゴシック" charset="0"/>
                <a:cs typeface="ＭＳ Ｐゴシック" charset="0"/>
                <a:hlinkClick r:id="rId4"/>
              </a:rPr>
              <a:t>http://www.alc.manchester.ac.uk/staffintranet/research/researchethics</a:t>
            </a:r>
            <a:r>
              <a:rPr lang="en-US" dirty="0" smtClean="0">
                <a:solidFill>
                  <a:srgbClr val="898989"/>
                </a:solidFill>
                <a:latin typeface="Calibri" charset="0"/>
                <a:ea typeface="ＭＳ Ｐゴシック" charset="0"/>
                <a:cs typeface="ＭＳ Ｐゴシック" charset="0"/>
                <a:hlinkClick r:id="rId4"/>
              </a:rPr>
              <a:t>/</a:t>
            </a:r>
            <a:endParaRPr lang="en-US" dirty="0" smtClean="0">
              <a:solidFill>
                <a:srgbClr val="898989"/>
              </a:solidFill>
              <a:latin typeface="Calibri" charset="0"/>
              <a:ea typeface="ＭＳ Ｐゴシック" charset="0"/>
              <a:cs typeface="ＭＳ Ｐゴシック" charset="0"/>
            </a:endParaRPr>
          </a:p>
          <a:p>
            <a:endParaRPr lang="en-US" dirty="0">
              <a:solidFill>
                <a:srgbClr val="898989"/>
              </a:solidFill>
              <a:latin typeface="Calibri" charset="0"/>
              <a:ea typeface="ＭＳ Ｐゴシック" charset="0"/>
              <a:cs typeface="ＭＳ Ｐゴシック" charset="0"/>
            </a:endParaRPr>
          </a:p>
        </p:txBody>
      </p:sp>
    </p:spTree>
    <p:extLst>
      <p:ext uri="{BB962C8B-B14F-4D97-AF65-F5344CB8AC3E}">
        <p14:creationId xmlns:p14="http://schemas.microsoft.com/office/powerpoint/2010/main" val="41653694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4"/>
            <a:ext cx="8229600" cy="1584176"/>
          </a:xfrm>
        </p:spPr>
        <p:txBody>
          <a:bodyPr>
            <a:normAutofit fontScale="90000"/>
          </a:bodyPr>
          <a:lstStyle/>
          <a:p>
            <a:r>
              <a:rPr lang="en-US" dirty="0" smtClean="0"/>
              <a:t>If you’ve read all the documentation on the SALC website and are still unsure how to proceed…</a:t>
            </a:r>
            <a:endParaRPr lang="en-US" dirty="0"/>
          </a:p>
        </p:txBody>
      </p:sp>
      <p:sp>
        <p:nvSpPr>
          <p:cNvPr id="3" name="Content Placeholder 2"/>
          <p:cNvSpPr>
            <a:spLocks noGrp="1"/>
          </p:cNvSpPr>
          <p:nvPr>
            <p:ph idx="1"/>
          </p:nvPr>
        </p:nvSpPr>
        <p:spPr>
          <a:xfrm>
            <a:off x="457200" y="2924944"/>
            <a:ext cx="8229600" cy="3201219"/>
          </a:xfrm>
        </p:spPr>
        <p:txBody>
          <a:bodyPr/>
          <a:lstStyle/>
          <a:p>
            <a:r>
              <a:rPr lang="en-US" dirty="0" smtClean="0"/>
              <a:t>In the first instance, students should discuss any issues with their supervisor</a:t>
            </a:r>
          </a:p>
          <a:p>
            <a:r>
              <a:rPr lang="en-US" dirty="0" smtClean="0"/>
              <a:t>If there are still unresolved queries </a:t>
            </a:r>
            <a:r>
              <a:rPr lang="en-US" dirty="0"/>
              <a:t>please contact: </a:t>
            </a:r>
            <a:r>
              <a:rPr lang="en-US" dirty="0" smtClean="0">
                <a:hlinkClick r:id="rId2"/>
              </a:rPr>
              <a:t>salc.research</a:t>
            </a:r>
            <a:r>
              <a:rPr lang="en-US" dirty="0">
                <a:hlinkClick r:id="rId2"/>
              </a:rPr>
              <a:t>@</a:t>
            </a:r>
            <a:r>
              <a:rPr lang="en-US" dirty="0" smtClean="0">
                <a:hlinkClick r:id="rId2"/>
              </a:rPr>
              <a:t>manchester.ac.uk</a:t>
            </a:r>
            <a:endParaRPr lang="en-US" dirty="0" smtClean="0"/>
          </a:p>
          <a:p>
            <a:endParaRPr lang="en-US" dirty="0"/>
          </a:p>
        </p:txBody>
      </p:sp>
    </p:spTree>
    <p:extLst>
      <p:ext uri="{BB962C8B-B14F-4D97-AF65-F5344CB8AC3E}">
        <p14:creationId xmlns:p14="http://schemas.microsoft.com/office/powerpoint/2010/main" val="42235896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smtClean="0"/>
              <a:t>What to do next</a:t>
            </a:r>
            <a:endParaRPr lang="en-GB" sz="3600" dirty="0"/>
          </a:p>
        </p:txBody>
      </p:sp>
      <p:sp>
        <p:nvSpPr>
          <p:cNvPr id="3" name="Content Placeholder 2"/>
          <p:cNvSpPr>
            <a:spLocks noGrp="1"/>
          </p:cNvSpPr>
          <p:nvPr>
            <p:ph idx="1"/>
          </p:nvPr>
        </p:nvSpPr>
        <p:spPr>
          <a:xfrm>
            <a:off x="467544" y="1196752"/>
            <a:ext cx="8208912" cy="5256584"/>
          </a:xfrm>
        </p:spPr>
        <p:txBody>
          <a:bodyPr>
            <a:noAutofit/>
          </a:bodyPr>
          <a:lstStyle/>
          <a:p>
            <a:pPr marL="0" indent="0">
              <a:buNone/>
            </a:pPr>
            <a:r>
              <a:rPr lang="en-US" sz="1800" b="1" dirty="0" smtClean="0"/>
              <a:t>Declaration</a:t>
            </a:r>
            <a:r>
              <a:rPr lang="en-US" sz="1800" b="1" dirty="0"/>
              <a:t>: </a:t>
            </a:r>
            <a:r>
              <a:rPr lang="en-US" sz="1800" dirty="0"/>
              <a:t>I confirm that I have consulted the School and University guidance on Ethics in Research and I understand that Ethical review through SALC or UREC documentation is required for </a:t>
            </a:r>
            <a:r>
              <a:rPr lang="en-US" sz="1800" b="1" dirty="0"/>
              <a:t>any </a:t>
            </a:r>
            <a:r>
              <a:rPr lang="en-US" sz="1800" dirty="0"/>
              <a:t>research involving human subjects. </a:t>
            </a:r>
            <a:endParaRPr lang="en-GB" sz="1800" dirty="0"/>
          </a:p>
          <a:p>
            <a:r>
              <a:rPr lang="en-US" sz="1800" dirty="0" smtClean="0"/>
              <a:t>I </a:t>
            </a:r>
            <a:r>
              <a:rPr lang="en-US" sz="1800" dirty="0"/>
              <a:t>confirm that the proposed research project raises </a:t>
            </a:r>
            <a:r>
              <a:rPr lang="en-US" sz="1800" b="1" dirty="0"/>
              <a:t>no </a:t>
            </a:r>
            <a:r>
              <a:rPr lang="en-US" sz="1800" dirty="0"/>
              <a:t>ethical issues.</a:t>
            </a:r>
            <a:endParaRPr lang="en-GB" sz="1800" dirty="0"/>
          </a:p>
          <a:p>
            <a:r>
              <a:rPr lang="en-US" sz="1800" dirty="0" smtClean="0"/>
              <a:t>There </a:t>
            </a:r>
            <a:r>
              <a:rPr lang="en-US" sz="1800" dirty="0"/>
              <a:t>are ethical issues involved in the proposed research project. I will apply for ethical approval via the appropriate SALC or UREC Application form.</a:t>
            </a:r>
            <a:r>
              <a:rPr lang="en-GB" sz="1800" dirty="0"/>
              <a:t> </a:t>
            </a:r>
          </a:p>
          <a:p>
            <a:r>
              <a:rPr lang="en-US" sz="1800" dirty="0" smtClean="0"/>
              <a:t>I </a:t>
            </a:r>
            <a:r>
              <a:rPr lang="en-US" sz="1800" dirty="0"/>
              <a:t>confirm that the proposed research project does not include fieldwork and </a:t>
            </a:r>
            <a:r>
              <a:rPr lang="en-US" sz="1800" b="1" dirty="0"/>
              <a:t>no</a:t>
            </a:r>
            <a:r>
              <a:rPr lang="en-US" sz="1800" dirty="0"/>
              <a:t> risk assessment is required.</a:t>
            </a:r>
            <a:endParaRPr lang="en-GB" sz="1800" dirty="0"/>
          </a:p>
          <a:p>
            <a:r>
              <a:rPr lang="en-GB" sz="1800" dirty="0"/>
              <a:t> </a:t>
            </a:r>
            <a:r>
              <a:rPr lang="en-US" sz="1800" dirty="0" smtClean="0"/>
              <a:t>I </a:t>
            </a:r>
            <a:r>
              <a:rPr lang="en-US" sz="1800" dirty="0"/>
              <a:t>confirm that the proposed research project includes fieldwork and I will complete the relevant risk assessment documentation, whether or not my research involves human subjects.</a:t>
            </a:r>
            <a:endParaRPr lang="en-GB" sz="1800" dirty="0"/>
          </a:p>
          <a:p>
            <a:pPr marL="0" indent="0">
              <a:buNone/>
            </a:pPr>
            <a:r>
              <a:rPr lang="en-US" sz="1600" b="1" dirty="0" smtClean="0"/>
              <a:t>Staff/Student </a:t>
            </a:r>
            <a:r>
              <a:rPr lang="en-US" sz="1600" b="1" dirty="0"/>
              <a:t>name: .............................................	</a:t>
            </a:r>
            <a:r>
              <a:rPr lang="en-US" sz="1600" b="1" dirty="0" smtClean="0"/>
              <a:t>		Date</a:t>
            </a:r>
            <a:r>
              <a:rPr lang="en-US" sz="1600" b="1" dirty="0"/>
              <a:t>: ...............</a:t>
            </a:r>
            <a:endParaRPr lang="en-GB" sz="1600" dirty="0"/>
          </a:p>
          <a:p>
            <a:pPr marL="0" indent="0">
              <a:buNone/>
            </a:pPr>
            <a:r>
              <a:rPr lang="en-US" sz="1600" b="1" dirty="0"/>
              <a:t> </a:t>
            </a:r>
            <a:r>
              <a:rPr lang="en-US" sz="1600" b="1" dirty="0" smtClean="0"/>
              <a:t>Supervisor/tutor </a:t>
            </a:r>
            <a:r>
              <a:rPr lang="en-US" sz="1600" b="1" dirty="0"/>
              <a:t>name (MA/PhD students only): …………………………………      </a:t>
            </a:r>
            <a:r>
              <a:rPr lang="en-US" sz="1600" b="1" dirty="0" smtClean="0"/>
              <a:t>  Date</a:t>
            </a:r>
            <a:r>
              <a:rPr lang="en-US" sz="1600" b="1" dirty="0"/>
              <a:t>: ................</a:t>
            </a:r>
            <a:endParaRPr lang="en-GB" sz="1600" dirty="0"/>
          </a:p>
          <a:p>
            <a:pPr marL="0" indent="0">
              <a:buNone/>
            </a:pPr>
            <a:r>
              <a:rPr lang="en-US" sz="1600" b="1" dirty="0"/>
              <a:t>Please note that an emailed version of this form is acceptable if a scanned (not typed) signature is inserted.</a:t>
            </a:r>
            <a:endParaRPr lang="en-GB" sz="1600" dirty="0"/>
          </a:p>
          <a:p>
            <a:pPr marL="0" indent="0">
              <a:buNone/>
            </a:pPr>
            <a:r>
              <a:rPr lang="en-GB" sz="2000" b="1" dirty="0" smtClean="0"/>
              <a:t>PGT - Submit scanned copy or hard copy with your and your supervisor’s signatures to: </a:t>
            </a:r>
            <a:r>
              <a:rPr lang="en-GB" sz="2000" b="1" dirty="0" smtClean="0">
                <a:hlinkClick r:id="rId2"/>
              </a:rPr>
              <a:t>salc-pgt@manchester.ac.uk</a:t>
            </a:r>
            <a:r>
              <a:rPr lang="en-GB" sz="2000" b="1" dirty="0" smtClean="0"/>
              <a:t> by 4</a:t>
            </a:r>
            <a:r>
              <a:rPr lang="en-GB" sz="2000" b="1" baseline="30000" dirty="0" smtClean="0"/>
              <a:t>th</a:t>
            </a:r>
            <a:r>
              <a:rPr lang="en-GB" sz="2000" b="1" dirty="0" smtClean="0"/>
              <a:t> March 2015</a:t>
            </a:r>
          </a:p>
          <a:p>
            <a:pPr marL="0" indent="0">
              <a:buNone/>
            </a:pPr>
            <a:r>
              <a:rPr lang="en-GB" sz="2000" b="1" u="sng" dirty="0" smtClean="0"/>
              <a:t>PGR – complete on </a:t>
            </a:r>
            <a:r>
              <a:rPr lang="en-GB" sz="2000" b="1" u="sng" dirty="0" err="1" smtClean="0"/>
              <a:t>EProg</a:t>
            </a:r>
            <a:endParaRPr lang="en-GB" sz="2000" b="1" u="sng" dirty="0"/>
          </a:p>
        </p:txBody>
      </p:sp>
    </p:spTree>
    <p:extLst>
      <p:ext uri="{BB962C8B-B14F-4D97-AF65-F5344CB8AC3E}">
        <p14:creationId xmlns:p14="http://schemas.microsoft.com/office/powerpoint/2010/main" val="27554594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And then…</a:t>
            </a:r>
            <a:endParaRPr lang="en-GB" dirty="0"/>
          </a:p>
        </p:txBody>
      </p:sp>
      <p:sp>
        <p:nvSpPr>
          <p:cNvPr id="3" name="Content Placeholder 2"/>
          <p:cNvSpPr>
            <a:spLocks noGrp="1"/>
          </p:cNvSpPr>
          <p:nvPr>
            <p:ph idx="1"/>
          </p:nvPr>
        </p:nvSpPr>
        <p:spPr>
          <a:xfrm>
            <a:off x="457200" y="1600200"/>
            <a:ext cx="8219256" cy="4853136"/>
          </a:xfrm>
        </p:spPr>
        <p:txBody>
          <a:bodyPr>
            <a:normAutofit fontScale="70000" lnSpcReduction="20000"/>
          </a:bodyPr>
          <a:lstStyle/>
          <a:p>
            <a:r>
              <a:rPr lang="en-GB" dirty="0" smtClean="0"/>
              <a:t>If </a:t>
            </a:r>
            <a:r>
              <a:rPr lang="en-GB" dirty="0"/>
              <a:t>your research falls into the </a:t>
            </a:r>
            <a:r>
              <a:rPr lang="en-GB" dirty="0" smtClean="0"/>
              <a:t>‘high level</a:t>
            </a:r>
            <a:r>
              <a:rPr lang="en-GB" dirty="0"/>
              <a:t>’ ethical issues category</a:t>
            </a:r>
            <a:r>
              <a:rPr lang="en-GB" dirty="0" smtClean="0"/>
              <a:t>, work with your supervisor to complete the UREC form and submit by </a:t>
            </a:r>
            <a:r>
              <a:rPr lang="en-GB" b="1" dirty="0" smtClean="0"/>
              <a:t>18 February </a:t>
            </a:r>
            <a:r>
              <a:rPr lang="en-GB" dirty="0" smtClean="0"/>
              <a:t>for initial review by the </a:t>
            </a:r>
            <a:r>
              <a:rPr lang="en-GB" dirty="0"/>
              <a:t>SALC Research Ethics Committee via </a:t>
            </a:r>
            <a:r>
              <a:rPr lang="en-GB" dirty="0" err="1"/>
              <a:t>salc</a:t>
            </a:r>
            <a:r>
              <a:rPr lang="en-GB" dirty="0" err="1" smtClean="0"/>
              <a:t>-ethics@manchester.ac.uk</a:t>
            </a:r>
            <a:endParaRPr lang="en-GB" dirty="0" smtClean="0"/>
          </a:p>
          <a:p>
            <a:r>
              <a:rPr lang="en-GB" dirty="0" smtClean="0"/>
              <a:t>If your research falls into the ‘medium level’ ethical issues category, work with your supervisor to complete the form and submit by </a:t>
            </a:r>
            <a:r>
              <a:rPr lang="en-GB" b="1" dirty="0"/>
              <a:t>1</a:t>
            </a:r>
            <a:r>
              <a:rPr lang="en-GB" b="1" dirty="0" smtClean="0"/>
              <a:t>5 April </a:t>
            </a:r>
            <a:r>
              <a:rPr lang="en-GB" dirty="0" smtClean="0"/>
              <a:t>for review by the SALC Research Ethics Committee</a:t>
            </a:r>
            <a:r>
              <a:rPr lang="en-GB" dirty="0"/>
              <a:t> </a:t>
            </a:r>
            <a:r>
              <a:rPr lang="en-GB" dirty="0" smtClean="0"/>
              <a:t>via salc-research@manchester.ac.uk</a:t>
            </a:r>
          </a:p>
          <a:p>
            <a:r>
              <a:rPr lang="en-GB" dirty="0" smtClean="0"/>
              <a:t>If </a:t>
            </a:r>
            <a:r>
              <a:rPr lang="en-GB" dirty="0"/>
              <a:t>your research falls into the ‘</a:t>
            </a:r>
            <a:r>
              <a:rPr lang="en-GB" dirty="0" smtClean="0"/>
              <a:t>low level’ ethical issues category, work with your supervisor to ensure that relevant guidelines and practices are adhered to and complete the template, to be signed by your superviso</a:t>
            </a:r>
            <a:r>
              <a:rPr lang="en-GB" dirty="0"/>
              <a:t>r</a:t>
            </a:r>
            <a:r>
              <a:rPr lang="en-GB" dirty="0" smtClean="0"/>
              <a:t> and submitted to be kept on file to salc-pgt@manchester.ac.uk</a:t>
            </a:r>
            <a:endParaRPr lang="en-GB" dirty="0"/>
          </a:p>
          <a:p>
            <a:r>
              <a:rPr lang="en-GB" dirty="0" smtClean="0"/>
              <a:t>Don’t forget the risk assessment forms for ALL off-campus research, and any other accompanying documents such as participant information sheet and consent forms.</a:t>
            </a:r>
          </a:p>
          <a:p>
            <a:endParaRPr lang="en-GB" dirty="0"/>
          </a:p>
        </p:txBody>
      </p:sp>
    </p:spTree>
    <p:extLst>
      <p:ext uri="{BB962C8B-B14F-4D97-AF65-F5344CB8AC3E}">
        <p14:creationId xmlns:p14="http://schemas.microsoft.com/office/powerpoint/2010/main" val="305794358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dates</a:t>
            </a:r>
            <a:endParaRPr lang="en-GB" dirty="0"/>
          </a:p>
        </p:txBody>
      </p:sp>
      <p:sp>
        <p:nvSpPr>
          <p:cNvPr id="3" name="Content Placeholder 2"/>
          <p:cNvSpPr>
            <a:spLocks noGrp="1"/>
          </p:cNvSpPr>
          <p:nvPr>
            <p:ph idx="1"/>
          </p:nvPr>
        </p:nvSpPr>
        <p:spPr>
          <a:xfrm>
            <a:off x="457200" y="1600200"/>
            <a:ext cx="8229600" cy="5069160"/>
          </a:xfrm>
        </p:spPr>
        <p:txBody>
          <a:bodyPr>
            <a:normAutofit lnSpcReduction="10000"/>
          </a:bodyPr>
          <a:lstStyle/>
          <a:p>
            <a:r>
              <a:rPr lang="en-GB" sz="2800" dirty="0" smtClean="0"/>
              <a:t>Deadline for declaration form: </a:t>
            </a:r>
            <a:r>
              <a:rPr lang="en-GB" sz="2800" b="1" dirty="0" smtClean="0"/>
              <a:t>4 MARCH</a:t>
            </a:r>
          </a:p>
          <a:p>
            <a:r>
              <a:rPr lang="en-GB" sz="2800" dirty="0" smtClean="0"/>
              <a:t>High level risk: completed forms to SALC </a:t>
            </a:r>
            <a:r>
              <a:rPr lang="en-GB" sz="2800" dirty="0"/>
              <a:t>COMMITTEE FOR REVIEW BY </a:t>
            </a:r>
            <a:r>
              <a:rPr lang="en-GB" sz="2800" b="1" dirty="0"/>
              <a:t>18 FEBRUARY 2015 </a:t>
            </a:r>
            <a:r>
              <a:rPr lang="en-GB" sz="2800" dirty="0" smtClean="0"/>
              <a:t>(WILL </a:t>
            </a:r>
            <a:r>
              <a:rPr lang="en-GB" sz="2800" dirty="0"/>
              <a:t>NEED TO HAVE </a:t>
            </a:r>
            <a:r>
              <a:rPr lang="en-GB" sz="2800" dirty="0" smtClean="0"/>
              <a:t>DISCUSSED &amp; REVIEWED WITH SUPERVISOR)</a:t>
            </a:r>
          </a:p>
          <a:p>
            <a:r>
              <a:rPr lang="en-GB" sz="2800" dirty="0" smtClean="0"/>
              <a:t>Medium level risk: completed forms for MA </a:t>
            </a:r>
            <a:r>
              <a:rPr lang="en-GB" sz="2800" dirty="0"/>
              <a:t>RESEARCH ETHICS APPROVAL USING SALC RESEARCH </a:t>
            </a:r>
            <a:r>
              <a:rPr lang="en-GB" sz="2800" dirty="0" smtClean="0"/>
              <a:t>ETHICS TEMPLATE </a:t>
            </a:r>
            <a:r>
              <a:rPr lang="en-GB" sz="2800" dirty="0"/>
              <a:t>ARE DUE BY </a:t>
            </a:r>
            <a:r>
              <a:rPr lang="en-GB" sz="2800" b="1" dirty="0"/>
              <a:t>15 APRIL 2015 </a:t>
            </a:r>
            <a:r>
              <a:rPr lang="en-GB" sz="2800" dirty="0"/>
              <a:t>(FOR </a:t>
            </a:r>
            <a:r>
              <a:rPr lang="en-GB" sz="2800" dirty="0" smtClean="0"/>
              <a:t>ETHICS </a:t>
            </a:r>
            <a:r>
              <a:rPr lang="en-GB" sz="2800" dirty="0"/>
              <a:t>COMMITTEE MEETING </a:t>
            </a:r>
            <a:r>
              <a:rPr lang="en-GB" sz="2800" dirty="0" smtClean="0"/>
              <a:t>ON 29 APRIL)</a:t>
            </a:r>
          </a:p>
          <a:p>
            <a:r>
              <a:rPr lang="en-GB" sz="2800" dirty="0" smtClean="0"/>
              <a:t>Low level risk: completed forms (included in SALC Research Ethics Assessment) may be approved by your supervisor at any time.</a:t>
            </a:r>
            <a:endParaRPr lang="en-GB" sz="2800" dirty="0"/>
          </a:p>
          <a:p>
            <a:endParaRPr lang="en-GB" dirty="0"/>
          </a:p>
        </p:txBody>
      </p:sp>
    </p:spTree>
    <p:extLst>
      <p:ext uri="{BB962C8B-B14F-4D97-AF65-F5344CB8AC3E}">
        <p14:creationId xmlns:p14="http://schemas.microsoft.com/office/powerpoint/2010/main" val="180626282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2710"/>
            <a:ext cx="8229600" cy="4810546"/>
          </a:xfrm>
        </p:spPr>
        <p:txBody>
          <a:bodyPr>
            <a:normAutofit/>
          </a:bodyPr>
          <a:lstStyle/>
          <a:p>
            <a:r>
              <a:rPr lang="en-US" sz="5000" dirty="0" smtClean="0"/>
              <a:t>Any questions?</a:t>
            </a:r>
            <a:endParaRPr lang="en-US" sz="5000" dirty="0"/>
          </a:p>
        </p:txBody>
      </p:sp>
    </p:spTree>
    <p:extLst>
      <p:ext uri="{BB962C8B-B14F-4D97-AF65-F5344CB8AC3E}">
        <p14:creationId xmlns:p14="http://schemas.microsoft.com/office/powerpoint/2010/main" val="6151014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ubtitle 4"/>
          <p:cNvSpPr>
            <a:spLocks noGrp="1"/>
          </p:cNvSpPr>
          <p:nvPr>
            <p:ph type="subTitle" idx="1"/>
          </p:nvPr>
        </p:nvSpPr>
        <p:spPr>
          <a:xfrm>
            <a:off x="914400" y="1219200"/>
            <a:ext cx="7239000" cy="4800600"/>
          </a:xfrm>
        </p:spPr>
        <p:txBody>
          <a:bodyPr/>
          <a:lstStyle/>
          <a:p>
            <a:r>
              <a:rPr lang="en-US">
                <a:solidFill>
                  <a:srgbClr val="595959"/>
                </a:solidFill>
                <a:latin typeface="Calibri" charset="0"/>
                <a:ea typeface="ＭＳ Ｐゴシック" charset="0"/>
                <a:cs typeface="ＭＳ Ｐゴシック" charset="0"/>
              </a:rPr>
              <a:t>All projects conducted by University staff or students that involve human participants in a way that might harm, disturb or upset them (however slight the possibility) or where they can be deemed to be in a vulnerable or disadvantageous situation, must receive approval from a recognised research ethics committee. (UREC) </a:t>
            </a:r>
          </a:p>
        </p:txBody>
      </p:sp>
    </p:spTree>
    <p:extLst>
      <p:ext uri="{BB962C8B-B14F-4D97-AF65-F5344CB8AC3E}">
        <p14:creationId xmlns:p14="http://schemas.microsoft.com/office/powerpoint/2010/main" val="16854361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6"/>
          <p:cNvSpPr>
            <a:spLocks noGrp="1"/>
          </p:cNvSpPr>
          <p:nvPr>
            <p:ph type="ctrTitle"/>
          </p:nvPr>
        </p:nvSpPr>
        <p:spPr>
          <a:xfrm>
            <a:off x="685800" y="660400"/>
            <a:ext cx="7772400" cy="939800"/>
          </a:xfrm>
        </p:spPr>
        <p:txBody>
          <a:bodyPr>
            <a:normAutofit/>
          </a:bodyPr>
          <a:lstStyle/>
          <a:p>
            <a:pPr algn="l"/>
            <a:r>
              <a:rPr lang="en-US" sz="2800" dirty="0">
                <a:latin typeface="Calibri" charset="0"/>
                <a:ea typeface="ＭＳ Ｐゴシック" charset="0"/>
                <a:cs typeface="ＭＳ Ｐゴシック" charset="0"/>
              </a:rPr>
              <a:t>An ethics committee will assess whether</a:t>
            </a:r>
            <a:r>
              <a:rPr lang="en-US" sz="2800" dirty="0" smtClean="0">
                <a:latin typeface="Calibri" charset="0"/>
                <a:ea typeface="ＭＳ Ｐゴシック" charset="0"/>
                <a:cs typeface="ＭＳ Ｐゴシック" charset="0"/>
              </a:rPr>
              <a:t>:</a:t>
            </a:r>
            <a:endParaRPr lang="en-US" dirty="0">
              <a:latin typeface="Calibri" charset="0"/>
              <a:ea typeface="ＭＳ Ｐゴシック" charset="0"/>
              <a:cs typeface="ＭＳ Ｐゴシック" charset="0"/>
            </a:endParaRPr>
          </a:p>
        </p:txBody>
      </p:sp>
      <p:sp>
        <p:nvSpPr>
          <p:cNvPr id="25602" name="Subtitle 4"/>
          <p:cNvSpPr>
            <a:spLocks noGrp="1"/>
          </p:cNvSpPr>
          <p:nvPr>
            <p:ph type="subTitle" idx="1"/>
          </p:nvPr>
        </p:nvSpPr>
        <p:spPr>
          <a:xfrm>
            <a:off x="467544" y="1484784"/>
            <a:ext cx="8136904" cy="4968552"/>
          </a:xfrm>
        </p:spPr>
        <p:txBody>
          <a:bodyPr>
            <a:normAutofit/>
          </a:bodyPr>
          <a:lstStyle/>
          <a:p>
            <a:pPr marL="342900" indent="-342900" algn="l">
              <a:buFontTx/>
              <a:buChar char="-"/>
            </a:pPr>
            <a:r>
              <a:rPr lang="en-US" sz="2400" dirty="0" smtClean="0">
                <a:solidFill>
                  <a:srgbClr val="595959"/>
                </a:solidFill>
                <a:latin typeface="Calibri" charset="0"/>
                <a:ea typeface="ＭＳ Ｐゴシック" charset="0"/>
                <a:cs typeface="ＭＳ Ｐゴシック" charset="0"/>
              </a:rPr>
              <a:t>the </a:t>
            </a:r>
            <a:r>
              <a:rPr lang="en-US" sz="2400" dirty="0">
                <a:solidFill>
                  <a:srgbClr val="595959"/>
                </a:solidFill>
                <a:latin typeface="Calibri" charset="0"/>
                <a:ea typeface="ＭＳ Ｐゴシック" charset="0"/>
                <a:cs typeface="ＭＳ Ｐゴシック" charset="0"/>
              </a:rPr>
              <a:t>research is justified, i.e. is the research likely to add to the existing knowledge base; </a:t>
            </a:r>
            <a:endParaRPr lang="en-US" sz="2400" dirty="0" smtClean="0">
              <a:solidFill>
                <a:srgbClr val="595959"/>
              </a:solidFill>
              <a:latin typeface="Calibri" charset="0"/>
              <a:ea typeface="ＭＳ Ｐゴシック" charset="0"/>
              <a:cs typeface="ＭＳ Ｐゴシック" charset="0"/>
            </a:endParaRPr>
          </a:p>
          <a:p>
            <a:pPr marL="342900" indent="-342900" algn="l">
              <a:buFontTx/>
              <a:buChar char="-"/>
            </a:pPr>
            <a:r>
              <a:rPr lang="en-US" sz="2400" dirty="0" smtClean="0">
                <a:solidFill>
                  <a:srgbClr val="595959"/>
                </a:solidFill>
                <a:latin typeface="Calibri" charset="0"/>
                <a:ea typeface="ＭＳ Ｐゴシック" charset="0"/>
                <a:cs typeface="ＭＳ Ｐゴシック" charset="0"/>
              </a:rPr>
              <a:t>it </a:t>
            </a:r>
            <a:r>
              <a:rPr lang="en-US" sz="2400" dirty="0">
                <a:solidFill>
                  <a:srgbClr val="595959"/>
                </a:solidFill>
                <a:latin typeface="Calibri" charset="0"/>
                <a:ea typeface="ＭＳ Ｐゴシック" charset="0"/>
                <a:cs typeface="ＭＳ Ｐゴシック" charset="0"/>
              </a:rPr>
              <a:t>is of sufficient standard - including whether the researchers are qualified to carry out the roles </a:t>
            </a:r>
            <a:r>
              <a:rPr lang="en-US" sz="2400" dirty="0" smtClean="0">
                <a:solidFill>
                  <a:srgbClr val="595959"/>
                </a:solidFill>
                <a:latin typeface="Calibri" charset="0"/>
                <a:ea typeface="ＭＳ Ｐゴシック" charset="0"/>
                <a:cs typeface="ＭＳ Ｐゴシック" charset="0"/>
              </a:rPr>
              <a:t>proposed;</a:t>
            </a:r>
          </a:p>
          <a:p>
            <a:pPr marL="342900" indent="-342900" algn="l">
              <a:buFontTx/>
              <a:buChar char="-"/>
            </a:pPr>
            <a:r>
              <a:rPr lang="en-US" sz="2400" dirty="0" smtClean="0">
                <a:solidFill>
                  <a:srgbClr val="595959"/>
                </a:solidFill>
                <a:latin typeface="Calibri" charset="0"/>
                <a:ea typeface="ＭＳ Ｐゴシック" charset="0"/>
                <a:cs typeface="ＭＳ Ｐゴシック" charset="0"/>
              </a:rPr>
              <a:t>the </a:t>
            </a:r>
            <a:r>
              <a:rPr lang="en-US" sz="2400" dirty="0">
                <a:solidFill>
                  <a:srgbClr val="595959"/>
                </a:solidFill>
                <a:latin typeface="Calibri" charset="0"/>
                <a:ea typeface="ＭＳ Ｐゴシック" charset="0"/>
                <a:cs typeface="ＭＳ Ｐゴシック" charset="0"/>
              </a:rPr>
              <a:t>risks posed to participants </a:t>
            </a:r>
            <a:r>
              <a:rPr lang="en-US" sz="2400" dirty="0" smtClean="0">
                <a:solidFill>
                  <a:srgbClr val="595959"/>
                </a:solidFill>
                <a:latin typeface="Calibri" charset="0"/>
                <a:ea typeface="ＭＳ Ｐゴシック" charset="0"/>
                <a:cs typeface="ＭＳ Ｐゴシック" charset="0"/>
              </a:rPr>
              <a:t>are outweighed </a:t>
            </a:r>
            <a:r>
              <a:rPr lang="en-US" sz="2400" dirty="0">
                <a:solidFill>
                  <a:srgbClr val="595959"/>
                </a:solidFill>
                <a:latin typeface="Calibri" charset="0"/>
                <a:ea typeface="ＭＳ Ｐゴシック" charset="0"/>
                <a:cs typeface="ＭＳ Ｐゴシック" charset="0"/>
              </a:rPr>
              <a:t>by the potential benefits of the </a:t>
            </a:r>
            <a:r>
              <a:rPr lang="en-US" sz="2400" dirty="0" smtClean="0">
                <a:solidFill>
                  <a:srgbClr val="595959"/>
                </a:solidFill>
                <a:latin typeface="Calibri" charset="0"/>
                <a:ea typeface="ＭＳ Ｐゴシック" charset="0"/>
                <a:cs typeface="ＭＳ Ｐゴシック" charset="0"/>
              </a:rPr>
              <a:t>research;</a:t>
            </a:r>
          </a:p>
          <a:p>
            <a:pPr marL="342900" indent="-342900" algn="l">
              <a:buFontTx/>
              <a:buChar char="-"/>
            </a:pPr>
            <a:r>
              <a:rPr lang="en-US" sz="2400" dirty="0" smtClean="0">
                <a:solidFill>
                  <a:srgbClr val="595959"/>
                </a:solidFill>
                <a:latin typeface="Calibri" charset="0"/>
                <a:ea typeface="ＭＳ Ｐゴシック" charset="0"/>
                <a:cs typeface="ＭＳ Ｐゴシック" charset="0"/>
              </a:rPr>
              <a:t>the </a:t>
            </a:r>
            <a:r>
              <a:rPr lang="en-US" sz="2400" dirty="0">
                <a:solidFill>
                  <a:srgbClr val="595959"/>
                </a:solidFill>
                <a:latin typeface="Calibri" charset="0"/>
                <a:ea typeface="ＭＳ Ｐゴシック" charset="0"/>
                <a:cs typeface="ＭＳ Ｐゴシック" charset="0"/>
              </a:rPr>
              <a:t>research appears to comply with all statutory and other guidance; </a:t>
            </a:r>
            <a:endParaRPr lang="en-US" sz="2400" dirty="0" smtClean="0">
              <a:solidFill>
                <a:srgbClr val="595959"/>
              </a:solidFill>
              <a:latin typeface="Calibri" charset="0"/>
              <a:ea typeface="ＭＳ Ｐゴシック" charset="0"/>
              <a:cs typeface="ＭＳ Ｐゴシック" charset="0"/>
            </a:endParaRPr>
          </a:p>
          <a:p>
            <a:pPr marL="342900" indent="-342900" algn="l">
              <a:buFontTx/>
              <a:buChar char="-"/>
            </a:pPr>
            <a:r>
              <a:rPr lang="en-US" sz="2400" dirty="0">
                <a:solidFill>
                  <a:srgbClr val="595959"/>
                </a:solidFill>
                <a:latin typeface="Calibri" charset="0"/>
                <a:ea typeface="ＭＳ Ｐゴシック" charset="0"/>
                <a:cs typeface="ＭＳ Ｐゴシック" charset="0"/>
              </a:rPr>
              <a:t>data management and handling appears to comply with the relevant legislation; </a:t>
            </a:r>
          </a:p>
          <a:p>
            <a:pPr marL="342900" indent="-342900" algn="l">
              <a:buFontTx/>
              <a:buChar char="-"/>
            </a:pPr>
            <a:r>
              <a:rPr lang="en-US" sz="2400" dirty="0">
                <a:solidFill>
                  <a:srgbClr val="595959"/>
                </a:solidFill>
                <a:latin typeface="Calibri" charset="0"/>
                <a:ea typeface="ＭＳ Ｐゴシック" charset="0"/>
                <a:cs typeface="ＭＳ Ｐゴシック" charset="0"/>
              </a:rPr>
              <a:t>financial arrangements appear sound. </a:t>
            </a:r>
          </a:p>
        </p:txBody>
      </p:sp>
    </p:spTree>
    <p:extLst>
      <p:ext uri="{BB962C8B-B14F-4D97-AF65-F5344CB8AC3E}">
        <p14:creationId xmlns:p14="http://schemas.microsoft.com/office/powerpoint/2010/main" val="3451213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57808"/>
            <a:ext cx="8229600" cy="1143000"/>
          </a:xfrm>
        </p:spPr>
        <p:txBody>
          <a:bodyPr/>
          <a:lstStyle/>
          <a:p>
            <a:r>
              <a:rPr lang="en-GB" dirty="0" smtClean="0"/>
              <a:t>The </a:t>
            </a:r>
            <a:r>
              <a:rPr lang="en-GB" b="1" dirty="0" smtClean="0"/>
              <a:t>principles</a:t>
            </a:r>
            <a:r>
              <a:rPr lang="en-GB" dirty="0" smtClean="0"/>
              <a:t> of ethical research </a:t>
            </a:r>
            <a:endParaRPr lang="en-GB"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71322" y="1765975"/>
            <a:ext cx="6401355" cy="4194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63972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274638"/>
            <a:ext cx="8229600" cy="777875"/>
          </a:xfrm>
        </p:spPr>
        <p:txBody>
          <a:bodyPr>
            <a:normAutofit/>
          </a:bodyPr>
          <a:lstStyle/>
          <a:p>
            <a:pPr eaLnBrk="1" hangingPunct="1"/>
            <a:r>
              <a:rPr lang="en-GB" altLang="en-US" dirty="0"/>
              <a:t>Research Ethics in </a:t>
            </a:r>
            <a:r>
              <a:rPr lang="en-GB" altLang="en-US" b="1" dirty="0"/>
              <a:t>Practice</a:t>
            </a:r>
          </a:p>
        </p:txBody>
      </p:sp>
      <p:sp>
        <p:nvSpPr>
          <p:cNvPr id="20483" name="Rectangle 3"/>
          <p:cNvSpPr>
            <a:spLocks noGrp="1" noChangeArrowheads="1"/>
          </p:cNvSpPr>
          <p:nvPr>
            <p:ph idx="1"/>
          </p:nvPr>
        </p:nvSpPr>
        <p:spPr>
          <a:xfrm>
            <a:off x="457200" y="1268413"/>
            <a:ext cx="8229600" cy="5329237"/>
          </a:xfrm>
        </p:spPr>
        <p:txBody>
          <a:bodyPr/>
          <a:lstStyle/>
          <a:p>
            <a:pPr eaLnBrk="1" hangingPunct="1">
              <a:lnSpc>
                <a:spcPct val="90000"/>
              </a:lnSpc>
            </a:pPr>
            <a:r>
              <a:rPr lang="en-GB" altLang="en-US" sz="2800" dirty="0" smtClean="0"/>
              <a:t>Avoiding Academic Malpractice (plagiarism, falsifying data, taking short cuts).</a:t>
            </a:r>
          </a:p>
          <a:p>
            <a:pPr eaLnBrk="1" hangingPunct="1">
              <a:lnSpc>
                <a:spcPct val="90000"/>
              </a:lnSpc>
            </a:pPr>
            <a:r>
              <a:rPr lang="en-GB" altLang="zh-CN" sz="2800" dirty="0" smtClean="0">
                <a:ea typeface="宋体" pitchFamily="-108" charset="-122"/>
              </a:rPr>
              <a:t>Identifying/being aware of conflicts of interest and competing obligations.</a:t>
            </a:r>
          </a:p>
          <a:p>
            <a:pPr eaLnBrk="1" hangingPunct="1">
              <a:lnSpc>
                <a:spcPct val="90000"/>
              </a:lnSpc>
            </a:pPr>
            <a:r>
              <a:rPr lang="en-GB" altLang="zh-CN" sz="2800" dirty="0" smtClean="0">
                <a:ea typeface="宋体" pitchFamily="-108" charset="-122"/>
              </a:rPr>
              <a:t>Recognising/acknowledging bias/discrimination &amp;c.</a:t>
            </a:r>
          </a:p>
          <a:p>
            <a:pPr eaLnBrk="1" hangingPunct="1">
              <a:lnSpc>
                <a:spcPct val="90000"/>
              </a:lnSpc>
            </a:pPr>
            <a:r>
              <a:rPr lang="en-GB" altLang="zh-CN" sz="2800" dirty="0" smtClean="0">
                <a:ea typeface="宋体" pitchFamily="-108" charset="-122"/>
              </a:rPr>
              <a:t>Obtaining informed consent from participants/subjects, and respecting confidentiality/preserving anonymity &amp;c.</a:t>
            </a:r>
            <a:endParaRPr lang="en-GB" altLang="en-US" sz="2800" dirty="0" smtClean="0"/>
          </a:p>
        </p:txBody>
      </p:sp>
    </p:spTree>
    <p:extLst>
      <p:ext uri="{BB962C8B-B14F-4D97-AF65-F5344CB8AC3E}">
        <p14:creationId xmlns:p14="http://schemas.microsoft.com/office/powerpoint/2010/main" val="5635993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18048"/>
            <a:ext cx="8229600" cy="1143000"/>
          </a:xfrm>
        </p:spPr>
        <p:txBody>
          <a:bodyPr/>
          <a:lstStyle/>
          <a:p>
            <a:r>
              <a:rPr lang="en-GB" dirty="0" smtClean="0"/>
              <a:t>So what is the </a:t>
            </a:r>
            <a:r>
              <a:rPr lang="en-GB" b="1" dirty="0" smtClean="0"/>
              <a:t>process</a:t>
            </a:r>
            <a:r>
              <a:rPr lang="en-GB" dirty="0" smtClean="0"/>
              <a:t>?</a:t>
            </a:r>
            <a:endParaRPr lang="en-GB" dirty="0"/>
          </a:p>
        </p:txBody>
      </p:sp>
      <p:sp>
        <p:nvSpPr>
          <p:cNvPr id="3" name="Content Placeholder 2"/>
          <p:cNvSpPr>
            <a:spLocks noGrp="1"/>
          </p:cNvSpPr>
          <p:nvPr>
            <p:ph idx="1"/>
          </p:nvPr>
        </p:nvSpPr>
        <p:spPr/>
        <p:txBody>
          <a:bodyPr/>
          <a:lstStyle/>
          <a:p>
            <a:endParaRPr lang="en-GB" dirty="0"/>
          </a:p>
        </p:txBody>
      </p:sp>
    </p:spTree>
    <p:extLst>
      <p:ext uri="{BB962C8B-B14F-4D97-AF65-F5344CB8AC3E}">
        <p14:creationId xmlns:p14="http://schemas.microsoft.com/office/powerpoint/2010/main" val="3675399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79388" y="274638"/>
            <a:ext cx="8964612" cy="633412"/>
          </a:xfrm>
        </p:spPr>
        <p:txBody>
          <a:bodyPr>
            <a:normAutofit fontScale="90000"/>
          </a:bodyPr>
          <a:lstStyle/>
          <a:p>
            <a:pPr eaLnBrk="1" hangingPunct="1"/>
            <a:r>
              <a:rPr lang="en-GB" altLang="zh-CN" sz="3600" smtClean="0">
                <a:ea typeface="宋体" pitchFamily="-108" charset="-122"/>
              </a:rPr>
              <a:t>Research Involving Human Participants</a:t>
            </a:r>
            <a:endParaRPr lang="en-GB" altLang="en-US" sz="3600" smtClean="0">
              <a:ea typeface="宋体" pitchFamily="-108" charset="-122"/>
            </a:endParaRPr>
          </a:p>
        </p:txBody>
      </p:sp>
      <p:sp>
        <p:nvSpPr>
          <p:cNvPr id="22531" name="Rectangle 3"/>
          <p:cNvSpPr>
            <a:spLocks noGrp="1" noChangeArrowheads="1"/>
          </p:cNvSpPr>
          <p:nvPr>
            <p:ph idx="1"/>
          </p:nvPr>
        </p:nvSpPr>
        <p:spPr>
          <a:xfrm>
            <a:off x="457200" y="1268413"/>
            <a:ext cx="8229600" cy="5400675"/>
          </a:xfrm>
        </p:spPr>
        <p:txBody>
          <a:bodyPr>
            <a:normAutofit/>
          </a:bodyPr>
          <a:lstStyle/>
          <a:p>
            <a:pPr eaLnBrk="1" hangingPunct="1">
              <a:lnSpc>
                <a:spcPct val="80000"/>
              </a:lnSpc>
            </a:pPr>
            <a:r>
              <a:rPr lang="en-GB" altLang="zh-CN" sz="2400" b="1" dirty="0" smtClean="0">
                <a:ea typeface="宋体" pitchFamily="-108" charset="-122"/>
              </a:rPr>
              <a:t>All research proposals that include data collection involving human participants require prior ethical approval </a:t>
            </a:r>
            <a:r>
              <a:rPr lang="en-GB" altLang="zh-CN" sz="2400" dirty="0" smtClean="0">
                <a:ea typeface="宋体" pitchFamily="-108" charset="-122"/>
              </a:rPr>
              <a:t>to ensure the safety, rights, dignity and well-being of the participant and those of the researcher. </a:t>
            </a:r>
          </a:p>
          <a:p>
            <a:pPr eaLnBrk="1" hangingPunct="1">
              <a:lnSpc>
                <a:spcPct val="80000"/>
              </a:lnSpc>
            </a:pPr>
            <a:r>
              <a:rPr lang="en-GB" altLang="zh-CN" sz="2400" dirty="0" smtClean="0">
                <a:ea typeface="宋体" pitchFamily="-108" charset="-122"/>
              </a:rPr>
              <a:t>You </a:t>
            </a:r>
            <a:r>
              <a:rPr lang="en-GB" altLang="zh-CN" sz="2400" b="1" dirty="0" smtClean="0">
                <a:ea typeface="宋体" pitchFamily="-108" charset="-122"/>
              </a:rPr>
              <a:t>must declare whether or not this applies to your dissertation / project topic </a:t>
            </a:r>
            <a:r>
              <a:rPr lang="en-GB" altLang="zh-CN" sz="2400" dirty="0" smtClean="0">
                <a:ea typeface="宋体" pitchFamily="-108" charset="-122"/>
              </a:rPr>
              <a:t>and, if so, how these ethical issues are to be addressed.  </a:t>
            </a:r>
          </a:p>
          <a:p>
            <a:pPr eaLnBrk="1" hangingPunct="1">
              <a:lnSpc>
                <a:spcPct val="80000"/>
              </a:lnSpc>
            </a:pPr>
            <a:r>
              <a:rPr lang="en-GB" altLang="zh-CN" sz="2400" dirty="0" smtClean="0">
                <a:ea typeface="宋体" pitchFamily="-108" charset="-122"/>
              </a:rPr>
              <a:t>In doing so, you are </a:t>
            </a:r>
            <a:r>
              <a:rPr lang="en-GB" altLang="zh-CN" sz="2400" b="1" dirty="0" smtClean="0">
                <a:ea typeface="宋体" pitchFamily="-108" charset="-122"/>
              </a:rPr>
              <a:t>providing assurance that you have read the guidelines </a:t>
            </a:r>
            <a:r>
              <a:rPr lang="en-GB" altLang="zh-CN" sz="2400" dirty="0" smtClean="0">
                <a:ea typeface="宋体" pitchFamily="-108" charset="-122"/>
              </a:rPr>
              <a:t>and considered whether your proposed dissertation  raises ethical issues which require the attention of the SALC Research Ethics Committee and /or the University’s Senate Committee on the Ethics of Research on Human Beings.  </a:t>
            </a:r>
          </a:p>
          <a:p>
            <a:pPr eaLnBrk="1" hangingPunct="1">
              <a:lnSpc>
                <a:spcPct val="80000"/>
              </a:lnSpc>
            </a:pPr>
            <a:r>
              <a:rPr lang="en-GB" altLang="zh-CN" sz="2400" dirty="0" smtClean="0">
                <a:ea typeface="宋体" pitchFamily="-108" charset="-122"/>
              </a:rPr>
              <a:t>Ethical approval should not be considered as a bureaucratic obstacle; it is a mechanism for ensuring and demonstrating that the design of your research respects the rights of those who are the participants of the research.</a:t>
            </a:r>
            <a:endParaRPr lang="en-GB" altLang="en-US" sz="2400" dirty="0" smtClean="0"/>
          </a:p>
        </p:txBody>
      </p:sp>
    </p:spTree>
    <p:extLst>
      <p:ext uri="{BB962C8B-B14F-4D97-AF65-F5344CB8AC3E}">
        <p14:creationId xmlns:p14="http://schemas.microsoft.com/office/powerpoint/2010/main" val="8489369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802</TotalTime>
  <Words>2957</Words>
  <Application>Microsoft Office PowerPoint</Application>
  <PresentationFormat>On-screen Show (4:3)</PresentationFormat>
  <Paragraphs>181</Paragraphs>
  <Slides>35</Slides>
  <Notes>7</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PowerPoint Presentation</vt:lpstr>
      <vt:lpstr>Aims</vt:lpstr>
      <vt:lpstr>What are ‘research ethics’? Why do they matter? </vt:lpstr>
      <vt:lpstr>PowerPoint Presentation</vt:lpstr>
      <vt:lpstr>An ethics committee will assess whether:</vt:lpstr>
      <vt:lpstr>The principles of ethical research </vt:lpstr>
      <vt:lpstr>Research Ethics in Practice</vt:lpstr>
      <vt:lpstr>So what is the process?</vt:lpstr>
      <vt:lpstr>Research Involving Human Participants</vt:lpstr>
      <vt:lpstr>The application forms… </vt:lpstr>
      <vt:lpstr> ‘Research Ethics Declaration’ Form </vt:lpstr>
      <vt:lpstr>Assessment forms</vt:lpstr>
      <vt:lpstr>Categories of ethical issues</vt:lpstr>
      <vt:lpstr>High ethical risk: </vt:lpstr>
      <vt:lpstr>Example 1: Why would this research project need to be assessed by UREC?</vt:lpstr>
      <vt:lpstr>Example 2: Why would this research project need to be assessed by UREC?</vt:lpstr>
      <vt:lpstr>Medium ethical risk: </vt:lpstr>
      <vt:lpstr>Example 3: Why would this research project need to be assessed by the SALC Ethics Committee?</vt:lpstr>
      <vt:lpstr>Low ethical risk:</vt:lpstr>
      <vt:lpstr>Example 4: How does this comply with the low ethics risk guidelines of the SALC Research Ethics Assessment?</vt:lpstr>
      <vt:lpstr>Exercise: What category of ethical issue is your research?</vt:lpstr>
      <vt:lpstr>Supporting documentation (not all types are relevant to all projects)</vt:lpstr>
      <vt:lpstr>1. The risk assessment</vt:lpstr>
      <vt:lpstr>1. The Risk Assessment (cont.)</vt:lpstr>
      <vt:lpstr>2. Insurance assessment form</vt:lpstr>
      <vt:lpstr>3. Participant information sheet</vt:lpstr>
      <vt:lpstr>4. Consent forms</vt:lpstr>
      <vt:lpstr>5. Letters from third parties and  6. additional documents</vt:lpstr>
      <vt:lpstr>Final tips on filling in the approval form:</vt:lpstr>
      <vt:lpstr>Further information</vt:lpstr>
      <vt:lpstr>If you’ve read all the documentation on the SALC website and are still unsure how to proceed…</vt:lpstr>
      <vt:lpstr>What to do next</vt:lpstr>
      <vt:lpstr>And then…</vt:lpstr>
      <vt:lpstr>Key dates</vt:lpstr>
      <vt:lpstr>Any questions?</vt:lpstr>
    </vt:vector>
  </TitlesOfParts>
  <Company>University of Manchester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mftssag4</dc:creator>
  <cp:lastModifiedBy>Abigail Saffer</cp:lastModifiedBy>
  <cp:revision>56</cp:revision>
  <cp:lastPrinted>2015-02-02T15:46:22Z</cp:lastPrinted>
  <dcterms:created xsi:type="dcterms:W3CDTF">2014-11-10T14:33:11Z</dcterms:created>
  <dcterms:modified xsi:type="dcterms:W3CDTF">2015-02-04T14:52:53Z</dcterms:modified>
</cp:coreProperties>
</file>