
<file path=[Content_Types].xml><?xml version="1.0" encoding="utf-8"?>
<Types xmlns="http://schemas.openxmlformats.org/package/2006/content-types">
  <Default Extension="D954AF40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40" r:id="rId2"/>
    <p:sldId id="437" r:id="rId3"/>
    <p:sldId id="446" r:id="rId4"/>
    <p:sldId id="261" r:id="rId5"/>
    <p:sldId id="480" r:id="rId6"/>
    <p:sldId id="458" r:id="rId7"/>
    <p:sldId id="490" r:id="rId8"/>
    <p:sldId id="409" r:id="rId9"/>
    <p:sldId id="496" r:id="rId10"/>
    <p:sldId id="491" r:id="rId11"/>
    <p:sldId id="494" r:id="rId12"/>
    <p:sldId id="501" r:id="rId13"/>
    <p:sldId id="497" r:id="rId14"/>
    <p:sldId id="493" r:id="rId15"/>
    <p:sldId id="500" r:id="rId16"/>
    <p:sldId id="303" r:id="rId17"/>
    <p:sldId id="467" r:id="rId18"/>
    <p:sldId id="472" r:id="rId19"/>
    <p:sldId id="507" r:id="rId20"/>
    <p:sldId id="435" r:id="rId21"/>
    <p:sldId id="392" r:id="rId22"/>
    <p:sldId id="396" r:id="rId23"/>
    <p:sldId id="482" r:id="rId24"/>
    <p:sldId id="4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555"/>
  </p:normalViewPr>
  <p:slideViewPr>
    <p:cSldViewPr snapToGrid="0" snapToObjects="1">
      <p:cViewPr varScale="1">
        <p:scale>
          <a:sx n="92" d="100"/>
          <a:sy n="92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0335D-1D80-42F7-A878-7DCCB28BCA0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11E892D-FC95-40CC-8121-B84C3D8496F8}">
      <dgm:prSet/>
      <dgm:spPr/>
      <dgm:t>
        <a:bodyPr/>
        <a:lstStyle/>
        <a:p>
          <a:r>
            <a:rPr lang="en-US"/>
            <a:t>Really significant to trainees.</a:t>
          </a:r>
        </a:p>
      </dgm:t>
    </dgm:pt>
    <dgm:pt modelId="{EA53D0A3-486A-4620-87AD-661CCB4901EC}" type="parTrans" cxnId="{463C3598-F2CB-4452-BAE2-A02948B0530F}">
      <dgm:prSet/>
      <dgm:spPr/>
      <dgm:t>
        <a:bodyPr/>
        <a:lstStyle/>
        <a:p>
          <a:endParaRPr lang="en-US" sz="2000"/>
        </a:p>
      </dgm:t>
    </dgm:pt>
    <dgm:pt modelId="{9C4B4780-7F43-4CBA-985C-624849196B43}" type="sibTrans" cxnId="{463C3598-F2CB-4452-BAE2-A02948B0530F}">
      <dgm:prSet/>
      <dgm:spPr/>
      <dgm:t>
        <a:bodyPr/>
        <a:lstStyle/>
        <a:p>
          <a:endParaRPr lang="en-US"/>
        </a:p>
      </dgm:t>
    </dgm:pt>
    <dgm:pt modelId="{C3EE565E-9EA1-4E07-AF28-B063F133753F}">
      <dgm:prSet/>
      <dgm:spPr/>
      <dgm:t>
        <a:bodyPr/>
        <a:lstStyle/>
        <a:p>
          <a:r>
            <a:rPr lang="en-US"/>
            <a:t>Include specific positives, usually starting with them. Trainees have to </a:t>
          </a:r>
          <a:r>
            <a:rPr lang="en-US" i="1"/>
            <a:t>learn</a:t>
          </a:r>
          <a:r>
            <a:rPr lang="en-US"/>
            <a:t> to teach.</a:t>
          </a:r>
        </a:p>
      </dgm:t>
    </dgm:pt>
    <dgm:pt modelId="{15D72AEF-793F-4441-8734-34537F26F4AA}" type="parTrans" cxnId="{3188008E-5DD6-4B02-9F04-0546906B143B}">
      <dgm:prSet/>
      <dgm:spPr/>
      <dgm:t>
        <a:bodyPr/>
        <a:lstStyle/>
        <a:p>
          <a:endParaRPr lang="en-US" sz="2000"/>
        </a:p>
      </dgm:t>
    </dgm:pt>
    <dgm:pt modelId="{3B3EC2DD-E87A-443B-AE93-C595F9833DB1}" type="sibTrans" cxnId="{3188008E-5DD6-4B02-9F04-0546906B143B}">
      <dgm:prSet/>
      <dgm:spPr/>
      <dgm:t>
        <a:bodyPr/>
        <a:lstStyle/>
        <a:p>
          <a:endParaRPr lang="en-US"/>
        </a:p>
      </dgm:t>
    </dgm:pt>
    <dgm:pt modelId="{A3F68EF0-9AB0-4C55-903C-6811DD0018E5}">
      <dgm:prSet/>
      <dgm:spPr/>
      <dgm:t>
        <a:bodyPr/>
        <a:lstStyle/>
        <a:p>
          <a:r>
            <a:rPr lang="en-US"/>
            <a:t>Feedback on trainee’s self-reflection can be really helpful – often ‘I think you are being harsh on yourself’... </a:t>
          </a:r>
        </a:p>
      </dgm:t>
    </dgm:pt>
    <dgm:pt modelId="{7D00E934-DBEF-45B5-A60C-72ADCC1E5D94}" type="parTrans" cxnId="{51A50194-DCCB-4FB2-9734-2BA56D28C3FE}">
      <dgm:prSet/>
      <dgm:spPr/>
      <dgm:t>
        <a:bodyPr/>
        <a:lstStyle/>
        <a:p>
          <a:endParaRPr lang="en-US" sz="2000"/>
        </a:p>
      </dgm:t>
    </dgm:pt>
    <dgm:pt modelId="{289B6484-F1DB-4B60-AD2D-28827E14F42A}" type="sibTrans" cxnId="{51A50194-DCCB-4FB2-9734-2BA56D28C3FE}">
      <dgm:prSet/>
      <dgm:spPr/>
      <dgm:t>
        <a:bodyPr/>
        <a:lstStyle/>
        <a:p>
          <a:endParaRPr lang="en-US"/>
        </a:p>
      </dgm:t>
    </dgm:pt>
    <dgm:pt modelId="{9F01212E-320C-43BF-B7A7-0D2935454A5B}">
      <dgm:prSet/>
      <dgm:spPr/>
      <dgm:t>
        <a:bodyPr/>
        <a:lstStyle/>
        <a:p>
          <a:r>
            <a:rPr lang="en-US"/>
            <a:t>Try not to be too directive. Suggest…</a:t>
          </a:r>
        </a:p>
      </dgm:t>
    </dgm:pt>
    <dgm:pt modelId="{BA3C4FEF-70D4-47E8-8883-3B4B327474BE}" type="parTrans" cxnId="{B0267820-5C7F-40AF-A978-3BBF3F2C4DE2}">
      <dgm:prSet/>
      <dgm:spPr/>
      <dgm:t>
        <a:bodyPr/>
        <a:lstStyle/>
        <a:p>
          <a:endParaRPr lang="en-US" sz="2000"/>
        </a:p>
      </dgm:t>
    </dgm:pt>
    <dgm:pt modelId="{BF40A158-20E1-4517-A702-21FCFCA2E5DD}" type="sibTrans" cxnId="{B0267820-5C7F-40AF-A978-3BBF3F2C4DE2}">
      <dgm:prSet/>
      <dgm:spPr/>
      <dgm:t>
        <a:bodyPr/>
        <a:lstStyle/>
        <a:p>
          <a:endParaRPr lang="en-US"/>
        </a:p>
      </dgm:t>
    </dgm:pt>
    <dgm:pt modelId="{76F35D99-3DCA-4811-93F5-B0ED82D8BEFD}">
      <dgm:prSet/>
      <dgm:spPr/>
      <dgm:t>
        <a:bodyPr/>
        <a:lstStyle/>
        <a:p>
          <a:r>
            <a:rPr lang="en-US"/>
            <a:t>Be selective and specific in your feedback. Particular moments, situations, explanations, questions, responses… </a:t>
          </a:r>
        </a:p>
      </dgm:t>
    </dgm:pt>
    <dgm:pt modelId="{5D0A482C-069B-4A70-A044-9460C468692F}" type="parTrans" cxnId="{F62690CE-4DAE-4BCD-9598-20D6DA5294CA}">
      <dgm:prSet/>
      <dgm:spPr/>
      <dgm:t>
        <a:bodyPr/>
        <a:lstStyle/>
        <a:p>
          <a:endParaRPr lang="en-US" sz="2000"/>
        </a:p>
      </dgm:t>
    </dgm:pt>
    <dgm:pt modelId="{6695A020-E4EE-42CD-AF8C-AB7CE6DE2A02}" type="sibTrans" cxnId="{F62690CE-4DAE-4BCD-9598-20D6DA5294CA}">
      <dgm:prSet/>
      <dgm:spPr/>
      <dgm:t>
        <a:bodyPr/>
        <a:lstStyle/>
        <a:p>
          <a:endParaRPr lang="en-US"/>
        </a:p>
      </dgm:t>
    </dgm:pt>
    <dgm:pt modelId="{F35E9F99-64D0-4ABB-8817-A6438C39F903}">
      <dgm:prSet/>
      <dgm:spPr/>
      <dgm:t>
        <a:bodyPr/>
        <a:lstStyle/>
        <a:p>
          <a:r>
            <a:rPr lang="en-US"/>
            <a:t>Achievable focused targets (recommended max of 3 a week - evidenced through RoAD and monitored through observations and weekly meeting) should be recorded in the mentor meeting notes – by the trainee.</a:t>
          </a:r>
        </a:p>
      </dgm:t>
    </dgm:pt>
    <dgm:pt modelId="{3EFE028E-A25A-4CE9-AAD0-1B1E3F082C12}" type="parTrans" cxnId="{704AD669-1FB9-4B2C-B97D-7A5DC523D8DF}">
      <dgm:prSet/>
      <dgm:spPr/>
      <dgm:t>
        <a:bodyPr/>
        <a:lstStyle/>
        <a:p>
          <a:endParaRPr lang="en-US" sz="2000"/>
        </a:p>
      </dgm:t>
    </dgm:pt>
    <dgm:pt modelId="{72448469-AC45-4C3B-8C26-1760A205DF43}" type="sibTrans" cxnId="{704AD669-1FB9-4B2C-B97D-7A5DC523D8DF}">
      <dgm:prSet/>
      <dgm:spPr/>
      <dgm:t>
        <a:bodyPr/>
        <a:lstStyle/>
        <a:p>
          <a:endParaRPr lang="en-US"/>
        </a:p>
      </dgm:t>
    </dgm:pt>
    <dgm:pt modelId="{A8D2C8BA-C82D-5B4B-A6C6-39EC239A2F15}" type="pres">
      <dgm:prSet presAssocID="{C680335D-1D80-42F7-A878-7DCCB28BCA02}" presName="vert0" presStyleCnt="0">
        <dgm:presLayoutVars>
          <dgm:dir/>
          <dgm:animOne val="branch"/>
          <dgm:animLvl val="lvl"/>
        </dgm:presLayoutVars>
      </dgm:prSet>
      <dgm:spPr/>
    </dgm:pt>
    <dgm:pt modelId="{41DFCA8D-B00E-4746-96A5-5E687277D74F}" type="pres">
      <dgm:prSet presAssocID="{811E892D-FC95-40CC-8121-B84C3D8496F8}" presName="thickLine" presStyleLbl="alignNode1" presStyleIdx="0" presStyleCnt="6"/>
      <dgm:spPr/>
    </dgm:pt>
    <dgm:pt modelId="{429501F4-C982-8847-982B-89027D7D1974}" type="pres">
      <dgm:prSet presAssocID="{811E892D-FC95-40CC-8121-B84C3D8496F8}" presName="horz1" presStyleCnt="0"/>
      <dgm:spPr/>
    </dgm:pt>
    <dgm:pt modelId="{296ACF47-1420-3F4D-9BF9-16012501E1BB}" type="pres">
      <dgm:prSet presAssocID="{811E892D-FC95-40CC-8121-B84C3D8496F8}" presName="tx1" presStyleLbl="revTx" presStyleIdx="0" presStyleCnt="6"/>
      <dgm:spPr/>
    </dgm:pt>
    <dgm:pt modelId="{A4DD719E-6914-EC4E-8CB2-694A65314B91}" type="pres">
      <dgm:prSet presAssocID="{811E892D-FC95-40CC-8121-B84C3D8496F8}" presName="vert1" presStyleCnt="0"/>
      <dgm:spPr/>
    </dgm:pt>
    <dgm:pt modelId="{737EF2F6-8035-6F47-8695-5EFCA522BB53}" type="pres">
      <dgm:prSet presAssocID="{C3EE565E-9EA1-4E07-AF28-B063F133753F}" presName="thickLine" presStyleLbl="alignNode1" presStyleIdx="1" presStyleCnt="6"/>
      <dgm:spPr/>
    </dgm:pt>
    <dgm:pt modelId="{3B644F89-D2F1-3543-B230-57073C1D1ED9}" type="pres">
      <dgm:prSet presAssocID="{C3EE565E-9EA1-4E07-AF28-B063F133753F}" presName="horz1" presStyleCnt="0"/>
      <dgm:spPr/>
    </dgm:pt>
    <dgm:pt modelId="{34E4FDD5-23E4-1745-BCC1-08AA27F6EE02}" type="pres">
      <dgm:prSet presAssocID="{C3EE565E-9EA1-4E07-AF28-B063F133753F}" presName="tx1" presStyleLbl="revTx" presStyleIdx="1" presStyleCnt="6"/>
      <dgm:spPr/>
    </dgm:pt>
    <dgm:pt modelId="{4B8F72F5-01E4-BD45-9A77-43A2BDF4A5EF}" type="pres">
      <dgm:prSet presAssocID="{C3EE565E-9EA1-4E07-AF28-B063F133753F}" presName="vert1" presStyleCnt="0"/>
      <dgm:spPr/>
    </dgm:pt>
    <dgm:pt modelId="{BE380C01-1EA1-7945-B1F7-D2BDF037E46E}" type="pres">
      <dgm:prSet presAssocID="{A3F68EF0-9AB0-4C55-903C-6811DD0018E5}" presName="thickLine" presStyleLbl="alignNode1" presStyleIdx="2" presStyleCnt="6"/>
      <dgm:spPr/>
    </dgm:pt>
    <dgm:pt modelId="{D166A858-9C2C-1149-89A0-55FB4DC67547}" type="pres">
      <dgm:prSet presAssocID="{A3F68EF0-9AB0-4C55-903C-6811DD0018E5}" presName="horz1" presStyleCnt="0"/>
      <dgm:spPr/>
    </dgm:pt>
    <dgm:pt modelId="{FDD40522-BC27-8941-8831-DE2965DF9D72}" type="pres">
      <dgm:prSet presAssocID="{A3F68EF0-9AB0-4C55-903C-6811DD0018E5}" presName="tx1" presStyleLbl="revTx" presStyleIdx="2" presStyleCnt="6"/>
      <dgm:spPr/>
    </dgm:pt>
    <dgm:pt modelId="{C4360C36-B82C-3C4F-9ABB-69F44850CBDF}" type="pres">
      <dgm:prSet presAssocID="{A3F68EF0-9AB0-4C55-903C-6811DD0018E5}" presName="vert1" presStyleCnt="0"/>
      <dgm:spPr/>
    </dgm:pt>
    <dgm:pt modelId="{E43C674B-C40B-D840-BA9F-01F9C3265FD3}" type="pres">
      <dgm:prSet presAssocID="{9F01212E-320C-43BF-B7A7-0D2935454A5B}" presName="thickLine" presStyleLbl="alignNode1" presStyleIdx="3" presStyleCnt="6"/>
      <dgm:spPr/>
    </dgm:pt>
    <dgm:pt modelId="{9491F27E-AF77-8740-9B8F-4D5F3EEE6264}" type="pres">
      <dgm:prSet presAssocID="{9F01212E-320C-43BF-B7A7-0D2935454A5B}" presName="horz1" presStyleCnt="0"/>
      <dgm:spPr/>
    </dgm:pt>
    <dgm:pt modelId="{CCE487D8-AD63-1C47-A2E3-4E2B62A37D2C}" type="pres">
      <dgm:prSet presAssocID="{9F01212E-320C-43BF-B7A7-0D2935454A5B}" presName="tx1" presStyleLbl="revTx" presStyleIdx="3" presStyleCnt="6"/>
      <dgm:spPr/>
    </dgm:pt>
    <dgm:pt modelId="{CEB4214B-9C6E-1C4D-939F-9E7096D9100D}" type="pres">
      <dgm:prSet presAssocID="{9F01212E-320C-43BF-B7A7-0D2935454A5B}" presName="vert1" presStyleCnt="0"/>
      <dgm:spPr/>
    </dgm:pt>
    <dgm:pt modelId="{754DB9C3-F850-494E-8513-CB44A0E2BF1E}" type="pres">
      <dgm:prSet presAssocID="{76F35D99-3DCA-4811-93F5-B0ED82D8BEFD}" presName="thickLine" presStyleLbl="alignNode1" presStyleIdx="4" presStyleCnt="6"/>
      <dgm:spPr/>
    </dgm:pt>
    <dgm:pt modelId="{199AA85B-B5D5-1D4F-8B09-911D4BD603B0}" type="pres">
      <dgm:prSet presAssocID="{76F35D99-3DCA-4811-93F5-B0ED82D8BEFD}" presName="horz1" presStyleCnt="0"/>
      <dgm:spPr/>
    </dgm:pt>
    <dgm:pt modelId="{3367B3D2-57D7-3140-B4F3-9307D45A9D6B}" type="pres">
      <dgm:prSet presAssocID="{76F35D99-3DCA-4811-93F5-B0ED82D8BEFD}" presName="tx1" presStyleLbl="revTx" presStyleIdx="4" presStyleCnt="6"/>
      <dgm:spPr/>
    </dgm:pt>
    <dgm:pt modelId="{262EF89F-04F0-E94E-A606-9176B1513ADC}" type="pres">
      <dgm:prSet presAssocID="{76F35D99-3DCA-4811-93F5-B0ED82D8BEFD}" presName="vert1" presStyleCnt="0"/>
      <dgm:spPr/>
    </dgm:pt>
    <dgm:pt modelId="{6632BA57-5A44-0A4A-959A-15BC73EF0A37}" type="pres">
      <dgm:prSet presAssocID="{F35E9F99-64D0-4ABB-8817-A6438C39F903}" presName="thickLine" presStyleLbl="alignNode1" presStyleIdx="5" presStyleCnt="6"/>
      <dgm:spPr/>
    </dgm:pt>
    <dgm:pt modelId="{3C85B566-ADE9-314C-A7E7-B46AA4DB6C5D}" type="pres">
      <dgm:prSet presAssocID="{F35E9F99-64D0-4ABB-8817-A6438C39F903}" presName="horz1" presStyleCnt="0"/>
      <dgm:spPr/>
    </dgm:pt>
    <dgm:pt modelId="{4DB94031-DA4B-D14A-979F-6285307346E0}" type="pres">
      <dgm:prSet presAssocID="{F35E9F99-64D0-4ABB-8817-A6438C39F903}" presName="tx1" presStyleLbl="revTx" presStyleIdx="5" presStyleCnt="6"/>
      <dgm:spPr/>
    </dgm:pt>
    <dgm:pt modelId="{32602E0C-B3EF-8E4C-B154-C1F55AEC136A}" type="pres">
      <dgm:prSet presAssocID="{F35E9F99-64D0-4ABB-8817-A6438C39F903}" presName="vert1" presStyleCnt="0"/>
      <dgm:spPr/>
    </dgm:pt>
  </dgm:ptLst>
  <dgm:cxnLst>
    <dgm:cxn modelId="{B0267820-5C7F-40AF-A978-3BBF3F2C4DE2}" srcId="{C680335D-1D80-42F7-A878-7DCCB28BCA02}" destId="{9F01212E-320C-43BF-B7A7-0D2935454A5B}" srcOrd="3" destOrd="0" parTransId="{BA3C4FEF-70D4-47E8-8883-3B4B327474BE}" sibTransId="{BF40A158-20E1-4517-A702-21FCFCA2E5DD}"/>
    <dgm:cxn modelId="{7DAA0C40-DFED-714A-A5AA-17034290E3CE}" type="presOf" srcId="{811E892D-FC95-40CC-8121-B84C3D8496F8}" destId="{296ACF47-1420-3F4D-9BF9-16012501E1BB}" srcOrd="0" destOrd="0" presId="urn:microsoft.com/office/officeart/2008/layout/LinedList"/>
    <dgm:cxn modelId="{2164FA46-58D1-8346-9923-95C2ABA6BCEB}" type="presOf" srcId="{9F01212E-320C-43BF-B7A7-0D2935454A5B}" destId="{CCE487D8-AD63-1C47-A2E3-4E2B62A37D2C}" srcOrd="0" destOrd="0" presId="urn:microsoft.com/office/officeart/2008/layout/LinedList"/>
    <dgm:cxn modelId="{D92A225E-7A58-8647-805B-39D6BDCFC9C8}" type="presOf" srcId="{76F35D99-3DCA-4811-93F5-B0ED82D8BEFD}" destId="{3367B3D2-57D7-3140-B4F3-9307D45A9D6B}" srcOrd="0" destOrd="0" presId="urn:microsoft.com/office/officeart/2008/layout/LinedList"/>
    <dgm:cxn modelId="{704AD669-1FB9-4B2C-B97D-7A5DC523D8DF}" srcId="{C680335D-1D80-42F7-A878-7DCCB28BCA02}" destId="{F35E9F99-64D0-4ABB-8817-A6438C39F903}" srcOrd="5" destOrd="0" parTransId="{3EFE028E-A25A-4CE9-AAD0-1B1E3F082C12}" sibTransId="{72448469-AC45-4C3B-8C26-1760A205DF43}"/>
    <dgm:cxn modelId="{C649456F-CF5C-5A41-B8E8-6051669AB69E}" type="presOf" srcId="{C680335D-1D80-42F7-A878-7DCCB28BCA02}" destId="{A8D2C8BA-C82D-5B4B-A6C6-39EC239A2F15}" srcOrd="0" destOrd="0" presId="urn:microsoft.com/office/officeart/2008/layout/LinedList"/>
    <dgm:cxn modelId="{3188008E-5DD6-4B02-9F04-0546906B143B}" srcId="{C680335D-1D80-42F7-A878-7DCCB28BCA02}" destId="{C3EE565E-9EA1-4E07-AF28-B063F133753F}" srcOrd="1" destOrd="0" parTransId="{15D72AEF-793F-4441-8734-34537F26F4AA}" sibTransId="{3B3EC2DD-E87A-443B-AE93-C595F9833DB1}"/>
    <dgm:cxn modelId="{48F7CF92-EFFD-3C41-8265-7B63967110C8}" type="presOf" srcId="{F35E9F99-64D0-4ABB-8817-A6438C39F903}" destId="{4DB94031-DA4B-D14A-979F-6285307346E0}" srcOrd="0" destOrd="0" presId="urn:microsoft.com/office/officeart/2008/layout/LinedList"/>
    <dgm:cxn modelId="{51A50194-DCCB-4FB2-9734-2BA56D28C3FE}" srcId="{C680335D-1D80-42F7-A878-7DCCB28BCA02}" destId="{A3F68EF0-9AB0-4C55-903C-6811DD0018E5}" srcOrd="2" destOrd="0" parTransId="{7D00E934-DBEF-45B5-A60C-72ADCC1E5D94}" sibTransId="{289B6484-F1DB-4B60-AD2D-28827E14F42A}"/>
    <dgm:cxn modelId="{463C3598-F2CB-4452-BAE2-A02948B0530F}" srcId="{C680335D-1D80-42F7-A878-7DCCB28BCA02}" destId="{811E892D-FC95-40CC-8121-B84C3D8496F8}" srcOrd="0" destOrd="0" parTransId="{EA53D0A3-486A-4620-87AD-661CCB4901EC}" sibTransId="{9C4B4780-7F43-4CBA-985C-624849196B43}"/>
    <dgm:cxn modelId="{684BCDC3-AF43-6447-BC3F-C880E04ABD44}" type="presOf" srcId="{C3EE565E-9EA1-4E07-AF28-B063F133753F}" destId="{34E4FDD5-23E4-1745-BCC1-08AA27F6EE02}" srcOrd="0" destOrd="0" presId="urn:microsoft.com/office/officeart/2008/layout/LinedList"/>
    <dgm:cxn modelId="{F62690CE-4DAE-4BCD-9598-20D6DA5294CA}" srcId="{C680335D-1D80-42F7-A878-7DCCB28BCA02}" destId="{76F35D99-3DCA-4811-93F5-B0ED82D8BEFD}" srcOrd="4" destOrd="0" parTransId="{5D0A482C-069B-4A70-A044-9460C468692F}" sibTransId="{6695A020-E4EE-42CD-AF8C-AB7CE6DE2A02}"/>
    <dgm:cxn modelId="{6FC7E2DD-A035-FA4A-9ADE-2EE9CCBEA418}" type="presOf" srcId="{A3F68EF0-9AB0-4C55-903C-6811DD0018E5}" destId="{FDD40522-BC27-8941-8831-DE2965DF9D72}" srcOrd="0" destOrd="0" presId="urn:microsoft.com/office/officeart/2008/layout/LinedList"/>
    <dgm:cxn modelId="{7C62A9AD-F051-7D4F-9857-201BB1CA4B7E}" type="presParOf" srcId="{A8D2C8BA-C82D-5B4B-A6C6-39EC239A2F15}" destId="{41DFCA8D-B00E-4746-96A5-5E687277D74F}" srcOrd="0" destOrd="0" presId="urn:microsoft.com/office/officeart/2008/layout/LinedList"/>
    <dgm:cxn modelId="{98308D9E-E228-334E-A355-B7B1752EBAB1}" type="presParOf" srcId="{A8D2C8BA-C82D-5B4B-A6C6-39EC239A2F15}" destId="{429501F4-C982-8847-982B-89027D7D1974}" srcOrd="1" destOrd="0" presId="urn:microsoft.com/office/officeart/2008/layout/LinedList"/>
    <dgm:cxn modelId="{EBD885F6-15EF-5246-89BE-36A91BD3BA65}" type="presParOf" srcId="{429501F4-C982-8847-982B-89027D7D1974}" destId="{296ACF47-1420-3F4D-9BF9-16012501E1BB}" srcOrd="0" destOrd="0" presId="urn:microsoft.com/office/officeart/2008/layout/LinedList"/>
    <dgm:cxn modelId="{D7D8C13E-ECB8-224C-9795-CBD6DCEA8AB4}" type="presParOf" srcId="{429501F4-C982-8847-982B-89027D7D1974}" destId="{A4DD719E-6914-EC4E-8CB2-694A65314B91}" srcOrd="1" destOrd="0" presId="urn:microsoft.com/office/officeart/2008/layout/LinedList"/>
    <dgm:cxn modelId="{48E4958F-10E3-2A4F-B950-F768A348E6CE}" type="presParOf" srcId="{A8D2C8BA-C82D-5B4B-A6C6-39EC239A2F15}" destId="{737EF2F6-8035-6F47-8695-5EFCA522BB53}" srcOrd="2" destOrd="0" presId="urn:microsoft.com/office/officeart/2008/layout/LinedList"/>
    <dgm:cxn modelId="{036D3BD7-F5E4-1E40-840F-A028FFD086BA}" type="presParOf" srcId="{A8D2C8BA-C82D-5B4B-A6C6-39EC239A2F15}" destId="{3B644F89-D2F1-3543-B230-57073C1D1ED9}" srcOrd="3" destOrd="0" presId="urn:microsoft.com/office/officeart/2008/layout/LinedList"/>
    <dgm:cxn modelId="{A9F19C63-C4BB-D049-A42D-87B3BC3A9903}" type="presParOf" srcId="{3B644F89-D2F1-3543-B230-57073C1D1ED9}" destId="{34E4FDD5-23E4-1745-BCC1-08AA27F6EE02}" srcOrd="0" destOrd="0" presId="urn:microsoft.com/office/officeart/2008/layout/LinedList"/>
    <dgm:cxn modelId="{A3BBFB7D-1EF9-2D4F-AF9E-678B71BBD2B6}" type="presParOf" srcId="{3B644F89-D2F1-3543-B230-57073C1D1ED9}" destId="{4B8F72F5-01E4-BD45-9A77-43A2BDF4A5EF}" srcOrd="1" destOrd="0" presId="urn:microsoft.com/office/officeart/2008/layout/LinedList"/>
    <dgm:cxn modelId="{0AAA6424-EF4C-4049-B182-678B48506BA7}" type="presParOf" srcId="{A8D2C8BA-C82D-5B4B-A6C6-39EC239A2F15}" destId="{BE380C01-1EA1-7945-B1F7-D2BDF037E46E}" srcOrd="4" destOrd="0" presId="urn:microsoft.com/office/officeart/2008/layout/LinedList"/>
    <dgm:cxn modelId="{1473FC33-52C9-4545-A9A9-B46570F6194A}" type="presParOf" srcId="{A8D2C8BA-C82D-5B4B-A6C6-39EC239A2F15}" destId="{D166A858-9C2C-1149-89A0-55FB4DC67547}" srcOrd="5" destOrd="0" presId="urn:microsoft.com/office/officeart/2008/layout/LinedList"/>
    <dgm:cxn modelId="{61BD4F59-6AE2-A741-8799-69D7660B4617}" type="presParOf" srcId="{D166A858-9C2C-1149-89A0-55FB4DC67547}" destId="{FDD40522-BC27-8941-8831-DE2965DF9D72}" srcOrd="0" destOrd="0" presId="urn:microsoft.com/office/officeart/2008/layout/LinedList"/>
    <dgm:cxn modelId="{67176A92-5C4D-1E4F-83E4-00E3D52A38A0}" type="presParOf" srcId="{D166A858-9C2C-1149-89A0-55FB4DC67547}" destId="{C4360C36-B82C-3C4F-9ABB-69F44850CBDF}" srcOrd="1" destOrd="0" presId="urn:microsoft.com/office/officeart/2008/layout/LinedList"/>
    <dgm:cxn modelId="{B310806F-6B4B-2340-950A-55F97FFCD1FB}" type="presParOf" srcId="{A8D2C8BA-C82D-5B4B-A6C6-39EC239A2F15}" destId="{E43C674B-C40B-D840-BA9F-01F9C3265FD3}" srcOrd="6" destOrd="0" presId="urn:microsoft.com/office/officeart/2008/layout/LinedList"/>
    <dgm:cxn modelId="{5229381F-3924-BC41-81D2-06AA5CB19AD3}" type="presParOf" srcId="{A8D2C8BA-C82D-5B4B-A6C6-39EC239A2F15}" destId="{9491F27E-AF77-8740-9B8F-4D5F3EEE6264}" srcOrd="7" destOrd="0" presId="urn:microsoft.com/office/officeart/2008/layout/LinedList"/>
    <dgm:cxn modelId="{FC8F6732-4479-5A44-965D-0C8341A503EB}" type="presParOf" srcId="{9491F27E-AF77-8740-9B8F-4D5F3EEE6264}" destId="{CCE487D8-AD63-1C47-A2E3-4E2B62A37D2C}" srcOrd="0" destOrd="0" presId="urn:microsoft.com/office/officeart/2008/layout/LinedList"/>
    <dgm:cxn modelId="{798C0B82-5A46-0542-8F00-50296693477B}" type="presParOf" srcId="{9491F27E-AF77-8740-9B8F-4D5F3EEE6264}" destId="{CEB4214B-9C6E-1C4D-939F-9E7096D9100D}" srcOrd="1" destOrd="0" presId="urn:microsoft.com/office/officeart/2008/layout/LinedList"/>
    <dgm:cxn modelId="{DCDDF432-4BA1-CA43-959F-25190D0059AB}" type="presParOf" srcId="{A8D2C8BA-C82D-5B4B-A6C6-39EC239A2F15}" destId="{754DB9C3-F850-494E-8513-CB44A0E2BF1E}" srcOrd="8" destOrd="0" presId="urn:microsoft.com/office/officeart/2008/layout/LinedList"/>
    <dgm:cxn modelId="{BA174525-0597-3E46-AFCD-EFD58ACA7763}" type="presParOf" srcId="{A8D2C8BA-C82D-5B4B-A6C6-39EC239A2F15}" destId="{199AA85B-B5D5-1D4F-8B09-911D4BD603B0}" srcOrd="9" destOrd="0" presId="urn:microsoft.com/office/officeart/2008/layout/LinedList"/>
    <dgm:cxn modelId="{0C1803FC-3388-914C-B433-B640C0E355D1}" type="presParOf" srcId="{199AA85B-B5D5-1D4F-8B09-911D4BD603B0}" destId="{3367B3D2-57D7-3140-B4F3-9307D45A9D6B}" srcOrd="0" destOrd="0" presId="urn:microsoft.com/office/officeart/2008/layout/LinedList"/>
    <dgm:cxn modelId="{2EC49D5D-C916-A240-B645-08C24FF2E35C}" type="presParOf" srcId="{199AA85B-B5D5-1D4F-8B09-911D4BD603B0}" destId="{262EF89F-04F0-E94E-A606-9176B1513ADC}" srcOrd="1" destOrd="0" presId="urn:microsoft.com/office/officeart/2008/layout/LinedList"/>
    <dgm:cxn modelId="{5A651CEB-CA22-8046-8CBC-287185E43594}" type="presParOf" srcId="{A8D2C8BA-C82D-5B4B-A6C6-39EC239A2F15}" destId="{6632BA57-5A44-0A4A-959A-15BC73EF0A37}" srcOrd="10" destOrd="0" presId="urn:microsoft.com/office/officeart/2008/layout/LinedList"/>
    <dgm:cxn modelId="{D2DE449C-5B5F-9D4E-977A-E3401010CB57}" type="presParOf" srcId="{A8D2C8BA-C82D-5B4B-A6C6-39EC239A2F15}" destId="{3C85B566-ADE9-314C-A7E7-B46AA4DB6C5D}" srcOrd="11" destOrd="0" presId="urn:microsoft.com/office/officeart/2008/layout/LinedList"/>
    <dgm:cxn modelId="{AA9D19DB-1D92-E249-AFC5-3FA4EDC1EA59}" type="presParOf" srcId="{3C85B566-ADE9-314C-A7E7-B46AA4DB6C5D}" destId="{4DB94031-DA4B-D14A-979F-6285307346E0}" srcOrd="0" destOrd="0" presId="urn:microsoft.com/office/officeart/2008/layout/LinedList"/>
    <dgm:cxn modelId="{C152E736-627C-A046-9A04-3BB45C812386}" type="presParOf" srcId="{3C85B566-ADE9-314C-A7E7-B46AA4DB6C5D}" destId="{32602E0C-B3EF-8E4C-B154-C1F55AEC13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94722-E046-4381-8B43-9CD831D4C0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1E0E8E-3F9B-469D-A24E-8F075600752D}">
      <dgm:prSet/>
      <dgm:spPr/>
      <dgm:t>
        <a:bodyPr/>
        <a:lstStyle/>
        <a:p>
          <a:r>
            <a:rPr lang="en-US"/>
            <a:t>Learning to teach is a very demanding experience for most trainees – your empathy is invaluable. Aim to build a positive working relationship.</a:t>
          </a:r>
        </a:p>
      </dgm:t>
    </dgm:pt>
    <dgm:pt modelId="{F377541D-ECE3-45A1-BB72-7E7289069505}" type="parTrans" cxnId="{509799FE-BEC8-4088-82A5-244148875982}">
      <dgm:prSet/>
      <dgm:spPr/>
      <dgm:t>
        <a:bodyPr/>
        <a:lstStyle/>
        <a:p>
          <a:endParaRPr lang="en-US"/>
        </a:p>
      </dgm:t>
    </dgm:pt>
    <dgm:pt modelId="{24A764C3-2E09-484A-A062-9C5928982CCF}" type="sibTrans" cxnId="{509799FE-BEC8-4088-82A5-244148875982}">
      <dgm:prSet/>
      <dgm:spPr/>
      <dgm:t>
        <a:bodyPr/>
        <a:lstStyle/>
        <a:p>
          <a:endParaRPr lang="en-US"/>
        </a:p>
      </dgm:t>
    </dgm:pt>
    <dgm:pt modelId="{EB50298B-A9D6-4D87-9449-3B1F3101E713}">
      <dgm:prSet/>
      <dgm:spPr/>
      <dgm:t>
        <a:bodyPr/>
        <a:lstStyle/>
        <a:p>
          <a:r>
            <a:rPr lang="en-US" dirty="0"/>
            <a:t>Practical input such as jointly planning a lesson can be really helpful, especially early on.</a:t>
          </a:r>
        </a:p>
      </dgm:t>
    </dgm:pt>
    <dgm:pt modelId="{63D12A18-5150-4383-88F1-D92024514D51}" type="parTrans" cxnId="{CBD01BDD-8DF4-41FD-91B9-7CDF6F7D916E}">
      <dgm:prSet/>
      <dgm:spPr/>
      <dgm:t>
        <a:bodyPr/>
        <a:lstStyle/>
        <a:p>
          <a:endParaRPr lang="en-US"/>
        </a:p>
      </dgm:t>
    </dgm:pt>
    <dgm:pt modelId="{404C948E-12B1-4028-8A74-28F433481CEC}" type="sibTrans" cxnId="{CBD01BDD-8DF4-41FD-91B9-7CDF6F7D916E}">
      <dgm:prSet/>
      <dgm:spPr/>
      <dgm:t>
        <a:bodyPr/>
        <a:lstStyle/>
        <a:p>
          <a:endParaRPr lang="en-US"/>
        </a:p>
      </dgm:t>
    </dgm:pt>
    <dgm:pt modelId="{BC199129-4543-42A5-B37A-87E3E4AB177B}">
      <dgm:prSet/>
      <dgm:spPr/>
      <dgm:t>
        <a:bodyPr/>
        <a:lstStyle/>
        <a:p>
          <a:r>
            <a:rPr lang="en-US"/>
            <a:t>Give specific positive feedback as well as critical feedback.</a:t>
          </a:r>
        </a:p>
      </dgm:t>
    </dgm:pt>
    <dgm:pt modelId="{601832AC-09B5-4B20-9C4A-ED1BAD8AB107}" type="parTrans" cxnId="{196AEBCF-9B70-4A2C-8973-52A10058D0F1}">
      <dgm:prSet/>
      <dgm:spPr/>
      <dgm:t>
        <a:bodyPr/>
        <a:lstStyle/>
        <a:p>
          <a:endParaRPr lang="en-US"/>
        </a:p>
      </dgm:t>
    </dgm:pt>
    <dgm:pt modelId="{8EE91A85-D1D7-468E-90A5-70CDD27ECCD3}" type="sibTrans" cxnId="{196AEBCF-9B70-4A2C-8973-52A10058D0F1}">
      <dgm:prSet/>
      <dgm:spPr/>
      <dgm:t>
        <a:bodyPr/>
        <a:lstStyle/>
        <a:p>
          <a:endParaRPr lang="en-US"/>
        </a:p>
      </dgm:t>
    </dgm:pt>
    <dgm:pt modelId="{43B9BF64-DEB0-48E7-838B-2E5A08E454AF}">
      <dgm:prSet/>
      <dgm:spPr/>
      <dgm:t>
        <a:bodyPr/>
        <a:lstStyle/>
        <a:p>
          <a:r>
            <a:rPr lang="en-US"/>
            <a:t>Remember trainees are learners and will make mistakes.</a:t>
          </a:r>
        </a:p>
      </dgm:t>
    </dgm:pt>
    <dgm:pt modelId="{C5F3A165-5F65-43AA-BD4C-8175562D8276}" type="parTrans" cxnId="{A80EB4AB-001E-4FB3-9A13-BD869EA99731}">
      <dgm:prSet/>
      <dgm:spPr/>
      <dgm:t>
        <a:bodyPr/>
        <a:lstStyle/>
        <a:p>
          <a:endParaRPr lang="en-US"/>
        </a:p>
      </dgm:t>
    </dgm:pt>
    <dgm:pt modelId="{D485516A-BB25-48D2-8F56-166E067F1BAE}" type="sibTrans" cxnId="{A80EB4AB-001E-4FB3-9A13-BD869EA99731}">
      <dgm:prSet/>
      <dgm:spPr/>
      <dgm:t>
        <a:bodyPr/>
        <a:lstStyle/>
        <a:p>
          <a:endParaRPr lang="en-US"/>
        </a:p>
      </dgm:t>
    </dgm:pt>
    <dgm:pt modelId="{7322E5E8-7353-4E2A-9C12-8D254FFE57B3}">
      <dgm:prSet/>
      <dgm:spPr/>
      <dgm:t>
        <a:bodyPr/>
        <a:lstStyle/>
        <a:p>
          <a:r>
            <a:rPr lang="en-US" dirty="0"/>
            <a:t>Don’t assume trainees already know your procedures or expectations. </a:t>
          </a:r>
        </a:p>
      </dgm:t>
    </dgm:pt>
    <dgm:pt modelId="{D388C0FA-83BE-460E-AF6A-A16721E23F89}" type="parTrans" cxnId="{AC8F32EB-6BCC-43B8-8A35-3D490891C64B}">
      <dgm:prSet/>
      <dgm:spPr/>
      <dgm:t>
        <a:bodyPr/>
        <a:lstStyle/>
        <a:p>
          <a:endParaRPr lang="en-US"/>
        </a:p>
      </dgm:t>
    </dgm:pt>
    <dgm:pt modelId="{54360D86-92B6-4D49-99CB-900859EDEC76}" type="sibTrans" cxnId="{AC8F32EB-6BCC-43B8-8A35-3D490891C64B}">
      <dgm:prSet/>
      <dgm:spPr/>
      <dgm:t>
        <a:bodyPr/>
        <a:lstStyle/>
        <a:p>
          <a:endParaRPr lang="en-US"/>
        </a:p>
      </dgm:t>
    </dgm:pt>
    <dgm:pt modelId="{CBEFF528-2971-0F47-BB88-9600791169C6}" type="pres">
      <dgm:prSet presAssocID="{9CE94722-E046-4381-8B43-9CD831D4C0D9}" presName="linear" presStyleCnt="0">
        <dgm:presLayoutVars>
          <dgm:animLvl val="lvl"/>
          <dgm:resizeHandles val="exact"/>
        </dgm:presLayoutVars>
      </dgm:prSet>
      <dgm:spPr/>
    </dgm:pt>
    <dgm:pt modelId="{2DA19CF6-D9A8-BF49-AE34-2B36DB9B32BD}" type="pres">
      <dgm:prSet presAssocID="{371E0E8E-3F9B-469D-A24E-8F07560075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7AFDD1-758C-574B-AB48-B24025D7FD74}" type="pres">
      <dgm:prSet presAssocID="{24A764C3-2E09-484A-A062-9C5928982CCF}" presName="spacer" presStyleCnt="0"/>
      <dgm:spPr/>
    </dgm:pt>
    <dgm:pt modelId="{FD5F6173-1AF1-CD48-9934-85A45184DD70}" type="pres">
      <dgm:prSet presAssocID="{EB50298B-A9D6-4D87-9449-3B1F3101E7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DB139F-8575-C04E-9FF8-7450234FE9FC}" type="pres">
      <dgm:prSet presAssocID="{404C948E-12B1-4028-8A74-28F433481CEC}" presName="spacer" presStyleCnt="0"/>
      <dgm:spPr/>
    </dgm:pt>
    <dgm:pt modelId="{68C5E9D6-3C22-8349-AAFE-287805480798}" type="pres">
      <dgm:prSet presAssocID="{BC199129-4543-42A5-B37A-87E3E4AB17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CB9B72-098A-214E-8D38-954EE8B5A0CE}" type="pres">
      <dgm:prSet presAssocID="{8EE91A85-D1D7-468E-90A5-70CDD27ECCD3}" presName="spacer" presStyleCnt="0"/>
      <dgm:spPr/>
    </dgm:pt>
    <dgm:pt modelId="{2F7DACB2-D308-BF4C-8392-EB8CF70AF706}" type="pres">
      <dgm:prSet presAssocID="{43B9BF64-DEB0-48E7-838B-2E5A08E454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1631A24-964A-F044-8FF2-56DD1F77558D}" type="pres">
      <dgm:prSet presAssocID="{D485516A-BB25-48D2-8F56-166E067F1BAE}" presName="spacer" presStyleCnt="0"/>
      <dgm:spPr/>
    </dgm:pt>
    <dgm:pt modelId="{32F702BF-B7B8-5940-A39D-6E22975D47D2}" type="pres">
      <dgm:prSet presAssocID="{7322E5E8-7353-4E2A-9C12-8D254FFE57B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2C1251F-523B-C74B-9C9B-81CDFFE930F8}" type="presOf" srcId="{BC199129-4543-42A5-B37A-87E3E4AB177B}" destId="{68C5E9D6-3C22-8349-AAFE-287805480798}" srcOrd="0" destOrd="0" presId="urn:microsoft.com/office/officeart/2005/8/layout/vList2"/>
    <dgm:cxn modelId="{4F9A552A-6614-9D42-929D-10040DD1F18B}" type="presOf" srcId="{EB50298B-A9D6-4D87-9449-3B1F3101E713}" destId="{FD5F6173-1AF1-CD48-9934-85A45184DD70}" srcOrd="0" destOrd="0" presId="urn:microsoft.com/office/officeart/2005/8/layout/vList2"/>
    <dgm:cxn modelId="{3B504D49-7574-4349-8F10-EF41CE8377A5}" type="presOf" srcId="{371E0E8E-3F9B-469D-A24E-8F075600752D}" destId="{2DA19CF6-D9A8-BF49-AE34-2B36DB9B32BD}" srcOrd="0" destOrd="0" presId="urn:microsoft.com/office/officeart/2005/8/layout/vList2"/>
    <dgm:cxn modelId="{E43B8861-622E-D34C-86D1-315630D03205}" type="presOf" srcId="{43B9BF64-DEB0-48E7-838B-2E5A08E454AF}" destId="{2F7DACB2-D308-BF4C-8392-EB8CF70AF706}" srcOrd="0" destOrd="0" presId="urn:microsoft.com/office/officeart/2005/8/layout/vList2"/>
    <dgm:cxn modelId="{D2B6FB92-C8ED-544C-9BDA-C17E0A2B3D5E}" type="presOf" srcId="{9CE94722-E046-4381-8B43-9CD831D4C0D9}" destId="{CBEFF528-2971-0F47-BB88-9600791169C6}" srcOrd="0" destOrd="0" presId="urn:microsoft.com/office/officeart/2005/8/layout/vList2"/>
    <dgm:cxn modelId="{04737697-E904-5D44-8D60-DF568F4CC3E3}" type="presOf" srcId="{7322E5E8-7353-4E2A-9C12-8D254FFE57B3}" destId="{32F702BF-B7B8-5940-A39D-6E22975D47D2}" srcOrd="0" destOrd="0" presId="urn:microsoft.com/office/officeart/2005/8/layout/vList2"/>
    <dgm:cxn modelId="{A80EB4AB-001E-4FB3-9A13-BD869EA99731}" srcId="{9CE94722-E046-4381-8B43-9CD831D4C0D9}" destId="{43B9BF64-DEB0-48E7-838B-2E5A08E454AF}" srcOrd="3" destOrd="0" parTransId="{C5F3A165-5F65-43AA-BD4C-8175562D8276}" sibTransId="{D485516A-BB25-48D2-8F56-166E067F1BAE}"/>
    <dgm:cxn modelId="{196AEBCF-9B70-4A2C-8973-52A10058D0F1}" srcId="{9CE94722-E046-4381-8B43-9CD831D4C0D9}" destId="{BC199129-4543-42A5-B37A-87E3E4AB177B}" srcOrd="2" destOrd="0" parTransId="{601832AC-09B5-4B20-9C4A-ED1BAD8AB107}" sibTransId="{8EE91A85-D1D7-468E-90A5-70CDD27ECCD3}"/>
    <dgm:cxn modelId="{CBD01BDD-8DF4-41FD-91B9-7CDF6F7D916E}" srcId="{9CE94722-E046-4381-8B43-9CD831D4C0D9}" destId="{EB50298B-A9D6-4D87-9449-3B1F3101E713}" srcOrd="1" destOrd="0" parTransId="{63D12A18-5150-4383-88F1-D92024514D51}" sibTransId="{404C948E-12B1-4028-8A74-28F433481CEC}"/>
    <dgm:cxn modelId="{AC8F32EB-6BCC-43B8-8A35-3D490891C64B}" srcId="{9CE94722-E046-4381-8B43-9CD831D4C0D9}" destId="{7322E5E8-7353-4E2A-9C12-8D254FFE57B3}" srcOrd="4" destOrd="0" parTransId="{D388C0FA-83BE-460E-AF6A-A16721E23F89}" sibTransId="{54360D86-92B6-4D49-99CB-900859EDEC76}"/>
    <dgm:cxn modelId="{509799FE-BEC8-4088-82A5-244148875982}" srcId="{9CE94722-E046-4381-8B43-9CD831D4C0D9}" destId="{371E0E8E-3F9B-469D-A24E-8F075600752D}" srcOrd="0" destOrd="0" parTransId="{F377541D-ECE3-45A1-BB72-7E7289069505}" sibTransId="{24A764C3-2E09-484A-A062-9C5928982CCF}"/>
    <dgm:cxn modelId="{4D095120-A656-EB4F-8B85-D52EE8191515}" type="presParOf" srcId="{CBEFF528-2971-0F47-BB88-9600791169C6}" destId="{2DA19CF6-D9A8-BF49-AE34-2B36DB9B32BD}" srcOrd="0" destOrd="0" presId="urn:microsoft.com/office/officeart/2005/8/layout/vList2"/>
    <dgm:cxn modelId="{6D5DFBFD-B027-A34D-9D9C-3C3CE7F71FAB}" type="presParOf" srcId="{CBEFF528-2971-0F47-BB88-9600791169C6}" destId="{017AFDD1-758C-574B-AB48-B24025D7FD74}" srcOrd="1" destOrd="0" presId="urn:microsoft.com/office/officeart/2005/8/layout/vList2"/>
    <dgm:cxn modelId="{FC7D3112-33A6-E74D-85BA-D608C98EC424}" type="presParOf" srcId="{CBEFF528-2971-0F47-BB88-9600791169C6}" destId="{FD5F6173-1AF1-CD48-9934-85A45184DD70}" srcOrd="2" destOrd="0" presId="urn:microsoft.com/office/officeart/2005/8/layout/vList2"/>
    <dgm:cxn modelId="{3B536E2C-437A-F246-9C38-87A097214AC1}" type="presParOf" srcId="{CBEFF528-2971-0F47-BB88-9600791169C6}" destId="{E2DB139F-8575-C04E-9FF8-7450234FE9FC}" srcOrd="3" destOrd="0" presId="urn:microsoft.com/office/officeart/2005/8/layout/vList2"/>
    <dgm:cxn modelId="{1F14223C-850C-AF4F-8059-99779DF663D9}" type="presParOf" srcId="{CBEFF528-2971-0F47-BB88-9600791169C6}" destId="{68C5E9D6-3C22-8349-AAFE-287805480798}" srcOrd="4" destOrd="0" presId="urn:microsoft.com/office/officeart/2005/8/layout/vList2"/>
    <dgm:cxn modelId="{7FFDC330-01AE-DE43-8D06-9F520AACBDEE}" type="presParOf" srcId="{CBEFF528-2971-0F47-BB88-9600791169C6}" destId="{C4CB9B72-098A-214E-8D38-954EE8B5A0CE}" srcOrd="5" destOrd="0" presId="urn:microsoft.com/office/officeart/2005/8/layout/vList2"/>
    <dgm:cxn modelId="{904D8B2A-5AAA-BB4B-BB1B-F777F54BE169}" type="presParOf" srcId="{CBEFF528-2971-0F47-BB88-9600791169C6}" destId="{2F7DACB2-D308-BF4C-8392-EB8CF70AF706}" srcOrd="6" destOrd="0" presId="urn:microsoft.com/office/officeart/2005/8/layout/vList2"/>
    <dgm:cxn modelId="{3A78BB9F-6207-C743-B1F9-8BA6865E0118}" type="presParOf" srcId="{CBEFF528-2971-0F47-BB88-9600791169C6}" destId="{F1631A24-964A-F044-8FF2-56DD1F77558D}" srcOrd="7" destOrd="0" presId="urn:microsoft.com/office/officeart/2005/8/layout/vList2"/>
    <dgm:cxn modelId="{4B75FFC1-90F4-0E42-9F4B-A70166862598}" type="presParOf" srcId="{CBEFF528-2971-0F47-BB88-9600791169C6}" destId="{32F702BF-B7B8-5940-A39D-6E22975D47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4EE88-AB43-49F2-A21E-4E384FFC364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8A1DBB-F85B-435E-93F5-C2DC5A9674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Most issues are easily addressed.</a:t>
          </a:r>
          <a:endParaRPr lang="en-US" dirty="0"/>
        </a:p>
      </dgm:t>
    </dgm:pt>
    <dgm:pt modelId="{E14387B0-787F-4280-A0AF-7865BD9593E6}" type="parTrans" cxnId="{08E391BF-3991-403B-AAF3-86452FBD94D9}">
      <dgm:prSet/>
      <dgm:spPr/>
      <dgm:t>
        <a:bodyPr/>
        <a:lstStyle/>
        <a:p>
          <a:endParaRPr lang="en-US"/>
        </a:p>
      </dgm:t>
    </dgm:pt>
    <dgm:pt modelId="{4D45CBB0-5C13-427D-8F86-4860A1491E28}" type="sibTrans" cxnId="{08E391BF-3991-403B-AAF3-86452FBD94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3C6D00-2DB7-4707-AFBD-562F946830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Issues are best addressed early. Please email the trainee’s </a:t>
          </a:r>
          <a:r>
            <a:rPr lang="en-GB" b="1" dirty="0"/>
            <a:t>university tutor </a:t>
          </a:r>
          <a:r>
            <a:rPr lang="en-GB" dirty="0"/>
            <a:t>at an early stage. </a:t>
          </a:r>
          <a:endParaRPr lang="en-US" dirty="0"/>
        </a:p>
      </dgm:t>
    </dgm:pt>
    <dgm:pt modelId="{2D9409A3-C7F2-4BF9-91F4-33A80CE8EBB1}" type="parTrans" cxnId="{9CAF8AF6-AA31-4CA5-9310-8888DEE99576}">
      <dgm:prSet/>
      <dgm:spPr/>
      <dgm:t>
        <a:bodyPr/>
        <a:lstStyle/>
        <a:p>
          <a:endParaRPr lang="en-US"/>
        </a:p>
      </dgm:t>
    </dgm:pt>
    <dgm:pt modelId="{0FBDADF0-A42E-414F-A670-5769DF4AB38C}" type="sibTrans" cxnId="{9CAF8AF6-AA31-4CA5-9310-8888DEE995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7A08CC-C9E4-4C04-B5EE-A6D7795916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a record at the time. </a:t>
          </a:r>
          <a:endParaRPr lang="en-US"/>
        </a:p>
      </dgm:t>
    </dgm:pt>
    <dgm:pt modelId="{15DBDF3C-AE54-44EB-82B9-8B8F1D2122DE}" type="parTrans" cxnId="{832DA9DE-B72E-4E26-8EDE-AA3F792CEA1E}">
      <dgm:prSet/>
      <dgm:spPr/>
      <dgm:t>
        <a:bodyPr/>
        <a:lstStyle/>
        <a:p>
          <a:endParaRPr lang="en-US"/>
        </a:p>
      </dgm:t>
    </dgm:pt>
    <dgm:pt modelId="{249E90D3-A102-4D4D-A30C-213928A35832}" type="sibTrans" cxnId="{832DA9DE-B72E-4E26-8EDE-AA3F792CEA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852FD6-F639-47EE-A958-5F50048F94A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very few trainees have a tendency to look for people to blame, including mentors. So remain professional - consult your Professional Mentor. It’s not personal. </a:t>
          </a:r>
          <a:endParaRPr lang="en-US"/>
        </a:p>
      </dgm:t>
    </dgm:pt>
    <dgm:pt modelId="{8C21E038-2FAE-45B4-BD57-53FBBE268255}" type="parTrans" cxnId="{96AA2A5C-30B7-4296-B2F8-B49D71B1B182}">
      <dgm:prSet/>
      <dgm:spPr/>
      <dgm:t>
        <a:bodyPr/>
        <a:lstStyle/>
        <a:p>
          <a:endParaRPr lang="en-US"/>
        </a:p>
      </dgm:t>
    </dgm:pt>
    <dgm:pt modelId="{2BF41D40-42D4-422C-ACF9-32B25B878040}" type="sibTrans" cxnId="{96AA2A5C-30B7-4296-B2F8-B49D71B1B182}">
      <dgm:prSet/>
      <dgm:spPr/>
      <dgm:t>
        <a:bodyPr/>
        <a:lstStyle/>
        <a:p>
          <a:endParaRPr lang="en-US"/>
        </a:p>
      </dgm:t>
    </dgm:pt>
    <dgm:pt modelId="{2FE59B43-ADD1-4E14-8C0C-75B2076E1750}" type="pres">
      <dgm:prSet presAssocID="{AFE4EE88-AB43-49F2-A21E-4E384FFC3640}" presName="root" presStyleCnt="0">
        <dgm:presLayoutVars>
          <dgm:dir/>
          <dgm:resizeHandles val="exact"/>
        </dgm:presLayoutVars>
      </dgm:prSet>
      <dgm:spPr/>
    </dgm:pt>
    <dgm:pt modelId="{C4901591-401F-47DE-8B01-FD73C98E1233}" type="pres">
      <dgm:prSet presAssocID="{AFE4EE88-AB43-49F2-A21E-4E384FFC3640}" presName="container" presStyleCnt="0">
        <dgm:presLayoutVars>
          <dgm:dir/>
          <dgm:resizeHandles val="exact"/>
        </dgm:presLayoutVars>
      </dgm:prSet>
      <dgm:spPr/>
    </dgm:pt>
    <dgm:pt modelId="{EE3C2901-3BF9-44F9-A394-0727E401CFA1}" type="pres">
      <dgm:prSet presAssocID="{768A1DBB-F85B-435E-93F5-C2DC5A9674BE}" presName="compNode" presStyleCnt="0"/>
      <dgm:spPr/>
    </dgm:pt>
    <dgm:pt modelId="{90F87F56-4C08-4F37-8269-C6351990C17A}" type="pres">
      <dgm:prSet presAssocID="{768A1DBB-F85B-435E-93F5-C2DC5A9674BE}" presName="iconBgRect" presStyleLbl="bgShp" presStyleIdx="0" presStyleCnt="4"/>
      <dgm:spPr/>
    </dgm:pt>
    <dgm:pt modelId="{DE98AE52-4293-40F3-BC49-47F4B519545A}" type="pres">
      <dgm:prSet presAssocID="{768A1DBB-F85B-435E-93F5-C2DC5A9674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B01B01C-D71F-47C5-9C0C-26A691ED2B1D}" type="pres">
      <dgm:prSet presAssocID="{768A1DBB-F85B-435E-93F5-C2DC5A9674BE}" presName="spaceRect" presStyleCnt="0"/>
      <dgm:spPr/>
    </dgm:pt>
    <dgm:pt modelId="{E14B7F7F-7182-4F7D-9EB4-F596AA1F120F}" type="pres">
      <dgm:prSet presAssocID="{768A1DBB-F85B-435E-93F5-C2DC5A9674BE}" presName="textRect" presStyleLbl="revTx" presStyleIdx="0" presStyleCnt="4">
        <dgm:presLayoutVars>
          <dgm:chMax val="1"/>
          <dgm:chPref val="1"/>
        </dgm:presLayoutVars>
      </dgm:prSet>
      <dgm:spPr/>
    </dgm:pt>
    <dgm:pt modelId="{9D7199E2-FA52-42B3-823A-A30EE2DEF807}" type="pres">
      <dgm:prSet presAssocID="{4D45CBB0-5C13-427D-8F86-4860A1491E28}" presName="sibTrans" presStyleLbl="sibTrans2D1" presStyleIdx="0" presStyleCnt="0"/>
      <dgm:spPr/>
    </dgm:pt>
    <dgm:pt modelId="{4A6EB2BF-96A9-4C22-A7A2-2D94FB9F971D}" type="pres">
      <dgm:prSet presAssocID="{DD3C6D00-2DB7-4707-AFBD-562F9468303B}" presName="compNode" presStyleCnt="0"/>
      <dgm:spPr/>
    </dgm:pt>
    <dgm:pt modelId="{2E40BE39-75F7-4E43-A706-5A4B6343152C}" type="pres">
      <dgm:prSet presAssocID="{DD3C6D00-2DB7-4707-AFBD-562F9468303B}" presName="iconBgRect" presStyleLbl="bgShp" presStyleIdx="1" presStyleCnt="4"/>
      <dgm:spPr/>
    </dgm:pt>
    <dgm:pt modelId="{18E99D95-711E-47D2-B49A-CBFD3113F4AB}" type="pres">
      <dgm:prSet presAssocID="{DD3C6D00-2DB7-4707-AFBD-562F946830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BFBC856-A83C-4E29-99A8-E7A59C0E5425}" type="pres">
      <dgm:prSet presAssocID="{DD3C6D00-2DB7-4707-AFBD-562F9468303B}" presName="spaceRect" presStyleCnt="0"/>
      <dgm:spPr/>
    </dgm:pt>
    <dgm:pt modelId="{0EA3165D-CC22-466D-9AD0-42D5CAE0082D}" type="pres">
      <dgm:prSet presAssocID="{DD3C6D00-2DB7-4707-AFBD-562F9468303B}" presName="textRect" presStyleLbl="revTx" presStyleIdx="1" presStyleCnt="4">
        <dgm:presLayoutVars>
          <dgm:chMax val="1"/>
          <dgm:chPref val="1"/>
        </dgm:presLayoutVars>
      </dgm:prSet>
      <dgm:spPr/>
    </dgm:pt>
    <dgm:pt modelId="{AB157FA1-7847-4B61-B69E-884F246F79A1}" type="pres">
      <dgm:prSet presAssocID="{0FBDADF0-A42E-414F-A670-5769DF4AB38C}" presName="sibTrans" presStyleLbl="sibTrans2D1" presStyleIdx="0" presStyleCnt="0"/>
      <dgm:spPr/>
    </dgm:pt>
    <dgm:pt modelId="{5F27572F-91CE-4DD2-9C99-9053423A9870}" type="pres">
      <dgm:prSet presAssocID="{6B7A08CC-C9E4-4C04-B5EE-A6D7795916B2}" presName="compNode" presStyleCnt="0"/>
      <dgm:spPr/>
    </dgm:pt>
    <dgm:pt modelId="{E6CED53C-AA71-483C-8DDF-D76F821D4C84}" type="pres">
      <dgm:prSet presAssocID="{6B7A08CC-C9E4-4C04-B5EE-A6D7795916B2}" presName="iconBgRect" presStyleLbl="bgShp" presStyleIdx="2" presStyleCnt="4"/>
      <dgm:spPr/>
    </dgm:pt>
    <dgm:pt modelId="{8D575658-D336-477F-A8E6-CF8B68D2CD26}" type="pres">
      <dgm:prSet presAssocID="{6B7A08CC-C9E4-4C04-B5EE-A6D7795916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ord"/>
        </a:ext>
      </dgm:extLst>
    </dgm:pt>
    <dgm:pt modelId="{421B44FE-4222-415E-9770-1F69917EBABC}" type="pres">
      <dgm:prSet presAssocID="{6B7A08CC-C9E4-4C04-B5EE-A6D7795916B2}" presName="spaceRect" presStyleCnt="0"/>
      <dgm:spPr/>
    </dgm:pt>
    <dgm:pt modelId="{63D454D3-C1BC-485A-B4DB-5191F2F01D96}" type="pres">
      <dgm:prSet presAssocID="{6B7A08CC-C9E4-4C04-B5EE-A6D7795916B2}" presName="textRect" presStyleLbl="revTx" presStyleIdx="2" presStyleCnt="4">
        <dgm:presLayoutVars>
          <dgm:chMax val="1"/>
          <dgm:chPref val="1"/>
        </dgm:presLayoutVars>
      </dgm:prSet>
      <dgm:spPr/>
    </dgm:pt>
    <dgm:pt modelId="{59173BBE-77CC-48A3-A193-4E9232C39D53}" type="pres">
      <dgm:prSet presAssocID="{249E90D3-A102-4D4D-A30C-213928A35832}" presName="sibTrans" presStyleLbl="sibTrans2D1" presStyleIdx="0" presStyleCnt="0"/>
      <dgm:spPr/>
    </dgm:pt>
    <dgm:pt modelId="{C4672D27-D14E-42F8-BF96-CCD04F20059D}" type="pres">
      <dgm:prSet presAssocID="{5F852FD6-F639-47EE-A958-5F50048F94A8}" presName="compNode" presStyleCnt="0"/>
      <dgm:spPr/>
    </dgm:pt>
    <dgm:pt modelId="{E397DA1C-7507-4451-8212-AD8BE25EBD94}" type="pres">
      <dgm:prSet presAssocID="{5F852FD6-F639-47EE-A958-5F50048F94A8}" presName="iconBgRect" presStyleLbl="bgShp" presStyleIdx="3" presStyleCnt="4"/>
      <dgm:spPr/>
    </dgm:pt>
    <dgm:pt modelId="{EB6BED54-3ECD-4D34-B0F5-3F2B230197FA}" type="pres">
      <dgm:prSet presAssocID="{5F852FD6-F639-47EE-A958-5F50048F94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0590A1B-6BAF-4D58-A055-D27C91039879}" type="pres">
      <dgm:prSet presAssocID="{5F852FD6-F639-47EE-A958-5F50048F94A8}" presName="spaceRect" presStyleCnt="0"/>
      <dgm:spPr/>
    </dgm:pt>
    <dgm:pt modelId="{980C814D-AE09-47E3-B3D2-9F1239C00B09}" type="pres">
      <dgm:prSet presAssocID="{5F852FD6-F639-47EE-A958-5F50048F94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C04409-4825-B345-B6A1-72C44BE0732F}" type="presOf" srcId="{4D45CBB0-5C13-427D-8F86-4860A1491E28}" destId="{9D7199E2-FA52-42B3-823A-A30EE2DEF807}" srcOrd="0" destOrd="0" presId="urn:microsoft.com/office/officeart/2018/2/layout/IconCircleList"/>
    <dgm:cxn modelId="{96AA2A5C-30B7-4296-B2F8-B49D71B1B182}" srcId="{AFE4EE88-AB43-49F2-A21E-4E384FFC3640}" destId="{5F852FD6-F639-47EE-A958-5F50048F94A8}" srcOrd="3" destOrd="0" parTransId="{8C21E038-2FAE-45B4-BD57-53FBBE268255}" sibTransId="{2BF41D40-42D4-422C-ACF9-32B25B878040}"/>
    <dgm:cxn modelId="{8E424481-D158-C843-BD3F-CF2202E7EF3C}" type="presOf" srcId="{5F852FD6-F639-47EE-A958-5F50048F94A8}" destId="{980C814D-AE09-47E3-B3D2-9F1239C00B09}" srcOrd="0" destOrd="0" presId="urn:microsoft.com/office/officeart/2018/2/layout/IconCircleList"/>
    <dgm:cxn modelId="{9755EE90-A384-C443-A6B5-B9B114098B57}" type="presOf" srcId="{6B7A08CC-C9E4-4C04-B5EE-A6D7795916B2}" destId="{63D454D3-C1BC-485A-B4DB-5191F2F01D96}" srcOrd="0" destOrd="0" presId="urn:microsoft.com/office/officeart/2018/2/layout/IconCircleList"/>
    <dgm:cxn modelId="{CABAF499-4B4E-2E46-87B0-53B62A8F1D52}" type="presOf" srcId="{AFE4EE88-AB43-49F2-A21E-4E384FFC3640}" destId="{2FE59B43-ADD1-4E14-8C0C-75B2076E1750}" srcOrd="0" destOrd="0" presId="urn:microsoft.com/office/officeart/2018/2/layout/IconCircleList"/>
    <dgm:cxn modelId="{08E391BF-3991-403B-AAF3-86452FBD94D9}" srcId="{AFE4EE88-AB43-49F2-A21E-4E384FFC3640}" destId="{768A1DBB-F85B-435E-93F5-C2DC5A9674BE}" srcOrd="0" destOrd="0" parTransId="{E14387B0-787F-4280-A0AF-7865BD9593E6}" sibTransId="{4D45CBB0-5C13-427D-8F86-4860A1491E28}"/>
    <dgm:cxn modelId="{E81E13C1-B57C-3F48-8A42-2F5892472230}" type="presOf" srcId="{768A1DBB-F85B-435E-93F5-C2DC5A9674BE}" destId="{E14B7F7F-7182-4F7D-9EB4-F596AA1F120F}" srcOrd="0" destOrd="0" presId="urn:microsoft.com/office/officeart/2018/2/layout/IconCircleList"/>
    <dgm:cxn modelId="{21DCAED6-8350-F849-89A4-DCB4F63F1088}" type="presOf" srcId="{249E90D3-A102-4D4D-A30C-213928A35832}" destId="{59173BBE-77CC-48A3-A193-4E9232C39D53}" srcOrd="0" destOrd="0" presId="urn:microsoft.com/office/officeart/2018/2/layout/IconCircleList"/>
    <dgm:cxn modelId="{D88869D9-30BC-FB4A-B334-5A2D017120DE}" type="presOf" srcId="{0FBDADF0-A42E-414F-A670-5769DF4AB38C}" destId="{AB157FA1-7847-4B61-B69E-884F246F79A1}" srcOrd="0" destOrd="0" presId="urn:microsoft.com/office/officeart/2018/2/layout/IconCircleList"/>
    <dgm:cxn modelId="{832DA9DE-B72E-4E26-8EDE-AA3F792CEA1E}" srcId="{AFE4EE88-AB43-49F2-A21E-4E384FFC3640}" destId="{6B7A08CC-C9E4-4C04-B5EE-A6D7795916B2}" srcOrd="2" destOrd="0" parTransId="{15DBDF3C-AE54-44EB-82B9-8B8F1D2122DE}" sibTransId="{249E90D3-A102-4D4D-A30C-213928A35832}"/>
    <dgm:cxn modelId="{941089EF-197E-3945-9A9D-6AC3F5C07072}" type="presOf" srcId="{DD3C6D00-2DB7-4707-AFBD-562F9468303B}" destId="{0EA3165D-CC22-466D-9AD0-42D5CAE0082D}" srcOrd="0" destOrd="0" presId="urn:microsoft.com/office/officeart/2018/2/layout/IconCircleList"/>
    <dgm:cxn modelId="{9CAF8AF6-AA31-4CA5-9310-8888DEE99576}" srcId="{AFE4EE88-AB43-49F2-A21E-4E384FFC3640}" destId="{DD3C6D00-2DB7-4707-AFBD-562F9468303B}" srcOrd="1" destOrd="0" parTransId="{2D9409A3-C7F2-4BF9-91F4-33A80CE8EBB1}" sibTransId="{0FBDADF0-A42E-414F-A670-5769DF4AB38C}"/>
    <dgm:cxn modelId="{B2BCA36A-B981-8740-BA05-9F3B2127AFC3}" type="presParOf" srcId="{2FE59B43-ADD1-4E14-8C0C-75B2076E1750}" destId="{C4901591-401F-47DE-8B01-FD73C98E1233}" srcOrd="0" destOrd="0" presId="urn:microsoft.com/office/officeart/2018/2/layout/IconCircleList"/>
    <dgm:cxn modelId="{B227E7BB-4B5D-8E4E-85FE-F2850437928D}" type="presParOf" srcId="{C4901591-401F-47DE-8B01-FD73C98E1233}" destId="{EE3C2901-3BF9-44F9-A394-0727E401CFA1}" srcOrd="0" destOrd="0" presId="urn:microsoft.com/office/officeart/2018/2/layout/IconCircleList"/>
    <dgm:cxn modelId="{8752EA5A-99ED-D84F-891E-251D93858685}" type="presParOf" srcId="{EE3C2901-3BF9-44F9-A394-0727E401CFA1}" destId="{90F87F56-4C08-4F37-8269-C6351990C17A}" srcOrd="0" destOrd="0" presId="urn:microsoft.com/office/officeart/2018/2/layout/IconCircleList"/>
    <dgm:cxn modelId="{FB140D51-79F8-2C4E-B693-D39F8EE3FCDE}" type="presParOf" srcId="{EE3C2901-3BF9-44F9-A394-0727E401CFA1}" destId="{DE98AE52-4293-40F3-BC49-47F4B519545A}" srcOrd="1" destOrd="0" presId="urn:microsoft.com/office/officeart/2018/2/layout/IconCircleList"/>
    <dgm:cxn modelId="{E90B8438-0B2F-C64A-B08D-D092ACBDE739}" type="presParOf" srcId="{EE3C2901-3BF9-44F9-A394-0727E401CFA1}" destId="{9B01B01C-D71F-47C5-9C0C-26A691ED2B1D}" srcOrd="2" destOrd="0" presId="urn:microsoft.com/office/officeart/2018/2/layout/IconCircleList"/>
    <dgm:cxn modelId="{D1301967-5DA2-F04D-873E-CACFF2B03630}" type="presParOf" srcId="{EE3C2901-3BF9-44F9-A394-0727E401CFA1}" destId="{E14B7F7F-7182-4F7D-9EB4-F596AA1F120F}" srcOrd="3" destOrd="0" presId="urn:microsoft.com/office/officeart/2018/2/layout/IconCircleList"/>
    <dgm:cxn modelId="{F91AB211-BDB7-F74F-BC0A-7CF11EABB5F1}" type="presParOf" srcId="{C4901591-401F-47DE-8B01-FD73C98E1233}" destId="{9D7199E2-FA52-42B3-823A-A30EE2DEF807}" srcOrd="1" destOrd="0" presId="urn:microsoft.com/office/officeart/2018/2/layout/IconCircleList"/>
    <dgm:cxn modelId="{20150DA4-53E2-F647-911F-A3ABBB2225E6}" type="presParOf" srcId="{C4901591-401F-47DE-8B01-FD73C98E1233}" destId="{4A6EB2BF-96A9-4C22-A7A2-2D94FB9F971D}" srcOrd="2" destOrd="0" presId="urn:microsoft.com/office/officeart/2018/2/layout/IconCircleList"/>
    <dgm:cxn modelId="{D051BDEC-5925-8341-BAD5-B7F20021932E}" type="presParOf" srcId="{4A6EB2BF-96A9-4C22-A7A2-2D94FB9F971D}" destId="{2E40BE39-75F7-4E43-A706-5A4B6343152C}" srcOrd="0" destOrd="0" presId="urn:microsoft.com/office/officeart/2018/2/layout/IconCircleList"/>
    <dgm:cxn modelId="{DDF6A4E6-A2D1-9A48-B6A9-0FE0A8688E28}" type="presParOf" srcId="{4A6EB2BF-96A9-4C22-A7A2-2D94FB9F971D}" destId="{18E99D95-711E-47D2-B49A-CBFD3113F4AB}" srcOrd="1" destOrd="0" presId="urn:microsoft.com/office/officeart/2018/2/layout/IconCircleList"/>
    <dgm:cxn modelId="{E04CF56F-8E74-344B-81A5-B6F57704B33C}" type="presParOf" srcId="{4A6EB2BF-96A9-4C22-A7A2-2D94FB9F971D}" destId="{7BFBC856-A83C-4E29-99A8-E7A59C0E5425}" srcOrd="2" destOrd="0" presId="urn:microsoft.com/office/officeart/2018/2/layout/IconCircleList"/>
    <dgm:cxn modelId="{780C8DA5-4246-B84A-AABE-38C2DD15B8B9}" type="presParOf" srcId="{4A6EB2BF-96A9-4C22-A7A2-2D94FB9F971D}" destId="{0EA3165D-CC22-466D-9AD0-42D5CAE0082D}" srcOrd="3" destOrd="0" presId="urn:microsoft.com/office/officeart/2018/2/layout/IconCircleList"/>
    <dgm:cxn modelId="{E6D815E1-D4F4-DB45-9464-20F067129A95}" type="presParOf" srcId="{C4901591-401F-47DE-8B01-FD73C98E1233}" destId="{AB157FA1-7847-4B61-B69E-884F246F79A1}" srcOrd="3" destOrd="0" presId="urn:microsoft.com/office/officeart/2018/2/layout/IconCircleList"/>
    <dgm:cxn modelId="{C1BC4709-0249-3143-9C57-8C14C834DDEA}" type="presParOf" srcId="{C4901591-401F-47DE-8B01-FD73C98E1233}" destId="{5F27572F-91CE-4DD2-9C99-9053423A9870}" srcOrd="4" destOrd="0" presId="urn:microsoft.com/office/officeart/2018/2/layout/IconCircleList"/>
    <dgm:cxn modelId="{3AD074F5-A3EB-E34C-9DEB-1EE1DBA284D4}" type="presParOf" srcId="{5F27572F-91CE-4DD2-9C99-9053423A9870}" destId="{E6CED53C-AA71-483C-8DDF-D76F821D4C84}" srcOrd="0" destOrd="0" presId="urn:microsoft.com/office/officeart/2018/2/layout/IconCircleList"/>
    <dgm:cxn modelId="{D196ADF7-3B80-A84F-BFAB-ACFD016617D2}" type="presParOf" srcId="{5F27572F-91CE-4DD2-9C99-9053423A9870}" destId="{8D575658-D336-477F-A8E6-CF8B68D2CD26}" srcOrd="1" destOrd="0" presId="urn:microsoft.com/office/officeart/2018/2/layout/IconCircleList"/>
    <dgm:cxn modelId="{41969491-D47A-2742-A258-DAAE8F4DC14A}" type="presParOf" srcId="{5F27572F-91CE-4DD2-9C99-9053423A9870}" destId="{421B44FE-4222-415E-9770-1F69917EBABC}" srcOrd="2" destOrd="0" presId="urn:microsoft.com/office/officeart/2018/2/layout/IconCircleList"/>
    <dgm:cxn modelId="{CA8E470F-E8C3-9347-955F-CBCEB25354A9}" type="presParOf" srcId="{5F27572F-91CE-4DD2-9C99-9053423A9870}" destId="{63D454D3-C1BC-485A-B4DB-5191F2F01D96}" srcOrd="3" destOrd="0" presId="urn:microsoft.com/office/officeart/2018/2/layout/IconCircleList"/>
    <dgm:cxn modelId="{8670D6EC-CA49-2241-B7DD-C310A63C694D}" type="presParOf" srcId="{C4901591-401F-47DE-8B01-FD73C98E1233}" destId="{59173BBE-77CC-48A3-A193-4E9232C39D53}" srcOrd="5" destOrd="0" presId="urn:microsoft.com/office/officeart/2018/2/layout/IconCircleList"/>
    <dgm:cxn modelId="{F3F3E6C7-818E-5A47-9791-2F5173298187}" type="presParOf" srcId="{C4901591-401F-47DE-8B01-FD73C98E1233}" destId="{C4672D27-D14E-42F8-BF96-CCD04F20059D}" srcOrd="6" destOrd="0" presId="urn:microsoft.com/office/officeart/2018/2/layout/IconCircleList"/>
    <dgm:cxn modelId="{3AF9A298-060A-3946-867B-46504FC21853}" type="presParOf" srcId="{C4672D27-D14E-42F8-BF96-CCD04F20059D}" destId="{E397DA1C-7507-4451-8212-AD8BE25EBD94}" srcOrd="0" destOrd="0" presId="urn:microsoft.com/office/officeart/2018/2/layout/IconCircleList"/>
    <dgm:cxn modelId="{B212B5B5-1554-6746-A77F-38238A7A6A96}" type="presParOf" srcId="{C4672D27-D14E-42F8-BF96-CCD04F20059D}" destId="{EB6BED54-3ECD-4D34-B0F5-3F2B230197FA}" srcOrd="1" destOrd="0" presId="urn:microsoft.com/office/officeart/2018/2/layout/IconCircleList"/>
    <dgm:cxn modelId="{C6A96FC5-0258-7B44-B68C-12490CDDE636}" type="presParOf" srcId="{C4672D27-D14E-42F8-BF96-CCD04F20059D}" destId="{70590A1B-6BAF-4D58-A055-D27C91039879}" srcOrd="2" destOrd="0" presId="urn:microsoft.com/office/officeart/2018/2/layout/IconCircleList"/>
    <dgm:cxn modelId="{24CE6C5B-2487-2B41-B6A4-646A28B25B52}" type="presParOf" srcId="{C4672D27-D14E-42F8-BF96-CCD04F20059D}" destId="{980C814D-AE09-47E3-B3D2-9F1239C00B0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4EE88-AB43-49F2-A21E-4E384FFC364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A1DBB-F85B-435E-93F5-C2DC5A9674BE}">
      <dgm:prSet custT="1"/>
      <dgm:spPr/>
      <dgm:t>
        <a:bodyPr/>
        <a:lstStyle/>
        <a:p>
          <a:r>
            <a:rPr lang="en-GB" altLang="zh-CN" sz="1800" dirty="0">
              <a:latin typeface="+mj-lt"/>
              <a:ea typeface="宋体" charset="0"/>
              <a:cs typeface="Arial" panose="020B0604020202020204" pitchFamily="34" charset="0"/>
            </a:rPr>
            <a:t>Based on </a:t>
          </a:r>
          <a:r>
            <a:rPr lang="en-GB" sz="1800" dirty="0">
              <a:latin typeface="+mj-lt"/>
              <a:ea typeface="ＭＳ Ｐゴシック" charset="0"/>
              <a:cs typeface="Arial" panose="020B0604020202020204" pitchFamily="34" charset="0"/>
            </a:rPr>
            <a:t>The Equality Act 2010, t</a:t>
          </a:r>
          <a:r>
            <a:rPr lang="en-GB" altLang="zh-CN" sz="18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宋体" charset="0"/>
              <a:cs typeface="Arial" panose="020B0604020202020204" pitchFamily="34" charset="0"/>
            </a:rPr>
            <a:t>he University has a comprehensive policy to prevent  discrimination in relation to the following protected characteristics: </a:t>
          </a:r>
        </a:p>
        <a:p>
          <a:pPr>
            <a:buNone/>
          </a:pPr>
          <a:r>
            <a:rPr lang="en-GB" altLang="zh-CN" sz="1800" b="1" dirty="0">
              <a:latin typeface="+mj-lt"/>
              <a:ea typeface="宋体" charset="0"/>
              <a:cs typeface="Arial" panose="020B0604020202020204" pitchFamily="34" charset="0"/>
            </a:rPr>
            <a:t>Age, disability, ethnicity (including race, colour and nationality), sex, gender (including gender reassignment, marital status, pregnancy or maternity), religion, belief, sexual orientation</a:t>
          </a:r>
          <a:endParaRPr lang="en-US" sz="1800" dirty="0"/>
        </a:p>
      </dgm:t>
    </dgm:pt>
    <dgm:pt modelId="{E14387B0-787F-4280-A0AF-7865BD9593E6}" type="parTrans" cxnId="{08E391BF-3991-403B-AAF3-86452FBD94D9}">
      <dgm:prSet/>
      <dgm:spPr/>
      <dgm:t>
        <a:bodyPr/>
        <a:lstStyle/>
        <a:p>
          <a:endParaRPr lang="en-US"/>
        </a:p>
      </dgm:t>
    </dgm:pt>
    <dgm:pt modelId="{4D45CBB0-5C13-427D-8F86-4860A1491E28}" type="sibTrans" cxnId="{08E391BF-3991-403B-AAF3-86452FBD94D9}">
      <dgm:prSet/>
      <dgm:spPr/>
      <dgm:t>
        <a:bodyPr/>
        <a:lstStyle/>
        <a:p>
          <a:endParaRPr lang="en-US"/>
        </a:p>
      </dgm:t>
    </dgm:pt>
    <dgm:pt modelId="{DD3C6D00-2DB7-4707-AFBD-562F9468303B}">
      <dgm:prSet custT="1"/>
      <dgm:spPr/>
      <dgm:t>
        <a:bodyPr/>
        <a:lstStyle/>
        <a:p>
          <a:r>
            <a:rPr lang="en-US" sz="2400" dirty="0">
              <a:latin typeface="+mj-lt"/>
              <a:cs typeface="Arial" panose="020B0604020202020204" pitchFamily="34" charset="0"/>
            </a:rPr>
            <a:t>If your trainee discloses any information about a disability to you, or a condition that might relate to a disability, such as a mental health condition, please check that you have their permission and then </a:t>
          </a:r>
          <a:r>
            <a:rPr lang="en-US" sz="2400" b="1" dirty="0">
              <a:latin typeface="+mj-lt"/>
              <a:cs typeface="Arial" panose="020B0604020202020204" pitchFamily="34" charset="0"/>
            </a:rPr>
            <a:t>let their subject tutor know</a:t>
          </a:r>
          <a:r>
            <a:rPr lang="en-US" sz="2400" dirty="0">
              <a:latin typeface="+mj-lt"/>
              <a:cs typeface="Arial" panose="020B0604020202020204" pitchFamily="34" charset="0"/>
            </a:rPr>
            <a:t>. Please reassure trainees that this is in their interest as teachers, and that the </a:t>
          </a:r>
          <a:r>
            <a:rPr lang="en-US" sz="2400" b="1" dirty="0">
              <a:latin typeface="+mj-lt"/>
              <a:cs typeface="Arial" panose="020B0604020202020204" pitchFamily="34" charset="0"/>
            </a:rPr>
            <a:t>only</a:t>
          </a:r>
          <a:r>
            <a:rPr lang="en-US" sz="2400" dirty="0">
              <a:latin typeface="+mj-lt"/>
              <a:cs typeface="Arial" panose="020B0604020202020204" pitchFamily="34" charset="0"/>
            </a:rPr>
            <a:t> consequence will be appropriate support.</a:t>
          </a:r>
          <a:endParaRPr lang="en-US" sz="2400" dirty="0"/>
        </a:p>
      </dgm:t>
    </dgm:pt>
    <dgm:pt modelId="{2D9409A3-C7F2-4BF9-91F4-33A80CE8EBB1}" type="parTrans" cxnId="{9CAF8AF6-AA31-4CA5-9310-8888DEE99576}">
      <dgm:prSet/>
      <dgm:spPr/>
      <dgm:t>
        <a:bodyPr/>
        <a:lstStyle/>
        <a:p>
          <a:endParaRPr lang="en-US"/>
        </a:p>
      </dgm:t>
    </dgm:pt>
    <dgm:pt modelId="{0FBDADF0-A42E-414F-A670-5769DF4AB38C}" type="sibTrans" cxnId="{9CAF8AF6-AA31-4CA5-9310-8888DEE99576}">
      <dgm:prSet/>
      <dgm:spPr/>
      <dgm:t>
        <a:bodyPr/>
        <a:lstStyle/>
        <a:p>
          <a:endParaRPr lang="en-US"/>
        </a:p>
      </dgm:t>
    </dgm:pt>
    <dgm:pt modelId="{6B7A08CC-C9E4-4C04-B5EE-A6D7795916B2}">
      <dgm:prSet custT="1"/>
      <dgm:spPr/>
      <dgm:t>
        <a:bodyPr/>
        <a:lstStyle/>
        <a:p>
          <a:r>
            <a:rPr lang="en-GB" altLang="zh-CN" sz="2000" dirty="0">
              <a:latin typeface="+mj-lt"/>
              <a:ea typeface="宋体" charset="0"/>
              <a:cs typeface="Arial" panose="020B0604020202020204" pitchFamily="34" charset="0"/>
            </a:rPr>
            <a:t>We have a PGCE team of experienced coaches working across subjects to provide additional, focused support to trainees as needed. They typically work with 15-20 trainees over the year. They sit outside our assessment systems. It’s called the WAPP team, because the funding is provided by the university’s Widening Access and Participation Project (WAPP).</a:t>
          </a:r>
          <a:endParaRPr lang="en-US" sz="2000" dirty="0"/>
        </a:p>
      </dgm:t>
    </dgm:pt>
    <dgm:pt modelId="{15DBDF3C-AE54-44EB-82B9-8B8F1D2122DE}" type="parTrans" cxnId="{832DA9DE-B72E-4E26-8EDE-AA3F792CEA1E}">
      <dgm:prSet/>
      <dgm:spPr/>
      <dgm:t>
        <a:bodyPr/>
        <a:lstStyle/>
        <a:p>
          <a:endParaRPr lang="en-US"/>
        </a:p>
      </dgm:t>
    </dgm:pt>
    <dgm:pt modelId="{249E90D3-A102-4D4D-A30C-213928A35832}" type="sibTrans" cxnId="{832DA9DE-B72E-4E26-8EDE-AA3F792CEA1E}">
      <dgm:prSet/>
      <dgm:spPr/>
      <dgm:t>
        <a:bodyPr/>
        <a:lstStyle/>
        <a:p>
          <a:endParaRPr lang="en-US"/>
        </a:p>
      </dgm:t>
    </dgm:pt>
    <dgm:pt modelId="{F150BCE2-0356-214C-9666-C8A8678B4DDB}" type="pres">
      <dgm:prSet presAssocID="{AFE4EE88-AB43-49F2-A21E-4E384FFC3640}" presName="outerComposite" presStyleCnt="0">
        <dgm:presLayoutVars>
          <dgm:chMax val="5"/>
          <dgm:dir/>
          <dgm:resizeHandles val="exact"/>
        </dgm:presLayoutVars>
      </dgm:prSet>
      <dgm:spPr/>
    </dgm:pt>
    <dgm:pt modelId="{62F0E1C0-8EDA-3C43-9C6D-79BE43268636}" type="pres">
      <dgm:prSet presAssocID="{AFE4EE88-AB43-49F2-A21E-4E384FFC3640}" presName="dummyMaxCanvas" presStyleCnt="0">
        <dgm:presLayoutVars/>
      </dgm:prSet>
      <dgm:spPr/>
    </dgm:pt>
    <dgm:pt modelId="{2C9499FF-21F0-A648-9C20-2BA0CAFC330C}" type="pres">
      <dgm:prSet presAssocID="{AFE4EE88-AB43-49F2-A21E-4E384FFC3640}" presName="ThreeNodes_1" presStyleLbl="node1" presStyleIdx="0" presStyleCnt="3" custScaleX="107735" custLinFactNeighborX="2309" custLinFactNeighborY="-1115">
        <dgm:presLayoutVars>
          <dgm:bulletEnabled val="1"/>
        </dgm:presLayoutVars>
      </dgm:prSet>
      <dgm:spPr/>
    </dgm:pt>
    <dgm:pt modelId="{67374861-9539-3A41-B332-53863BA1D977}" type="pres">
      <dgm:prSet presAssocID="{AFE4EE88-AB43-49F2-A21E-4E384FFC3640}" presName="ThreeNodes_2" presStyleLbl="node1" presStyleIdx="1" presStyleCnt="3" custScaleX="111955" custScaleY="140914" custLinFactNeighborX="9" custLinFactNeighborY="-5388">
        <dgm:presLayoutVars>
          <dgm:bulletEnabled val="1"/>
        </dgm:presLayoutVars>
      </dgm:prSet>
      <dgm:spPr/>
    </dgm:pt>
    <dgm:pt modelId="{F1F8ACDD-ED54-934D-8A5F-C73366573C64}" type="pres">
      <dgm:prSet presAssocID="{AFE4EE88-AB43-49F2-A21E-4E384FFC3640}" presName="ThreeNodes_3" presStyleLbl="node1" presStyleIdx="2" presStyleCnt="3" custScaleX="117647" custScaleY="103333" custLinFactNeighborX="-3138" custLinFactNeighborY="-833">
        <dgm:presLayoutVars>
          <dgm:bulletEnabled val="1"/>
        </dgm:presLayoutVars>
      </dgm:prSet>
      <dgm:spPr/>
    </dgm:pt>
    <dgm:pt modelId="{1126EE8C-9038-C44B-BD19-FF82B073026C}" type="pres">
      <dgm:prSet presAssocID="{AFE4EE88-AB43-49F2-A21E-4E384FFC3640}" presName="ThreeConn_1-2" presStyleLbl="fgAccFollowNode1" presStyleIdx="0" presStyleCnt="2" custLinFactNeighborX="39318" custLinFactNeighborY="2108">
        <dgm:presLayoutVars>
          <dgm:bulletEnabled val="1"/>
        </dgm:presLayoutVars>
      </dgm:prSet>
      <dgm:spPr/>
    </dgm:pt>
    <dgm:pt modelId="{1A84A5BE-370A-8442-B44F-9EC4505C2E10}" type="pres">
      <dgm:prSet presAssocID="{AFE4EE88-AB43-49F2-A21E-4E384FFC3640}" presName="ThreeConn_2-3" presStyleLbl="fgAccFollowNode1" presStyleIdx="1" presStyleCnt="2">
        <dgm:presLayoutVars>
          <dgm:bulletEnabled val="1"/>
        </dgm:presLayoutVars>
      </dgm:prSet>
      <dgm:spPr/>
    </dgm:pt>
    <dgm:pt modelId="{80A8EF9E-E1F8-DD47-8217-2D38374DEEB4}" type="pres">
      <dgm:prSet presAssocID="{AFE4EE88-AB43-49F2-A21E-4E384FFC3640}" presName="ThreeNodes_1_text" presStyleLbl="node1" presStyleIdx="2" presStyleCnt="3">
        <dgm:presLayoutVars>
          <dgm:bulletEnabled val="1"/>
        </dgm:presLayoutVars>
      </dgm:prSet>
      <dgm:spPr/>
    </dgm:pt>
    <dgm:pt modelId="{4D3350A5-590E-5A48-A294-FBCF131A0763}" type="pres">
      <dgm:prSet presAssocID="{AFE4EE88-AB43-49F2-A21E-4E384FFC3640}" presName="ThreeNodes_2_text" presStyleLbl="node1" presStyleIdx="2" presStyleCnt="3">
        <dgm:presLayoutVars>
          <dgm:bulletEnabled val="1"/>
        </dgm:presLayoutVars>
      </dgm:prSet>
      <dgm:spPr/>
    </dgm:pt>
    <dgm:pt modelId="{3DF197EB-D5A4-3841-8708-F884BB380F0B}" type="pres">
      <dgm:prSet presAssocID="{AFE4EE88-AB43-49F2-A21E-4E384FFC36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1A79514-7DEA-1644-8693-9D3DA7E53232}" type="presOf" srcId="{768A1DBB-F85B-435E-93F5-C2DC5A9674BE}" destId="{80A8EF9E-E1F8-DD47-8217-2D38374DEEB4}" srcOrd="1" destOrd="0" presId="urn:microsoft.com/office/officeart/2005/8/layout/vProcess5"/>
    <dgm:cxn modelId="{EBB3D096-3BAD-8C43-9170-A28D18ED4B5B}" type="presOf" srcId="{DD3C6D00-2DB7-4707-AFBD-562F9468303B}" destId="{67374861-9539-3A41-B332-53863BA1D977}" srcOrd="0" destOrd="0" presId="urn:microsoft.com/office/officeart/2005/8/layout/vProcess5"/>
    <dgm:cxn modelId="{ABB3FC9C-2BB5-154B-B051-7D7FB1AA2802}" type="presOf" srcId="{AFE4EE88-AB43-49F2-A21E-4E384FFC3640}" destId="{F150BCE2-0356-214C-9666-C8A8678B4DDB}" srcOrd="0" destOrd="0" presId="urn:microsoft.com/office/officeart/2005/8/layout/vProcess5"/>
    <dgm:cxn modelId="{177F75B6-625B-8C4D-AF80-1BAD510214B1}" type="presOf" srcId="{4D45CBB0-5C13-427D-8F86-4860A1491E28}" destId="{1126EE8C-9038-C44B-BD19-FF82B073026C}" srcOrd="0" destOrd="0" presId="urn:microsoft.com/office/officeart/2005/8/layout/vProcess5"/>
    <dgm:cxn modelId="{11F7A6B9-1D18-5441-8F9F-4FDF352EA316}" type="presOf" srcId="{6B7A08CC-C9E4-4C04-B5EE-A6D7795916B2}" destId="{3DF197EB-D5A4-3841-8708-F884BB380F0B}" srcOrd="1" destOrd="0" presId="urn:microsoft.com/office/officeart/2005/8/layout/vProcess5"/>
    <dgm:cxn modelId="{08E391BF-3991-403B-AAF3-86452FBD94D9}" srcId="{AFE4EE88-AB43-49F2-A21E-4E384FFC3640}" destId="{768A1DBB-F85B-435E-93F5-C2DC5A9674BE}" srcOrd="0" destOrd="0" parTransId="{E14387B0-787F-4280-A0AF-7865BD9593E6}" sibTransId="{4D45CBB0-5C13-427D-8F86-4860A1491E28}"/>
    <dgm:cxn modelId="{EC8531C1-C761-1542-BA26-F9BA17D7E305}" type="presOf" srcId="{0FBDADF0-A42E-414F-A670-5769DF4AB38C}" destId="{1A84A5BE-370A-8442-B44F-9EC4505C2E10}" srcOrd="0" destOrd="0" presId="urn:microsoft.com/office/officeart/2005/8/layout/vProcess5"/>
    <dgm:cxn modelId="{C6E176C2-0454-0848-9A27-E5A0D78492FF}" type="presOf" srcId="{DD3C6D00-2DB7-4707-AFBD-562F9468303B}" destId="{4D3350A5-590E-5A48-A294-FBCF131A0763}" srcOrd="1" destOrd="0" presId="urn:microsoft.com/office/officeart/2005/8/layout/vProcess5"/>
    <dgm:cxn modelId="{832DA9DE-B72E-4E26-8EDE-AA3F792CEA1E}" srcId="{AFE4EE88-AB43-49F2-A21E-4E384FFC3640}" destId="{6B7A08CC-C9E4-4C04-B5EE-A6D7795916B2}" srcOrd="2" destOrd="0" parTransId="{15DBDF3C-AE54-44EB-82B9-8B8F1D2122DE}" sibTransId="{249E90D3-A102-4D4D-A30C-213928A35832}"/>
    <dgm:cxn modelId="{C6AEBAF3-1D09-CE45-9266-D7C212B3A610}" type="presOf" srcId="{768A1DBB-F85B-435E-93F5-C2DC5A9674BE}" destId="{2C9499FF-21F0-A648-9C20-2BA0CAFC330C}" srcOrd="0" destOrd="0" presId="urn:microsoft.com/office/officeart/2005/8/layout/vProcess5"/>
    <dgm:cxn modelId="{A4D130F6-C303-F345-8CDD-B1CC93C65CD5}" type="presOf" srcId="{6B7A08CC-C9E4-4C04-B5EE-A6D7795916B2}" destId="{F1F8ACDD-ED54-934D-8A5F-C73366573C64}" srcOrd="0" destOrd="0" presId="urn:microsoft.com/office/officeart/2005/8/layout/vProcess5"/>
    <dgm:cxn modelId="{9CAF8AF6-AA31-4CA5-9310-8888DEE99576}" srcId="{AFE4EE88-AB43-49F2-A21E-4E384FFC3640}" destId="{DD3C6D00-2DB7-4707-AFBD-562F9468303B}" srcOrd="1" destOrd="0" parTransId="{2D9409A3-C7F2-4BF9-91F4-33A80CE8EBB1}" sibTransId="{0FBDADF0-A42E-414F-A670-5769DF4AB38C}"/>
    <dgm:cxn modelId="{FC6A8449-80C1-FC49-B99B-1CF937FE7ADF}" type="presParOf" srcId="{F150BCE2-0356-214C-9666-C8A8678B4DDB}" destId="{62F0E1C0-8EDA-3C43-9C6D-79BE43268636}" srcOrd="0" destOrd="0" presId="urn:microsoft.com/office/officeart/2005/8/layout/vProcess5"/>
    <dgm:cxn modelId="{1469F65B-11EF-E448-B8DD-0333E49E6D27}" type="presParOf" srcId="{F150BCE2-0356-214C-9666-C8A8678B4DDB}" destId="{2C9499FF-21F0-A648-9C20-2BA0CAFC330C}" srcOrd="1" destOrd="0" presId="urn:microsoft.com/office/officeart/2005/8/layout/vProcess5"/>
    <dgm:cxn modelId="{AB00C984-1CF0-CF4B-97C2-4840B7487BE3}" type="presParOf" srcId="{F150BCE2-0356-214C-9666-C8A8678B4DDB}" destId="{67374861-9539-3A41-B332-53863BA1D977}" srcOrd="2" destOrd="0" presId="urn:microsoft.com/office/officeart/2005/8/layout/vProcess5"/>
    <dgm:cxn modelId="{F522DC14-BB40-484E-8C4D-A9CAA471F2E2}" type="presParOf" srcId="{F150BCE2-0356-214C-9666-C8A8678B4DDB}" destId="{F1F8ACDD-ED54-934D-8A5F-C73366573C64}" srcOrd="3" destOrd="0" presId="urn:microsoft.com/office/officeart/2005/8/layout/vProcess5"/>
    <dgm:cxn modelId="{D08555C6-E916-244A-93FD-F8F76B824C87}" type="presParOf" srcId="{F150BCE2-0356-214C-9666-C8A8678B4DDB}" destId="{1126EE8C-9038-C44B-BD19-FF82B073026C}" srcOrd="4" destOrd="0" presId="urn:microsoft.com/office/officeart/2005/8/layout/vProcess5"/>
    <dgm:cxn modelId="{C1B8719C-6847-FA46-B747-73061E4B82A1}" type="presParOf" srcId="{F150BCE2-0356-214C-9666-C8A8678B4DDB}" destId="{1A84A5BE-370A-8442-B44F-9EC4505C2E10}" srcOrd="5" destOrd="0" presId="urn:microsoft.com/office/officeart/2005/8/layout/vProcess5"/>
    <dgm:cxn modelId="{FF1FED2E-33F5-474F-A15A-946D281A3776}" type="presParOf" srcId="{F150BCE2-0356-214C-9666-C8A8678B4DDB}" destId="{80A8EF9E-E1F8-DD47-8217-2D38374DEEB4}" srcOrd="6" destOrd="0" presId="urn:microsoft.com/office/officeart/2005/8/layout/vProcess5"/>
    <dgm:cxn modelId="{C21530C1-4E83-284D-B321-2B74D004E1E5}" type="presParOf" srcId="{F150BCE2-0356-214C-9666-C8A8678B4DDB}" destId="{4D3350A5-590E-5A48-A294-FBCF131A0763}" srcOrd="7" destOrd="0" presId="urn:microsoft.com/office/officeart/2005/8/layout/vProcess5"/>
    <dgm:cxn modelId="{577D673F-8B51-D142-92CF-53E8B41B80BA}" type="presParOf" srcId="{F150BCE2-0356-214C-9666-C8A8678B4DDB}" destId="{3DF197EB-D5A4-3841-8708-F884BB380F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FCA8D-B00E-4746-96A5-5E687277D74F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ACF47-1420-3F4D-9BF9-16012501E1BB}">
      <dsp:nvSpPr>
        <dsp:cNvPr id="0" name=""/>
        <dsp:cNvSpPr/>
      </dsp:nvSpPr>
      <dsp:spPr>
        <a:xfrm>
          <a:off x="0" y="2717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Really significant to trainees.</a:t>
          </a:r>
        </a:p>
      </dsp:txBody>
      <dsp:txXfrm>
        <a:off x="0" y="2717"/>
        <a:ext cx="6735443" cy="926527"/>
      </dsp:txXfrm>
    </dsp:sp>
    <dsp:sp modelId="{737EF2F6-8035-6F47-8695-5EFCA522BB53}">
      <dsp:nvSpPr>
        <dsp:cNvPr id="0" name=""/>
        <dsp:cNvSpPr/>
      </dsp:nvSpPr>
      <dsp:spPr>
        <a:xfrm>
          <a:off x="0" y="929245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FDD5-23E4-1745-BCC1-08AA27F6EE02}">
      <dsp:nvSpPr>
        <dsp:cNvPr id="0" name=""/>
        <dsp:cNvSpPr/>
      </dsp:nvSpPr>
      <dsp:spPr>
        <a:xfrm>
          <a:off x="0" y="929245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specific positives, usually starting with them. Trainees have to </a:t>
          </a:r>
          <a:r>
            <a:rPr lang="en-US" sz="1700" i="1" kern="1200"/>
            <a:t>learn</a:t>
          </a:r>
          <a:r>
            <a:rPr lang="en-US" sz="1700" kern="1200"/>
            <a:t> to teach.</a:t>
          </a:r>
        </a:p>
      </dsp:txBody>
      <dsp:txXfrm>
        <a:off x="0" y="929245"/>
        <a:ext cx="6735443" cy="926527"/>
      </dsp:txXfrm>
    </dsp:sp>
    <dsp:sp modelId="{BE380C01-1EA1-7945-B1F7-D2BDF037E46E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40522-BC27-8941-8831-DE2965DF9D72}">
      <dsp:nvSpPr>
        <dsp:cNvPr id="0" name=""/>
        <dsp:cNvSpPr/>
      </dsp:nvSpPr>
      <dsp:spPr>
        <a:xfrm>
          <a:off x="0" y="1855773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Feedback on trainee’s self-reflection can be really helpful – often ‘I think you are being harsh on yourself’... </a:t>
          </a:r>
        </a:p>
      </dsp:txBody>
      <dsp:txXfrm>
        <a:off x="0" y="1855773"/>
        <a:ext cx="6735443" cy="926527"/>
      </dsp:txXfrm>
    </dsp:sp>
    <dsp:sp modelId="{E43C674B-C40B-D840-BA9F-01F9C3265FD3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487D8-AD63-1C47-A2E3-4E2B62A37D2C}">
      <dsp:nvSpPr>
        <dsp:cNvPr id="0" name=""/>
        <dsp:cNvSpPr/>
      </dsp:nvSpPr>
      <dsp:spPr>
        <a:xfrm>
          <a:off x="0" y="2782301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Try not to be too directive. Suggest…</a:t>
          </a:r>
        </a:p>
      </dsp:txBody>
      <dsp:txXfrm>
        <a:off x="0" y="2782301"/>
        <a:ext cx="6735443" cy="926527"/>
      </dsp:txXfrm>
    </dsp:sp>
    <dsp:sp modelId="{754DB9C3-F850-494E-8513-CB44A0E2BF1E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7B3D2-57D7-3140-B4F3-9307D45A9D6B}">
      <dsp:nvSpPr>
        <dsp:cNvPr id="0" name=""/>
        <dsp:cNvSpPr/>
      </dsp:nvSpPr>
      <dsp:spPr>
        <a:xfrm>
          <a:off x="0" y="3708828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selective and specific in your feedback. Particular moments, situations, explanations, questions, responses… </a:t>
          </a:r>
        </a:p>
      </dsp:txBody>
      <dsp:txXfrm>
        <a:off x="0" y="3708828"/>
        <a:ext cx="6735443" cy="926527"/>
      </dsp:txXfrm>
    </dsp:sp>
    <dsp:sp modelId="{6632BA57-5A44-0A4A-959A-15BC73EF0A37}">
      <dsp:nvSpPr>
        <dsp:cNvPr id="0" name=""/>
        <dsp:cNvSpPr/>
      </dsp:nvSpPr>
      <dsp:spPr>
        <a:xfrm>
          <a:off x="0" y="4635356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94031-DA4B-D14A-979F-6285307346E0}">
      <dsp:nvSpPr>
        <dsp:cNvPr id="0" name=""/>
        <dsp:cNvSpPr/>
      </dsp:nvSpPr>
      <dsp:spPr>
        <a:xfrm>
          <a:off x="0" y="4635356"/>
          <a:ext cx="6735443" cy="92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Achievable focused targets (recommended max of 3 a week - evidenced through RoAD and monitored through observations and weekly meeting) should be recorded in the mentor meeting notes – by the trainee.</a:t>
          </a:r>
        </a:p>
      </dsp:txBody>
      <dsp:txXfrm>
        <a:off x="0" y="4635356"/>
        <a:ext cx="6735443" cy="926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19CF6-D9A8-BF49-AE34-2B36DB9B32BD}">
      <dsp:nvSpPr>
        <dsp:cNvPr id="0" name=""/>
        <dsp:cNvSpPr/>
      </dsp:nvSpPr>
      <dsp:spPr>
        <a:xfrm>
          <a:off x="0" y="30878"/>
          <a:ext cx="6263640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Learning to teach is a very demanding experience for most trainees – your empathy is invaluable. Aim to build a positive working relationship.</a:t>
          </a:r>
        </a:p>
      </dsp:txBody>
      <dsp:txXfrm>
        <a:off x="51003" y="81881"/>
        <a:ext cx="6161634" cy="942803"/>
      </dsp:txXfrm>
    </dsp:sp>
    <dsp:sp modelId="{FD5F6173-1AF1-CD48-9934-85A45184DD70}">
      <dsp:nvSpPr>
        <dsp:cNvPr id="0" name=""/>
        <dsp:cNvSpPr/>
      </dsp:nvSpPr>
      <dsp:spPr>
        <a:xfrm>
          <a:off x="0" y="1130408"/>
          <a:ext cx="6263640" cy="104480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Practical input such as jointly planning a lesson can be really helpful, especially early on.</a:t>
          </a:r>
        </a:p>
      </dsp:txBody>
      <dsp:txXfrm>
        <a:off x="51003" y="1181411"/>
        <a:ext cx="6161634" cy="942803"/>
      </dsp:txXfrm>
    </dsp:sp>
    <dsp:sp modelId="{68C5E9D6-3C22-8349-AAFE-287805480798}">
      <dsp:nvSpPr>
        <dsp:cNvPr id="0" name=""/>
        <dsp:cNvSpPr/>
      </dsp:nvSpPr>
      <dsp:spPr>
        <a:xfrm>
          <a:off x="0" y="2229939"/>
          <a:ext cx="6263640" cy="104480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Give specific positive feedback as well as critical feedback.</a:t>
          </a:r>
        </a:p>
      </dsp:txBody>
      <dsp:txXfrm>
        <a:off x="51003" y="2280942"/>
        <a:ext cx="6161634" cy="942803"/>
      </dsp:txXfrm>
    </dsp:sp>
    <dsp:sp modelId="{2F7DACB2-D308-BF4C-8392-EB8CF70AF706}">
      <dsp:nvSpPr>
        <dsp:cNvPr id="0" name=""/>
        <dsp:cNvSpPr/>
      </dsp:nvSpPr>
      <dsp:spPr>
        <a:xfrm>
          <a:off x="0" y="3329468"/>
          <a:ext cx="6263640" cy="104480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Remember trainees are learners and will make mistakes.</a:t>
          </a:r>
        </a:p>
      </dsp:txBody>
      <dsp:txXfrm>
        <a:off x="51003" y="3380471"/>
        <a:ext cx="6161634" cy="942803"/>
      </dsp:txXfrm>
    </dsp:sp>
    <dsp:sp modelId="{32F702BF-B7B8-5940-A39D-6E22975D47D2}">
      <dsp:nvSpPr>
        <dsp:cNvPr id="0" name=""/>
        <dsp:cNvSpPr/>
      </dsp:nvSpPr>
      <dsp:spPr>
        <a:xfrm>
          <a:off x="0" y="4428998"/>
          <a:ext cx="6263640" cy="104480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assume trainees already know your procedures or expectations. </a:t>
          </a:r>
        </a:p>
      </dsp:txBody>
      <dsp:txXfrm>
        <a:off x="51003" y="4480001"/>
        <a:ext cx="6161634" cy="94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87F56-4C08-4F37-8269-C6351990C17A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8AE52-4293-40F3-BC49-47F4B519545A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B7F7F-7182-4F7D-9EB4-F596AA1F120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Most issues are easily addressed.</a:t>
          </a:r>
          <a:endParaRPr lang="en-US" sz="1600" kern="1200" dirty="0"/>
        </a:p>
      </dsp:txBody>
      <dsp:txXfrm>
        <a:off x="1834517" y="469890"/>
        <a:ext cx="3148942" cy="1335915"/>
      </dsp:txXfrm>
    </dsp:sp>
    <dsp:sp modelId="{2E40BE39-75F7-4E43-A706-5A4B6343152C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99D95-711E-47D2-B49A-CBFD3113F4A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3165D-CC22-466D-9AD0-42D5CAE0082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Issues are best addressed early. Please email the trainee’s </a:t>
          </a:r>
          <a:r>
            <a:rPr lang="en-GB" sz="1600" b="1" kern="1200" dirty="0"/>
            <a:t>university tutor </a:t>
          </a:r>
          <a:r>
            <a:rPr lang="en-GB" sz="1600" kern="1200" dirty="0"/>
            <a:t>at an early stage. </a:t>
          </a:r>
          <a:endParaRPr lang="en-US" sz="1600" kern="1200" dirty="0"/>
        </a:p>
      </dsp:txBody>
      <dsp:txXfrm>
        <a:off x="7154322" y="469890"/>
        <a:ext cx="3148942" cy="1335915"/>
      </dsp:txXfrm>
    </dsp:sp>
    <dsp:sp modelId="{E6CED53C-AA71-483C-8DDF-D76F821D4C84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5658-D336-477F-A8E6-CF8B68D2CD26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454D3-C1BC-485A-B4DB-5191F2F01D96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Make a record at the time. </a:t>
          </a:r>
          <a:endParaRPr lang="en-US" sz="1600" kern="1200"/>
        </a:p>
      </dsp:txBody>
      <dsp:txXfrm>
        <a:off x="1834517" y="2545532"/>
        <a:ext cx="3148942" cy="1335915"/>
      </dsp:txXfrm>
    </dsp:sp>
    <dsp:sp modelId="{E397DA1C-7507-4451-8212-AD8BE25EBD94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BED54-3ECD-4D34-B0F5-3F2B230197F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C814D-AE09-47E3-B3D2-9F1239C00B0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very few trainees have a tendency to look for people to blame, including mentors. So remain professional - consult your Professional Mentor. It’s not personal. </a:t>
          </a:r>
          <a:endParaRPr lang="en-US" sz="1600" kern="1200"/>
        </a:p>
      </dsp:txBody>
      <dsp:txXfrm>
        <a:off x="7154322" y="2545532"/>
        <a:ext cx="3148942" cy="1335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499FF-21F0-A648-9C20-2BA0CAFC330C}">
      <dsp:nvSpPr>
        <dsp:cNvPr id="0" name=""/>
        <dsp:cNvSpPr/>
      </dsp:nvSpPr>
      <dsp:spPr>
        <a:xfrm>
          <a:off x="-391393" y="-12203"/>
          <a:ext cx="10446376" cy="14645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1800" kern="1200" dirty="0">
              <a:latin typeface="+mj-lt"/>
              <a:ea typeface="宋体" charset="0"/>
              <a:cs typeface="Arial" panose="020B0604020202020204" pitchFamily="34" charset="0"/>
            </a:rPr>
            <a:t>Based on </a:t>
          </a:r>
          <a:r>
            <a:rPr lang="en-GB" sz="1800" kern="1200" dirty="0">
              <a:latin typeface="+mj-lt"/>
              <a:ea typeface="ＭＳ Ｐゴシック" charset="0"/>
              <a:cs typeface="Arial" panose="020B0604020202020204" pitchFamily="34" charset="0"/>
            </a:rPr>
            <a:t>The Equality Act 2010, t</a:t>
          </a:r>
          <a:r>
            <a:rPr lang="en-GB" altLang="zh-CN" sz="1800" kern="12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宋体" charset="0"/>
              <a:cs typeface="Arial" panose="020B0604020202020204" pitchFamily="34" charset="0"/>
            </a:rPr>
            <a:t>he University has a comprehensive policy to prevent  discrimination in relation to the following protected characteristics: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1800" b="1" kern="1200" dirty="0">
              <a:latin typeface="+mj-lt"/>
              <a:ea typeface="宋体" charset="0"/>
              <a:cs typeface="Arial" panose="020B0604020202020204" pitchFamily="34" charset="0"/>
            </a:rPr>
            <a:t>Age, disability, ethnicity (including race, colour and nationality), sex, gender (including gender reassignment, marital status, pregnancy or maternity), religion, belief, sexual orientation</a:t>
          </a:r>
          <a:endParaRPr lang="en-US" sz="1800" kern="1200" dirty="0"/>
        </a:p>
      </dsp:txBody>
      <dsp:txXfrm>
        <a:off x="-348499" y="30691"/>
        <a:ext cx="8750451" cy="1378724"/>
      </dsp:txXfrm>
    </dsp:sp>
    <dsp:sp modelId="{67374861-9539-3A41-B332-53863BA1D977}">
      <dsp:nvSpPr>
        <dsp:cNvPr id="0" name=""/>
        <dsp:cNvSpPr/>
      </dsp:nvSpPr>
      <dsp:spPr>
        <a:xfrm>
          <a:off x="36558" y="1317891"/>
          <a:ext cx="10855563" cy="2063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If your trainee discloses any information about a disability to you, or a condition that might relate to a disability, such as a mental health condition, please check that you have their permission and then </a:t>
          </a:r>
          <a:r>
            <a:rPr lang="en-US" sz="2400" b="1" kern="1200" dirty="0">
              <a:latin typeface="+mj-lt"/>
              <a:cs typeface="Arial" panose="020B0604020202020204" pitchFamily="34" charset="0"/>
            </a:rPr>
            <a:t>let their subject tutor know</a:t>
          </a:r>
          <a:r>
            <a:rPr lang="en-US" sz="2400" kern="1200" dirty="0">
              <a:latin typeface="+mj-lt"/>
              <a:cs typeface="Arial" panose="020B0604020202020204" pitchFamily="34" charset="0"/>
            </a:rPr>
            <a:t>. Please reassure trainees that this is in their interest as teachers, and that the </a:t>
          </a:r>
          <a:r>
            <a:rPr lang="en-US" sz="2400" b="1" kern="1200" dirty="0">
              <a:latin typeface="+mj-lt"/>
              <a:cs typeface="Arial" panose="020B0604020202020204" pitchFamily="34" charset="0"/>
            </a:rPr>
            <a:t>only</a:t>
          </a:r>
          <a:r>
            <a:rPr lang="en-US" sz="2400" kern="1200" dirty="0">
              <a:latin typeface="+mj-lt"/>
              <a:cs typeface="Arial" panose="020B0604020202020204" pitchFamily="34" charset="0"/>
            </a:rPr>
            <a:t> consequence will be appropriate support.</a:t>
          </a:r>
          <a:endParaRPr lang="en-US" sz="2400" kern="1200" dirty="0"/>
        </a:p>
      </dsp:txBody>
      <dsp:txXfrm>
        <a:off x="97002" y="1378335"/>
        <a:ext cx="8711095" cy="1942814"/>
      </dsp:txXfrm>
    </dsp:sp>
    <dsp:sp modelId="{F1F8ACDD-ED54-934D-8A5F-C73366573C64}">
      <dsp:nvSpPr>
        <dsp:cNvPr id="0" name=""/>
        <dsp:cNvSpPr/>
      </dsp:nvSpPr>
      <dsp:spPr>
        <a:xfrm>
          <a:off x="311016" y="3368386"/>
          <a:ext cx="11407480" cy="15133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zh-CN" sz="2000" kern="1200" dirty="0">
              <a:latin typeface="+mj-lt"/>
              <a:ea typeface="宋体" charset="0"/>
              <a:cs typeface="Arial" panose="020B0604020202020204" pitchFamily="34" charset="0"/>
            </a:rPr>
            <a:t>We have a PGCE team of experienced coaches working across subjects to provide additional, focused support to trainees as needed. They typically work with 15-20 trainees over the year. They sit outside our assessment systems. It’s called the WAPP team, because the funding is provided by the university’s Widening Access and Participation Project (WAPP).</a:t>
          </a:r>
          <a:endParaRPr lang="en-US" sz="2000" kern="1200" dirty="0"/>
        </a:p>
      </dsp:txBody>
      <dsp:txXfrm>
        <a:off x="355340" y="3412710"/>
        <a:ext cx="9192369" cy="1424676"/>
      </dsp:txXfrm>
    </dsp:sp>
    <dsp:sp modelId="{1126EE8C-9038-C44B-BD19-FF82B073026C}">
      <dsp:nvSpPr>
        <dsp:cNvPr id="0" name=""/>
        <dsp:cNvSpPr/>
      </dsp:nvSpPr>
      <dsp:spPr>
        <a:xfrm>
          <a:off x="8878435" y="1118452"/>
          <a:ext cx="951932" cy="951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92620" y="1118452"/>
        <a:ext cx="523562" cy="716329"/>
      </dsp:txXfrm>
    </dsp:sp>
    <dsp:sp modelId="{1A84A5BE-370A-8442-B44F-9EC4505C2E10}">
      <dsp:nvSpPr>
        <dsp:cNvPr id="0" name=""/>
        <dsp:cNvSpPr/>
      </dsp:nvSpPr>
      <dsp:spPr>
        <a:xfrm>
          <a:off x="9359715" y="2797219"/>
          <a:ext cx="951932" cy="951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73900" y="2797219"/>
        <a:ext cx="523562" cy="716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53DB2-F322-DE4D-9B3F-4FD78E677ECF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9615-64FA-A94A-848A-BE4AF4A6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5328-3111-844F-A90A-9C05F44F71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4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CA91CD-235E-8D46-B21B-608723E14CC3}" type="slidenum">
              <a:rPr lang="en-US" sz="1300">
                <a:latin typeface="Times New Roman" charset="0"/>
              </a:rPr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4BBBD7-69F5-034A-99AD-18D5D91999B9}" type="slidenum">
              <a:rPr lang="en-GB" sz="1300">
                <a:latin typeface="Cambria" panose="02040503050406030204" pitchFamily="18" charset="0"/>
              </a:rPr>
              <a:pPr/>
              <a:t>18</a:t>
            </a:fld>
            <a:endParaRPr lang="en-GB" sz="1300" dirty="0">
              <a:latin typeface="Cambria" panose="02040503050406030204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mbria" panose="02040503050406030204" pitchFamily="18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4BBBD7-69F5-034A-99AD-18D5D91999B9}" type="slidenum">
              <a:rPr lang="en-GB" sz="1300">
                <a:latin typeface="Cambria" panose="02040503050406030204" pitchFamily="18" charset="0"/>
              </a:rPr>
              <a:pPr/>
              <a:t>19</a:t>
            </a:fld>
            <a:endParaRPr lang="en-GB" sz="1300" dirty="0">
              <a:latin typeface="Cambria" panose="02040503050406030204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mbria" panose="02040503050406030204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Click. Georgia Grant – example. </a:t>
            </a:r>
          </a:p>
          <a:p>
            <a:r>
              <a:rPr lang="en-US" dirty="0"/>
              <a:t>Please contribute! Not because we crave publicity but because this shows what we value, encourage and support.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F135D-EBF7-3C47-AB03-0E2A2BCF2F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5328-3111-844F-A90A-9C05F44F71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A446BF-B11C-064A-B581-52CAB9381E5F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5328-3111-844F-A90A-9C05F44F71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mentor so important? Don’t spend too much time since it is going to be revised in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5328-3111-844F-A90A-9C05F44F71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3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29615-64FA-A94A-848A-BE4AF4A6A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CA91CD-235E-8D46-B21B-608723E14CC3}" type="slidenum">
              <a:rPr lang="en-US" sz="1300">
                <a:latin typeface="Times New Roman" charset="0"/>
              </a:rPr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2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55328-3111-844F-A90A-9C05F44F71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0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CA91CD-235E-8D46-B21B-608723E14CC3}" type="slidenum">
              <a:rPr lang="en-US" sz="1300">
                <a:latin typeface="Times New Roman" charset="0"/>
              </a:rPr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CA91CD-235E-8D46-B21B-608723E14CC3}" type="slidenum">
              <a:rPr lang="en-US" sz="1300">
                <a:latin typeface="Times New Roman" charset="0"/>
              </a:rPr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4816-8172-9144-8587-D60738AD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07D7B-4171-134B-8DE8-BE94B36F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FFDE-B3D7-1244-98D8-0F5000CD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D03-25A0-A346-8042-8068AEEC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0B69C-BBBE-6147-A4E2-4D84B79E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A2E5-AFE4-AA40-8AD7-25376CE4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1CDD-26D6-E646-904D-3FE36BAC0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C7DF-348D-0C4B-8B84-3908A198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9785-0718-B847-AA13-F5D773D5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523E5-78A8-5A43-9CA5-DA698E5E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6B946-9818-6D42-951C-31CA43454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5C62D-269F-7C43-981D-C99B45F9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47677-EA4F-014E-AD67-48BD1C47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8573B-E017-FB48-BE0F-CD433AA2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375A-286A-AA49-9C9B-72A99140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1" descr="TUOM_4COL_cropped_300">
            <a:extLst>
              <a:ext uri="{FF2B5EF4-FFF2-40B4-BE49-F238E27FC236}">
                <a16:creationId xmlns:a16="http://schemas.microsoft.com/office/drawing/2014/main" id="{062D7FFA-7417-8D4F-9E61-797AC5509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837" y="-1755"/>
            <a:ext cx="3022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0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6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39E4-E209-A04F-9CDF-79FE6B72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DCFC-A402-3D41-8E45-3093DA0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246E-C6C6-E64D-A9EB-180E6C76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375B-3E4A-B84C-86BE-62FD1AFE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0E7D9-11D6-094A-A044-46A8B8B1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7222-8F4D-8B4C-8F6A-095059AB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70202-38F3-694A-A90A-0C3AC022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70E0-A346-1440-B53C-E083A810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8209-D57C-7E4A-87A4-A005B92C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676F-0575-7E41-9F52-0ED90028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526C-3F5B-144C-A1FD-DF930C55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DA3AE-5C38-4A4E-936C-6CBBBF8CB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699A6-A17C-C244-A7DC-35B821D3A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C08E5-599F-2F48-A1C3-15140563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4527E-50E5-C542-9241-0F284ED8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8C18-9D58-D444-99D8-ABC5247F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4C5B-FDE3-1D4E-9ADC-EFA3315E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3DB99-4AC2-6C4A-9320-45D105D7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E12E1-442C-B845-9523-689C1BA0F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AC946-92D4-7144-BF58-AFF4F4973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21CAE-E0A7-5B4D-9E46-B197D631C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8157B-3D4B-5841-A1AD-42AE00A5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9E450-01EF-B04A-878B-1EFAE679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B4AD1-D82F-C44A-B451-31118BA0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10B5-1708-1C45-B556-F84B744E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307A-4C66-8943-9E63-64D8A5A1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316DE-68C4-9F48-81F1-D952BBBA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5F8A0-8392-EE47-82E5-E6738604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502F1-FD8B-EA49-B07B-944CB658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52EC-72DA-334F-ABB9-22D3FE33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2CBDC-4EDA-F248-8884-541CCEEC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6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2813-0776-9E44-B1B0-1DCF4164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9ACC-099F-1048-ADD9-A9086398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BB71-3C85-1E4A-A9C5-28DDECB1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40104-63F5-A747-A88E-6F1B4ECD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1505D-7FC7-7B46-BE4F-3A59FE40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399F9-55D7-FB43-B0CC-9550C91D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E4DF-1E9A-934A-86FC-657869E0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5499A-EC11-2D43-A0C1-4AD49AF3D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B170E-25F2-A748-B933-508B4FDFF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6553-74AE-AB49-99A2-6F22377E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9569F-DB6A-9843-8034-80D990C0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41796-513B-D345-BD8B-491A7DFB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7F54-DF2D-9B4A-B3A9-F9B4191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2A58-8D59-FB46-B5FD-8BCC3E664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F1D2-FD04-2F46-A6E3-0E0F4331E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5D57-A10A-CC4D-A0AF-614CB4CD2114}" type="datetimeFigureOut">
              <a:rPr lang="en-US" smtClean="0"/>
              <a:t>9/17/23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B568-ABA4-0149-B46A-1B734B78D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D0486-0855-6446-83A8-EE5B13D0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C4CA-7C3C-A04D-BB73-53CE01F0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d.manchester.ac.uk/education/about/news/headline-706200-e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D954AF40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manchester.ac.uk/embedded/ffffffff-d412-ba81-0000-0183241c068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eed.manchester.ac.uk/mento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D954AF40"/><Relationship Id="rId4" Type="http://schemas.openxmlformats.org/officeDocument/2006/relationships/hyperlink" Target="https://www.seed.manchester.ac.uk/education/about/news/headline-706200-en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anchester.ac.uk/connect/teachers/teacher-events-resources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chesterpgcesecondary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d.manchester.ac.uk/ment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d.manchester.ac.uk/education/about/news/headline-706200-e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D954AF40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9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705100" y="1268760"/>
            <a:ext cx="6781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Initial Training for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New Subject Mentors and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b="1" dirty="0">
                <a:solidFill>
                  <a:schemeClr val="tx1"/>
                </a:solidFill>
                <a:latin typeface="+mj-lt"/>
                <a:ea typeface="ＭＳ Ｐゴシック" charset="0"/>
                <a:cs typeface="Arial" panose="020B0604020202020204" pitchFamily="34" charset="0"/>
              </a:rPr>
              <a:t>Professional Mentors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40ADF030-6AD7-644C-98AA-4C0F3ED9DEE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71664" y="3429001"/>
            <a:ext cx="67497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sz="2800" dirty="0">
                <a:latin typeface="+mj-lt"/>
              </a:rPr>
              <a:t>Dr. Rosa Archer</a:t>
            </a:r>
          </a:p>
          <a:p>
            <a:pPr eaLnBrk="1" hangingPunct="1"/>
            <a:r>
              <a:rPr lang="en-US" sz="2800" dirty="0">
                <a:latin typeface="+mj-lt"/>
              </a:rPr>
              <a:t>Director of Secondary PGCE</a:t>
            </a:r>
          </a:p>
          <a:p>
            <a:pPr eaLnBrk="1" hangingPunct="1"/>
            <a:r>
              <a:rPr lang="en-US" sz="2800" dirty="0" err="1">
                <a:latin typeface="+mj-lt"/>
              </a:rPr>
              <a:t>rosa.archer@manchester.ac.uk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05847A2-649C-8C45-AEFD-9D32A980BF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51" y="5882849"/>
            <a:ext cx="987549" cy="97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05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5CEF8B7-AA73-3A4A-8510-C8BB78E63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5" b="2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DCD189-EDAA-7449-914D-CE0448953733}"/>
              </a:ext>
            </a:extLst>
          </p:cNvPr>
          <p:cNvSpPr txBox="1">
            <a:spLocks/>
          </p:cNvSpPr>
          <p:nvPr/>
        </p:nvSpPr>
        <p:spPr>
          <a:xfrm>
            <a:off x="643467" y="795509"/>
            <a:ext cx="4092525" cy="27986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</a:rPr>
              <a:t>4. Weekly meeting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FF6D7-452A-0546-AEA9-DCA09AFCDF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9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CD286F-CEB9-CB41-A266-EBF0E892F92A}"/>
              </a:ext>
            </a:extLst>
          </p:cNvPr>
          <p:cNvSpPr txBox="1">
            <a:spLocks/>
          </p:cNvSpPr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Joint observation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0A0E-8CA1-D744-AF7F-BC5803F9B08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Each trainee works as part of a tutor group, with a named university tutor, throughout the year. </a:t>
            </a:r>
          </a:p>
          <a:p>
            <a:r>
              <a:rPr lang="en-US" sz="2200"/>
              <a:t>Tutors visit in each placement to observe a lesson with the mentor, and then to have a joint feedback session with the trainee.</a:t>
            </a:r>
          </a:p>
          <a:p>
            <a:r>
              <a:rPr lang="en-US" sz="2200"/>
              <a:t>Feedback from mentors and trainees suggests that these visits are very useful in bringing a complementary perspective We also use them to address any emerging issues.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DEC5D-ADC2-264F-B873-977CA0B827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5" name="Rectangle 8808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89409A5-D996-A243-AE57-21A7FA1D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0" y="1103158"/>
            <a:ext cx="7622927" cy="4535641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  <p:sp>
        <p:nvSpPr>
          <p:cNvPr id="88096" name="Arc 8809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06009" y="1013329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6. Progress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83E39BC-5B33-C846-918A-6CD9AADF1DBA}"/>
              </a:ext>
            </a:extLst>
          </p:cNvPr>
          <p:cNvSpPr txBox="1">
            <a:spLocks noChangeArrowheads="1"/>
          </p:cNvSpPr>
          <p:nvPr/>
        </p:nvSpPr>
        <p:spPr>
          <a:xfrm>
            <a:off x="1255060" y="5279511"/>
            <a:ext cx="9681882" cy="739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  <a:defRPr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6. Progress matrix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48D17ACD-A25A-5C4C-B352-60784FE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84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FFC6171-5F17-134C-B1FA-461CAA3B4040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7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63A9DF-6CE6-5647-90D1-77866C6F48C5}"/>
              </a:ext>
            </a:extLst>
          </p:cNvPr>
          <p:cNvSpPr txBox="1">
            <a:spLocks/>
          </p:cNvSpPr>
          <p:nvPr/>
        </p:nvSpPr>
        <p:spPr>
          <a:xfrm>
            <a:off x="874815" y="2322864"/>
            <a:ext cx="549109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Progress report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445C799-DA0E-DA47-82D3-AB5AA576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0" b="8437"/>
          <a:stretch/>
        </p:blipFill>
        <p:spPr>
          <a:xfrm>
            <a:off x="5153891" y="180785"/>
            <a:ext cx="6433125" cy="627708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2E2A-0579-6840-B3B6-A83CD1A21C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11252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2E2A-0579-6840-B3B6-A83CD1A21C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63A9DF-6CE6-5647-90D1-77866C6F48C5}"/>
              </a:ext>
            </a:extLst>
          </p:cNvPr>
          <p:cNvSpPr txBox="1">
            <a:spLocks/>
          </p:cNvSpPr>
          <p:nvPr/>
        </p:nvSpPr>
        <p:spPr>
          <a:xfrm>
            <a:off x="838200" y="647593"/>
            <a:ext cx="4467792" cy="30605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Progress report</a:t>
            </a:r>
          </a:p>
        </p:txBody>
      </p:sp>
      <p:pic>
        <p:nvPicPr>
          <p:cNvPr id="5" name="Picture 4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72BCFA77-1BAB-F94D-80CE-6B83C021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63" y="1883903"/>
            <a:ext cx="5589666" cy="3186108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68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88" name="Rectangle 8808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90" name="Rectangle: Rounded Corners 8808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Access to trainee and university documents and training resources</a:t>
            </a:r>
          </a:p>
        </p:txBody>
      </p:sp>
      <p:sp>
        <p:nvSpPr>
          <p:cNvPr id="88092" name="Freeform: Shape 8809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094" name="Freeform: Shape 8809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096" name="Freeform: Shape 8809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Trainees maintain a “Record of Achievement and Development” (RoAD) online which includes their progress matrix, record of weekly mentor meetings, a folder for your lesson observations. It also includes folders for trainees’ lesson planning and resources. </a:t>
            </a:r>
            <a:r>
              <a:rPr lang="en-US" sz="1500" b="1"/>
              <a:t>They will provide the link to you, to PMs, to their university tutors and SLOs. It is each trainee’s responsibility to keep their RoAD up to date and organised. </a:t>
            </a:r>
          </a:p>
          <a:p>
            <a:endParaRPr lang="en-US" sz="1500" b="1"/>
          </a:p>
          <a:p>
            <a:r>
              <a:rPr lang="en-US" sz="1500"/>
              <a:t>This </a:t>
            </a:r>
            <a:r>
              <a:rPr lang="en-US" sz="1500">
                <a:hlinkClick r:id="rId3"/>
              </a:rPr>
              <a:t>video</a:t>
            </a:r>
            <a:r>
              <a:rPr lang="en-US" sz="1500"/>
              <a:t> introduces the RoAD to trainees – you may find it useful. </a:t>
            </a:r>
          </a:p>
          <a:p>
            <a:endParaRPr lang="en-US" sz="1500"/>
          </a:p>
          <a:p>
            <a:r>
              <a:rPr lang="en-US" sz="1500"/>
              <a:t>The Curriculum Handbook, Subject Curriculum Handbooks, forms from the RoAD, videos and examples are easily available to mentors, professional mentors and trainees on our </a:t>
            </a:r>
            <a:r>
              <a:rPr lang="en-US" sz="1500" b="1"/>
              <a:t>Mentor Resource Site</a:t>
            </a:r>
            <a:r>
              <a:rPr lang="en-US" sz="1500"/>
              <a:t>: </a:t>
            </a:r>
          </a:p>
          <a:p>
            <a:pPr marL="0"/>
            <a:r>
              <a:rPr lang="en-US" sz="1500">
                <a:hlinkClick r:id="rId4"/>
              </a:rPr>
              <a:t>www.seed.manchester.ac.uk/mentors</a:t>
            </a:r>
            <a:endParaRPr lang="en-US" sz="1500"/>
          </a:p>
          <a:p>
            <a:pPr marL="0"/>
            <a:endParaRPr lang="en-US" sz="1500"/>
          </a:p>
        </p:txBody>
      </p:sp>
      <p:sp>
        <p:nvSpPr>
          <p:cNvPr id="88098" name="Freeform: Shape 8809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100" name="Freeform: Shape 8809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102" name="Freeform: Shape 8810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506330" y="6356350"/>
            <a:ext cx="84747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6554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(1.1) Challenge </a:t>
            </a:r>
            <a:r>
              <a:rPr lang="en-US" sz="60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7DB799F-5357-C240-8506-84CD40D29D97}" type="slidenum">
              <a:rPr lang="en-US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  <p:graphicFrame>
        <p:nvGraphicFramePr>
          <p:cNvPr id="65540" name="Rectangle 3">
            <a:extLst>
              <a:ext uri="{FF2B5EF4-FFF2-40B4-BE49-F238E27FC236}">
                <a16:creationId xmlns:a16="http://schemas.microsoft.com/office/drawing/2014/main" id="{06B86DB3-BE16-FB32-E2F4-54F995F57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29513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60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8910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(1.5) If it’s all going wrong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working with a struggling trainee</a:t>
            </a:r>
          </a:p>
        </p:txBody>
      </p:sp>
      <p:sp>
        <p:nvSpPr>
          <p:cNvPr id="89104" name="Rectangle: Rounded Corners 8910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9092" name="Rectangle 3">
            <a:extLst>
              <a:ext uri="{FF2B5EF4-FFF2-40B4-BE49-F238E27FC236}">
                <a16:creationId xmlns:a16="http://schemas.microsoft.com/office/drawing/2014/main" id="{09BE9055-D9E1-4635-9F39-168D9A5C5A1F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981200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01886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Rectangle 89096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1378" y="320675"/>
            <a:ext cx="11407487" cy="1390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 panose="020B0604020202020204" pitchFamily="34" charset="0"/>
              </a:rPr>
              <a:t>(1.1) Equality and diversity in respect of trainees</a:t>
            </a:r>
            <a:endParaRPr lang="en-US" sz="420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090426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  <p:graphicFrame>
        <p:nvGraphicFramePr>
          <p:cNvPr id="89092" name="Rectangle 3">
            <a:extLst>
              <a:ext uri="{FF2B5EF4-FFF2-40B4-BE49-F238E27FC236}">
                <a16:creationId xmlns:a16="http://schemas.microsoft.com/office/drawing/2014/main" id="{09BE9055-D9E1-4635-9F39-168D9A5C5A1F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040251"/>
              </p:ext>
            </p:extLst>
          </p:nvPr>
        </p:nvGraphicFramePr>
        <p:xfrm>
          <a:off x="391380" y="1976292"/>
          <a:ext cx="11407486" cy="488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64502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787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EB676-6590-F848-BC63-19523831FACA}"/>
              </a:ext>
            </a:extLst>
          </p:cNvPr>
          <p:cNvSpPr txBox="1"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facilitate a process through which trainees develop </a:t>
            </a:r>
            <a:r>
              <a:rPr lang="en-US" sz="2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critical, reflective, professional </a:t>
            </a: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identities as teachers and colleagues.</a:t>
            </a: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id="{6D97684A-A364-F349-9FB4-DBD5EF85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1" r="1" b="21170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001251" y="195711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700" dirty="0">
                <a:solidFill>
                  <a:srgbClr val="FFFFFF"/>
                </a:solidFill>
              </a:rPr>
              <a:t>Partnership is </a:t>
            </a:r>
            <a:r>
              <a:rPr lang="en-US" sz="1700" b="1" dirty="0">
                <a:solidFill>
                  <a:srgbClr val="FFFFFF"/>
                </a:solidFill>
              </a:rPr>
              <a:t>central</a:t>
            </a:r>
            <a:r>
              <a:rPr lang="en-US" sz="1700" dirty="0">
                <a:solidFill>
                  <a:srgbClr val="FFFFFF"/>
                </a:solidFill>
              </a:rPr>
              <a:t> to this (‘we’ is all of us).</a:t>
            </a: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Our curriculum embeds the DfE’s Core Content Framework for initial teacher education, while </a:t>
            </a:r>
            <a:r>
              <a:rPr lang="en-US" sz="1700" dirty="0" err="1">
                <a:solidFill>
                  <a:srgbClr val="FFFFFF"/>
                </a:solidFill>
              </a:rPr>
              <a:t>emphasising</a:t>
            </a:r>
            <a:r>
              <a:rPr lang="en-US" sz="1700" dirty="0">
                <a:solidFill>
                  <a:srgbClr val="FFFFFF"/>
                </a:solidFill>
              </a:rPr>
              <a:t> subject expertise, critical thinking, social justice and social learning. </a:t>
            </a: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Teacher training here since the 1890s. </a:t>
            </a: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Currently: 230 Secondary PGCE trainees in 7 subjects – Core and School Direct</a:t>
            </a: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pPr marL="0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480391" y="6535157"/>
            <a:ext cx="973667" cy="27432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1ACE46B4-AA08-FC41-AC22-4EF254C005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51" y="5882849"/>
            <a:ext cx="987549" cy="97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3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professional learning (1.1)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/>
              <a:t>Mentoring should be a professional learning process for the mentor as well as for the trainee. We want to support you to make this experience useful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41564" y="6356350"/>
            <a:ext cx="1812235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/>
              <a:t>Teacher resources at UoM</a:t>
            </a:r>
            <a:br>
              <a:rPr lang="en-US" sz="1400"/>
            </a:br>
            <a:r>
              <a:rPr lang="en-US" sz="1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http://www.manchester.ac.uk/connect/teachers/teacher-events-resources/</a:t>
            </a:r>
            <a:br>
              <a:rPr lang="en-US" sz="1400"/>
            </a:br>
            <a:endParaRPr lang="en-US" sz="14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/>
              <a:t>Advancing Access – to help teachers and advisers guide their students when making their key stage 4, key stage 5 and university choices</a:t>
            </a: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r="18838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84293" y="6906120"/>
            <a:ext cx="730250" cy="27432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821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Partnership Blog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0F1BE-27EC-524C-A8DC-61B6FE06B8E6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https://manchesterpgcesecondary.co.uk</a:t>
            </a:r>
            <a:r>
              <a:rPr lang="en-US"/>
              <a:t> </a:t>
            </a:r>
            <a:r>
              <a:rPr lang="en-US" dirty="0"/>
              <a:t>– signup on the front page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A7C581-D4B2-D946-AF39-A35C37604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99" b="-1"/>
          <a:stretch/>
        </p:blipFill>
        <p:spPr>
          <a:xfrm>
            <a:off x="6706774" y="2392778"/>
            <a:ext cx="2533422" cy="253341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Content Placeholder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89EB6356-C322-BA43-90B5-060BF82AB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5" r="4387"/>
          <a:stretch/>
        </p:blipFill>
        <p:spPr>
          <a:xfrm>
            <a:off x="9508504" y="681102"/>
            <a:ext cx="2533422" cy="228904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A280A4E-09F1-3949-9993-A3BBAB8B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29" r="43826" b="1"/>
          <a:stretch/>
        </p:blipFill>
        <p:spPr>
          <a:xfrm>
            <a:off x="9508503" y="3848625"/>
            <a:ext cx="2533423" cy="2160057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more involved in the PGCE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19860" y="6356350"/>
            <a:ext cx="153393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We are keen to attract new members to our Partnership Committee. We meet 2 or 3 times a year.  Highlights include the Showcase event, with schools and colleges sharing developments and good practice in ITE and related areas. </a:t>
            </a:r>
            <a:br>
              <a:rPr lang="en-US"/>
            </a:br>
            <a:endParaRPr lang="en-US"/>
          </a:p>
          <a:p>
            <a:r>
              <a:rPr lang="en-US"/>
              <a:t>Watch out for opportunities to contribute to university sessions in your subject course. Talk with your subject tutor about possibilities. </a:t>
            </a:r>
          </a:p>
        </p:txBody>
      </p:sp>
    </p:spTree>
    <p:extLst>
      <p:ext uri="{BB962C8B-B14F-4D97-AF65-F5344CB8AC3E}">
        <p14:creationId xmlns:p14="http://schemas.microsoft.com/office/powerpoint/2010/main" val="197321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97169" y="620688"/>
            <a:ext cx="7848600" cy="2087562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Many thanks for becoming part of the UoM PGCE Secondary Partnership. We very much look forward to working with you.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CFFC6171-5F17-134C-B1FA-461CAA3B4040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95600" y="1447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0998" y="4149751"/>
            <a:ext cx="67497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latin typeface="+mj-lt"/>
                <a:cs typeface="Arial" panose="020B0604020202020204" pitchFamily="34" charset="0"/>
              </a:rPr>
              <a:t>Mentor resource site: </a:t>
            </a:r>
          </a:p>
          <a:p>
            <a:pPr eaLnBrk="1" hangingPunct="1"/>
            <a:r>
              <a:rPr lang="en-GB" sz="2800" dirty="0">
                <a:latin typeface="+mj-lt"/>
                <a:cs typeface="Arial" panose="020B0604020202020204" pitchFamily="34" charset="0"/>
                <a:hlinkClick r:id="rId3"/>
              </a:rPr>
              <a:t>www.seed.manchester.ac.uk/mentors</a:t>
            </a:r>
            <a:endParaRPr lang="en-GB" sz="28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8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22865" y="269700"/>
            <a:ext cx="6109234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UoM PGCE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9556" y="2439312"/>
            <a:ext cx="10364243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dirty="0"/>
              <a:t>A collaborative culture with a commitment to dialogue at all levels:</a:t>
            </a:r>
          </a:p>
          <a:p>
            <a:r>
              <a:rPr lang="en-US" sz="2000" dirty="0"/>
              <a:t>The trainees are the most significant element in their own success. </a:t>
            </a:r>
          </a:p>
          <a:p>
            <a:r>
              <a:rPr lang="en-US" sz="2000" dirty="0"/>
              <a:t>They are also a very significant part of each others’ success. </a:t>
            </a:r>
          </a:p>
          <a:p>
            <a:r>
              <a:rPr lang="en-US" sz="2000" dirty="0"/>
              <a:t>Then it is the other people supporting and challenging them – mentors, other staff in schools and colleges, tutors and lecturers. </a:t>
            </a:r>
          </a:p>
          <a:p>
            <a:r>
              <a:rPr lang="en-US" sz="2000" dirty="0"/>
              <a:t>Mentors help the trainee to develop their practice – their teaching and their thinking about teaching. </a:t>
            </a:r>
          </a:p>
          <a:p>
            <a:r>
              <a:rPr lang="en-US" sz="2000" dirty="0"/>
              <a:t>Supporting all that are the structures and processes of our Partnership, and the ethos that we maintain as part of our Partnership.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67832" y="6356350"/>
            <a:ext cx="885967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FBB9420A-C05A-8B44-B244-CC58583F8C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51" y="5845406"/>
            <a:ext cx="987549" cy="97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8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478C8-C39F-F64D-9BDF-208FFB5A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UoM Partnership Curriculum</a:t>
            </a:r>
          </a:p>
        </p:txBody>
      </p:sp>
      <p:pic>
        <p:nvPicPr>
          <p:cNvPr id="4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0888BEBC-4B0F-5C43-9C03-8913FE054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05" y="42766"/>
            <a:ext cx="7328210" cy="68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9616" y="1268760"/>
            <a:ext cx="7269162" cy="1143000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br>
              <a:rPr lang="en-US" sz="4000" dirty="0">
                <a:cs typeface="Arial" panose="020B0604020202020204" pitchFamily="34" charset="0"/>
              </a:rPr>
            </a:br>
            <a:r>
              <a:rPr lang="en-US" sz="3100" dirty="0">
                <a:cs typeface="Arial" panose="020B0604020202020204" pitchFamily="34" charset="0"/>
              </a:rPr>
              <a:t>U1 / Placement 1</a:t>
            </a:r>
            <a:br>
              <a:rPr lang="en-US" sz="3100" dirty="0">
                <a:cs typeface="Arial" panose="020B0604020202020204" pitchFamily="34" charset="0"/>
              </a:rPr>
            </a:br>
            <a:br>
              <a:rPr lang="en-US" sz="3100" dirty="0">
                <a:cs typeface="Arial" panose="020B0604020202020204" pitchFamily="34" charset="0"/>
              </a:rPr>
            </a:br>
            <a:br>
              <a:rPr lang="en-US" sz="3100" dirty="0">
                <a:cs typeface="Arial" panose="020B0604020202020204" pitchFamily="34" charset="0"/>
              </a:rPr>
            </a:br>
            <a:r>
              <a:rPr lang="en-US" sz="3100" dirty="0">
                <a:cs typeface="Arial" panose="020B0604020202020204" pitchFamily="34" charset="0"/>
              </a:rPr>
              <a:t>-------------------</a:t>
            </a:r>
            <a:br>
              <a:rPr lang="en-US" sz="3100" dirty="0">
                <a:cs typeface="Arial" panose="020B0604020202020204" pitchFamily="34" charset="0"/>
              </a:rPr>
            </a:br>
            <a:br>
              <a:rPr lang="en-US" sz="3100" dirty="0">
                <a:cs typeface="Arial" panose="020B0604020202020204" pitchFamily="34" charset="0"/>
              </a:rPr>
            </a:br>
            <a:r>
              <a:rPr lang="en-US" sz="3100" dirty="0">
                <a:cs typeface="Arial" panose="020B0604020202020204" pitchFamily="34" charset="0"/>
              </a:rPr>
              <a:t>U2 / Placement 2</a:t>
            </a:r>
            <a:br>
              <a:rPr lang="en-US" sz="3100" dirty="0">
                <a:cs typeface="Arial" panose="020B0604020202020204" pitchFamily="34" charset="0"/>
              </a:rPr>
            </a:br>
            <a:br>
              <a:rPr lang="en-US" sz="3100" dirty="0">
                <a:cs typeface="Arial" panose="020B0604020202020204" pitchFamily="34" charset="0"/>
              </a:rPr>
            </a:br>
            <a:r>
              <a:rPr lang="en-US" sz="3100" dirty="0">
                <a:cs typeface="Arial" panose="020B0604020202020204" pitchFamily="34" charset="0"/>
              </a:rPr>
              <a:t>-------------------</a:t>
            </a:r>
            <a:br>
              <a:rPr lang="en-US" sz="3100" dirty="0">
                <a:cs typeface="Arial" panose="020B0604020202020204" pitchFamily="34" charset="0"/>
              </a:rPr>
            </a:br>
            <a:br>
              <a:rPr lang="en-US" sz="3100" dirty="0">
                <a:cs typeface="Arial" panose="020B0604020202020204" pitchFamily="34" charset="0"/>
              </a:rPr>
            </a:br>
            <a:r>
              <a:rPr lang="en-US" sz="3100" dirty="0">
                <a:cs typeface="Arial" panose="020B0604020202020204" pitchFamily="34" charset="0"/>
              </a:rPr>
              <a:t>U3 / Placement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CFFC6171-5F17-134C-B1FA-461CAA3B404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E5FBF99-F785-874E-BA41-1DEF36399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834" y="0"/>
            <a:ext cx="502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4" name="Rectangle 5122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6" name="Rectangle 5122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Welcoming, observing, formatively assessing and supporting trainees – 7 key elements: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819860" y="6356350"/>
            <a:ext cx="153393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51228" name="Arc 512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Timetable: variety; challenge </a:t>
            </a:r>
          </a:p>
          <a:p>
            <a:pPr marL="274320" lvl="1">
              <a:buClr>
                <a:schemeClr val="tx1"/>
              </a:buClr>
              <a:buSzPct val="100000"/>
            </a:pPr>
            <a:r>
              <a:rPr lang="en-US" sz="1400"/>
              <a:t>P1: ideally 8-10 hours, plus a period assisting as a TA. P2: 10-12 hours, plus period of PSHE or equivalent. P3: 12-14 hours. Build up gradually if appropriate. Sufficient lessons with you ;)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Weekly written observation – with targets. Co-planning can be really helpful at an early stage.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Informal formative verbal feedback where possible. 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Weekly meeting – reflection and targets – focus linked to Partnership curriculum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Joint tutor observation - a moderating visit, observe and feedback together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Progress matrix – completed by trainee</a:t>
            </a:r>
          </a:p>
          <a:p>
            <a:pPr marL="457200">
              <a:buClr>
                <a:schemeClr val="tx1"/>
              </a:buClr>
              <a:buSzPct val="100000"/>
            </a:pPr>
            <a:r>
              <a:rPr lang="en-US" sz="1400"/>
              <a:t>Progress report – brief - informed by Progress matrix, discussed with trainee. On track? Targets are key.</a:t>
            </a:r>
          </a:p>
        </p:txBody>
      </p:sp>
    </p:spTree>
    <p:extLst>
      <p:ext uri="{BB962C8B-B14F-4D97-AF65-F5344CB8AC3E}">
        <p14:creationId xmlns:p14="http://schemas.microsoft.com/office/powerpoint/2010/main" val="162293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8FFC9-8E23-994E-9F46-9EB3C63BBE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Timetable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8-10 hours in Placement 1.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E77CCCA-D33F-314A-96B6-F18A1AD5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37" y="625684"/>
            <a:ext cx="6399274" cy="54553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82E25-448D-DF4C-8E1E-1E6916D1C9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847810" y="6356350"/>
            <a:ext cx="1505989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2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7EED56-698E-5C4F-A791-F68BB3FD80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Observation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2493258-D093-D946-9E30-B92BE25E8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5" y="511293"/>
            <a:ext cx="473419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/>
              <a:t>One ‘formal’ lesson observation per week by the subject mentor. </a:t>
            </a:r>
          </a:p>
          <a:p>
            <a:pPr>
              <a:defRPr/>
            </a:pPr>
            <a:r>
              <a:rPr lang="en-US"/>
              <a:t>Prompts link to the UoM Secondary PGCE curriculum</a:t>
            </a:r>
          </a:p>
          <a:p>
            <a:pPr>
              <a:defRPr/>
            </a:pPr>
            <a:r>
              <a:rPr lang="en-US"/>
              <a:t>3 strengths, up to 3 targets, one of each subject-specific.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2" name="Rectangle 8808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84" name="Arc 8808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3. Feedback</a:t>
            </a:r>
          </a:p>
        </p:txBody>
      </p:sp>
      <p:sp>
        <p:nvSpPr>
          <p:cNvPr id="88086" name="Rectangle: Rounded Corners 88085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FFC6171-5F17-134C-B1FA-461CAA3B4040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Rectangle 3">
            <a:extLst>
              <a:ext uri="{FF2B5EF4-FFF2-40B4-BE49-F238E27FC236}">
                <a16:creationId xmlns:a16="http://schemas.microsoft.com/office/drawing/2014/main" id="{6509A727-A066-534C-A96A-614958B35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9974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1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1420</Words>
  <Application>Microsoft Macintosh PowerPoint</Application>
  <PresentationFormat>Widescreen</PresentationFormat>
  <Paragraphs>133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The UoM PGCE Approach </vt:lpstr>
      <vt:lpstr>The UoM Partnership Curriculum</vt:lpstr>
      <vt:lpstr>              U1 / Placement 1   -------------------  U2 / Placement 2  -------------------  U3 / Placement 3</vt:lpstr>
      <vt:lpstr>Welcoming, observing, formatively assessing and supporting trainees – 7 key elements:</vt:lpstr>
      <vt:lpstr>1. Timetable  8-10 hours in Placement 1. </vt:lpstr>
      <vt:lpstr>2. Observation</vt:lpstr>
      <vt:lpstr>3. Feedback</vt:lpstr>
      <vt:lpstr>PowerPoint Presentation</vt:lpstr>
      <vt:lpstr>PowerPoint Presentation</vt:lpstr>
      <vt:lpstr>6. Progress matrix</vt:lpstr>
      <vt:lpstr>PowerPoint Presentation</vt:lpstr>
      <vt:lpstr>PowerPoint Presentation</vt:lpstr>
      <vt:lpstr>PowerPoint Presentation</vt:lpstr>
      <vt:lpstr>Access to trainee and university documents and training resources</vt:lpstr>
      <vt:lpstr>(1.1) Challenge and support</vt:lpstr>
      <vt:lpstr>(1.5) If it’s all going wrong - working with a struggling trainee</vt:lpstr>
      <vt:lpstr>(1.1) Equality and diversity in respect of trainees</vt:lpstr>
      <vt:lpstr>Your professional learning (1.1)</vt:lpstr>
      <vt:lpstr>Teacher resources at UoM http://www.manchester.ac.uk/connect/teachers/teacher-events-resources/ </vt:lpstr>
      <vt:lpstr>Partnership Blog</vt:lpstr>
      <vt:lpstr>Getting more involved in the PGCE</vt:lpstr>
      <vt:lpstr>Many thanks for becoming part of the UoM PGCE Secondary Partnership. We very much look forward to working with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Howes</dc:creator>
  <cp:lastModifiedBy>Rosa Archer</cp:lastModifiedBy>
  <cp:revision>23</cp:revision>
  <dcterms:created xsi:type="dcterms:W3CDTF">2022-09-20T10:24:35Z</dcterms:created>
  <dcterms:modified xsi:type="dcterms:W3CDTF">2023-09-17T20:51:42Z</dcterms:modified>
</cp:coreProperties>
</file>