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7" r:id="rId6"/>
    <p:sldId id="258" r:id="rId7"/>
    <p:sldId id="259" r:id="rId8"/>
    <p:sldId id="260" r:id="rId9"/>
    <p:sldId id="261" r:id="rId10"/>
    <p:sldId id="262" r:id="rId11"/>
    <p:sldId id="263" r:id="rId12"/>
    <p:sldId id="265" r:id="rId13"/>
    <p:sldId id="269"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8089" autoAdjust="0"/>
  </p:normalViewPr>
  <p:slideViewPr>
    <p:cSldViewPr snapToGrid="0">
      <p:cViewPr varScale="1">
        <p:scale>
          <a:sx n="49" d="100"/>
          <a:sy n="49" d="100"/>
        </p:scale>
        <p:origin x="150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1475FE-F5B5-46E3-B72F-B3879756354F}" type="datetimeFigureOut">
              <a:rPr lang="en-GB" smtClean="0"/>
              <a:t>02/10/2024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75FAD3-32EE-45DF-86AA-E68BC4FD3794}" type="slidenum">
              <a:rPr lang="en-GB" smtClean="0"/>
              <a:t>‹#›</a:t>
            </a:fld>
            <a:endParaRPr lang="en-GB"/>
          </a:p>
        </p:txBody>
      </p:sp>
    </p:spTree>
    <p:extLst>
      <p:ext uri="{BB962C8B-B14F-4D97-AF65-F5344CB8AC3E}">
        <p14:creationId xmlns:p14="http://schemas.microsoft.com/office/powerpoint/2010/main" val="2088708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forms.office.com/r/ZYmUaANf2A"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mailto:hums.doctoralacademy.admissions@manchester.ac.uk"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socialsciences.manchester.ac.uk/study/postgraduate-research/how-to-apply/writing-your-proposal/%22%20/t%20%22_blank"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[Tas welcome]</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Hi, welcome to the session detailing the Postgraduate Research Admissions Interim Evaluation process for 2024 entry. I’m Zoe, the PGR Recruitment Administrator for the Humanities Doctoral Academy. Contact details for the Admissions team are given at the end of this presentation. </a:t>
            </a:r>
          </a:p>
          <a:p>
            <a:endParaRPr lang="en-GB" dirty="0"/>
          </a:p>
          <a:p>
            <a:r>
              <a:rPr lang="en-GB" dirty="0"/>
              <a:t>The purpose of this presentation is to give you some insight to the evaluation process as potential supervisors. While PGRA is not available, we again are operating using an interim process for this cycle. Please be aware that for future cycles, the process should follow the same stages, but will be administered through a separate system.</a:t>
            </a:r>
          </a:p>
        </p:txBody>
      </p:sp>
      <p:sp>
        <p:nvSpPr>
          <p:cNvPr id="4" name="Slide Number Placeholder 3"/>
          <p:cNvSpPr>
            <a:spLocks noGrp="1"/>
          </p:cNvSpPr>
          <p:nvPr>
            <p:ph type="sldNum" sz="quarter" idx="5"/>
          </p:nvPr>
        </p:nvSpPr>
        <p:spPr/>
        <p:txBody>
          <a:bodyPr/>
          <a:lstStyle/>
          <a:p>
            <a:fld id="{6475FAD3-32EE-45DF-86AA-E68BC4FD3794}" type="slidenum">
              <a:rPr lang="en-GB" smtClean="0"/>
              <a:t>1</a:t>
            </a:fld>
            <a:endParaRPr lang="en-GB"/>
          </a:p>
        </p:txBody>
      </p:sp>
    </p:spTree>
    <p:extLst>
      <p:ext uri="{BB962C8B-B14F-4D97-AF65-F5344CB8AC3E}">
        <p14:creationId xmlns:p14="http://schemas.microsoft.com/office/powerpoint/2010/main" val="2927817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ea typeface="Calibri"/>
                <a:cs typeface="Calibri"/>
              </a:rPr>
              <a:t>Applicants should already know their funding intentions before the point of application, as in order to enter internal funding competitions, we ask that the name of the competition is included in section 9 of the application form. Hopefully, you will be aware of any potential supervisee’s intentions prior to the point of their formal offer through discussions throughout the admissions process. As you may already know, i</a:t>
            </a:r>
            <a:r>
              <a:rPr lang="en-GB" b="0" i="0" dirty="0">
                <a:solidFill>
                  <a:srgbClr val="343536"/>
                </a:solidFill>
                <a:effectLst/>
                <a:latin typeface="Open Sans" panose="020B0606030504020204" pitchFamily="34" charset="0"/>
              </a:rPr>
              <a:t>t is likely you will be required to support the PGR and their funding applications.</a:t>
            </a:r>
          </a:p>
          <a:p>
            <a:endParaRPr lang="en-GB" b="0" i="0" dirty="0">
              <a:solidFill>
                <a:srgbClr val="343536"/>
              </a:solidFill>
              <a:effectLst/>
              <a:latin typeface="Open Sans" panose="020B0606030504020204" pitchFamily="34" charset="0"/>
              <a:ea typeface="Calibri"/>
              <a:cs typeface="Calibri"/>
            </a:endParaRPr>
          </a:p>
          <a:p>
            <a:r>
              <a:rPr lang="en-GB" b="0" i="0" dirty="0">
                <a:solidFill>
                  <a:srgbClr val="343536"/>
                </a:solidFill>
                <a:effectLst/>
                <a:latin typeface="Open Sans" panose="020B0606030504020204" pitchFamily="34" charset="0"/>
                <a:ea typeface="Calibri"/>
                <a:cs typeface="Calibri"/>
              </a:rPr>
              <a:t>If you have any potential supervisees seeking to apply for ESRC NWSSDTP or AHRC NWCDTP funding, p</a:t>
            </a:r>
            <a:r>
              <a:rPr lang="en-GB" b="0" i="0" dirty="0">
                <a:solidFill>
                  <a:srgbClr val="343536"/>
                </a:solidFill>
                <a:effectLst/>
                <a:latin typeface="Open Sans" panose="020B0606030504020204" pitchFamily="34" charset="0"/>
              </a:rPr>
              <a:t>lease liaise with them to produce a 1500 word version of their research proposal, and make sure the revised version of the proposal is forwarded to the Doctoral Academy Admissions team by relevant deadline. Pathway leads also utilise the content of the </a:t>
            </a:r>
            <a:r>
              <a:rPr lang="en-GB" b="0" i="0" u="sng" dirty="0">
                <a:solidFill>
                  <a:srgbClr val="6B2C91"/>
                </a:solidFill>
                <a:effectLst/>
                <a:latin typeface="Open Sans" panose="020B0606030504020204" pitchFamily="34" charset="0"/>
                <a:hlinkClick r:id="rId3"/>
              </a:rPr>
              <a:t>interview form</a:t>
            </a:r>
            <a:r>
              <a:rPr lang="en-GB" b="0" i="0" dirty="0">
                <a:solidFill>
                  <a:srgbClr val="343536"/>
                </a:solidFill>
                <a:effectLst/>
                <a:latin typeface="Open Sans" panose="020B0606030504020204" pitchFamily="34" charset="0"/>
              </a:rPr>
              <a:t> in their nominations, so please complete this form with as much detail as possible following the admissions interview to ensure a strong application.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a:solidFill>
                <a:srgbClr val="343536"/>
              </a:solidFill>
              <a:effectLst/>
              <a:latin typeface="Open Sans" panose="020B0606030504020204" pitchFamily="34" charset="0"/>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43536"/>
                </a:solidFill>
                <a:effectLst/>
                <a:latin typeface="Open Sans" panose="020B0606030504020204" pitchFamily="34" charset="0"/>
                <a:ea typeface="Calibri"/>
                <a:cs typeface="Calibri"/>
              </a:rPr>
              <a:t>For more detailed information about funding, we will be holding a funding session on the 9</a:t>
            </a:r>
            <a:r>
              <a:rPr lang="en-GB" b="0" i="0" baseline="30000" dirty="0">
                <a:solidFill>
                  <a:srgbClr val="343536"/>
                </a:solidFill>
                <a:effectLst/>
                <a:latin typeface="Open Sans" panose="020B0606030504020204" pitchFamily="34" charset="0"/>
                <a:ea typeface="Calibri"/>
                <a:cs typeface="Calibri"/>
              </a:rPr>
              <a:t>th</a:t>
            </a:r>
            <a:r>
              <a:rPr lang="en-GB" b="0" i="0" dirty="0">
                <a:solidFill>
                  <a:srgbClr val="343536"/>
                </a:solidFill>
                <a:effectLst/>
                <a:latin typeface="Open Sans" panose="020B0606030504020204" pitchFamily="34" charset="0"/>
                <a:ea typeface="Calibri"/>
                <a:cs typeface="Calibri"/>
              </a:rPr>
              <a:t> of October</a:t>
            </a:r>
            <a:r>
              <a:rPr lang="en-GB" b="1" i="0" dirty="0">
                <a:solidFill>
                  <a:srgbClr val="343536"/>
                </a:solidFill>
                <a:effectLst/>
                <a:latin typeface="Open Sans" panose="020B0606030504020204" pitchFamily="34" charset="0"/>
                <a:ea typeface="Calibri"/>
                <a:cs typeface="Calibri"/>
              </a:rPr>
              <a:t> </a:t>
            </a:r>
            <a:r>
              <a:rPr lang="en-GB" b="0" i="0" dirty="0">
                <a:solidFill>
                  <a:srgbClr val="343536"/>
                </a:solidFill>
                <a:effectLst/>
                <a:latin typeface="Open Sans" panose="020B0606030504020204" pitchFamily="34" charset="0"/>
                <a:ea typeface="Calibri"/>
                <a:cs typeface="Calibri"/>
              </a:rPr>
              <a:t>which provides a more detailed overview of funding allocation processes, and how to navigate these pages in </a:t>
            </a:r>
            <a:r>
              <a:rPr lang="en-GB" b="0" i="0" dirty="0" err="1">
                <a:solidFill>
                  <a:srgbClr val="343536"/>
                </a:solidFill>
                <a:effectLst/>
                <a:latin typeface="Open Sans" panose="020B0606030504020204" pitchFamily="34" charset="0"/>
                <a:ea typeface="Calibri"/>
                <a:cs typeface="Calibri"/>
              </a:rPr>
              <a:t>StaffNet</a:t>
            </a:r>
            <a:r>
              <a:rPr lang="en-GB" b="0" i="0" dirty="0">
                <a:solidFill>
                  <a:srgbClr val="343536"/>
                </a:solidFill>
                <a:effectLst/>
                <a:latin typeface="Open Sans" panose="020B0606030504020204" pitchFamily="34" charset="0"/>
                <a:ea typeface="Calibri"/>
                <a:cs typeface="Calibri"/>
              </a:rPr>
              <a:t>.</a:t>
            </a:r>
          </a:p>
          <a:p>
            <a:endParaRPr lang="en-GB" b="0" dirty="0">
              <a:ea typeface="Calibri"/>
              <a:cs typeface="Calibri"/>
            </a:endParaRPr>
          </a:p>
        </p:txBody>
      </p:sp>
      <p:sp>
        <p:nvSpPr>
          <p:cNvPr id="4" name="Slide Number Placeholder 3"/>
          <p:cNvSpPr>
            <a:spLocks noGrp="1"/>
          </p:cNvSpPr>
          <p:nvPr>
            <p:ph type="sldNum" sz="quarter" idx="5"/>
          </p:nvPr>
        </p:nvSpPr>
        <p:spPr/>
        <p:txBody>
          <a:bodyPr/>
          <a:lstStyle/>
          <a:p>
            <a:fld id="{6475FAD3-32EE-45DF-86AA-E68BC4FD3794}" type="slidenum">
              <a:rPr lang="en-GB" smtClean="0"/>
              <a:t>10</a:t>
            </a:fld>
            <a:endParaRPr lang="en-GB"/>
          </a:p>
        </p:txBody>
      </p:sp>
    </p:spTree>
    <p:extLst>
      <p:ext uri="{BB962C8B-B14F-4D97-AF65-F5344CB8AC3E}">
        <p14:creationId xmlns:p14="http://schemas.microsoft.com/office/powerpoint/2010/main" val="34605350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We’ll shortly have a Q and A for any questions you have now, but if you have any questions at any point in the cycle, please send us an email at </a:t>
            </a:r>
            <a:r>
              <a:rPr lang="en-GB" sz="1200" dirty="0">
                <a:latin typeface="Aptos Light" panose="020B0004020202020204" pitchFamily="34" charset="0"/>
                <a:hlinkClick r:id="rId3"/>
              </a:rPr>
              <a:t>hums.doctoralacademy.admissions@manchester.ac.uk</a:t>
            </a:r>
            <a:r>
              <a:rPr lang="en-GB" sz="1200" b="0" i="0" dirty="0">
                <a:solidFill>
                  <a:schemeClr val="tx1"/>
                </a:solidFill>
                <a:effectLst/>
                <a:latin typeface="Aptos Light" panose="020B0004020202020204" pitchFamily="34" charset="0"/>
              </a:rPr>
              <a:t>.</a:t>
            </a:r>
            <a:endParaRPr lang="en-GB" b="0" i="0" dirty="0">
              <a:solidFill>
                <a:srgbClr val="000000"/>
              </a:solidFill>
              <a:effectLst/>
              <a:latin typeface="Calibri" panose="020F0502020204030204" pitchFamily="34" charset="0"/>
            </a:endParaRPr>
          </a:p>
          <a:p>
            <a:endParaRPr lang="en-GB" b="0" i="0" dirty="0">
              <a:solidFill>
                <a:srgbClr val="000000"/>
              </a:solidFill>
              <a:effectLst/>
              <a:latin typeface="Calibri" panose="020F0502020204030204" pitchFamily="34" charset="0"/>
            </a:endParaRPr>
          </a:p>
          <a:p>
            <a:r>
              <a:rPr lang="en-GB" dirty="0"/>
              <a:t>A recording of this presentation will be housed in the recruitment and admissions section of Humanities PGR on </a:t>
            </a:r>
            <a:r>
              <a:rPr lang="en-GB" dirty="0" err="1"/>
              <a:t>staffnet</a:t>
            </a:r>
            <a:r>
              <a:rPr lang="en-GB" dirty="0"/>
              <a:t>, alongside further resources.</a:t>
            </a:r>
          </a:p>
          <a:p>
            <a:r>
              <a:rPr lang="en-GB" dirty="0"/>
              <a:t>https://www.staffnet.manchester.ac.uk/humanities/research/postgraduate-research/recruitment-and-admissions/.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We have collated all of the questions from the sessions in the previous cycle, and we’ve popped them in the FAQ page on </a:t>
            </a:r>
            <a:r>
              <a:rPr lang="en-GB" dirty="0" err="1"/>
              <a:t>StaffNet</a:t>
            </a:r>
            <a:r>
              <a:rPr lang="en-GB" dirty="0"/>
              <a:t>. We will do the same for any questions you may have now- if there is anything you’d like to ask, please go ahead.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A recording of this presentation is be housed in the recruitment and admissions section of Humanities PGR on </a:t>
            </a:r>
            <a:r>
              <a:rPr lang="en-GB" dirty="0" err="1"/>
              <a:t>staffnet</a:t>
            </a:r>
            <a:r>
              <a:rPr lang="en-GB" dirty="0"/>
              <a:t>, alongside further resources.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We have collated all of the questions from the live sessions, and we’ve popped them in the FAQ page on </a:t>
            </a:r>
            <a:r>
              <a:rPr lang="en-GB" dirty="0" err="1"/>
              <a:t>StaffNet</a:t>
            </a:r>
            <a:r>
              <a:rPr lang="en-GB" dirty="0"/>
              <a:t>. but if you have any questions at any point in the cycle, please send us an email at </a:t>
            </a:r>
            <a:r>
              <a:rPr lang="en-GB" sz="1200" dirty="0">
                <a:latin typeface="Aptos Light" panose="020B0004020202020204" pitchFamily="34" charset="0"/>
                <a:hlinkClick r:id="rId3"/>
              </a:rPr>
              <a:t>hums.doctoralacademy.admissions@manchester.ac.uk</a:t>
            </a:r>
            <a:r>
              <a:rPr lang="en-GB" sz="1200" b="0" i="0" dirty="0">
                <a:solidFill>
                  <a:schemeClr val="tx1"/>
                </a:solidFill>
                <a:effectLst/>
                <a:latin typeface="Aptos Light" panose="020B0004020202020204" pitchFamily="34" charset="0"/>
              </a:rPr>
              <a:t>.</a:t>
            </a:r>
            <a:endParaRPr lang="en-GB" b="0" i="0" dirty="0">
              <a:solidFill>
                <a:srgbClr val="000000"/>
              </a:solidFill>
              <a:effectLst/>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6475FAD3-32EE-45DF-86AA-E68BC4FD3794}" type="slidenum">
              <a:rPr lang="en-GB" smtClean="0"/>
              <a:t>11</a:t>
            </a:fld>
            <a:endParaRPr lang="en-GB"/>
          </a:p>
        </p:txBody>
      </p:sp>
    </p:spTree>
    <p:extLst>
      <p:ext uri="{BB962C8B-B14F-4D97-AF65-F5344CB8AC3E}">
        <p14:creationId xmlns:p14="http://schemas.microsoft.com/office/powerpoint/2010/main" val="823536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is a rough timeline of the admissions process. In this presentation, I will go through this process from start to finish, with a particular focus (click) on the ‘Supervisor Decision’ stage.</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(click) As was the case for the 2024 cycle, initial review through to Departmental Approval will be managed via SharePoint and Email. </a:t>
            </a:r>
          </a:p>
        </p:txBody>
      </p:sp>
      <p:sp>
        <p:nvSpPr>
          <p:cNvPr id="4" name="Slide Number Placeholder 3"/>
          <p:cNvSpPr>
            <a:spLocks noGrp="1"/>
          </p:cNvSpPr>
          <p:nvPr>
            <p:ph type="sldNum" sz="quarter" idx="5"/>
          </p:nvPr>
        </p:nvSpPr>
        <p:spPr/>
        <p:txBody>
          <a:bodyPr/>
          <a:lstStyle/>
          <a:p>
            <a:fld id="{6475FAD3-32EE-45DF-86AA-E68BC4FD3794}" type="slidenum">
              <a:rPr lang="en-GB" smtClean="0"/>
              <a:t>2</a:t>
            </a:fld>
            <a:endParaRPr lang="en-GB"/>
          </a:p>
        </p:txBody>
      </p:sp>
    </p:spTree>
    <p:extLst>
      <p:ext uri="{BB962C8B-B14F-4D97-AF65-F5344CB8AC3E}">
        <p14:creationId xmlns:p14="http://schemas.microsoft.com/office/powerpoint/2010/main" val="1100745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pre-application stage you might be most familiar with.</a:t>
            </a:r>
          </a:p>
          <a:p>
            <a:pPr>
              <a:defRPr/>
            </a:pPr>
            <a:r>
              <a:rPr lang="en-GB" dirty="0"/>
              <a:t>At this point, prospective applicants may reach out to you directly to discuss whether you are interested in supporting their proposal, and you may correspond directly with them, informally redrafting the proposal until it is suitable. Whilst working with app on the proposal, please bear in mind ethical considerations as this has been key for the University and Faculty. Guidance provided by MDC is available via the link in this slide. Applicants have been advised to discuss ethics with their proposed supervisor ahead of submitting their application.</a:t>
            </a:r>
          </a:p>
          <a:p>
            <a:pPr>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Also although you might be talking to a potential applicant, it’s important to be aware of academic qualifications and eligibility. Eligibility will only be checked at the point of formal application.</a:t>
            </a:r>
          </a:p>
        </p:txBody>
      </p:sp>
      <p:sp>
        <p:nvSpPr>
          <p:cNvPr id="4" name="Slide Number Placeholder 3"/>
          <p:cNvSpPr>
            <a:spLocks noGrp="1"/>
          </p:cNvSpPr>
          <p:nvPr>
            <p:ph type="sldNum" sz="quarter" idx="5"/>
          </p:nvPr>
        </p:nvSpPr>
        <p:spPr/>
        <p:txBody>
          <a:bodyPr/>
          <a:lstStyle/>
          <a:p>
            <a:fld id="{6475FAD3-32EE-45DF-86AA-E68BC4FD3794}" type="slidenum">
              <a:rPr lang="en-GB" smtClean="0"/>
              <a:t>3</a:t>
            </a:fld>
            <a:endParaRPr lang="en-GB"/>
          </a:p>
        </p:txBody>
      </p:sp>
    </p:spTree>
    <p:extLst>
      <p:ext uri="{BB962C8B-B14F-4D97-AF65-F5344CB8AC3E}">
        <p14:creationId xmlns:p14="http://schemas.microsoft.com/office/powerpoint/2010/main" val="1904314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Applicants submit a formal programme application via a system called ‘Online Application Form’ (OAA)</a:t>
            </a:r>
          </a:p>
          <a:p>
            <a:endParaRPr lang="en-GB" dirty="0"/>
          </a:p>
          <a:p>
            <a:r>
              <a:rPr lang="en-GB" dirty="0"/>
              <a:t>The application form will ask for all relevant required documents. Required documents for each programme are given on the course profile pages, so applicants are aware before this point. For most programmes, this includes:</a:t>
            </a:r>
          </a:p>
          <a:p>
            <a:endParaRPr lang="en-GB" dirty="0"/>
          </a:p>
          <a:p>
            <a:pPr algn="l" rtl="0" fontAlgn="base">
              <a:buFont typeface="Arial" panose="020B0604020202020204" pitchFamily="34" charset="0"/>
              <a:buChar char="•"/>
            </a:pPr>
            <a:r>
              <a:rPr lang="en-GB" sz="1800" b="0" i="0" dirty="0">
                <a:solidFill>
                  <a:srgbClr val="000000"/>
                </a:solidFill>
                <a:effectLst/>
                <a:highlight>
                  <a:srgbClr val="FFFFFF"/>
                </a:highlight>
                <a:latin typeface="Calibri" panose="020F0502020204030204" pitchFamily="34" charset="0"/>
              </a:rPr>
              <a:t>A 1,500 word </a:t>
            </a:r>
            <a:r>
              <a:rPr lang="en-GB" sz="1800" b="0" i="0" u="sng" strike="noStrike" dirty="0">
                <a:solidFill>
                  <a:srgbClr val="0000FF"/>
                </a:solidFill>
                <a:effectLst/>
                <a:highlight>
                  <a:srgbClr val="E1E3E6"/>
                </a:highlight>
                <a:latin typeface="Calibri" panose="020F0502020204030204" pitchFamily="34" charset="0"/>
                <a:hlinkClick r:id="rId3"/>
              </a:rPr>
              <a:t>PhD research proposal</a:t>
            </a:r>
            <a:r>
              <a:rPr lang="en-GB" sz="1800" b="0" i="0" u="none" strike="noStrike" dirty="0">
                <a:solidFill>
                  <a:srgbClr val="000000"/>
                </a:solidFill>
                <a:effectLst/>
                <a:highlight>
                  <a:srgbClr val="FFFFFF"/>
                </a:highlight>
                <a:latin typeface="Calibri" panose="020F0502020204030204" pitchFamily="34" charset="0"/>
              </a:rPr>
              <a:t>, stating the word count on page 1</a:t>
            </a:r>
            <a:endParaRPr lang="en-GB" sz="1800" b="0" i="0" dirty="0">
              <a:solidFill>
                <a:srgbClr val="000000"/>
              </a:solidFill>
              <a:effectLst/>
              <a:highlight>
                <a:srgbClr val="FFFFFF"/>
              </a:highlight>
              <a:latin typeface="Calibri" panose="020F0502020204030204" pitchFamily="34" charset="0"/>
            </a:endParaRPr>
          </a:p>
          <a:p>
            <a:pPr algn="l" rtl="0" fontAlgn="base">
              <a:buFont typeface="Arial" panose="020B0604020202020204" pitchFamily="34" charset="0"/>
              <a:buChar char="•"/>
            </a:pPr>
            <a:r>
              <a:rPr lang="en-GB" sz="1800" b="0" i="0" dirty="0">
                <a:solidFill>
                  <a:srgbClr val="000000"/>
                </a:solidFill>
                <a:effectLst/>
                <a:highlight>
                  <a:srgbClr val="FFFFFF"/>
                </a:highlight>
                <a:latin typeface="Calibri" panose="020F0502020204030204" pitchFamily="34" charset="0"/>
              </a:rPr>
              <a:t>Bachelor’s degree academic transcript and certificate. </a:t>
            </a:r>
            <a:r>
              <a:rPr lang="en-GB" sz="1800" b="1" i="0" dirty="0">
                <a:solidFill>
                  <a:srgbClr val="000000"/>
                </a:solidFill>
                <a:effectLst/>
                <a:highlight>
                  <a:srgbClr val="FFFFFF"/>
                </a:highlight>
                <a:latin typeface="Calibri" panose="020F0502020204030204" pitchFamily="34" charset="0"/>
              </a:rPr>
              <a:t> </a:t>
            </a:r>
          </a:p>
          <a:p>
            <a:pPr algn="l" rtl="0" fontAlgn="base">
              <a:buFont typeface="Arial" panose="020B0604020202020204" pitchFamily="34" charset="0"/>
              <a:buChar char="•"/>
            </a:pPr>
            <a:r>
              <a:rPr lang="en-GB" sz="1800" b="0" i="0" dirty="0">
                <a:solidFill>
                  <a:srgbClr val="000000"/>
                </a:solidFill>
                <a:effectLst/>
                <a:highlight>
                  <a:srgbClr val="FFFFFF"/>
                </a:highlight>
                <a:latin typeface="Calibri" panose="020F0502020204030204" pitchFamily="34" charset="0"/>
              </a:rPr>
              <a:t>Master's academic transcript and certificate. </a:t>
            </a:r>
            <a:r>
              <a:rPr lang="en-GB" sz="1800" dirty="0"/>
              <a:t>Where a Master’s degree is pending, we require an interim transcript</a:t>
            </a:r>
          </a:p>
          <a:p>
            <a:pPr algn="l" rtl="0" fontAlgn="base">
              <a:buFont typeface="Arial" panose="020B0604020202020204" pitchFamily="34" charset="0"/>
              <a:buChar char="•"/>
            </a:pPr>
            <a:r>
              <a:rPr lang="en-GB" sz="1800" b="0" i="0" dirty="0">
                <a:solidFill>
                  <a:srgbClr val="000000"/>
                </a:solidFill>
                <a:effectLst/>
                <a:highlight>
                  <a:srgbClr val="FFFFFF"/>
                </a:highlight>
                <a:latin typeface="Calibri" panose="020F0502020204030204" pitchFamily="34" charset="0"/>
              </a:rPr>
              <a:t>If the applicant has completed more than one Bachelor's or Master's degree, they should submit evidence for each. If any transcripts are in a language other than English, the applicant must provide an official English translation. Likewise, if a weighted average mark or GPA is not included on these documents, applicants should also include an official document from their university verifying this information.</a:t>
            </a:r>
            <a:r>
              <a:rPr lang="en-GB" sz="1800" b="1" i="0" dirty="0">
                <a:solidFill>
                  <a:srgbClr val="000000"/>
                </a:solidFill>
                <a:effectLst/>
                <a:highlight>
                  <a:srgbClr val="FFFFFF"/>
                </a:highlight>
                <a:latin typeface="Calibri" panose="020F0502020204030204" pitchFamily="34" charset="0"/>
              </a:rPr>
              <a:t> </a:t>
            </a:r>
          </a:p>
          <a:p>
            <a:pPr algn="l" rtl="0" fontAlgn="base">
              <a:buFont typeface="Arial" panose="020B0604020202020204" pitchFamily="34" charset="0"/>
              <a:buChar char="•"/>
            </a:pPr>
            <a:r>
              <a:rPr lang="en-GB" sz="1800" b="0" i="0" dirty="0">
                <a:solidFill>
                  <a:srgbClr val="000000"/>
                </a:solidFill>
                <a:effectLst/>
                <a:highlight>
                  <a:srgbClr val="FFFFFF"/>
                </a:highlight>
                <a:latin typeface="Calibri" panose="020F0502020204030204" pitchFamily="34" charset="0"/>
              </a:rPr>
              <a:t>An academic CV. MDC recommends that the CV summarises the applicant’s academic record, employment history, publications and highlight experience demonstrating their research potential.</a:t>
            </a:r>
            <a:r>
              <a:rPr lang="en-GB" sz="1800" b="1" i="0" dirty="0">
                <a:solidFill>
                  <a:srgbClr val="000000"/>
                </a:solidFill>
                <a:effectLst/>
                <a:highlight>
                  <a:srgbClr val="FFFFFF"/>
                </a:highlight>
                <a:latin typeface="Calibri" panose="020F0502020204030204" pitchFamily="34" charset="0"/>
              </a:rPr>
              <a:t> </a:t>
            </a:r>
          </a:p>
          <a:p>
            <a:pPr algn="l" rtl="0" fontAlgn="base">
              <a:buFont typeface="Arial" panose="020B0604020202020204" pitchFamily="34" charset="0"/>
              <a:buChar char="•"/>
            </a:pPr>
            <a:r>
              <a:rPr lang="en-GB" sz="1800" b="0" i="0" dirty="0">
                <a:solidFill>
                  <a:srgbClr val="000000"/>
                </a:solidFill>
                <a:effectLst/>
                <a:highlight>
                  <a:srgbClr val="FFFFFF"/>
                </a:highlight>
                <a:latin typeface="Calibri" panose="020F0502020204030204" pitchFamily="34" charset="0"/>
              </a:rPr>
              <a:t>The names of two academic referees, including one from the most recent institution. </a:t>
            </a:r>
            <a:endParaRPr lang="en-GB" sz="1800" b="1" i="0" dirty="0">
              <a:solidFill>
                <a:srgbClr val="000000"/>
              </a:solidFill>
              <a:effectLst/>
              <a:highlight>
                <a:srgbClr val="FFFFFF"/>
              </a:highlight>
              <a:latin typeface="Calibri" panose="020F0502020204030204" pitchFamily="34" charset="0"/>
            </a:endParaRPr>
          </a:p>
          <a:p>
            <a:pPr algn="l" rtl="0" fontAlgn="base">
              <a:buFont typeface="Arial" panose="020B0604020202020204" pitchFamily="34" charset="0"/>
              <a:buChar char="•"/>
            </a:pPr>
            <a:r>
              <a:rPr lang="en-GB" sz="1800" b="0" i="0" dirty="0">
                <a:solidFill>
                  <a:srgbClr val="000000"/>
                </a:solidFill>
                <a:effectLst/>
                <a:highlight>
                  <a:srgbClr val="FFFFFF"/>
                </a:highlight>
                <a:latin typeface="Calibri" panose="020F0502020204030204" pitchFamily="34" charset="0"/>
              </a:rPr>
              <a:t>Where applicable, a certificate or evidence demonstrating English language ability and proficiency. Applications can be considered without this evidence but any offer would be conditional on meeting minimum requirements.  </a:t>
            </a:r>
            <a:r>
              <a:rPr lang="en-GB" sz="1800" b="1" i="0" dirty="0">
                <a:solidFill>
                  <a:srgbClr val="000000"/>
                </a:solidFill>
                <a:effectLst/>
                <a:highlight>
                  <a:srgbClr val="FFFFFF"/>
                </a:highlight>
                <a:latin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To let you know how references work, the system automatically contacts the referees once the formal application is submitted. The email they receive gives a link to the referee portal, where referees can complete a sort-of questionnaire about the applicant, or upload a letter of reference (or do both). We do check throughout our process that references have been received – I’ll go into this shortly.</a:t>
            </a:r>
          </a:p>
          <a:p>
            <a:endParaRPr lang="en-GB" dirty="0"/>
          </a:p>
          <a:p>
            <a:r>
              <a:rPr lang="en-GB" dirty="0"/>
              <a:t>The application form also asks applicants whether they have identified a potential supervisor.</a:t>
            </a:r>
          </a:p>
          <a:p>
            <a:endParaRPr lang="en-GB" dirty="0">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ffectLst/>
                <a:latin typeface="Aptos Light" panose="020B0004020202020204" pitchFamily="34" charset="0"/>
              </a:rPr>
              <a:t>Section 9 of the application asks for funding intentions. We ask applicants to detail all competitions they intend to enter. </a:t>
            </a:r>
            <a:endParaRPr lang="en-GB" dirty="0">
              <a:latin typeface="Aptos Light" panose="020B0004020202020204" pitchFamily="34" charset="0"/>
            </a:endParaRPr>
          </a:p>
        </p:txBody>
      </p:sp>
      <p:sp>
        <p:nvSpPr>
          <p:cNvPr id="4" name="Slide Number Placeholder 3"/>
          <p:cNvSpPr>
            <a:spLocks noGrp="1"/>
          </p:cNvSpPr>
          <p:nvPr>
            <p:ph type="sldNum" sz="quarter" idx="5"/>
          </p:nvPr>
        </p:nvSpPr>
        <p:spPr/>
        <p:txBody>
          <a:bodyPr/>
          <a:lstStyle/>
          <a:p>
            <a:fld id="{6475FAD3-32EE-45DF-86AA-E68BC4FD3794}" type="slidenum">
              <a:rPr lang="en-GB" smtClean="0"/>
              <a:t>4</a:t>
            </a:fld>
            <a:endParaRPr lang="en-GB"/>
          </a:p>
        </p:txBody>
      </p:sp>
    </p:spTree>
    <p:extLst>
      <p:ext uri="{BB962C8B-B14F-4D97-AF65-F5344CB8AC3E}">
        <p14:creationId xmlns:p14="http://schemas.microsoft.com/office/powerpoint/2010/main" val="889368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After formal programme applications come in, admissions administrators will do a couple of things:</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(click) First, we will check that all required documents have been provided, and send a request to the applicant for any which have been omitted.</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(click) Once all documents have been received, we will assess the transcripts to confirm that the applicant meets standard entry requirements. </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Depending on particular school and department agreements, we will reject applications that fall clearly below entry requirements. For SEED, this is not applicable.</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 scenarios where an application is to be considered despite academic qualifications falling below requirements, an additional justification statement is needed from the supervisor (detailing reasons such as strength of proposal or relevant professional experience). I’ll come back to this shortly.</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dirty="0">
                <a:latin typeface="Calibri"/>
                <a:ea typeface="Calibri"/>
                <a:cs typeface="Calibri"/>
              </a:rPr>
              <a:t>(click) Depending on particular school agreements, </a:t>
            </a:r>
            <a:r>
              <a:rPr lang="en-GB" sz="1800" dirty="0">
                <a:effectLst/>
                <a:latin typeface="Calibri"/>
                <a:ea typeface="Calibri"/>
                <a:cs typeface="Calibri"/>
              </a:rPr>
              <a:t>we will circulate applications</a:t>
            </a:r>
            <a:r>
              <a:rPr lang="en-GB" sz="1800" dirty="0">
                <a:latin typeface="Calibri"/>
                <a:ea typeface="Calibri"/>
                <a:cs typeface="Calibri"/>
              </a:rPr>
              <a:t> </a:t>
            </a:r>
            <a:r>
              <a:rPr lang="en-GB" sz="1800" dirty="0">
                <a:effectLst/>
                <a:latin typeface="Calibri"/>
                <a:ea typeface="Calibri"/>
                <a:cs typeface="Calibri"/>
              </a:rPr>
              <a:t>while we are still awaiting referees to provide references. As soon as we receive the references, they will be added to the applicant’s documents for your review. </a:t>
            </a:r>
            <a:r>
              <a:rPr lang="en-GB" sz="1800" dirty="0">
                <a:latin typeface="Calibri"/>
                <a:ea typeface="Calibri"/>
                <a:cs typeface="Calibri"/>
              </a:rPr>
              <a:t>If the agreement is to await references, we </a:t>
            </a:r>
            <a:r>
              <a:rPr lang="en-GB" sz="1800" dirty="0">
                <a:effectLst/>
                <a:latin typeface="Calibri"/>
                <a:ea typeface="Calibri"/>
                <a:cs typeface="Calibri"/>
              </a:rPr>
              <a:t>will wait until 1 or both references have been submitted via the referee portal</a:t>
            </a:r>
            <a:r>
              <a:rPr lang="en-GB" sz="1800" dirty="0">
                <a:latin typeface="Calibri"/>
                <a:ea typeface="Calibri"/>
                <a:cs typeface="Calibri"/>
              </a:rPr>
              <a:t> before the applications can be circulated</a:t>
            </a:r>
            <a:r>
              <a:rPr lang="en-GB" sz="1800" dirty="0">
                <a:effectLst/>
                <a:latin typeface="Calibri"/>
                <a:ea typeface="Calibri"/>
                <a:cs typeface="Calibri"/>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defRPr/>
            </a:pPr>
            <a:r>
              <a:rPr lang="en-GB" sz="1800" dirty="0">
                <a:latin typeface="Calibri"/>
                <a:ea typeface="Calibri"/>
                <a:cs typeface="Calibri"/>
              </a:rPr>
              <a:t>(click) We</a:t>
            </a:r>
            <a:r>
              <a:rPr lang="en-GB" sz="1800" dirty="0">
                <a:effectLst/>
                <a:latin typeface="Calibri"/>
                <a:ea typeface="Calibri"/>
                <a:cs typeface="Calibri"/>
              </a:rPr>
              <a:t> will write an application summary detailing formal qualifications, and for international degrees, the UK equivalent grade and approximate percentage. For interim Master’s degrees, we will also include the current average percentage, to reflect what applicants are on target to achieve. The academic summary will also state how the applicant meets English language requirements, whether funding has been declared, and whether a potential supervisor has been identified on their application form.</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defRPr/>
            </a:pPr>
            <a:r>
              <a:rPr lang="en-GB" sz="1800" dirty="0">
                <a:latin typeface="Calibri"/>
                <a:ea typeface="Calibri"/>
                <a:cs typeface="Calibri"/>
              </a:rPr>
              <a:t>(</a:t>
            </a:r>
            <a:r>
              <a:rPr lang="en-GB" sz="1800" dirty="0">
                <a:effectLst/>
                <a:latin typeface="Calibri"/>
                <a:ea typeface="Calibri"/>
                <a:cs typeface="Calibri"/>
              </a:rPr>
              <a:t>click) This application summary will be housed in a document titled with the applicant’s</a:t>
            </a:r>
            <a:r>
              <a:rPr lang="en-GB" sz="1800" dirty="0">
                <a:latin typeface="Calibri"/>
                <a:ea typeface="Calibri"/>
                <a:cs typeface="Calibri"/>
              </a:rPr>
              <a:t> ID number,</a:t>
            </a:r>
            <a:r>
              <a:rPr lang="en-GB" sz="1800" dirty="0">
                <a:effectLst/>
                <a:latin typeface="Calibri"/>
                <a:ea typeface="Calibri"/>
                <a:cs typeface="Calibri"/>
              </a:rPr>
              <a:t> name, and application summary. This document also contains some guidance for the admissions process, including ethical considerations, export control and ATAS. This application summary document will be placed in a SharePoint folder, along with all of the applicant’s supporting documents, and a pdf of the application form.</a:t>
            </a:r>
          </a:p>
          <a:p>
            <a:pPr>
              <a:lnSpc>
                <a:spcPct val="107000"/>
              </a:lnSpc>
              <a:spcAft>
                <a:spcPts val="800"/>
              </a:spcAft>
              <a:defRPr/>
            </a:pPr>
            <a:endParaRPr lang="en-GB" sz="1800" dirty="0">
              <a:effectLst/>
              <a:latin typeface="Calibri"/>
              <a:ea typeface="Calibri"/>
              <a:cs typeface="Calibri"/>
            </a:endParaRPr>
          </a:p>
          <a:p>
            <a:pPr>
              <a:lnSpc>
                <a:spcPct val="107000"/>
              </a:lnSpc>
              <a:spcAft>
                <a:spcPts val="800"/>
              </a:spcAft>
              <a:defRPr/>
            </a:pPr>
            <a:endParaRPr lang="en-GB" sz="1800" dirty="0">
              <a:effectLst/>
              <a:latin typeface="Calibri"/>
              <a:ea typeface="Calibri"/>
              <a:cs typeface="Calibri"/>
            </a:endParaRPr>
          </a:p>
          <a:p>
            <a:pPr>
              <a:lnSpc>
                <a:spcPct val="107000"/>
              </a:lnSpc>
              <a:spcAft>
                <a:spcPts val="800"/>
              </a:spcAft>
              <a:defRPr/>
            </a:pPr>
            <a:r>
              <a:rPr lang="en-GB" sz="1800" b="1" dirty="0">
                <a:effectLst/>
                <a:latin typeface="Calibri"/>
                <a:ea typeface="Calibri"/>
                <a:cs typeface="Calibri"/>
              </a:rPr>
              <a:t>New screenshot of summary form</a:t>
            </a:r>
          </a:p>
        </p:txBody>
      </p:sp>
      <p:sp>
        <p:nvSpPr>
          <p:cNvPr id="4" name="Slide Number Placeholder 3"/>
          <p:cNvSpPr>
            <a:spLocks noGrp="1"/>
          </p:cNvSpPr>
          <p:nvPr>
            <p:ph type="sldNum" sz="quarter" idx="5"/>
          </p:nvPr>
        </p:nvSpPr>
        <p:spPr/>
        <p:txBody>
          <a:bodyPr/>
          <a:lstStyle/>
          <a:p>
            <a:fld id="{6475FAD3-32EE-45DF-86AA-E68BC4FD3794}" type="slidenum">
              <a:rPr lang="en-GB" smtClean="0"/>
              <a:t>5</a:t>
            </a:fld>
            <a:endParaRPr lang="en-GB"/>
          </a:p>
        </p:txBody>
      </p:sp>
    </p:spTree>
    <p:extLst>
      <p:ext uri="{BB962C8B-B14F-4D97-AF65-F5344CB8AC3E}">
        <p14:creationId xmlns:p14="http://schemas.microsoft.com/office/powerpoint/2010/main" val="4032556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admissions administrators have made their initial assessment, the application is then forwarded for academic consideration. Like last year, applications will be shared via email for this cycle.</a:t>
            </a:r>
          </a:p>
          <a:p>
            <a:endParaRPr lang="en-GB" dirty="0"/>
          </a:p>
          <a:p>
            <a:r>
              <a:rPr lang="en-GB" dirty="0"/>
              <a:t>The first stage of academic consideration is Initial Review. All eligible applications are forwarded to the respective DCO, Admissions Tutor or PGR Director. They will receive an email such as the one shown here, prompting them to review the application.</a:t>
            </a:r>
          </a:p>
          <a:p>
            <a:r>
              <a:rPr lang="en-GB" dirty="0"/>
              <a:t>The email will contain a link to the SharePoint folder, providing access to all relevant documents, including the application assessment summary, application form, and research proposal.</a:t>
            </a:r>
            <a:endParaRPr lang="en-GB" dirty="0">
              <a:ea typeface="Calibri"/>
              <a:cs typeface="Calibri"/>
            </a:endParaRPr>
          </a:p>
          <a:p>
            <a:endParaRPr lang="en-GB" dirty="0"/>
          </a:p>
          <a:p>
            <a:r>
              <a:rPr lang="en-GB" dirty="0"/>
              <a:t>If the application is unsuitable, the initial reviewer will reply to the admissions team via email, and the admissions administrator will process a reject decision.</a:t>
            </a:r>
            <a:endParaRPr lang="en-GB" dirty="0">
              <a:solidFill>
                <a:srgbClr val="FF0000"/>
              </a:solidFill>
              <a:ea typeface="Calibri"/>
              <a:cs typeface="Calibri"/>
            </a:endParaRPr>
          </a:p>
          <a:p>
            <a:endParaRPr lang="en-GB" dirty="0"/>
          </a:p>
          <a:p>
            <a:r>
              <a:rPr lang="en-GB" dirty="0"/>
              <a:t>If the application is suitable, the initial reviewer will reply to the email and add potential supervisor(s) to the thread. This enables us to track the progress of the application directly with the supervisor. Please note that initial reviewers may determine that the most appropriate supervisory team is different from those listed on the application form.</a:t>
            </a:r>
          </a:p>
          <a:p>
            <a:endParaRPr lang="en-GB" dirty="0">
              <a:ea typeface="Calibri"/>
              <a:cs typeface="Calibri"/>
            </a:endParaRPr>
          </a:p>
        </p:txBody>
      </p:sp>
      <p:sp>
        <p:nvSpPr>
          <p:cNvPr id="4" name="Slide Number Placeholder 3"/>
          <p:cNvSpPr>
            <a:spLocks noGrp="1"/>
          </p:cNvSpPr>
          <p:nvPr>
            <p:ph type="sldNum" sz="quarter" idx="5"/>
          </p:nvPr>
        </p:nvSpPr>
        <p:spPr/>
        <p:txBody>
          <a:bodyPr/>
          <a:lstStyle/>
          <a:p>
            <a:fld id="{6475FAD3-32EE-45DF-86AA-E68BC4FD3794}" type="slidenum">
              <a:rPr lang="en-GB" smtClean="0"/>
              <a:t>6</a:t>
            </a:fld>
            <a:endParaRPr lang="en-GB"/>
          </a:p>
        </p:txBody>
      </p:sp>
    </p:spTree>
    <p:extLst>
      <p:ext uri="{BB962C8B-B14F-4D97-AF65-F5344CB8AC3E}">
        <p14:creationId xmlns:p14="http://schemas.microsoft.com/office/powerpoint/2010/main" val="3426425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this stage, you will receive an email from the initial reviewer notifying you that there is an application for your review. In this email, there will be a (click) link to the SharePoint folder, containing all of the application documents.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application summary can be found here, along with all other relevant application documents. At this stage, you should review the documents and determine if you are interested in supervising the proposed research. You may wish at this stage to reach out to the candidate to discuss the research, or even informally prompt a redrafting process. Please be aware that the final version of proposal should be emailed to the Doctoral Academy Admissions Team so that the application can be up to date (bearing in mind this will be used for funding apps, where applicable).</a:t>
            </a:r>
          </a:p>
          <a:p>
            <a:endParaRPr lang="en-GB" dirty="0"/>
          </a:p>
          <a:p>
            <a:r>
              <a:rPr lang="en-GB" dirty="0"/>
              <a:t>In the application summary document, guidance is given on the steps required from you. In the next few slides, I will go into this in more detail.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rPr>
              <a:t>If your intention is to decline supervising the application, please notify the HUMS Admissions Team and copy in the relevant DCO / Admissions Tutor / PGR Director, giving the reason for your decision. </a:t>
            </a:r>
            <a:r>
              <a:rPr lang="en-GB" dirty="0"/>
              <a:t>You can decline before or after interview – just let us know why.</a:t>
            </a:r>
          </a:p>
        </p:txBody>
      </p:sp>
      <p:sp>
        <p:nvSpPr>
          <p:cNvPr id="4" name="Slide Number Placeholder 3"/>
          <p:cNvSpPr>
            <a:spLocks noGrp="1"/>
          </p:cNvSpPr>
          <p:nvPr>
            <p:ph type="sldNum" sz="quarter" idx="5"/>
          </p:nvPr>
        </p:nvSpPr>
        <p:spPr/>
        <p:txBody>
          <a:bodyPr/>
          <a:lstStyle/>
          <a:p>
            <a:fld id="{6475FAD3-32EE-45DF-86AA-E68BC4FD3794}" type="slidenum">
              <a:rPr lang="en-GB" smtClean="0"/>
              <a:t>7</a:t>
            </a:fld>
            <a:endParaRPr lang="en-GB"/>
          </a:p>
        </p:txBody>
      </p:sp>
    </p:spTree>
    <p:extLst>
      <p:ext uri="{BB962C8B-B14F-4D97-AF65-F5344CB8AC3E}">
        <p14:creationId xmlns:p14="http://schemas.microsoft.com/office/powerpoint/2010/main" val="1956252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you are interested in supervising the proposed research, you must formally interview the candidate as per university policy. The interview panel must at minimum consist of yourself as potential supervisor and an independent interviewer.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Humanities PGR Applicant Interview Form must be completed by the proposed main supervisor. This form must be submitted for all applicants interviewed (whether successful or not). A link to this form is provided in the admissions summary document, under ‘Instructions to Supervisors’, and at the bottom of this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[open browser with interview form]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interview form covers all bases expected in a formal interview, and contains </a:t>
            </a:r>
            <a:r>
              <a:rPr lang="en-GB" sz="1200" dirty="0">
                <a:effectLst/>
                <a:latin typeface="Calibri" panose="020F0502020204030204" pitchFamily="34" charset="0"/>
                <a:ea typeface="Times New Roman" panose="02020603050405020304" pitchFamily="18" charset="0"/>
              </a:rPr>
              <a:t>suggested questions - you can include additional questions as you feel are appropriate to the research topic. This form is used as part of funding applications, and has been cited as being helpful in making applications competitive as Pathway Leads are able to utilise the information given in the interview form when completing nomination forms. As such, we really appreciate if you complete it with all appropriate detail. </a:t>
            </a:r>
            <a:endParaRPr lang="en-GB" dirty="0"/>
          </a:p>
          <a:p>
            <a:pPr marL="0" marR="0" lvl="0" indent="0" algn="l" defTabSz="914400">
              <a:lnSpc>
                <a:spcPct val="100000"/>
              </a:lnSpc>
              <a:spcBef>
                <a:spcPts val="0"/>
              </a:spcBef>
              <a:spcAft>
                <a:spcPts val="0"/>
              </a:spcAft>
              <a:buClrTx/>
              <a:buSzTx/>
              <a:buFontTx/>
              <a:buNone/>
              <a:tabLst/>
              <a:defRPr/>
            </a:pPr>
            <a:endParaRPr lang="en-GB" b="0" i="1"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a typeface="Calibri"/>
                <a:cs typeface="Calibri"/>
              </a:rPr>
              <a:t>As a reminder, there is a question in the interview form to address whether Ethics have been considered within the research proposal, and if there are any concerns regarding </a:t>
            </a:r>
            <a:r>
              <a:rPr lang="en-GB" b="0" i="0" dirty="0"/>
              <a:t>the project gaining UREC approval in a timely manner. If there are any ethical concerns, you </a:t>
            </a:r>
            <a:r>
              <a:rPr lang="en-GB" b="0" i="0" u="sng" dirty="0"/>
              <a:t>must refer the</a:t>
            </a:r>
            <a:r>
              <a:rPr lang="en-GB" b="0" i="0" dirty="0"/>
              <a:t> </a:t>
            </a:r>
            <a:r>
              <a:rPr lang="en-GB" b="0" i="0" u="sng" dirty="0"/>
              <a:t>application upwards</a:t>
            </a:r>
            <a:r>
              <a:rPr lang="en-GB" b="0" i="0" dirty="0"/>
              <a:t> to School PGR Director and Research Director, and evidence of School PGR Director and Research Director approval must be provided before the application will progress further.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Following interview, if you are happy to supervise the applicant and their proposed research, please complete and submit the Humanities PGR Offer Proforma. A link to this form is provided in the admissions summary document, under ‘Instructions to Supervisors’, and at the bottom of the interview form.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[open Print version (no branching) in browser]</a:t>
            </a:r>
          </a:p>
          <a:p>
            <a:endParaRPr lang="en-GB" dirty="0"/>
          </a:p>
          <a:p>
            <a:r>
              <a:rPr lang="en-GB" dirty="0"/>
              <a:t>This information captured in this form (such as supervisory team and supervision percentage) is used by the admissions team to populate the programme offer, and will be reviewed at departmental level. </a:t>
            </a:r>
          </a:p>
          <a:p>
            <a:endParaRPr lang="en-GB" dirty="0"/>
          </a:p>
          <a:p>
            <a:r>
              <a:rPr lang="en-GB" dirty="0"/>
              <a:t>-The form also asks whether the applicant meets standard entry requirements for the programme. You will already have the applicant’s grades in the application summary document, but if you would like to check the programme entry requirements, a link is given here in the form. If you wish to progress an application where the applicant does not meet the programme requirements, we have added a field where you can enter the justification for admission. This will be reviewed during the remainder of the evaluation process.</a:t>
            </a:r>
          </a:p>
          <a:p>
            <a:endParaRPr lang="en-GB" dirty="0"/>
          </a:p>
        </p:txBody>
      </p:sp>
      <p:sp>
        <p:nvSpPr>
          <p:cNvPr id="4" name="Slide Number Placeholder 3"/>
          <p:cNvSpPr>
            <a:spLocks noGrp="1"/>
          </p:cNvSpPr>
          <p:nvPr>
            <p:ph type="sldNum" sz="quarter" idx="5"/>
          </p:nvPr>
        </p:nvSpPr>
        <p:spPr/>
        <p:txBody>
          <a:bodyPr/>
          <a:lstStyle/>
          <a:p>
            <a:fld id="{6475FAD3-32EE-45DF-86AA-E68BC4FD3794}" type="slidenum">
              <a:rPr lang="en-GB" smtClean="0"/>
              <a:t>8</a:t>
            </a:fld>
            <a:endParaRPr lang="en-GB"/>
          </a:p>
        </p:txBody>
      </p:sp>
    </p:spTree>
    <p:extLst>
      <p:ext uri="{BB962C8B-B14F-4D97-AF65-F5344CB8AC3E}">
        <p14:creationId xmlns:p14="http://schemas.microsoft.com/office/powerpoint/2010/main" val="40242498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you submit the interview form and offer proforma, the evaluation proceeds through 3 stages of approval.</a:t>
            </a:r>
          </a:p>
          <a:p>
            <a:endParaRPr lang="en-GB"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The first of these is PS review. At this stage we check that all relevant forms are received, and acceptable. We will add both the interview form and offer proforma to the SharePoint folder containing the applicant’s documents. At this point, we also double check that both references have been submitted. We will email the folder to the relevant Departmental Reviewer and indicate the proposed offer (</a:t>
            </a:r>
            <a:r>
              <a:rPr lang="en-GB" dirty="0" err="1"/>
              <a:t>ie</a:t>
            </a:r>
            <a:r>
              <a:rPr lang="en-GB" dirty="0"/>
              <a:t> Full Time Sept 2025 Offer, Conditional on MA). If there are any discrepancies, you are likely to receive an email from us.</a:t>
            </a:r>
          </a:p>
          <a:p>
            <a:pPr marL="0" indent="0">
              <a:buFont typeface="Arial" panose="020B0604020202020204" pitchFamily="34" charset="0"/>
              <a:buNone/>
            </a:pPr>
            <a:r>
              <a:rPr lang="en-GB" dirty="0"/>
              <a:t>(click)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i="0" dirty="0">
                <a:solidFill>
                  <a:srgbClr val="000000"/>
                </a:solidFill>
                <a:effectLst/>
                <a:latin typeface="Calibri" panose="020F0502020204030204" pitchFamily="34" charset="0"/>
              </a:rPr>
              <a:t>At Departmental Approval, Department Co-ordinator, PGR director or Admissions Tutor (dependent on individual department agreement) will check all submitted documentation and comment whether they approve the proposed offer, </a:t>
            </a:r>
            <a:r>
              <a:rPr lang="en-GB" dirty="0">
                <a:latin typeface="Aptos Light" panose="020B0004020202020204" pitchFamily="34" charset="0"/>
              </a:rPr>
              <a:t>taking into account supervisory capacity in the department. </a:t>
            </a:r>
          </a:p>
          <a:p>
            <a:pPr algn="l" rtl="0" fontAlgn="base"/>
            <a:r>
              <a:rPr lang="en-GB" b="0" i="0" u="none" strike="noStrike" dirty="0">
                <a:solidFill>
                  <a:srgbClr val="000000"/>
                </a:solidFill>
                <a:effectLst/>
                <a:latin typeface="Calibri" panose="020F0502020204030204" pitchFamily="34" charset="0"/>
              </a:rPr>
              <a:t>(click)</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buFont typeface="Arial" panose="020B0604020202020204" pitchFamily="34" charset="0"/>
              <a:buChar char="•"/>
            </a:pPr>
            <a:r>
              <a:rPr lang="en-GB" sz="1800" b="0" i="0" u="none" strike="noStrike" dirty="0">
                <a:solidFill>
                  <a:srgbClr val="000000"/>
                </a:solidFill>
                <a:effectLst/>
                <a:latin typeface="Calibri" panose="020F0502020204030204" pitchFamily="34" charset="0"/>
              </a:rPr>
              <a:t>The final stage is School Approval – depending on individual school agreements, the PGR Director or Head of Division will serve as final reviewer and comment whether they approve the proposed offer.</a:t>
            </a:r>
            <a:endParaRPr lang="en-US" sz="1800" b="0" i="0" dirty="0">
              <a:solidFill>
                <a:srgbClr val="444444"/>
              </a:solidFill>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latin typeface="Aptos Light"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All approval must be given to allow an offer to be extended to an applicant. Supervisor approval and successful interview are not sufficient until PS, Departmental and School reviewers have given the go-ahead. Once we have received this, we will (click) generate the programme offer to your new supervisee. </a:t>
            </a:r>
          </a:p>
        </p:txBody>
      </p:sp>
      <p:sp>
        <p:nvSpPr>
          <p:cNvPr id="4" name="Slide Number Placeholder 3"/>
          <p:cNvSpPr>
            <a:spLocks noGrp="1"/>
          </p:cNvSpPr>
          <p:nvPr>
            <p:ph type="sldNum" sz="quarter" idx="5"/>
          </p:nvPr>
        </p:nvSpPr>
        <p:spPr/>
        <p:txBody>
          <a:bodyPr/>
          <a:lstStyle/>
          <a:p>
            <a:fld id="{6475FAD3-32EE-45DF-86AA-E68BC4FD3794}" type="slidenum">
              <a:rPr lang="en-GB" smtClean="0"/>
              <a:t>9</a:t>
            </a:fld>
            <a:endParaRPr lang="en-GB"/>
          </a:p>
        </p:txBody>
      </p:sp>
    </p:spTree>
    <p:extLst>
      <p:ext uri="{BB962C8B-B14F-4D97-AF65-F5344CB8AC3E}">
        <p14:creationId xmlns:p14="http://schemas.microsoft.com/office/powerpoint/2010/main" val="3425259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88C5-2F7A-AD51-6216-0F9706853D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4C9B2-8F05-8768-2287-76F71603F1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7F6DB4C-F0CA-50D3-18D1-9EB4BDC69149}"/>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5" name="Footer Placeholder 4">
            <a:extLst>
              <a:ext uri="{FF2B5EF4-FFF2-40B4-BE49-F238E27FC236}">
                <a16:creationId xmlns:a16="http://schemas.microsoft.com/office/drawing/2014/main" id="{E612656F-7F56-2415-217A-503388ABFC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AA9FAA-2736-A0B8-291D-4859EBAA14EF}"/>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1689217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1601-4919-0A92-4D64-DCF6BAFE23B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E79FA99-4230-232F-F1DD-2DA28532AE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A97E16-A6AC-92D6-4045-300C3CD63335}"/>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5" name="Footer Placeholder 4">
            <a:extLst>
              <a:ext uri="{FF2B5EF4-FFF2-40B4-BE49-F238E27FC236}">
                <a16:creationId xmlns:a16="http://schemas.microsoft.com/office/drawing/2014/main" id="{0518B807-A893-8CF5-78B9-19E70F9340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B4EC63-4859-87EF-646C-468255006001}"/>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118105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D81CDE-8577-DC07-F451-1FF575248B0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D06A8A-FDA8-24B4-E038-C6A4EEFE57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241E39-E2A2-E534-F768-00A4341BC037}"/>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5" name="Footer Placeholder 4">
            <a:extLst>
              <a:ext uri="{FF2B5EF4-FFF2-40B4-BE49-F238E27FC236}">
                <a16:creationId xmlns:a16="http://schemas.microsoft.com/office/drawing/2014/main" id="{47A7D1B4-1A53-186B-C0A3-28E30727A9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0FCE77-9953-CAC4-C235-053E462EFD09}"/>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3117534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1310F-1D0F-2D86-37E0-40F5626721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642FC9-8BF3-78CC-AD02-2B05845420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73A592-BD98-52D6-EDD6-A512C9103E4D}"/>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5" name="Footer Placeholder 4">
            <a:extLst>
              <a:ext uri="{FF2B5EF4-FFF2-40B4-BE49-F238E27FC236}">
                <a16:creationId xmlns:a16="http://schemas.microsoft.com/office/drawing/2014/main" id="{E19473B6-F758-60EF-34AF-75750160F8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A2C712-A126-7889-525B-0159B8C79477}"/>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2925361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4766A-4063-378A-CDA4-2DFE78CB03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1A8F415-1347-4C8D-48C7-42D9B61709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CC8F6A-BD49-4083-F2CA-130ABB0B5220}"/>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5" name="Footer Placeholder 4">
            <a:extLst>
              <a:ext uri="{FF2B5EF4-FFF2-40B4-BE49-F238E27FC236}">
                <a16:creationId xmlns:a16="http://schemas.microsoft.com/office/drawing/2014/main" id="{212B69FB-7461-C8ED-ED77-5CC704DE4E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1CDC40-159D-0C5D-0A94-0313EB3A4125}"/>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2692398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A3880-B511-1C15-AA7E-C28A0E55E03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0AD57F3-FE0D-35D3-86DF-CEFCB04291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EF89F06-643D-C5D6-90AC-EA6D416DE0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4863CF7-8B78-2CD2-9DE9-560B1DA1E3B7}"/>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6" name="Footer Placeholder 5">
            <a:extLst>
              <a:ext uri="{FF2B5EF4-FFF2-40B4-BE49-F238E27FC236}">
                <a16:creationId xmlns:a16="http://schemas.microsoft.com/office/drawing/2014/main" id="{E2191858-F476-B011-88C1-B822B6A9BB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0DD7F6-E8FF-2D16-F61C-01CBDD9F962D}"/>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1193955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73630-5569-ECA8-769B-B85F325957F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05084A3-BEB3-B8F4-FE1A-FEE8B959BE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C08BFC-1EB6-28C2-23E8-F32A300BBC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F0C6D14-473A-38C2-C075-77C5B771D2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9492ED-4FEE-DDE9-F275-BE019F8606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8395098-F7E6-83A2-8D2E-9BC7B86CFCE7}"/>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8" name="Footer Placeholder 7">
            <a:extLst>
              <a:ext uri="{FF2B5EF4-FFF2-40B4-BE49-F238E27FC236}">
                <a16:creationId xmlns:a16="http://schemas.microsoft.com/office/drawing/2014/main" id="{5695E1AE-11E2-B6EC-61DB-33F6D76759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0627891-512A-F7DF-D589-DCBD4C2FFCD6}"/>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2060679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131AD-611C-DD37-0CFD-47163FE130F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651D45-7A0A-F9F5-A4EB-99FEAA41BC5C}"/>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4" name="Footer Placeholder 3">
            <a:extLst>
              <a:ext uri="{FF2B5EF4-FFF2-40B4-BE49-F238E27FC236}">
                <a16:creationId xmlns:a16="http://schemas.microsoft.com/office/drawing/2014/main" id="{A8D40984-1E6D-2548-66A3-8C75F32F481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DE3938-49EE-1A12-89A5-0CAE7C63A870}"/>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2531459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F3E665-3B31-367D-D2FE-DA6FB52A8F8C}"/>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3" name="Footer Placeholder 2">
            <a:extLst>
              <a:ext uri="{FF2B5EF4-FFF2-40B4-BE49-F238E27FC236}">
                <a16:creationId xmlns:a16="http://schemas.microsoft.com/office/drawing/2014/main" id="{CBBDE0E7-4D54-E4D6-DBFD-42F62D4FC55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49EBA1A-E9B5-F1FC-12AD-5F34FCC1C82C}"/>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481164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466B5-3F8D-3BDA-C792-484DC68561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532E6DA-CE61-5839-EA9C-C43780DFBE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6C83664-D0AB-A321-F6BE-3F24A2F0D2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743997-38F9-5DD0-5B55-CDBEC8429386}"/>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6" name="Footer Placeholder 5">
            <a:extLst>
              <a:ext uri="{FF2B5EF4-FFF2-40B4-BE49-F238E27FC236}">
                <a16:creationId xmlns:a16="http://schemas.microsoft.com/office/drawing/2014/main" id="{5E71DA2D-57A2-5AE6-D3DE-46477A26A3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FAB924-748C-5853-5CF0-8B441DFEC779}"/>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4055541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85489-3548-FE40-06CE-1F16087866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F1F8814-963B-B69C-60AF-00DDA58FE2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968E53-48A3-9D74-52BA-608F8D073B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FFBC90-983E-1AC8-5B62-279E77D84871}"/>
              </a:ext>
            </a:extLst>
          </p:cNvPr>
          <p:cNvSpPr>
            <a:spLocks noGrp="1"/>
          </p:cNvSpPr>
          <p:nvPr>
            <p:ph type="dt" sz="half" idx="10"/>
          </p:nvPr>
        </p:nvSpPr>
        <p:spPr/>
        <p:txBody>
          <a:bodyPr/>
          <a:lstStyle/>
          <a:p>
            <a:fld id="{9E2BC3A0-87B7-43DE-991B-F6F5E808FC6F}" type="datetimeFigureOut">
              <a:rPr lang="en-GB" smtClean="0"/>
              <a:t>02/10/2024</a:t>
            </a:fld>
            <a:endParaRPr lang="en-GB"/>
          </a:p>
        </p:txBody>
      </p:sp>
      <p:sp>
        <p:nvSpPr>
          <p:cNvPr id="6" name="Footer Placeholder 5">
            <a:extLst>
              <a:ext uri="{FF2B5EF4-FFF2-40B4-BE49-F238E27FC236}">
                <a16:creationId xmlns:a16="http://schemas.microsoft.com/office/drawing/2014/main" id="{C7AF20E7-053E-7F3A-C4AB-42BFF61E618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24E117-2FA4-CE44-971A-4AF0F3BE1B75}"/>
              </a:ext>
            </a:extLst>
          </p:cNvPr>
          <p:cNvSpPr>
            <a:spLocks noGrp="1"/>
          </p:cNvSpPr>
          <p:nvPr>
            <p:ph type="sldNum" sz="quarter" idx="12"/>
          </p:nvPr>
        </p:nvSpPr>
        <p:spPr/>
        <p:txBody>
          <a:bodyPr/>
          <a:lstStyle/>
          <a:p>
            <a:fld id="{9206CDAC-D304-43D6-98CC-DB69E746C9C6}" type="slidenum">
              <a:rPr lang="en-GB" smtClean="0"/>
              <a:t>‹#›</a:t>
            </a:fld>
            <a:endParaRPr lang="en-GB"/>
          </a:p>
        </p:txBody>
      </p:sp>
    </p:spTree>
    <p:extLst>
      <p:ext uri="{BB962C8B-B14F-4D97-AF65-F5344CB8AC3E}">
        <p14:creationId xmlns:p14="http://schemas.microsoft.com/office/powerpoint/2010/main" val="1670028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0000"/>
            <a:lum/>
          </a:blip>
          <a:srcRect/>
          <a:stretch>
            <a:fillRect l="60000" b="70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A16706-E2BE-8AE5-90CE-8360FC14B3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4A6A86A-5F76-F83D-2D43-DA04682F05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78C3BB-3185-BC0C-A483-A749BC722D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BC3A0-87B7-43DE-991B-F6F5E808FC6F}" type="datetimeFigureOut">
              <a:rPr lang="en-GB" smtClean="0"/>
              <a:t>02/10/2024</a:t>
            </a:fld>
            <a:endParaRPr lang="en-GB"/>
          </a:p>
        </p:txBody>
      </p:sp>
      <p:sp>
        <p:nvSpPr>
          <p:cNvPr id="5" name="Footer Placeholder 4">
            <a:extLst>
              <a:ext uri="{FF2B5EF4-FFF2-40B4-BE49-F238E27FC236}">
                <a16:creationId xmlns:a16="http://schemas.microsoft.com/office/drawing/2014/main" id="{42D3DF9E-7533-2B01-EA21-9F16242436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B81E073-A873-079E-6DD9-1809D01055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06CDAC-D304-43D6-98CC-DB69E746C9C6}" type="slidenum">
              <a:rPr lang="en-GB" smtClean="0"/>
              <a:t>‹#›</a:t>
            </a:fld>
            <a:endParaRPr lang="en-GB"/>
          </a:p>
        </p:txBody>
      </p:sp>
    </p:spTree>
    <p:extLst>
      <p:ext uri="{BB962C8B-B14F-4D97-AF65-F5344CB8AC3E}">
        <p14:creationId xmlns:p14="http://schemas.microsoft.com/office/powerpoint/2010/main" val="500934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taffnet.manchester.ac.uk/humanities/research/postgraduate-research/recruitment-and-admissions/fundin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staffnet.manchester.ac.uk/humanities/research/postgraduate-research/doctoral-academy/"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s://www.staffnet.manchester.ac.uk/humanities/research/postgraduate-research/recruitment-and-admissions/" TargetMode="External"/><Relationship Id="rId4" Type="http://schemas.openxmlformats.org/officeDocument/2006/relationships/hyperlink" Target="mailto:hums.doctoralacademy.admissions@manchester.ac.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taffnet.manchester.ac.uk/humanities/research/postgraduate-research/recruitment-and-admissions/admissions/ethic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hyperlink" Target="https://forms.office.com/r/ZYmUaANf2A"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s://forms.office.com/r/WgDu8eJEN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159C5-7F76-EDC6-1601-E648FB7D31C5}"/>
              </a:ext>
            </a:extLst>
          </p:cNvPr>
          <p:cNvSpPr>
            <a:spLocks noGrp="1"/>
          </p:cNvSpPr>
          <p:nvPr>
            <p:ph type="ctrTitle"/>
          </p:nvPr>
        </p:nvSpPr>
        <p:spPr>
          <a:xfrm>
            <a:off x="595745" y="2875281"/>
            <a:ext cx="11000509" cy="1199535"/>
          </a:xfrm>
        </p:spPr>
        <p:txBody>
          <a:bodyPr>
            <a:normAutofit/>
          </a:bodyPr>
          <a:lstStyle/>
          <a:p>
            <a:r>
              <a:rPr lang="en-GB" sz="4800" b="1" u="sng">
                <a:solidFill>
                  <a:srgbClr val="7030A0"/>
                </a:solidFill>
                <a:latin typeface="Aptos Light" panose="020B0004020202020204" pitchFamily="34" charset="0"/>
              </a:rPr>
              <a:t>Postgraduate Research Admissions</a:t>
            </a:r>
          </a:p>
        </p:txBody>
      </p:sp>
      <p:sp>
        <p:nvSpPr>
          <p:cNvPr id="3" name="Subtitle 2">
            <a:extLst>
              <a:ext uri="{FF2B5EF4-FFF2-40B4-BE49-F238E27FC236}">
                <a16:creationId xmlns:a16="http://schemas.microsoft.com/office/drawing/2014/main" id="{486CB3A1-9810-2C8C-73C2-52E07A9628EE}"/>
              </a:ext>
            </a:extLst>
          </p:cNvPr>
          <p:cNvSpPr>
            <a:spLocks noGrp="1"/>
          </p:cNvSpPr>
          <p:nvPr>
            <p:ph type="subTitle" idx="1"/>
          </p:nvPr>
        </p:nvSpPr>
        <p:spPr>
          <a:xfrm>
            <a:off x="1523999" y="4262171"/>
            <a:ext cx="9144000" cy="1011526"/>
          </a:xfrm>
        </p:spPr>
        <p:txBody>
          <a:bodyPr/>
          <a:lstStyle/>
          <a:p>
            <a:r>
              <a:rPr lang="en-GB" dirty="0">
                <a:latin typeface="Aptos Light" panose="020B0004020202020204" pitchFamily="34" charset="0"/>
              </a:rPr>
              <a:t>Interim Evaluation Process and Guidance</a:t>
            </a:r>
          </a:p>
          <a:p>
            <a:r>
              <a:rPr lang="en-GB" sz="2000" dirty="0">
                <a:latin typeface="Aptos Light" panose="020B0004020202020204" pitchFamily="34" charset="0"/>
              </a:rPr>
              <a:t>October 2024</a:t>
            </a:r>
          </a:p>
        </p:txBody>
      </p:sp>
      <p:sp>
        <p:nvSpPr>
          <p:cNvPr id="5" name="TextBox 4">
            <a:extLst>
              <a:ext uri="{FF2B5EF4-FFF2-40B4-BE49-F238E27FC236}">
                <a16:creationId xmlns:a16="http://schemas.microsoft.com/office/drawing/2014/main" id="{498931B3-5BB0-01C3-2BF8-114E88209029}"/>
              </a:ext>
            </a:extLst>
          </p:cNvPr>
          <p:cNvSpPr txBox="1"/>
          <p:nvPr/>
        </p:nvSpPr>
        <p:spPr>
          <a:xfrm>
            <a:off x="404380" y="2041595"/>
            <a:ext cx="4734160" cy="369332"/>
          </a:xfrm>
          <a:prstGeom prst="rect">
            <a:avLst/>
          </a:prstGeom>
          <a:noFill/>
        </p:spPr>
        <p:txBody>
          <a:bodyPr wrap="square">
            <a:spAutoFit/>
          </a:bodyPr>
          <a:lstStyle/>
          <a:p>
            <a:r>
              <a:rPr lang="en-GB" b="1" i="0" u="sng" dirty="0">
                <a:solidFill>
                  <a:srgbClr val="6B2C91"/>
                </a:solidFill>
                <a:effectLst/>
                <a:latin typeface="Aptos Light" panose="020B0004020202020204" pitchFamily="34" charset="0"/>
              </a:rPr>
              <a:t>Humanities Doctoral Academy</a:t>
            </a:r>
            <a:endParaRPr lang="en-GB" dirty="0">
              <a:latin typeface="Aptos Light" panose="020B0004020202020204" pitchFamily="34" charset="0"/>
            </a:endParaRPr>
          </a:p>
        </p:txBody>
      </p:sp>
      <p:pic>
        <p:nvPicPr>
          <p:cNvPr id="6" name="Picture 2" descr="The University of Manchester">
            <a:extLst>
              <a:ext uri="{FF2B5EF4-FFF2-40B4-BE49-F238E27FC236}">
                <a16:creationId xmlns:a16="http://schemas.microsoft.com/office/drawing/2014/main" id="{50B1A3E7-EE34-F0FB-C433-9C5D5C9102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380" y="426356"/>
            <a:ext cx="3420280" cy="1427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7755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6A7CC-4624-0709-4102-2B738822F3EF}"/>
              </a:ext>
            </a:extLst>
          </p:cNvPr>
          <p:cNvSpPr>
            <a:spLocks noGrp="1"/>
          </p:cNvSpPr>
          <p:nvPr>
            <p:ph type="title"/>
          </p:nvPr>
        </p:nvSpPr>
        <p:spPr>
          <a:xfrm>
            <a:off x="1820779" y="270806"/>
            <a:ext cx="4275221" cy="1325563"/>
          </a:xfrm>
        </p:spPr>
        <p:txBody>
          <a:bodyPr/>
          <a:lstStyle/>
          <a:p>
            <a:r>
              <a:rPr lang="en-GB">
                <a:latin typeface="Aptos Light"/>
              </a:rPr>
              <a:t>Funding</a:t>
            </a:r>
            <a:endParaRPr lang="en-GB">
              <a:latin typeface="Aptos Light" panose="020B0004020202020204" pitchFamily="34" charset="0"/>
            </a:endParaRPr>
          </a:p>
        </p:txBody>
      </p:sp>
      <p:sp>
        <p:nvSpPr>
          <p:cNvPr id="3" name="Content Placeholder 2">
            <a:extLst>
              <a:ext uri="{FF2B5EF4-FFF2-40B4-BE49-F238E27FC236}">
                <a16:creationId xmlns:a16="http://schemas.microsoft.com/office/drawing/2014/main" id="{E5526CDB-D76C-0640-1279-0D7CF19B8D2B}"/>
              </a:ext>
            </a:extLst>
          </p:cNvPr>
          <p:cNvSpPr>
            <a:spLocks noGrp="1"/>
          </p:cNvSpPr>
          <p:nvPr>
            <p:ph idx="1"/>
          </p:nvPr>
        </p:nvSpPr>
        <p:spPr>
          <a:xfrm>
            <a:off x="1792704" y="1825624"/>
            <a:ext cx="9561095" cy="4761569"/>
          </a:xfrm>
        </p:spPr>
        <p:txBody>
          <a:bodyPr vert="horz" lIns="91440" tIns="45720" rIns="91440" bIns="45720" rtlCol="0" anchor="t">
            <a:normAutofit/>
          </a:bodyPr>
          <a:lstStyle/>
          <a:p>
            <a:r>
              <a:rPr lang="en-GB" dirty="0">
                <a:latin typeface="Aptos Light"/>
              </a:rPr>
              <a:t>To apply for internal funding competitions, applicants must indicate in section 9 of their programme application which competitions they would like to enter.</a:t>
            </a:r>
          </a:p>
          <a:p>
            <a:r>
              <a:rPr lang="en-GB" dirty="0">
                <a:latin typeface="Aptos Light"/>
              </a:rPr>
              <a:t>Please be aware that ESRC NWSSDTP and AHRC NWCDTP applications have a strict 1500 word count on research proposals. If you have an applicant applying for research council funding, the funding application version of the proposal must be provided with their funding application.</a:t>
            </a:r>
          </a:p>
          <a:p>
            <a:r>
              <a:rPr lang="en-GB" dirty="0">
                <a:latin typeface="Aptos Light"/>
              </a:rPr>
              <a:t>For specific information on funding competition eligibility and processes, please see the pages on the </a:t>
            </a:r>
            <a:r>
              <a:rPr lang="en-GB" dirty="0">
                <a:latin typeface="Aptos Light"/>
                <a:hlinkClick r:id="rId3"/>
              </a:rPr>
              <a:t>Recruitment and Admissions &gt; Funding area of </a:t>
            </a:r>
            <a:r>
              <a:rPr lang="en-GB" dirty="0" err="1">
                <a:latin typeface="Aptos Light"/>
                <a:hlinkClick r:id="rId3"/>
              </a:rPr>
              <a:t>StaffNet</a:t>
            </a:r>
            <a:r>
              <a:rPr lang="en-GB" dirty="0">
                <a:latin typeface="Aptos Light"/>
                <a:hlinkClick r:id="rId3"/>
              </a:rPr>
              <a:t>.</a:t>
            </a:r>
            <a:endParaRPr lang="en-GB" dirty="0">
              <a:latin typeface="Aptos Light"/>
            </a:endParaRPr>
          </a:p>
          <a:p>
            <a:endParaRPr lang="en-GB" dirty="0">
              <a:latin typeface="Aptos Light"/>
            </a:endParaRPr>
          </a:p>
        </p:txBody>
      </p:sp>
      <p:sp>
        <p:nvSpPr>
          <p:cNvPr id="6" name="Rectangle: Beveled 5">
            <a:extLst>
              <a:ext uri="{FF2B5EF4-FFF2-40B4-BE49-F238E27FC236}">
                <a16:creationId xmlns:a16="http://schemas.microsoft.com/office/drawing/2014/main" id="{B5C729AE-42C8-AFF6-BDE6-0698186A46ED}"/>
              </a:ext>
            </a:extLst>
          </p:cNvPr>
          <p:cNvSpPr/>
          <p:nvPr/>
        </p:nvSpPr>
        <p:spPr>
          <a:xfrm>
            <a:off x="-3555" y="-228600"/>
            <a:ext cx="1683512" cy="7086600"/>
          </a:xfrm>
          <a:prstGeom prst="bevel">
            <a:avLst>
              <a:gd name="adj" fmla="val 11071"/>
            </a:avLst>
          </a:prstGeom>
          <a:solidFill>
            <a:schemeClr val="accent2">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a:extLst>
              <a:ext uri="{FF2B5EF4-FFF2-40B4-BE49-F238E27FC236}">
                <a16:creationId xmlns:a16="http://schemas.microsoft.com/office/drawing/2014/main" id="{54ABEA31-E020-4C6A-1DE5-605075552B02}"/>
              </a:ext>
            </a:extLst>
          </p:cNvPr>
          <p:cNvSpPr/>
          <p:nvPr/>
        </p:nvSpPr>
        <p:spPr>
          <a:xfrm rot="5400000">
            <a:off x="-3390904" y="3162300"/>
            <a:ext cx="7086600" cy="304800"/>
          </a:xfrm>
          <a:prstGeom prst="rect">
            <a:avLst/>
          </a:prstGeom>
          <a:solidFill>
            <a:srgbClr val="00206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Callout: Left Arrow 9">
            <a:extLst>
              <a:ext uri="{FF2B5EF4-FFF2-40B4-BE49-F238E27FC236}">
                <a16:creationId xmlns:a16="http://schemas.microsoft.com/office/drawing/2014/main" id="{095B41F6-52D4-01F7-1045-733785D0CA6A}"/>
              </a:ext>
            </a:extLst>
          </p:cNvPr>
          <p:cNvSpPr/>
          <p:nvPr/>
        </p:nvSpPr>
        <p:spPr>
          <a:xfrm>
            <a:off x="293222" y="-11526"/>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Pre-application</a:t>
            </a:r>
            <a:endParaRPr lang="en-GB" sz="900" b="1" dirty="0"/>
          </a:p>
        </p:txBody>
      </p:sp>
      <p:sp>
        <p:nvSpPr>
          <p:cNvPr id="11" name="Callout: Left Arrow 10">
            <a:extLst>
              <a:ext uri="{FF2B5EF4-FFF2-40B4-BE49-F238E27FC236}">
                <a16:creationId xmlns:a16="http://schemas.microsoft.com/office/drawing/2014/main" id="{6D2D21C7-2E56-5862-27EA-0F1D051902B4}"/>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Offer</a:t>
            </a:r>
            <a:endParaRPr lang="en-GB" sz="900" b="1" dirty="0"/>
          </a:p>
        </p:txBody>
      </p:sp>
      <p:sp>
        <p:nvSpPr>
          <p:cNvPr id="12" name="Callout: Left Arrow 11">
            <a:extLst>
              <a:ext uri="{FF2B5EF4-FFF2-40B4-BE49-F238E27FC236}">
                <a16:creationId xmlns:a16="http://schemas.microsoft.com/office/drawing/2014/main" id="{CCF0D2D7-960D-FB61-1BCB-13A994C44CD3}"/>
              </a:ext>
            </a:extLst>
          </p:cNvPr>
          <p:cNvSpPr/>
          <p:nvPr/>
        </p:nvSpPr>
        <p:spPr>
          <a:xfrm>
            <a:off x="285659" y="516078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School Approval</a:t>
            </a:r>
            <a:endParaRPr lang="en-GB" sz="900" b="1" dirty="0"/>
          </a:p>
        </p:txBody>
      </p:sp>
      <p:sp>
        <p:nvSpPr>
          <p:cNvPr id="13" name="Callout: Left Arrow 12">
            <a:extLst>
              <a:ext uri="{FF2B5EF4-FFF2-40B4-BE49-F238E27FC236}">
                <a16:creationId xmlns:a16="http://schemas.microsoft.com/office/drawing/2014/main" id="{D2A16C11-CBAE-26A5-9C3D-4714F06ED40D}"/>
              </a:ext>
            </a:extLst>
          </p:cNvPr>
          <p:cNvSpPr/>
          <p:nvPr/>
        </p:nvSpPr>
        <p:spPr>
          <a:xfrm>
            <a:off x="293222" y="88815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Programme Application</a:t>
            </a:r>
            <a:endParaRPr lang="en-GB" sz="900" b="1" dirty="0"/>
          </a:p>
        </p:txBody>
      </p:sp>
      <p:sp>
        <p:nvSpPr>
          <p:cNvPr id="19" name="Callout: Left Arrow 18">
            <a:extLst>
              <a:ext uri="{FF2B5EF4-FFF2-40B4-BE49-F238E27FC236}">
                <a16:creationId xmlns:a16="http://schemas.microsoft.com/office/drawing/2014/main" id="{0022B8AA-C9B0-D866-F3A1-4DEE21D1ED5D}"/>
              </a:ext>
            </a:extLst>
          </p:cNvPr>
          <p:cNvSpPr/>
          <p:nvPr/>
        </p:nvSpPr>
        <p:spPr>
          <a:xfrm>
            <a:off x="285659" y="173793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Initial Review</a:t>
            </a:r>
            <a:endParaRPr lang="en-GB" sz="900" b="1" dirty="0"/>
          </a:p>
        </p:txBody>
      </p:sp>
      <p:sp>
        <p:nvSpPr>
          <p:cNvPr id="20" name="Callout: Left Arrow 19">
            <a:extLst>
              <a:ext uri="{FF2B5EF4-FFF2-40B4-BE49-F238E27FC236}">
                <a16:creationId xmlns:a16="http://schemas.microsoft.com/office/drawing/2014/main" id="{83D7BF9F-B457-C309-8992-33250D81727A}"/>
              </a:ext>
            </a:extLst>
          </p:cNvPr>
          <p:cNvSpPr/>
          <p:nvPr/>
        </p:nvSpPr>
        <p:spPr>
          <a:xfrm>
            <a:off x="285659" y="2587791"/>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Supervisor Decision</a:t>
            </a:r>
            <a:endParaRPr lang="en-GB" sz="900" b="1" dirty="0"/>
          </a:p>
        </p:txBody>
      </p:sp>
      <p:sp>
        <p:nvSpPr>
          <p:cNvPr id="21" name="Callout: Left Arrow 20">
            <a:extLst>
              <a:ext uri="{FF2B5EF4-FFF2-40B4-BE49-F238E27FC236}">
                <a16:creationId xmlns:a16="http://schemas.microsoft.com/office/drawing/2014/main" id="{ADD18973-B212-0813-5032-E3A298B145D1}"/>
              </a:ext>
            </a:extLst>
          </p:cNvPr>
          <p:cNvSpPr/>
          <p:nvPr/>
        </p:nvSpPr>
        <p:spPr>
          <a:xfrm>
            <a:off x="285659" y="3446047"/>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PS Review</a:t>
            </a:r>
            <a:endParaRPr lang="en-GB" sz="900" b="1" dirty="0"/>
          </a:p>
        </p:txBody>
      </p:sp>
      <p:sp>
        <p:nvSpPr>
          <p:cNvPr id="22" name="Callout: Left Arrow 21">
            <a:extLst>
              <a:ext uri="{FF2B5EF4-FFF2-40B4-BE49-F238E27FC236}">
                <a16:creationId xmlns:a16="http://schemas.microsoft.com/office/drawing/2014/main" id="{C434064D-A5AD-81AD-FD70-C57F2EB5FBB6}"/>
              </a:ext>
            </a:extLst>
          </p:cNvPr>
          <p:cNvSpPr/>
          <p:nvPr/>
        </p:nvSpPr>
        <p:spPr>
          <a:xfrm>
            <a:off x="285659" y="4303418"/>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t>Department</a:t>
            </a:r>
          </a:p>
          <a:p>
            <a:pPr algn="ctr"/>
            <a:r>
              <a:rPr lang="en-GB" sz="1000" b="1" dirty="0"/>
              <a:t>Approval</a:t>
            </a:r>
            <a:endParaRPr lang="en-GB" sz="700" b="1" dirty="0"/>
          </a:p>
        </p:txBody>
      </p:sp>
      <p:sp>
        <p:nvSpPr>
          <p:cNvPr id="23" name="Callout: Left Arrow 22">
            <a:extLst>
              <a:ext uri="{FF2B5EF4-FFF2-40B4-BE49-F238E27FC236}">
                <a16:creationId xmlns:a16="http://schemas.microsoft.com/office/drawing/2014/main" id="{C2ADE718-B8C3-26A2-0015-F92991C1E529}"/>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rgbClr val="002060"/>
                </a:solidFill>
              </a:rPr>
              <a:t>Formal Offer</a:t>
            </a:r>
            <a:endParaRPr lang="en-GB" sz="900" b="1" dirty="0">
              <a:solidFill>
                <a:srgbClr val="002060"/>
              </a:solidFill>
            </a:endParaRPr>
          </a:p>
        </p:txBody>
      </p:sp>
    </p:spTree>
    <p:extLst>
      <p:ext uri="{BB962C8B-B14F-4D97-AF65-F5344CB8AC3E}">
        <p14:creationId xmlns:p14="http://schemas.microsoft.com/office/powerpoint/2010/main" val="3639354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6A7CC-4624-0709-4102-2B738822F3EF}"/>
              </a:ext>
            </a:extLst>
          </p:cNvPr>
          <p:cNvSpPr>
            <a:spLocks noGrp="1"/>
          </p:cNvSpPr>
          <p:nvPr>
            <p:ph type="title"/>
          </p:nvPr>
        </p:nvSpPr>
        <p:spPr>
          <a:xfrm>
            <a:off x="838200" y="365125"/>
            <a:ext cx="10515600" cy="758281"/>
          </a:xfrm>
        </p:spPr>
        <p:txBody>
          <a:bodyPr/>
          <a:lstStyle/>
          <a:p>
            <a:r>
              <a:rPr lang="en-GB" b="1">
                <a:solidFill>
                  <a:srgbClr val="7030A0"/>
                </a:solidFill>
                <a:latin typeface="Aptos Light" panose="020B0004020202020204" pitchFamily="34" charset="0"/>
              </a:rPr>
              <a:t>PGR Admissions</a:t>
            </a:r>
          </a:p>
        </p:txBody>
      </p:sp>
      <p:sp>
        <p:nvSpPr>
          <p:cNvPr id="3" name="Content Placeholder 2">
            <a:extLst>
              <a:ext uri="{FF2B5EF4-FFF2-40B4-BE49-F238E27FC236}">
                <a16:creationId xmlns:a16="http://schemas.microsoft.com/office/drawing/2014/main" id="{A9972C55-A8D1-1C99-DEF1-BA194C858F59}"/>
              </a:ext>
            </a:extLst>
          </p:cNvPr>
          <p:cNvSpPr>
            <a:spLocks noGrp="1"/>
          </p:cNvSpPr>
          <p:nvPr>
            <p:ph idx="1"/>
          </p:nvPr>
        </p:nvSpPr>
        <p:spPr/>
        <p:txBody>
          <a:bodyPr>
            <a:normAutofit/>
          </a:bodyPr>
          <a:lstStyle/>
          <a:p>
            <a:pPr marL="0" indent="0">
              <a:buNone/>
            </a:pPr>
            <a:r>
              <a:rPr lang="en-GB" sz="2000" dirty="0">
                <a:latin typeface="Aptos Light" panose="020B0004020202020204" pitchFamily="34" charset="0"/>
              </a:rPr>
              <a:t>Humanities Doctoral Academy Recruitment &amp; Admissions Team</a:t>
            </a:r>
          </a:p>
          <a:p>
            <a:pPr marL="0" indent="0">
              <a:buNone/>
            </a:pPr>
            <a:r>
              <a:rPr lang="en-GB" sz="2000" dirty="0">
                <a:latin typeface="Aptos Light" panose="020B0004020202020204" pitchFamily="34" charset="0"/>
                <a:hlinkClick r:id="rId3"/>
              </a:rPr>
              <a:t>https://www.staffnet.manchester.ac.uk/humanities/research/postgraduate-research/doctoral-academy/</a:t>
            </a:r>
            <a:endParaRPr lang="en-GB" sz="2000" dirty="0">
              <a:latin typeface="Aptos Light" panose="020B0004020202020204" pitchFamily="34" charset="0"/>
            </a:endParaRPr>
          </a:p>
          <a:p>
            <a:pPr marL="0" indent="0">
              <a:buNone/>
            </a:pPr>
            <a:r>
              <a:rPr lang="en-GB" sz="1800" dirty="0">
                <a:latin typeface="Aptos Light" panose="020B0004020202020204" pitchFamily="34" charset="0"/>
                <a:hlinkClick r:id="rId4"/>
              </a:rPr>
              <a:t>hums.doctoralacademy.admissions@manchester.ac.uk</a:t>
            </a:r>
            <a:endParaRPr lang="en-GB" sz="1800" dirty="0">
              <a:latin typeface="Aptos Light" panose="020B0004020202020204" pitchFamily="34" charset="0"/>
            </a:endParaRPr>
          </a:p>
          <a:p>
            <a:pPr marL="0" indent="0">
              <a:buNone/>
            </a:pPr>
            <a:r>
              <a:rPr lang="en-GB" sz="1800" dirty="0">
                <a:solidFill>
                  <a:srgbClr val="808080"/>
                </a:solidFill>
                <a:latin typeface="Aptos Light" panose="020B0004020202020204" pitchFamily="34" charset="0"/>
                <a:ea typeface="Calibri" panose="020F0502020204030204" pitchFamily="34" charset="0"/>
              </a:rPr>
              <a:t>T</a:t>
            </a:r>
            <a:r>
              <a:rPr lang="en-GB" sz="1800" dirty="0">
                <a:solidFill>
                  <a:srgbClr val="808080"/>
                </a:solidFill>
                <a:effectLst/>
                <a:latin typeface="Aptos Light" panose="020B0004020202020204" pitchFamily="34" charset="0"/>
                <a:ea typeface="Calibri" panose="020F0502020204030204" pitchFamily="34" charset="0"/>
              </a:rPr>
              <a:t>elephone: +44 (0)161 275 1200 – Select Option 1</a:t>
            </a:r>
          </a:p>
          <a:p>
            <a:pPr marL="0" indent="0">
              <a:buNone/>
            </a:pPr>
            <a:endParaRPr lang="en-GB" sz="2000" dirty="0">
              <a:solidFill>
                <a:srgbClr val="808080"/>
              </a:solidFill>
              <a:effectLst/>
              <a:latin typeface="Aptos Light" panose="020B0004020202020204" pitchFamily="34" charset="0"/>
              <a:ea typeface="Calibri" panose="020F0502020204030204" pitchFamily="34" charset="0"/>
            </a:endParaRPr>
          </a:p>
          <a:p>
            <a:pPr marL="0" indent="0">
              <a:buNone/>
            </a:pPr>
            <a:r>
              <a:rPr lang="en-GB" sz="2000" dirty="0">
                <a:latin typeface="Aptos Light" panose="020B0004020202020204" pitchFamily="34" charset="0"/>
              </a:rPr>
              <a:t>This presentation, and further resources will be housed in the Recruitment and Admissions section of Humanities PGR on </a:t>
            </a:r>
            <a:r>
              <a:rPr lang="en-GB" sz="2000" dirty="0" err="1">
                <a:latin typeface="Aptos Light" panose="020B0004020202020204" pitchFamily="34" charset="0"/>
              </a:rPr>
              <a:t>StaffNet</a:t>
            </a:r>
            <a:r>
              <a:rPr lang="en-GB" sz="2000" dirty="0">
                <a:latin typeface="Aptos Light" panose="020B0004020202020204" pitchFamily="34" charset="0"/>
              </a:rPr>
              <a:t>: </a:t>
            </a:r>
            <a:r>
              <a:rPr lang="en-GB" sz="2000" dirty="0">
                <a:latin typeface="Aptos Light" panose="020B0004020202020204" pitchFamily="34" charset="0"/>
                <a:hlinkClick r:id="rId5"/>
              </a:rPr>
              <a:t>https://www.staffnet.manchester.ac.uk/humanities/research/postgraduate-research/recruitment-and-admissions/</a:t>
            </a:r>
            <a:endParaRPr lang="en-GB" sz="2000" dirty="0">
              <a:latin typeface="Aptos Light" panose="020B0004020202020204" pitchFamily="34" charset="0"/>
            </a:endParaRPr>
          </a:p>
          <a:p>
            <a:pPr marL="0" indent="0">
              <a:buNone/>
            </a:pPr>
            <a:endParaRPr lang="en-GB" sz="2000" dirty="0">
              <a:latin typeface="Aptos Light" panose="020B0004020202020204" pitchFamily="34" charset="0"/>
            </a:endParaRPr>
          </a:p>
          <a:p>
            <a:pPr marL="0" indent="0">
              <a:buNone/>
            </a:pPr>
            <a:endParaRPr lang="en-GB" sz="1800" dirty="0">
              <a:solidFill>
                <a:srgbClr val="808080"/>
              </a:solidFill>
              <a:effectLst/>
              <a:latin typeface="Aptos Light" panose="020B0004020202020204" pitchFamily="34" charset="0"/>
              <a:ea typeface="Calibri" panose="020F0502020204030204" pitchFamily="34" charset="0"/>
            </a:endParaRPr>
          </a:p>
          <a:p>
            <a:pPr marL="0" indent="0">
              <a:buNone/>
            </a:pPr>
            <a:endParaRPr lang="en-GB" sz="1800" dirty="0">
              <a:latin typeface="Aptos Light" panose="020B0004020202020204" pitchFamily="34" charset="0"/>
            </a:endParaRPr>
          </a:p>
          <a:p>
            <a:pPr marL="0" indent="0">
              <a:buNone/>
            </a:pPr>
            <a:endParaRPr lang="en-GB" sz="1800" dirty="0">
              <a:latin typeface="Aptos Light" panose="020B0004020202020204" pitchFamily="34" charset="0"/>
            </a:endParaRPr>
          </a:p>
        </p:txBody>
      </p:sp>
      <p:sp>
        <p:nvSpPr>
          <p:cNvPr id="4" name="TextBox 3">
            <a:extLst>
              <a:ext uri="{FF2B5EF4-FFF2-40B4-BE49-F238E27FC236}">
                <a16:creationId xmlns:a16="http://schemas.microsoft.com/office/drawing/2014/main" id="{A243A0D6-0A2D-C1EF-BCFB-8DAEBF614648}"/>
              </a:ext>
            </a:extLst>
          </p:cNvPr>
          <p:cNvSpPr txBox="1"/>
          <p:nvPr/>
        </p:nvSpPr>
        <p:spPr>
          <a:xfrm>
            <a:off x="838200" y="878617"/>
            <a:ext cx="4569823" cy="646331"/>
          </a:xfrm>
          <a:prstGeom prst="rect">
            <a:avLst/>
          </a:prstGeom>
          <a:noFill/>
        </p:spPr>
        <p:txBody>
          <a:bodyPr wrap="square" rtlCol="0">
            <a:spAutoFit/>
          </a:bodyPr>
          <a:lstStyle/>
          <a:p>
            <a:r>
              <a:rPr lang="en-GB" sz="3600" b="1">
                <a:solidFill>
                  <a:srgbClr val="7030A0"/>
                </a:solidFill>
                <a:latin typeface="Aptos Light" panose="020B0004020202020204" pitchFamily="34" charset="0"/>
              </a:rPr>
              <a:t>Questions?</a:t>
            </a:r>
            <a:endParaRPr lang="en-GB" sz="3600">
              <a:latin typeface="Aptos Light" panose="020B0004020202020204" pitchFamily="34" charset="0"/>
            </a:endParaRPr>
          </a:p>
        </p:txBody>
      </p:sp>
    </p:spTree>
    <p:extLst>
      <p:ext uri="{BB962C8B-B14F-4D97-AF65-F5344CB8AC3E}">
        <p14:creationId xmlns:p14="http://schemas.microsoft.com/office/powerpoint/2010/main" val="2392417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856239-0914-FDE7-1C56-845CB27E7A3C}"/>
              </a:ext>
            </a:extLst>
          </p:cNvPr>
          <p:cNvSpPr>
            <a:spLocks noGrp="1"/>
          </p:cNvSpPr>
          <p:nvPr>
            <p:ph type="title"/>
          </p:nvPr>
        </p:nvSpPr>
        <p:spPr>
          <a:xfrm>
            <a:off x="579496" y="521566"/>
            <a:ext cx="5925799" cy="1004594"/>
          </a:xfrm>
        </p:spPr>
        <p:txBody>
          <a:bodyPr>
            <a:normAutofit fontScale="90000"/>
          </a:bodyPr>
          <a:lstStyle/>
          <a:p>
            <a:r>
              <a:rPr lang="en-GB" sz="4800" b="1" u="sng">
                <a:solidFill>
                  <a:srgbClr val="FFFFFF"/>
                </a:solidFill>
                <a:latin typeface="Aptos Light" panose="020B0004020202020204" pitchFamily="34" charset="0"/>
              </a:rPr>
              <a:t>Timeline of Admissions</a:t>
            </a:r>
          </a:p>
        </p:txBody>
      </p:sp>
      <p:sp>
        <p:nvSpPr>
          <p:cNvPr id="20" name="Rectangle: Rounded Corners 19">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B7CA72B-06F5-1057-0E0A-E1EC3A9B879B}"/>
              </a:ext>
            </a:extLst>
          </p:cNvPr>
          <p:cNvSpPr/>
          <p:nvPr/>
        </p:nvSpPr>
        <p:spPr>
          <a:xfrm>
            <a:off x="1259088" y="3926467"/>
            <a:ext cx="9454558" cy="18581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ptos Light" panose="020B0004020202020204" pitchFamily="34" charset="0"/>
            </a:endParaRPr>
          </a:p>
        </p:txBody>
      </p:sp>
      <p:sp>
        <p:nvSpPr>
          <p:cNvPr id="5" name="Callout: Down Arrow 4">
            <a:extLst>
              <a:ext uri="{FF2B5EF4-FFF2-40B4-BE49-F238E27FC236}">
                <a16:creationId xmlns:a16="http://schemas.microsoft.com/office/drawing/2014/main" id="{10A30ACA-DCF2-A97E-B52C-59632C053434}"/>
              </a:ext>
            </a:extLst>
          </p:cNvPr>
          <p:cNvSpPr/>
          <p:nvPr/>
        </p:nvSpPr>
        <p:spPr>
          <a:xfrm>
            <a:off x="1259089" y="2920285"/>
            <a:ext cx="1097036" cy="1017432"/>
          </a:xfrm>
          <a:prstGeom prst="downArrow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3816">
              <a:spcAft>
                <a:spcPts val="600"/>
              </a:spcAft>
            </a:pPr>
            <a:r>
              <a:rPr lang="en-GB" sz="1068" b="1" kern="1200">
                <a:solidFill>
                  <a:schemeClr val="lt1"/>
                </a:solidFill>
                <a:latin typeface="Aptos Light" panose="020B0004020202020204" pitchFamily="34" charset="0"/>
              </a:rPr>
              <a:t>Pre-application</a:t>
            </a:r>
            <a:endParaRPr lang="en-GB" sz="1200" b="1">
              <a:latin typeface="Aptos Light" panose="020B0004020202020204" pitchFamily="34" charset="0"/>
            </a:endParaRPr>
          </a:p>
        </p:txBody>
      </p:sp>
      <p:sp>
        <p:nvSpPr>
          <p:cNvPr id="6" name="Callout: Down Arrow 5">
            <a:extLst>
              <a:ext uri="{FF2B5EF4-FFF2-40B4-BE49-F238E27FC236}">
                <a16:creationId xmlns:a16="http://schemas.microsoft.com/office/drawing/2014/main" id="{38AB2CF1-79E0-4CB3-D255-4153C2703209}"/>
              </a:ext>
            </a:extLst>
          </p:cNvPr>
          <p:cNvSpPr/>
          <p:nvPr/>
        </p:nvSpPr>
        <p:spPr>
          <a:xfrm>
            <a:off x="2580555" y="2920284"/>
            <a:ext cx="1097036" cy="1017432"/>
          </a:xfrm>
          <a:prstGeom prst="downArrow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3816">
              <a:spcAft>
                <a:spcPts val="600"/>
              </a:spcAft>
            </a:pPr>
            <a:r>
              <a:rPr lang="en-GB" sz="1068" b="1" kern="1200">
                <a:solidFill>
                  <a:schemeClr val="lt1"/>
                </a:solidFill>
                <a:latin typeface="Aptos Light" panose="020B0004020202020204" pitchFamily="34" charset="0"/>
              </a:rPr>
              <a:t>Formal application submitted</a:t>
            </a:r>
            <a:endParaRPr lang="en-GB" sz="1200" b="1">
              <a:latin typeface="Aptos Light" panose="020B0004020202020204" pitchFamily="34" charset="0"/>
            </a:endParaRPr>
          </a:p>
        </p:txBody>
      </p:sp>
      <p:sp>
        <p:nvSpPr>
          <p:cNvPr id="7" name="Callout: Down Arrow 6">
            <a:extLst>
              <a:ext uri="{FF2B5EF4-FFF2-40B4-BE49-F238E27FC236}">
                <a16:creationId xmlns:a16="http://schemas.microsoft.com/office/drawing/2014/main" id="{19D5783B-BF61-BB70-16E5-A0D73F3F0E34}"/>
              </a:ext>
            </a:extLst>
          </p:cNvPr>
          <p:cNvSpPr/>
          <p:nvPr/>
        </p:nvSpPr>
        <p:spPr>
          <a:xfrm>
            <a:off x="3939026" y="2920284"/>
            <a:ext cx="1349752" cy="1017432"/>
          </a:xfrm>
          <a:prstGeom prst="downArrow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3816">
              <a:spcAft>
                <a:spcPts val="600"/>
              </a:spcAft>
            </a:pPr>
            <a:r>
              <a:rPr lang="en-GB" sz="1068" b="1" kern="1200">
                <a:solidFill>
                  <a:schemeClr val="lt1"/>
                </a:solidFill>
                <a:latin typeface="Aptos Light" panose="020B0004020202020204" pitchFamily="34" charset="0"/>
              </a:rPr>
              <a:t>Initial Review</a:t>
            </a:r>
            <a:br>
              <a:rPr lang="en-GB" sz="1068" b="1" kern="1200">
                <a:solidFill>
                  <a:schemeClr val="lt1"/>
                </a:solidFill>
                <a:latin typeface="Aptos Light" panose="020B0004020202020204" pitchFamily="34" charset="0"/>
              </a:rPr>
            </a:br>
            <a:r>
              <a:rPr lang="en-GB" sz="1068" b="1" kern="1200">
                <a:solidFill>
                  <a:schemeClr val="lt1"/>
                </a:solidFill>
                <a:latin typeface="Aptos Light" panose="020B0004020202020204" pitchFamily="34" charset="0"/>
              </a:rPr>
              <a:t> (PS </a:t>
            </a:r>
            <a:r>
              <a:rPr lang="en-GB" sz="1068" b="1">
                <a:latin typeface="Aptos Light" panose="020B0004020202020204" pitchFamily="34" charset="0"/>
              </a:rPr>
              <a:t>Administrators</a:t>
            </a:r>
            <a:r>
              <a:rPr lang="en-GB" sz="1068" b="1" kern="1200">
                <a:solidFill>
                  <a:schemeClr val="lt1"/>
                </a:solidFill>
                <a:latin typeface="Aptos Light" panose="020B0004020202020204" pitchFamily="34" charset="0"/>
              </a:rPr>
              <a:t> and Departmental)</a:t>
            </a:r>
            <a:endParaRPr lang="en-GB" sz="1200" b="1">
              <a:latin typeface="Aptos Light" panose="020B0004020202020204" pitchFamily="34" charset="0"/>
            </a:endParaRPr>
          </a:p>
        </p:txBody>
      </p:sp>
      <p:sp>
        <p:nvSpPr>
          <p:cNvPr id="8" name="Callout: Down Arrow 7">
            <a:extLst>
              <a:ext uri="{FF2B5EF4-FFF2-40B4-BE49-F238E27FC236}">
                <a16:creationId xmlns:a16="http://schemas.microsoft.com/office/drawing/2014/main" id="{C8049AEE-68DB-A0F6-4EBF-8EA57F81D143}"/>
              </a:ext>
            </a:extLst>
          </p:cNvPr>
          <p:cNvSpPr/>
          <p:nvPr/>
        </p:nvSpPr>
        <p:spPr>
          <a:xfrm>
            <a:off x="5547482" y="2920284"/>
            <a:ext cx="1097036" cy="1017432"/>
          </a:xfrm>
          <a:prstGeom prst="downArrow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3816">
              <a:spcAft>
                <a:spcPts val="600"/>
              </a:spcAft>
            </a:pPr>
            <a:r>
              <a:rPr lang="en-GB" sz="1068" b="1" kern="1200">
                <a:solidFill>
                  <a:schemeClr val="lt1"/>
                </a:solidFill>
                <a:latin typeface="Aptos Light" panose="020B0004020202020204" pitchFamily="34" charset="0"/>
              </a:rPr>
              <a:t>Supervisor Decision</a:t>
            </a:r>
            <a:endParaRPr lang="en-GB" sz="1200" b="1">
              <a:latin typeface="Aptos Light" panose="020B0004020202020204" pitchFamily="34" charset="0"/>
            </a:endParaRPr>
          </a:p>
        </p:txBody>
      </p:sp>
      <p:sp>
        <p:nvSpPr>
          <p:cNvPr id="9" name="Callout: Up Arrow 8">
            <a:extLst>
              <a:ext uri="{FF2B5EF4-FFF2-40B4-BE49-F238E27FC236}">
                <a16:creationId xmlns:a16="http://schemas.microsoft.com/office/drawing/2014/main" id="{33FB5945-09A1-3F5D-9048-68F6429CD8D5}"/>
              </a:ext>
            </a:extLst>
          </p:cNvPr>
          <p:cNvSpPr/>
          <p:nvPr/>
        </p:nvSpPr>
        <p:spPr>
          <a:xfrm>
            <a:off x="5547480" y="4101035"/>
            <a:ext cx="1097038" cy="1017432"/>
          </a:xfrm>
          <a:prstGeom prst="upArrow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3816">
              <a:spcAft>
                <a:spcPts val="600"/>
              </a:spcAft>
            </a:pPr>
            <a:r>
              <a:rPr lang="en-GB" sz="1068" b="1" kern="1200">
                <a:solidFill>
                  <a:schemeClr val="lt1"/>
                </a:solidFill>
                <a:latin typeface="Aptos Light" panose="020B0004020202020204" pitchFamily="34" charset="0"/>
              </a:rPr>
              <a:t>Interview</a:t>
            </a:r>
            <a:endParaRPr lang="en-GB" sz="1200" b="1">
              <a:latin typeface="Aptos Light" panose="020B0004020202020204" pitchFamily="34" charset="0"/>
            </a:endParaRPr>
          </a:p>
        </p:txBody>
      </p:sp>
      <p:sp>
        <p:nvSpPr>
          <p:cNvPr id="10" name="Callout: Down Arrow 9">
            <a:extLst>
              <a:ext uri="{FF2B5EF4-FFF2-40B4-BE49-F238E27FC236}">
                <a16:creationId xmlns:a16="http://schemas.microsoft.com/office/drawing/2014/main" id="{E0A319B4-70FC-F4E2-2E7F-D22DE7D76FB5}"/>
              </a:ext>
            </a:extLst>
          </p:cNvPr>
          <p:cNvSpPr/>
          <p:nvPr/>
        </p:nvSpPr>
        <p:spPr>
          <a:xfrm>
            <a:off x="8258962" y="2909034"/>
            <a:ext cx="1097036" cy="1017432"/>
          </a:xfrm>
          <a:prstGeom prst="downArrow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3816">
              <a:spcAft>
                <a:spcPts val="600"/>
              </a:spcAft>
            </a:pPr>
            <a:r>
              <a:rPr lang="en-GB" sz="1068" b="1" kern="1200">
                <a:solidFill>
                  <a:schemeClr val="lt1"/>
                </a:solidFill>
                <a:latin typeface="Aptos Light" panose="020B0004020202020204" pitchFamily="34" charset="0"/>
              </a:rPr>
              <a:t>Departmental Approval</a:t>
            </a:r>
            <a:endParaRPr lang="en-GB" sz="1200" b="1">
              <a:latin typeface="Aptos Light" panose="020B0004020202020204" pitchFamily="34" charset="0"/>
            </a:endParaRPr>
          </a:p>
        </p:txBody>
      </p:sp>
      <p:sp>
        <p:nvSpPr>
          <p:cNvPr id="12" name="Callout: Down Arrow 11">
            <a:extLst>
              <a:ext uri="{FF2B5EF4-FFF2-40B4-BE49-F238E27FC236}">
                <a16:creationId xmlns:a16="http://schemas.microsoft.com/office/drawing/2014/main" id="{D6B9B195-E897-DA04-BEA3-4E00F43ABF77}"/>
              </a:ext>
            </a:extLst>
          </p:cNvPr>
          <p:cNvSpPr/>
          <p:nvPr/>
        </p:nvSpPr>
        <p:spPr>
          <a:xfrm>
            <a:off x="9616608" y="2909034"/>
            <a:ext cx="1097038" cy="1017432"/>
          </a:xfrm>
          <a:prstGeom prst="downArrow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3816">
              <a:spcAft>
                <a:spcPts val="600"/>
              </a:spcAft>
            </a:pPr>
            <a:r>
              <a:rPr lang="en-GB" sz="1068" b="1" kern="1200">
                <a:solidFill>
                  <a:schemeClr val="lt1"/>
                </a:solidFill>
                <a:latin typeface="Aptos Light" panose="020B0004020202020204" pitchFamily="34" charset="0"/>
              </a:rPr>
              <a:t>Formal Offer</a:t>
            </a:r>
            <a:endParaRPr lang="en-GB" sz="1200" b="1">
              <a:latin typeface="Aptos Light" panose="020B0004020202020204" pitchFamily="34" charset="0"/>
            </a:endParaRPr>
          </a:p>
        </p:txBody>
      </p:sp>
      <p:sp>
        <p:nvSpPr>
          <p:cNvPr id="13" name="Callout: Down Arrow 12">
            <a:extLst>
              <a:ext uri="{FF2B5EF4-FFF2-40B4-BE49-F238E27FC236}">
                <a16:creationId xmlns:a16="http://schemas.microsoft.com/office/drawing/2014/main" id="{2ECE975A-76D1-23A8-302A-BEC54D57BB5D}"/>
              </a:ext>
            </a:extLst>
          </p:cNvPr>
          <p:cNvSpPr/>
          <p:nvPr/>
        </p:nvSpPr>
        <p:spPr>
          <a:xfrm>
            <a:off x="6903222" y="2909034"/>
            <a:ext cx="1097036" cy="1017432"/>
          </a:xfrm>
          <a:prstGeom prst="downArrow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3816">
              <a:spcAft>
                <a:spcPts val="600"/>
              </a:spcAft>
            </a:pPr>
            <a:r>
              <a:rPr lang="en-GB" sz="1068" b="1" kern="1200">
                <a:solidFill>
                  <a:schemeClr val="lt1"/>
                </a:solidFill>
                <a:latin typeface="Aptos Light" panose="020B0004020202020204" pitchFamily="34" charset="0"/>
              </a:rPr>
              <a:t>PS Review</a:t>
            </a:r>
            <a:endParaRPr lang="en-GB" sz="1200" b="1">
              <a:latin typeface="Aptos Light" panose="020B0004020202020204" pitchFamily="34" charset="0"/>
            </a:endParaRPr>
          </a:p>
        </p:txBody>
      </p:sp>
      <p:pic>
        <p:nvPicPr>
          <p:cNvPr id="3" name="Picture 2" descr="The University of Manchester">
            <a:extLst>
              <a:ext uri="{FF2B5EF4-FFF2-40B4-BE49-F238E27FC236}">
                <a16:creationId xmlns:a16="http://schemas.microsoft.com/office/drawing/2014/main" id="{0B86AC16-7287-97F2-3251-0EAF3BFD0F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4682" y="195980"/>
            <a:ext cx="2916153" cy="1217423"/>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a:extLst>
              <a:ext uri="{FF2B5EF4-FFF2-40B4-BE49-F238E27FC236}">
                <a16:creationId xmlns:a16="http://schemas.microsoft.com/office/drawing/2014/main" id="{5DAE690B-22D9-9458-09AB-6A3834B8E95F}"/>
              </a:ext>
            </a:extLst>
          </p:cNvPr>
          <p:cNvGrpSpPr/>
          <p:nvPr/>
        </p:nvGrpSpPr>
        <p:grpSpPr>
          <a:xfrm>
            <a:off x="4510216" y="2069317"/>
            <a:ext cx="4587447" cy="790413"/>
            <a:chOff x="3453333" y="2020896"/>
            <a:chExt cx="6643927" cy="790413"/>
          </a:xfrm>
        </p:grpSpPr>
        <p:sp>
          <p:nvSpPr>
            <p:cNvPr id="14" name="Arrow: U-Turn 13">
              <a:extLst>
                <a:ext uri="{FF2B5EF4-FFF2-40B4-BE49-F238E27FC236}">
                  <a16:creationId xmlns:a16="http://schemas.microsoft.com/office/drawing/2014/main" id="{EF8C719D-B0B5-F45F-CB2D-F0FF7FF783B6}"/>
                </a:ext>
              </a:extLst>
            </p:cNvPr>
            <p:cNvSpPr/>
            <p:nvPr/>
          </p:nvSpPr>
          <p:spPr>
            <a:xfrm>
              <a:off x="3453333" y="2082706"/>
              <a:ext cx="6478386" cy="728603"/>
            </a:xfrm>
            <a:prstGeom prst="uturnArrow">
              <a:avLst>
                <a:gd name="adj1" fmla="val 25000"/>
                <a:gd name="adj2" fmla="val 25000"/>
                <a:gd name="adj3" fmla="val 25000"/>
                <a:gd name="adj4" fmla="val 43750"/>
                <a:gd name="adj5" fmla="val 100000"/>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Aptos Light" panose="020B0004020202020204" pitchFamily="34" charset="0"/>
              </a:endParaRPr>
            </a:p>
          </p:txBody>
        </p:sp>
        <p:sp>
          <p:nvSpPr>
            <p:cNvPr id="15" name="TextBox 14">
              <a:extLst>
                <a:ext uri="{FF2B5EF4-FFF2-40B4-BE49-F238E27FC236}">
                  <a16:creationId xmlns:a16="http://schemas.microsoft.com/office/drawing/2014/main" id="{DA9A4D42-126D-5E1E-4320-29471D7E88F8}"/>
                </a:ext>
              </a:extLst>
            </p:cNvPr>
            <p:cNvSpPr txBox="1"/>
            <p:nvPr/>
          </p:nvSpPr>
          <p:spPr>
            <a:xfrm>
              <a:off x="3941004" y="2020896"/>
              <a:ext cx="6156256" cy="338554"/>
            </a:xfrm>
            <a:prstGeom prst="rect">
              <a:avLst/>
            </a:prstGeom>
            <a:noFill/>
          </p:spPr>
          <p:txBody>
            <a:bodyPr wrap="square" rtlCol="0">
              <a:spAutoFit/>
            </a:bodyPr>
            <a:lstStyle/>
            <a:p>
              <a:r>
                <a:rPr lang="en-GB" sz="1600">
                  <a:solidFill>
                    <a:srgbClr val="002060"/>
                  </a:solidFill>
                  <a:latin typeface="Aptos Light" panose="020B0004020202020204" pitchFamily="34" charset="0"/>
                </a:rPr>
                <a:t>Managed through SharePoint and Email</a:t>
              </a:r>
            </a:p>
          </p:txBody>
        </p:sp>
      </p:grpSp>
    </p:spTree>
    <p:extLst>
      <p:ext uri="{BB962C8B-B14F-4D97-AF65-F5344CB8AC3E}">
        <p14:creationId xmlns:p14="http://schemas.microsoft.com/office/powerpoint/2010/main" val="1950947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500" fill="hold"/>
                                        <p:tgtEl>
                                          <p:spTgt spid="9"/>
                                        </p:tgtEl>
                                        <p:attrNameLst>
                                          <p:attrName>fillcolor</p:attrName>
                                        </p:attrNameLst>
                                      </p:cBhvr>
                                      <p:to>
                                        <a:schemeClr val="accent2"/>
                                      </p:to>
                                    </p:animClr>
                                    <p:set>
                                      <p:cBhvr>
                                        <p:cTn id="7" dur="500" fill="hold"/>
                                        <p:tgtEl>
                                          <p:spTgt spid="9"/>
                                        </p:tgtEl>
                                        <p:attrNameLst>
                                          <p:attrName>fill.type</p:attrName>
                                        </p:attrNameLst>
                                      </p:cBhvr>
                                      <p:to>
                                        <p:strVal val="solid"/>
                                      </p:to>
                                    </p:set>
                                    <p:set>
                                      <p:cBhvr>
                                        <p:cTn id="8" dur="500" fill="hold"/>
                                        <p:tgtEl>
                                          <p:spTgt spid="9"/>
                                        </p:tgtEl>
                                        <p:attrNameLst>
                                          <p:attrName>fill.on</p:attrName>
                                        </p:attrNameLst>
                                      </p:cBhvr>
                                      <p:to>
                                        <p:strVal val="true"/>
                                      </p:to>
                                    </p:set>
                                  </p:childTnLst>
                                </p:cTn>
                              </p:par>
                              <p:par>
                                <p:cTn id="9" presetID="1" presetClass="emph" presetSubtype="2" fill="hold" nodeType="withEffect">
                                  <p:stCondLst>
                                    <p:cond delay="0"/>
                                  </p:stCondLst>
                                  <p:childTnLst>
                                    <p:animClr clrSpc="rgb" dir="cw">
                                      <p:cBhvr>
                                        <p:cTn id="10" dur="500" fill="hold"/>
                                        <p:tgtEl>
                                          <p:spTgt spid="8"/>
                                        </p:tgtEl>
                                        <p:attrNameLst>
                                          <p:attrName>fillcolor</p:attrName>
                                        </p:attrNameLst>
                                      </p:cBhvr>
                                      <p:to>
                                        <a:schemeClr val="accent2"/>
                                      </p:to>
                                    </p:animClr>
                                    <p:set>
                                      <p:cBhvr>
                                        <p:cTn id="11" dur="500" fill="hold"/>
                                        <p:tgtEl>
                                          <p:spTgt spid="8"/>
                                        </p:tgtEl>
                                        <p:attrNameLst>
                                          <p:attrName>fill.type</p:attrName>
                                        </p:attrNameLst>
                                      </p:cBhvr>
                                      <p:to>
                                        <p:strVal val="solid"/>
                                      </p:to>
                                    </p:set>
                                    <p:set>
                                      <p:cBhvr>
                                        <p:cTn id="12" dur="500" fill="hold"/>
                                        <p:tgtEl>
                                          <p:spTgt spid="8"/>
                                        </p:tgtEl>
                                        <p:attrNameLst>
                                          <p:attrName>fill.on</p:attrName>
                                        </p:attrNameLst>
                                      </p:cBhvr>
                                      <p:to>
                                        <p:strVal val="tru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FCA9C-875D-C074-3A44-3BFAFF70AFA9}"/>
              </a:ext>
            </a:extLst>
          </p:cNvPr>
          <p:cNvSpPr>
            <a:spLocks noGrp="1"/>
          </p:cNvSpPr>
          <p:nvPr>
            <p:ph type="title"/>
          </p:nvPr>
        </p:nvSpPr>
        <p:spPr>
          <a:xfrm>
            <a:off x="1880937" y="389188"/>
            <a:ext cx="4215063" cy="1325563"/>
          </a:xfrm>
        </p:spPr>
        <p:txBody>
          <a:bodyPr>
            <a:normAutofit/>
          </a:bodyPr>
          <a:lstStyle/>
          <a:p>
            <a:r>
              <a:rPr lang="en-GB" sz="4800" b="1">
                <a:solidFill>
                  <a:srgbClr val="7030A0"/>
                </a:solidFill>
                <a:latin typeface="Aptos Light" panose="020B0004020202020204" pitchFamily="34" charset="0"/>
              </a:rPr>
              <a:t>Pre-Application</a:t>
            </a:r>
          </a:p>
        </p:txBody>
      </p:sp>
      <p:sp>
        <p:nvSpPr>
          <p:cNvPr id="3" name="Content Placeholder 2">
            <a:extLst>
              <a:ext uri="{FF2B5EF4-FFF2-40B4-BE49-F238E27FC236}">
                <a16:creationId xmlns:a16="http://schemas.microsoft.com/office/drawing/2014/main" id="{DF337DB1-CAF2-8605-9CB4-6404D1CE062C}"/>
              </a:ext>
            </a:extLst>
          </p:cNvPr>
          <p:cNvSpPr>
            <a:spLocks noGrp="1"/>
          </p:cNvSpPr>
          <p:nvPr>
            <p:ph idx="1"/>
          </p:nvPr>
        </p:nvSpPr>
        <p:spPr>
          <a:xfrm>
            <a:off x="1792704" y="1825625"/>
            <a:ext cx="9561095" cy="4351338"/>
          </a:xfrm>
        </p:spPr>
        <p:txBody>
          <a:bodyPr vert="horz" lIns="91440" tIns="45720" rIns="91440" bIns="45720" rtlCol="0" anchor="t">
            <a:normAutofit fontScale="92500" lnSpcReduction="20000"/>
          </a:bodyPr>
          <a:lstStyle/>
          <a:p>
            <a:r>
              <a:rPr lang="en-GB" dirty="0">
                <a:latin typeface="Aptos Light"/>
              </a:rPr>
              <a:t>Prospective applicants may reach out to you directly to discuss whether you are interested in supporting their proposal. </a:t>
            </a:r>
            <a:endParaRPr lang="en-GB" dirty="0">
              <a:latin typeface="Aptos Light" panose="020B0004020202020204" pitchFamily="34" charset="0"/>
            </a:endParaRPr>
          </a:p>
          <a:p>
            <a:r>
              <a:rPr lang="en-GB" dirty="0">
                <a:latin typeface="Aptos Light"/>
              </a:rPr>
              <a:t>You may correspond with the prospective applicant and go through a process of informally redrafting the proposal until it is suitable.</a:t>
            </a:r>
          </a:p>
          <a:p>
            <a:r>
              <a:rPr lang="en-GB" dirty="0">
                <a:latin typeface="Aptos Light"/>
              </a:rPr>
              <a:t>As you review research proposal drafts, please consider </a:t>
            </a:r>
            <a:r>
              <a:rPr lang="en-GB" dirty="0">
                <a:latin typeface="Aptos Light"/>
                <a:hlinkClick r:id="rId3"/>
              </a:rPr>
              <a:t>Ethics.</a:t>
            </a:r>
            <a:endParaRPr lang="en-GB" dirty="0">
              <a:latin typeface="Aptos Light"/>
            </a:endParaRPr>
          </a:p>
          <a:p>
            <a:r>
              <a:rPr lang="en-GB" dirty="0">
                <a:latin typeface="Aptos Light"/>
              </a:rPr>
              <a:t>While we encourage prospective applicants to reach out to potential supervisors in advance of submitting their programme application, some may not do this.</a:t>
            </a:r>
          </a:p>
          <a:p>
            <a:r>
              <a:rPr lang="en-GB" dirty="0">
                <a:latin typeface="Aptos Light"/>
              </a:rPr>
              <a:t>Eligibility will only be checked at the point of formal application – admission is not granted on the basis of supervisor approval alone.</a:t>
            </a:r>
          </a:p>
          <a:p>
            <a:pPr marL="0" indent="0">
              <a:buNone/>
            </a:pPr>
            <a:endParaRPr lang="en-GB" dirty="0">
              <a:latin typeface="Aptos Light" panose="020B0004020202020204" pitchFamily="34" charset="0"/>
            </a:endParaRPr>
          </a:p>
        </p:txBody>
      </p:sp>
      <p:grpSp>
        <p:nvGrpSpPr>
          <p:cNvPr id="5" name="Group 4">
            <a:extLst>
              <a:ext uri="{FF2B5EF4-FFF2-40B4-BE49-F238E27FC236}">
                <a16:creationId xmlns:a16="http://schemas.microsoft.com/office/drawing/2014/main" id="{191FA5ED-0249-CD2B-DFC0-074B5DF1504A}"/>
              </a:ext>
            </a:extLst>
          </p:cNvPr>
          <p:cNvGrpSpPr/>
          <p:nvPr/>
        </p:nvGrpSpPr>
        <p:grpSpPr>
          <a:xfrm>
            <a:off x="-3555" y="-228600"/>
            <a:ext cx="1683512" cy="7086600"/>
            <a:chOff x="-3555" y="-228600"/>
            <a:chExt cx="1683512" cy="7086600"/>
          </a:xfrm>
        </p:grpSpPr>
        <p:sp>
          <p:nvSpPr>
            <p:cNvPr id="6" name="Rectangle: Beveled 5">
              <a:extLst>
                <a:ext uri="{FF2B5EF4-FFF2-40B4-BE49-F238E27FC236}">
                  <a16:creationId xmlns:a16="http://schemas.microsoft.com/office/drawing/2014/main" id="{589EDF1F-8C6A-7976-3E4E-8984171A1076}"/>
                </a:ext>
              </a:extLst>
            </p:cNvPr>
            <p:cNvSpPr/>
            <p:nvPr/>
          </p:nvSpPr>
          <p:spPr>
            <a:xfrm>
              <a:off x="-3555" y="-228600"/>
              <a:ext cx="1683512" cy="7086600"/>
            </a:xfrm>
            <a:prstGeom prst="bevel">
              <a:avLst>
                <a:gd name="adj" fmla="val 11071"/>
              </a:avLst>
            </a:prstGeom>
            <a:solidFill>
              <a:schemeClr val="accent2">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a:extLst>
                <a:ext uri="{FF2B5EF4-FFF2-40B4-BE49-F238E27FC236}">
                  <a16:creationId xmlns:a16="http://schemas.microsoft.com/office/drawing/2014/main" id="{12D7D4DD-A97C-4731-91F4-644AE939A6D3}"/>
                </a:ext>
              </a:extLst>
            </p:cNvPr>
            <p:cNvSpPr/>
            <p:nvPr/>
          </p:nvSpPr>
          <p:spPr>
            <a:xfrm rot="5400000">
              <a:off x="-3390904" y="3162300"/>
              <a:ext cx="7086600" cy="304800"/>
            </a:xfrm>
            <a:prstGeom prst="rect">
              <a:avLst/>
            </a:prstGeom>
            <a:solidFill>
              <a:srgbClr val="00206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allout: Left Arrow 10">
              <a:extLst>
                <a:ext uri="{FF2B5EF4-FFF2-40B4-BE49-F238E27FC236}">
                  <a16:creationId xmlns:a16="http://schemas.microsoft.com/office/drawing/2014/main" id="{1C6D7FCB-1AB1-CF69-F447-A4B22A65E644}"/>
                </a:ext>
              </a:extLst>
            </p:cNvPr>
            <p:cNvSpPr/>
            <p:nvPr/>
          </p:nvSpPr>
          <p:spPr>
            <a:xfrm>
              <a:off x="293222" y="-11526"/>
              <a:ext cx="1166610" cy="810000"/>
            </a:xfrm>
            <a:prstGeom prst="leftArrowCallout">
              <a:avLst>
                <a:gd name="adj1" fmla="val 25000"/>
                <a:gd name="adj2" fmla="val 25000"/>
                <a:gd name="adj3" fmla="val 25000"/>
                <a:gd name="adj4" fmla="val 77353"/>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Pre-application</a:t>
              </a:r>
              <a:endParaRPr lang="en-GB" sz="900" b="1" dirty="0"/>
            </a:p>
          </p:txBody>
        </p:sp>
        <p:sp>
          <p:nvSpPr>
            <p:cNvPr id="12" name="Callout: Left Arrow 11">
              <a:extLst>
                <a:ext uri="{FF2B5EF4-FFF2-40B4-BE49-F238E27FC236}">
                  <a16:creationId xmlns:a16="http://schemas.microsoft.com/office/drawing/2014/main" id="{2E0CE4EE-414C-D4BF-7FE8-1D18CBE5B508}"/>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Offer</a:t>
              </a:r>
              <a:endParaRPr lang="en-GB" sz="900" b="1" dirty="0"/>
            </a:p>
          </p:txBody>
        </p:sp>
        <p:sp>
          <p:nvSpPr>
            <p:cNvPr id="13" name="Callout: Left Arrow 12">
              <a:extLst>
                <a:ext uri="{FF2B5EF4-FFF2-40B4-BE49-F238E27FC236}">
                  <a16:creationId xmlns:a16="http://schemas.microsoft.com/office/drawing/2014/main" id="{0BD4E025-F535-8879-C00F-88A29C0A5284}"/>
                </a:ext>
              </a:extLst>
            </p:cNvPr>
            <p:cNvSpPr/>
            <p:nvPr/>
          </p:nvSpPr>
          <p:spPr>
            <a:xfrm>
              <a:off x="285659" y="516078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School Approval</a:t>
              </a:r>
              <a:endParaRPr lang="en-GB" sz="900" b="1" dirty="0"/>
            </a:p>
          </p:txBody>
        </p:sp>
        <p:sp>
          <p:nvSpPr>
            <p:cNvPr id="14" name="Callout: Left Arrow 13">
              <a:extLst>
                <a:ext uri="{FF2B5EF4-FFF2-40B4-BE49-F238E27FC236}">
                  <a16:creationId xmlns:a16="http://schemas.microsoft.com/office/drawing/2014/main" id="{BC2D5EC8-587C-CC09-B6CD-21CB79697834}"/>
                </a:ext>
              </a:extLst>
            </p:cNvPr>
            <p:cNvSpPr/>
            <p:nvPr/>
          </p:nvSpPr>
          <p:spPr>
            <a:xfrm>
              <a:off x="293222" y="88815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Programme Application</a:t>
              </a:r>
              <a:endParaRPr lang="en-GB" sz="900" b="1" dirty="0"/>
            </a:p>
          </p:txBody>
        </p:sp>
        <p:sp>
          <p:nvSpPr>
            <p:cNvPr id="15" name="Callout: Left Arrow 14">
              <a:extLst>
                <a:ext uri="{FF2B5EF4-FFF2-40B4-BE49-F238E27FC236}">
                  <a16:creationId xmlns:a16="http://schemas.microsoft.com/office/drawing/2014/main" id="{57396A7B-8358-F858-363D-07785B0B6B83}"/>
                </a:ext>
              </a:extLst>
            </p:cNvPr>
            <p:cNvSpPr/>
            <p:nvPr/>
          </p:nvSpPr>
          <p:spPr>
            <a:xfrm>
              <a:off x="285659" y="173793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Initial Review</a:t>
              </a:r>
              <a:endParaRPr lang="en-GB" sz="900" b="1" dirty="0"/>
            </a:p>
          </p:txBody>
        </p:sp>
        <p:sp>
          <p:nvSpPr>
            <p:cNvPr id="16" name="Callout: Left Arrow 15">
              <a:extLst>
                <a:ext uri="{FF2B5EF4-FFF2-40B4-BE49-F238E27FC236}">
                  <a16:creationId xmlns:a16="http://schemas.microsoft.com/office/drawing/2014/main" id="{C14FCFA2-7EB2-FAA8-FFFA-B9A653F48FCA}"/>
                </a:ext>
              </a:extLst>
            </p:cNvPr>
            <p:cNvSpPr/>
            <p:nvPr/>
          </p:nvSpPr>
          <p:spPr>
            <a:xfrm>
              <a:off x="285659" y="2587791"/>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Supervisor Decision</a:t>
              </a:r>
              <a:endParaRPr lang="en-GB" sz="900" b="1" dirty="0"/>
            </a:p>
          </p:txBody>
        </p:sp>
        <p:sp>
          <p:nvSpPr>
            <p:cNvPr id="17" name="Callout: Left Arrow 16">
              <a:extLst>
                <a:ext uri="{FF2B5EF4-FFF2-40B4-BE49-F238E27FC236}">
                  <a16:creationId xmlns:a16="http://schemas.microsoft.com/office/drawing/2014/main" id="{6714276F-AB11-B0C9-384A-A5EF57549D59}"/>
                </a:ext>
              </a:extLst>
            </p:cNvPr>
            <p:cNvSpPr/>
            <p:nvPr/>
          </p:nvSpPr>
          <p:spPr>
            <a:xfrm>
              <a:off x="285659" y="3446047"/>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PS Review</a:t>
              </a:r>
              <a:endParaRPr lang="en-GB" sz="900" b="1" dirty="0"/>
            </a:p>
          </p:txBody>
        </p:sp>
        <p:sp>
          <p:nvSpPr>
            <p:cNvPr id="18" name="Callout: Left Arrow 17">
              <a:extLst>
                <a:ext uri="{FF2B5EF4-FFF2-40B4-BE49-F238E27FC236}">
                  <a16:creationId xmlns:a16="http://schemas.microsoft.com/office/drawing/2014/main" id="{EF450D3E-B4D3-CA99-53FE-1F66A230C35F}"/>
                </a:ext>
              </a:extLst>
            </p:cNvPr>
            <p:cNvSpPr/>
            <p:nvPr/>
          </p:nvSpPr>
          <p:spPr>
            <a:xfrm>
              <a:off x="285659" y="4303418"/>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t>Department</a:t>
              </a:r>
            </a:p>
            <a:p>
              <a:pPr algn="ctr"/>
              <a:r>
                <a:rPr lang="en-GB" sz="1000" b="1" dirty="0"/>
                <a:t>Approval</a:t>
              </a:r>
              <a:endParaRPr lang="en-GB" sz="700" b="1" dirty="0"/>
            </a:p>
          </p:txBody>
        </p:sp>
      </p:grpSp>
    </p:spTree>
    <p:extLst>
      <p:ext uri="{BB962C8B-B14F-4D97-AF65-F5344CB8AC3E}">
        <p14:creationId xmlns:p14="http://schemas.microsoft.com/office/powerpoint/2010/main" val="4058112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20806-C04D-5774-1207-E94D6912BD1D}"/>
              </a:ext>
            </a:extLst>
          </p:cNvPr>
          <p:cNvSpPr>
            <a:spLocks noGrp="1"/>
          </p:cNvSpPr>
          <p:nvPr>
            <p:ph type="title"/>
          </p:nvPr>
        </p:nvSpPr>
        <p:spPr>
          <a:xfrm>
            <a:off x="1831724" y="393474"/>
            <a:ext cx="10210804" cy="1325563"/>
          </a:xfrm>
        </p:spPr>
        <p:txBody>
          <a:bodyPr>
            <a:normAutofit/>
          </a:bodyPr>
          <a:lstStyle/>
          <a:p>
            <a:r>
              <a:rPr lang="en-GB" sz="3800" b="1">
                <a:solidFill>
                  <a:srgbClr val="7030A0"/>
                </a:solidFill>
                <a:latin typeface="Aptos Light" panose="020B0004020202020204" pitchFamily="34" charset="0"/>
              </a:rPr>
              <a:t>Formal Programme Application</a:t>
            </a:r>
          </a:p>
        </p:txBody>
      </p:sp>
      <p:sp>
        <p:nvSpPr>
          <p:cNvPr id="3" name="Content Placeholder 2">
            <a:extLst>
              <a:ext uri="{FF2B5EF4-FFF2-40B4-BE49-F238E27FC236}">
                <a16:creationId xmlns:a16="http://schemas.microsoft.com/office/drawing/2014/main" id="{B589B7F8-732A-420C-A8A3-CDD81DD5712D}"/>
              </a:ext>
            </a:extLst>
          </p:cNvPr>
          <p:cNvSpPr>
            <a:spLocks noGrp="1"/>
          </p:cNvSpPr>
          <p:nvPr>
            <p:ph idx="1"/>
          </p:nvPr>
        </p:nvSpPr>
        <p:spPr>
          <a:xfrm>
            <a:off x="1917953" y="1737939"/>
            <a:ext cx="10038346" cy="4351338"/>
          </a:xfrm>
        </p:spPr>
        <p:txBody>
          <a:bodyPr>
            <a:normAutofit fontScale="85000" lnSpcReduction="10000"/>
          </a:bodyPr>
          <a:lstStyle/>
          <a:p>
            <a:r>
              <a:rPr lang="en-GB" dirty="0">
                <a:latin typeface="Aptos Light" panose="020B0004020202020204" pitchFamily="34" charset="0"/>
              </a:rPr>
              <a:t>Applicants submit a formal programme application via a system called ‘Online Application Form’ (OAA)</a:t>
            </a:r>
          </a:p>
          <a:p>
            <a:r>
              <a:rPr lang="en-GB" dirty="0">
                <a:latin typeface="Aptos Light" panose="020B0004020202020204" pitchFamily="34" charset="0"/>
              </a:rPr>
              <a:t>All required documents must be provided. Most programmes require at minimum:</a:t>
            </a:r>
          </a:p>
          <a:p>
            <a:pPr lvl="1"/>
            <a:r>
              <a:rPr lang="en-GB" dirty="0">
                <a:latin typeface="Aptos Light" panose="020B0004020202020204" pitchFamily="34" charset="0"/>
              </a:rPr>
              <a:t>1500 word research proposal</a:t>
            </a:r>
          </a:p>
          <a:p>
            <a:pPr lvl="1"/>
            <a:r>
              <a:rPr lang="en-GB" dirty="0">
                <a:latin typeface="Aptos Light" panose="020B0004020202020204" pitchFamily="34" charset="0"/>
              </a:rPr>
              <a:t>Academic transcripts and certificates for both undergraduate and postgraduate degrees. Wherein a Master’s degree is pending, we require an interim transcript</a:t>
            </a:r>
          </a:p>
          <a:p>
            <a:pPr lvl="1"/>
            <a:r>
              <a:rPr lang="en-GB" dirty="0">
                <a:latin typeface="Aptos Light" panose="020B0004020202020204" pitchFamily="34" charset="0"/>
              </a:rPr>
              <a:t>Academic CV</a:t>
            </a:r>
          </a:p>
          <a:p>
            <a:pPr lvl="1"/>
            <a:r>
              <a:rPr lang="en-GB" dirty="0">
                <a:latin typeface="Aptos Light" panose="020B0004020202020204" pitchFamily="34" charset="0"/>
              </a:rPr>
              <a:t>Details of two academic referees</a:t>
            </a:r>
          </a:p>
          <a:p>
            <a:pPr lvl="1"/>
            <a:r>
              <a:rPr lang="en-GB" dirty="0">
                <a:latin typeface="Aptos Light" panose="020B0004020202020204" pitchFamily="34" charset="0"/>
              </a:rPr>
              <a:t>Where applicable, English Language evidence</a:t>
            </a:r>
          </a:p>
          <a:p>
            <a:r>
              <a:rPr lang="en-GB" dirty="0">
                <a:latin typeface="Aptos Light" panose="020B0004020202020204" pitchFamily="34" charset="0"/>
              </a:rPr>
              <a:t>Name of potential supervisor</a:t>
            </a:r>
          </a:p>
          <a:p>
            <a:r>
              <a:rPr lang="en-GB" b="0" i="0" dirty="0">
                <a:effectLst/>
                <a:latin typeface="Aptos Light" panose="020B0004020202020204" pitchFamily="34" charset="0"/>
              </a:rPr>
              <a:t>Section 9 of the application asks for funding intentions. We ask applicants to detail all competitions they intend to enter. </a:t>
            </a:r>
            <a:endParaRPr lang="en-GB" dirty="0">
              <a:latin typeface="Aptos Light" panose="020B0004020202020204" pitchFamily="34" charset="0"/>
            </a:endParaRPr>
          </a:p>
        </p:txBody>
      </p:sp>
      <p:grpSp>
        <p:nvGrpSpPr>
          <p:cNvPr id="14" name="Group 13">
            <a:extLst>
              <a:ext uri="{FF2B5EF4-FFF2-40B4-BE49-F238E27FC236}">
                <a16:creationId xmlns:a16="http://schemas.microsoft.com/office/drawing/2014/main" id="{70B65AEC-F38A-D44F-A6C4-BEAC4D2F4C32}"/>
              </a:ext>
            </a:extLst>
          </p:cNvPr>
          <p:cNvGrpSpPr/>
          <p:nvPr/>
        </p:nvGrpSpPr>
        <p:grpSpPr>
          <a:xfrm>
            <a:off x="-3555" y="-228600"/>
            <a:ext cx="1683512" cy="7086600"/>
            <a:chOff x="-3555" y="-228600"/>
            <a:chExt cx="1683512" cy="7086600"/>
          </a:xfrm>
        </p:grpSpPr>
        <p:sp>
          <p:nvSpPr>
            <p:cNvPr id="15" name="Rectangle: Beveled 14">
              <a:extLst>
                <a:ext uri="{FF2B5EF4-FFF2-40B4-BE49-F238E27FC236}">
                  <a16:creationId xmlns:a16="http://schemas.microsoft.com/office/drawing/2014/main" id="{841B920E-380B-B960-3056-17EBC408C26A}"/>
                </a:ext>
              </a:extLst>
            </p:cNvPr>
            <p:cNvSpPr/>
            <p:nvPr/>
          </p:nvSpPr>
          <p:spPr>
            <a:xfrm>
              <a:off x="-3555" y="-228600"/>
              <a:ext cx="1683512" cy="7086600"/>
            </a:xfrm>
            <a:prstGeom prst="bevel">
              <a:avLst>
                <a:gd name="adj" fmla="val 11071"/>
              </a:avLst>
            </a:prstGeom>
            <a:solidFill>
              <a:schemeClr val="accent2">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ectangle 15">
              <a:extLst>
                <a:ext uri="{FF2B5EF4-FFF2-40B4-BE49-F238E27FC236}">
                  <a16:creationId xmlns:a16="http://schemas.microsoft.com/office/drawing/2014/main" id="{F3433F29-6B08-D8FB-0E75-F8598699134B}"/>
                </a:ext>
              </a:extLst>
            </p:cNvPr>
            <p:cNvSpPr/>
            <p:nvPr/>
          </p:nvSpPr>
          <p:spPr>
            <a:xfrm rot="5400000">
              <a:off x="-3390904" y="3162300"/>
              <a:ext cx="7086600" cy="304800"/>
            </a:xfrm>
            <a:prstGeom prst="rect">
              <a:avLst/>
            </a:prstGeom>
            <a:solidFill>
              <a:srgbClr val="00206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Callout: Left Arrow 16">
              <a:extLst>
                <a:ext uri="{FF2B5EF4-FFF2-40B4-BE49-F238E27FC236}">
                  <a16:creationId xmlns:a16="http://schemas.microsoft.com/office/drawing/2014/main" id="{3F50E197-2890-13B4-1A62-39471B55E1A5}"/>
                </a:ext>
              </a:extLst>
            </p:cNvPr>
            <p:cNvSpPr/>
            <p:nvPr/>
          </p:nvSpPr>
          <p:spPr>
            <a:xfrm>
              <a:off x="293222" y="-11526"/>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Pre-application</a:t>
              </a:r>
              <a:endParaRPr lang="en-GB" sz="900" b="1" dirty="0"/>
            </a:p>
          </p:txBody>
        </p:sp>
        <p:sp>
          <p:nvSpPr>
            <p:cNvPr id="18" name="Callout: Left Arrow 17">
              <a:extLst>
                <a:ext uri="{FF2B5EF4-FFF2-40B4-BE49-F238E27FC236}">
                  <a16:creationId xmlns:a16="http://schemas.microsoft.com/office/drawing/2014/main" id="{86F286A7-1C33-194A-2CFD-7BE497A7DA60}"/>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Offer</a:t>
              </a:r>
              <a:endParaRPr lang="en-GB" sz="900" b="1" dirty="0"/>
            </a:p>
          </p:txBody>
        </p:sp>
        <p:sp>
          <p:nvSpPr>
            <p:cNvPr id="19" name="Callout: Left Arrow 18">
              <a:extLst>
                <a:ext uri="{FF2B5EF4-FFF2-40B4-BE49-F238E27FC236}">
                  <a16:creationId xmlns:a16="http://schemas.microsoft.com/office/drawing/2014/main" id="{AE7EEB02-8ED8-9CA8-EBEA-0079F6275626}"/>
                </a:ext>
              </a:extLst>
            </p:cNvPr>
            <p:cNvSpPr/>
            <p:nvPr/>
          </p:nvSpPr>
          <p:spPr>
            <a:xfrm>
              <a:off x="285659" y="516078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School Approval</a:t>
              </a:r>
              <a:endParaRPr lang="en-GB" sz="900" b="1" dirty="0"/>
            </a:p>
          </p:txBody>
        </p:sp>
        <p:sp>
          <p:nvSpPr>
            <p:cNvPr id="20" name="Callout: Left Arrow 19">
              <a:extLst>
                <a:ext uri="{FF2B5EF4-FFF2-40B4-BE49-F238E27FC236}">
                  <a16:creationId xmlns:a16="http://schemas.microsoft.com/office/drawing/2014/main" id="{C61D78A7-23EA-DCF9-EDD1-349D1511BF25}"/>
                </a:ext>
              </a:extLst>
            </p:cNvPr>
            <p:cNvSpPr/>
            <p:nvPr/>
          </p:nvSpPr>
          <p:spPr>
            <a:xfrm>
              <a:off x="293222" y="888159"/>
              <a:ext cx="1166610" cy="810000"/>
            </a:xfrm>
            <a:prstGeom prst="leftArrowCallout">
              <a:avLst>
                <a:gd name="adj1" fmla="val 25000"/>
                <a:gd name="adj2" fmla="val 25000"/>
                <a:gd name="adj3" fmla="val 25000"/>
                <a:gd name="adj4" fmla="val 77353"/>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Programme Application</a:t>
              </a:r>
              <a:endParaRPr lang="en-GB" sz="900" b="1" dirty="0"/>
            </a:p>
          </p:txBody>
        </p:sp>
        <p:sp>
          <p:nvSpPr>
            <p:cNvPr id="21" name="Callout: Left Arrow 20">
              <a:extLst>
                <a:ext uri="{FF2B5EF4-FFF2-40B4-BE49-F238E27FC236}">
                  <a16:creationId xmlns:a16="http://schemas.microsoft.com/office/drawing/2014/main" id="{FE434B08-451F-3C4C-0F12-7C39789EE125}"/>
                </a:ext>
              </a:extLst>
            </p:cNvPr>
            <p:cNvSpPr/>
            <p:nvPr/>
          </p:nvSpPr>
          <p:spPr>
            <a:xfrm>
              <a:off x="285659" y="173793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Initial Review</a:t>
              </a:r>
              <a:endParaRPr lang="en-GB" sz="900" b="1" dirty="0"/>
            </a:p>
          </p:txBody>
        </p:sp>
        <p:sp>
          <p:nvSpPr>
            <p:cNvPr id="22" name="Callout: Left Arrow 21">
              <a:extLst>
                <a:ext uri="{FF2B5EF4-FFF2-40B4-BE49-F238E27FC236}">
                  <a16:creationId xmlns:a16="http://schemas.microsoft.com/office/drawing/2014/main" id="{DA13767F-722F-01D6-4C43-7E3789040D14}"/>
                </a:ext>
              </a:extLst>
            </p:cNvPr>
            <p:cNvSpPr/>
            <p:nvPr/>
          </p:nvSpPr>
          <p:spPr>
            <a:xfrm>
              <a:off x="285659" y="2587791"/>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Supervisor Decision</a:t>
              </a:r>
              <a:endParaRPr lang="en-GB" sz="900" b="1" dirty="0"/>
            </a:p>
          </p:txBody>
        </p:sp>
        <p:sp>
          <p:nvSpPr>
            <p:cNvPr id="23" name="Callout: Left Arrow 22">
              <a:extLst>
                <a:ext uri="{FF2B5EF4-FFF2-40B4-BE49-F238E27FC236}">
                  <a16:creationId xmlns:a16="http://schemas.microsoft.com/office/drawing/2014/main" id="{D58B0F7F-3F86-809C-43B3-97A435CB9981}"/>
                </a:ext>
              </a:extLst>
            </p:cNvPr>
            <p:cNvSpPr/>
            <p:nvPr/>
          </p:nvSpPr>
          <p:spPr>
            <a:xfrm>
              <a:off x="285659" y="3446047"/>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PS Review</a:t>
              </a:r>
              <a:endParaRPr lang="en-GB" sz="900" b="1" dirty="0"/>
            </a:p>
          </p:txBody>
        </p:sp>
        <p:sp>
          <p:nvSpPr>
            <p:cNvPr id="24" name="Callout: Left Arrow 23">
              <a:extLst>
                <a:ext uri="{FF2B5EF4-FFF2-40B4-BE49-F238E27FC236}">
                  <a16:creationId xmlns:a16="http://schemas.microsoft.com/office/drawing/2014/main" id="{24DBCD2B-3B30-6066-20B0-0E6A6EF390FB}"/>
                </a:ext>
              </a:extLst>
            </p:cNvPr>
            <p:cNvSpPr/>
            <p:nvPr/>
          </p:nvSpPr>
          <p:spPr>
            <a:xfrm>
              <a:off x="285659" y="4303418"/>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t>Department</a:t>
              </a:r>
            </a:p>
            <a:p>
              <a:pPr algn="ctr"/>
              <a:r>
                <a:rPr lang="en-GB" sz="1000" b="1" dirty="0"/>
                <a:t>Approval</a:t>
              </a:r>
              <a:endParaRPr lang="en-GB" sz="700" b="1" dirty="0"/>
            </a:p>
          </p:txBody>
        </p:sp>
      </p:grpSp>
    </p:spTree>
    <p:extLst>
      <p:ext uri="{BB962C8B-B14F-4D97-AF65-F5344CB8AC3E}">
        <p14:creationId xmlns:p14="http://schemas.microsoft.com/office/powerpoint/2010/main" val="2370894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7D51A687-204A-B730-1CC1-C48642C1BC6C}"/>
              </a:ext>
            </a:extLst>
          </p:cNvPr>
          <p:cNvPicPr>
            <a:picLocks noChangeAspect="1"/>
          </p:cNvPicPr>
          <p:nvPr/>
        </p:nvPicPr>
        <p:blipFill>
          <a:blip r:embed="rId3"/>
          <a:stretch>
            <a:fillRect/>
          </a:stretch>
        </p:blipFill>
        <p:spPr>
          <a:xfrm>
            <a:off x="1770018" y="3851047"/>
            <a:ext cx="4591210" cy="2775595"/>
          </a:xfrm>
          <a:prstGeom prst="rect">
            <a:avLst/>
          </a:prstGeom>
        </p:spPr>
      </p:pic>
      <p:sp>
        <p:nvSpPr>
          <p:cNvPr id="2" name="Title 1">
            <a:extLst>
              <a:ext uri="{FF2B5EF4-FFF2-40B4-BE49-F238E27FC236}">
                <a16:creationId xmlns:a16="http://schemas.microsoft.com/office/drawing/2014/main" id="{031981D8-40A8-DAE0-6846-871A56CB01F4}"/>
              </a:ext>
            </a:extLst>
          </p:cNvPr>
          <p:cNvSpPr>
            <a:spLocks noGrp="1"/>
          </p:cNvSpPr>
          <p:nvPr>
            <p:ph type="title"/>
          </p:nvPr>
        </p:nvSpPr>
        <p:spPr>
          <a:xfrm>
            <a:off x="1925510" y="167364"/>
            <a:ext cx="4696780" cy="1325563"/>
          </a:xfrm>
        </p:spPr>
        <p:txBody>
          <a:bodyPr/>
          <a:lstStyle/>
          <a:p>
            <a:r>
              <a:rPr lang="en-GB" b="1">
                <a:solidFill>
                  <a:srgbClr val="7030A0"/>
                </a:solidFill>
                <a:latin typeface="Aptos Light" panose="020B0004020202020204" pitchFamily="34" charset="0"/>
              </a:rPr>
              <a:t>Initial Review </a:t>
            </a:r>
            <a:br>
              <a:rPr lang="en-GB" b="1">
                <a:solidFill>
                  <a:srgbClr val="7030A0"/>
                </a:solidFill>
                <a:latin typeface="Aptos Light" panose="020B0004020202020204" pitchFamily="34" charset="0"/>
              </a:rPr>
            </a:br>
            <a:r>
              <a:rPr lang="en-GB" sz="3600" b="1">
                <a:solidFill>
                  <a:srgbClr val="7030A0"/>
                </a:solidFill>
                <a:latin typeface="Aptos Light" panose="020B0004020202020204" pitchFamily="34" charset="0"/>
              </a:rPr>
              <a:t>PS Administrator</a:t>
            </a:r>
            <a:endParaRPr lang="en-GB" b="1">
              <a:solidFill>
                <a:srgbClr val="7030A0"/>
              </a:solidFill>
              <a:latin typeface="Aptos Light" panose="020B0004020202020204" pitchFamily="34" charset="0"/>
            </a:endParaRPr>
          </a:p>
        </p:txBody>
      </p:sp>
      <p:sp>
        <p:nvSpPr>
          <p:cNvPr id="4" name="Content Placeholder 2">
            <a:extLst>
              <a:ext uri="{FF2B5EF4-FFF2-40B4-BE49-F238E27FC236}">
                <a16:creationId xmlns:a16="http://schemas.microsoft.com/office/drawing/2014/main" id="{2FD72696-E52F-BBCB-84EE-B564BC226CB3}"/>
              </a:ext>
            </a:extLst>
          </p:cNvPr>
          <p:cNvSpPr>
            <a:spLocks noGrp="1"/>
          </p:cNvSpPr>
          <p:nvPr>
            <p:ph idx="1"/>
          </p:nvPr>
        </p:nvSpPr>
        <p:spPr>
          <a:xfrm>
            <a:off x="1792704" y="1825625"/>
            <a:ext cx="9561095" cy="2277464"/>
          </a:xfrm>
        </p:spPr>
        <p:txBody>
          <a:bodyPr>
            <a:normAutofit fontScale="70000" lnSpcReduction="20000"/>
          </a:bodyPr>
          <a:lstStyle/>
          <a:p>
            <a:pPr marL="0" indent="0">
              <a:buNone/>
            </a:pPr>
            <a:r>
              <a:rPr lang="en-GB" dirty="0">
                <a:latin typeface="Aptos Light" panose="020B0004020202020204" pitchFamily="34" charset="0"/>
              </a:rPr>
              <a:t>After applicants have submitted their formal programme application, Admissions administrators will:</a:t>
            </a:r>
            <a:br>
              <a:rPr lang="en-GB" dirty="0">
                <a:latin typeface="Aptos Light" panose="020B0004020202020204" pitchFamily="34" charset="0"/>
              </a:rPr>
            </a:br>
            <a:endParaRPr lang="en-GB" dirty="0">
              <a:latin typeface="Aptos Light" panose="020B0004020202020204" pitchFamily="34" charset="0"/>
            </a:endParaRPr>
          </a:p>
          <a:p>
            <a:r>
              <a:rPr lang="en-GB" sz="2600" dirty="0">
                <a:latin typeface="Aptos Light" panose="020B0004020202020204" pitchFamily="34" charset="0"/>
              </a:rPr>
              <a:t>Request outstanding documents</a:t>
            </a:r>
          </a:p>
          <a:p>
            <a:r>
              <a:rPr lang="en-GB" sz="2600" dirty="0">
                <a:latin typeface="Aptos Light" panose="020B0004020202020204" pitchFamily="34" charset="0"/>
              </a:rPr>
              <a:t>Assess transcripts to confirm whether the applicant meets standard entry requirements.</a:t>
            </a:r>
          </a:p>
          <a:p>
            <a:r>
              <a:rPr lang="en-GB" sz="2600" dirty="0">
                <a:latin typeface="Aptos Light" panose="020B0004020202020204" pitchFamily="34" charset="0"/>
              </a:rPr>
              <a:t>Await references (where applicable)</a:t>
            </a:r>
          </a:p>
          <a:p>
            <a:r>
              <a:rPr lang="en-GB" sz="2600" dirty="0">
                <a:latin typeface="Aptos Light" panose="020B0004020202020204" pitchFamily="34" charset="0"/>
              </a:rPr>
              <a:t>Write an application summary:</a:t>
            </a:r>
          </a:p>
        </p:txBody>
      </p:sp>
      <p:grpSp>
        <p:nvGrpSpPr>
          <p:cNvPr id="6" name="Group 5">
            <a:extLst>
              <a:ext uri="{FF2B5EF4-FFF2-40B4-BE49-F238E27FC236}">
                <a16:creationId xmlns:a16="http://schemas.microsoft.com/office/drawing/2014/main" id="{1B1BEA63-FE56-9AAD-2295-D8762D0E86D6}"/>
              </a:ext>
            </a:extLst>
          </p:cNvPr>
          <p:cNvGrpSpPr/>
          <p:nvPr/>
        </p:nvGrpSpPr>
        <p:grpSpPr>
          <a:xfrm>
            <a:off x="-3555" y="-228600"/>
            <a:ext cx="1683512" cy="7086600"/>
            <a:chOff x="-3555" y="-228600"/>
            <a:chExt cx="1683512" cy="7086600"/>
          </a:xfrm>
        </p:grpSpPr>
        <p:sp>
          <p:nvSpPr>
            <p:cNvPr id="7" name="Rectangle: Beveled 6">
              <a:extLst>
                <a:ext uri="{FF2B5EF4-FFF2-40B4-BE49-F238E27FC236}">
                  <a16:creationId xmlns:a16="http://schemas.microsoft.com/office/drawing/2014/main" id="{C84D73DE-E8E5-954D-B13D-5449C42CEEA8}"/>
                </a:ext>
              </a:extLst>
            </p:cNvPr>
            <p:cNvSpPr/>
            <p:nvPr/>
          </p:nvSpPr>
          <p:spPr>
            <a:xfrm>
              <a:off x="-3555" y="-228600"/>
              <a:ext cx="1683512" cy="7086600"/>
            </a:xfrm>
            <a:prstGeom prst="bevel">
              <a:avLst>
                <a:gd name="adj" fmla="val 11071"/>
              </a:avLst>
            </a:prstGeom>
            <a:solidFill>
              <a:schemeClr val="accent2">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a:extLst>
                <a:ext uri="{FF2B5EF4-FFF2-40B4-BE49-F238E27FC236}">
                  <a16:creationId xmlns:a16="http://schemas.microsoft.com/office/drawing/2014/main" id="{26945CC0-B96E-A90C-422B-D813EEF3BEA1}"/>
                </a:ext>
              </a:extLst>
            </p:cNvPr>
            <p:cNvSpPr/>
            <p:nvPr/>
          </p:nvSpPr>
          <p:spPr>
            <a:xfrm rot="5400000">
              <a:off x="-3390904" y="3162300"/>
              <a:ext cx="7086600" cy="304800"/>
            </a:xfrm>
            <a:prstGeom prst="rect">
              <a:avLst/>
            </a:prstGeom>
            <a:solidFill>
              <a:srgbClr val="00206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Callout: Left Arrow 8">
              <a:extLst>
                <a:ext uri="{FF2B5EF4-FFF2-40B4-BE49-F238E27FC236}">
                  <a16:creationId xmlns:a16="http://schemas.microsoft.com/office/drawing/2014/main" id="{0B34CB8C-6CD3-FBCE-E851-D5632102D69D}"/>
                </a:ext>
              </a:extLst>
            </p:cNvPr>
            <p:cNvSpPr/>
            <p:nvPr/>
          </p:nvSpPr>
          <p:spPr>
            <a:xfrm>
              <a:off x="293222" y="-11526"/>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Pre-application</a:t>
              </a:r>
              <a:endParaRPr lang="en-GB" sz="900" b="1" dirty="0"/>
            </a:p>
          </p:txBody>
        </p:sp>
        <p:sp>
          <p:nvSpPr>
            <p:cNvPr id="10" name="Callout: Left Arrow 9">
              <a:extLst>
                <a:ext uri="{FF2B5EF4-FFF2-40B4-BE49-F238E27FC236}">
                  <a16:creationId xmlns:a16="http://schemas.microsoft.com/office/drawing/2014/main" id="{58046EE4-C848-7F61-6636-8D6A42249B8D}"/>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Offer</a:t>
              </a:r>
              <a:endParaRPr lang="en-GB" sz="900" b="1" dirty="0"/>
            </a:p>
          </p:txBody>
        </p:sp>
        <p:sp>
          <p:nvSpPr>
            <p:cNvPr id="11" name="Callout: Left Arrow 10">
              <a:extLst>
                <a:ext uri="{FF2B5EF4-FFF2-40B4-BE49-F238E27FC236}">
                  <a16:creationId xmlns:a16="http://schemas.microsoft.com/office/drawing/2014/main" id="{BFD13A87-66EF-3E1D-FA15-A3050CA071E0}"/>
                </a:ext>
              </a:extLst>
            </p:cNvPr>
            <p:cNvSpPr/>
            <p:nvPr/>
          </p:nvSpPr>
          <p:spPr>
            <a:xfrm>
              <a:off x="285659" y="516078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School Approval</a:t>
              </a:r>
              <a:endParaRPr lang="en-GB" sz="900" b="1" dirty="0"/>
            </a:p>
          </p:txBody>
        </p:sp>
        <p:sp>
          <p:nvSpPr>
            <p:cNvPr id="13" name="Callout: Left Arrow 12">
              <a:extLst>
                <a:ext uri="{FF2B5EF4-FFF2-40B4-BE49-F238E27FC236}">
                  <a16:creationId xmlns:a16="http://schemas.microsoft.com/office/drawing/2014/main" id="{7331CFC3-64D8-BD22-540F-784D16335432}"/>
                </a:ext>
              </a:extLst>
            </p:cNvPr>
            <p:cNvSpPr/>
            <p:nvPr/>
          </p:nvSpPr>
          <p:spPr>
            <a:xfrm>
              <a:off x="293222" y="88815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Programme Application</a:t>
              </a:r>
              <a:endParaRPr lang="en-GB" sz="900" b="1" dirty="0"/>
            </a:p>
          </p:txBody>
        </p:sp>
        <p:sp>
          <p:nvSpPr>
            <p:cNvPr id="14" name="Callout: Left Arrow 13">
              <a:extLst>
                <a:ext uri="{FF2B5EF4-FFF2-40B4-BE49-F238E27FC236}">
                  <a16:creationId xmlns:a16="http://schemas.microsoft.com/office/drawing/2014/main" id="{97D1A731-27B6-903A-AEE2-8061F61771D1}"/>
                </a:ext>
              </a:extLst>
            </p:cNvPr>
            <p:cNvSpPr/>
            <p:nvPr/>
          </p:nvSpPr>
          <p:spPr>
            <a:xfrm>
              <a:off x="285659" y="1737939"/>
              <a:ext cx="1166610" cy="810000"/>
            </a:xfrm>
            <a:prstGeom prst="leftArrowCallout">
              <a:avLst>
                <a:gd name="adj1" fmla="val 25000"/>
                <a:gd name="adj2" fmla="val 25000"/>
                <a:gd name="adj3" fmla="val 25000"/>
                <a:gd name="adj4" fmla="val 77353"/>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Initial Review</a:t>
              </a:r>
              <a:endParaRPr lang="en-GB" sz="900" b="1" dirty="0"/>
            </a:p>
          </p:txBody>
        </p:sp>
        <p:sp>
          <p:nvSpPr>
            <p:cNvPr id="15" name="Callout: Left Arrow 14">
              <a:extLst>
                <a:ext uri="{FF2B5EF4-FFF2-40B4-BE49-F238E27FC236}">
                  <a16:creationId xmlns:a16="http://schemas.microsoft.com/office/drawing/2014/main" id="{40359D15-E107-F960-DCEF-2DEB0F46E066}"/>
                </a:ext>
              </a:extLst>
            </p:cNvPr>
            <p:cNvSpPr/>
            <p:nvPr/>
          </p:nvSpPr>
          <p:spPr>
            <a:xfrm>
              <a:off x="285659" y="2587791"/>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Supervisor Decision</a:t>
              </a:r>
              <a:endParaRPr lang="en-GB" sz="900" b="1" dirty="0"/>
            </a:p>
          </p:txBody>
        </p:sp>
        <p:sp>
          <p:nvSpPr>
            <p:cNvPr id="16" name="Callout: Left Arrow 15">
              <a:extLst>
                <a:ext uri="{FF2B5EF4-FFF2-40B4-BE49-F238E27FC236}">
                  <a16:creationId xmlns:a16="http://schemas.microsoft.com/office/drawing/2014/main" id="{6A56F4E3-9AD7-A0DE-5B95-4151D9619633}"/>
                </a:ext>
              </a:extLst>
            </p:cNvPr>
            <p:cNvSpPr/>
            <p:nvPr/>
          </p:nvSpPr>
          <p:spPr>
            <a:xfrm>
              <a:off x="285659" y="3446047"/>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PS Review</a:t>
              </a:r>
              <a:endParaRPr lang="en-GB" sz="900" b="1" dirty="0"/>
            </a:p>
          </p:txBody>
        </p:sp>
        <p:sp>
          <p:nvSpPr>
            <p:cNvPr id="17" name="Callout: Left Arrow 16">
              <a:extLst>
                <a:ext uri="{FF2B5EF4-FFF2-40B4-BE49-F238E27FC236}">
                  <a16:creationId xmlns:a16="http://schemas.microsoft.com/office/drawing/2014/main" id="{7C194499-8AE0-9571-A8EB-A18D339BC24C}"/>
                </a:ext>
              </a:extLst>
            </p:cNvPr>
            <p:cNvSpPr/>
            <p:nvPr/>
          </p:nvSpPr>
          <p:spPr>
            <a:xfrm>
              <a:off x="285659" y="4303418"/>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t>Department</a:t>
              </a:r>
            </a:p>
            <a:p>
              <a:pPr algn="ctr"/>
              <a:r>
                <a:rPr lang="en-GB" sz="1000" b="1" dirty="0"/>
                <a:t>Approval</a:t>
              </a:r>
              <a:endParaRPr lang="en-GB" sz="700" b="1" dirty="0"/>
            </a:p>
          </p:txBody>
        </p:sp>
      </p:grpSp>
      <p:grpSp>
        <p:nvGrpSpPr>
          <p:cNvPr id="22" name="Group 21">
            <a:extLst>
              <a:ext uri="{FF2B5EF4-FFF2-40B4-BE49-F238E27FC236}">
                <a16:creationId xmlns:a16="http://schemas.microsoft.com/office/drawing/2014/main" id="{DC910637-9772-B8CF-0AE0-355E1E39376E}"/>
              </a:ext>
            </a:extLst>
          </p:cNvPr>
          <p:cNvGrpSpPr/>
          <p:nvPr/>
        </p:nvGrpSpPr>
        <p:grpSpPr>
          <a:xfrm>
            <a:off x="6473975" y="3711047"/>
            <a:ext cx="5525828" cy="2979589"/>
            <a:chOff x="6248400" y="3719020"/>
            <a:chExt cx="5525828" cy="2979589"/>
          </a:xfrm>
        </p:grpSpPr>
        <p:pic>
          <p:nvPicPr>
            <p:cNvPr id="3" name="Picture 2" descr="A screenshot of a computer&#10;&#10;Description automatically generated">
              <a:extLst>
                <a:ext uri="{FF2B5EF4-FFF2-40B4-BE49-F238E27FC236}">
                  <a16:creationId xmlns:a16="http://schemas.microsoft.com/office/drawing/2014/main" id="{20FF4DD1-7A47-64D1-C6E9-4BA1253B21F8}"/>
                </a:ext>
              </a:extLst>
            </p:cNvPr>
            <p:cNvPicPr>
              <a:picLocks noChangeAspect="1"/>
            </p:cNvPicPr>
            <p:nvPr/>
          </p:nvPicPr>
          <p:blipFill>
            <a:blip r:embed="rId4"/>
            <a:stretch>
              <a:fillRect/>
            </a:stretch>
          </p:blipFill>
          <p:spPr>
            <a:xfrm>
              <a:off x="6248400" y="3719020"/>
              <a:ext cx="5442857" cy="2979589"/>
            </a:xfrm>
            <a:prstGeom prst="rect">
              <a:avLst/>
            </a:prstGeom>
            <a:ln w="15875">
              <a:solidFill>
                <a:schemeClr val="accent1">
                  <a:shade val="50000"/>
                </a:schemeClr>
              </a:solidFill>
            </a:ln>
          </p:spPr>
        </p:pic>
        <p:sp>
          <p:nvSpPr>
            <p:cNvPr id="19" name="Rectangle 18">
              <a:extLst>
                <a:ext uri="{FF2B5EF4-FFF2-40B4-BE49-F238E27FC236}">
                  <a16:creationId xmlns:a16="http://schemas.microsoft.com/office/drawing/2014/main" id="{3CFA58CB-F75A-B36A-C2EE-775B5ACE542F}"/>
                </a:ext>
              </a:extLst>
            </p:cNvPr>
            <p:cNvSpPr/>
            <p:nvPr/>
          </p:nvSpPr>
          <p:spPr>
            <a:xfrm>
              <a:off x="11420293" y="3828007"/>
              <a:ext cx="214658" cy="18687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2FD169D6-A3FA-A35A-82A1-63955A1E6BBC}"/>
                </a:ext>
              </a:extLst>
            </p:cNvPr>
            <p:cNvSpPr txBox="1"/>
            <p:nvPr/>
          </p:nvSpPr>
          <p:spPr>
            <a:xfrm>
              <a:off x="11314378" y="3809691"/>
              <a:ext cx="459850" cy="261610"/>
            </a:xfrm>
            <a:prstGeom prst="rect">
              <a:avLst/>
            </a:prstGeom>
            <a:noFill/>
          </p:spPr>
          <p:txBody>
            <a:bodyPr wrap="square" rtlCol="0">
              <a:spAutoFit/>
            </a:bodyPr>
            <a:lstStyle/>
            <a:p>
              <a:r>
                <a:rPr lang="en-GB" sz="1100" b="1" dirty="0">
                  <a:solidFill>
                    <a:schemeClr val="tx1">
                      <a:lumMod val="75000"/>
                      <a:lumOff val="25000"/>
                    </a:schemeClr>
                  </a:solidFill>
                </a:rPr>
                <a:t>25</a:t>
              </a:r>
            </a:p>
          </p:txBody>
        </p:sp>
      </p:grpSp>
      <p:sp>
        <p:nvSpPr>
          <p:cNvPr id="12" name="Arrow: Left 11">
            <a:extLst>
              <a:ext uri="{FF2B5EF4-FFF2-40B4-BE49-F238E27FC236}">
                <a16:creationId xmlns:a16="http://schemas.microsoft.com/office/drawing/2014/main" id="{311E5274-DB58-85E7-4281-FACDA036CA09}"/>
              </a:ext>
            </a:extLst>
          </p:cNvPr>
          <p:cNvSpPr/>
          <p:nvPr/>
        </p:nvSpPr>
        <p:spPr>
          <a:xfrm rot="11520000">
            <a:off x="4337224" y="4186764"/>
            <a:ext cx="2572540" cy="26212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ptos Light" panose="020B0004020202020204" pitchFamily="34" charset="0"/>
            </a:endParaRPr>
          </a:p>
        </p:txBody>
      </p:sp>
    </p:spTree>
    <p:extLst>
      <p:ext uri="{BB962C8B-B14F-4D97-AF65-F5344CB8AC3E}">
        <p14:creationId xmlns:p14="http://schemas.microsoft.com/office/powerpoint/2010/main" val="1367879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6A7CC-4624-0709-4102-2B738822F3EF}"/>
              </a:ext>
            </a:extLst>
          </p:cNvPr>
          <p:cNvSpPr>
            <a:spLocks noGrp="1"/>
          </p:cNvSpPr>
          <p:nvPr>
            <p:ph type="title"/>
          </p:nvPr>
        </p:nvSpPr>
        <p:spPr>
          <a:xfrm>
            <a:off x="1981663" y="393474"/>
            <a:ext cx="5008689" cy="1325563"/>
          </a:xfrm>
        </p:spPr>
        <p:txBody>
          <a:bodyPr/>
          <a:lstStyle/>
          <a:p>
            <a:r>
              <a:rPr lang="en-GB" b="1">
                <a:solidFill>
                  <a:srgbClr val="7030A0"/>
                </a:solidFill>
                <a:latin typeface="Aptos Light" panose="020B0004020202020204" pitchFamily="34" charset="0"/>
              </a:rPr>
              <a:t>Initial Review</a:t>
            </a:r>
            <a:br>
              <a:rPr lang="en-GB" b="1">
                <a:solidFill>
                  <a:srgbClr val="7030A0"/>
                </a:solidFill>
                <a:latin typeface="Aptos Light" panose="020B0004020202020204" pitchFamily="34" charset="0"/>
              </a:rPr>
            </a:br>
            <a:r>
              <a:rPr lang="en-GB" sz="3600" b="1">
                <a:solidFill>
                  <a:srgbClr val="7030A0"/>
                </a:solidFill>
                <a:latin typeface="Aptos Light" panose="020B0004020202020204" pitchFamily="34" charset="0"/>
              </a:rPr>
              <a:t>Departmental</a:t>
            </a:r>
            <a:endParaRPr lang="en-GB" b="1">
              <a:solidFill>
                <a:srgbClr val="7030A0"/>
              </a:solidFill>
              <a:latin typeface="Aptos Light" panose="020B0004020202020204" pitchFamily="34" charset="0"/>
            </a:endParaRPr>
          </a:p>
        </p:txBody>
      </p:sp>
      <p:pic>
        <p:nvPicPr>
          <p:cNvPr id="4" name="Picture 3">
            <a:extLst>
              <a:ext uri="{FF2B5EF4-FFF2-40B4-BE49-F238E27FC236}">
                <a16:creationId xmlns:a16="http://schemas.microsoft.com/office/drawing/2014/main" id="{D0FCBBBF-6EAF-7012-D45E-1C11C33733B7}"/>
              </a:ext>
            </a:extLst>
          </p:cNvPr>
          <p:cNvPicPr>
            <a:picLocks noChangeAspect="1"/>
          </p:cNvPicPr>
          <p:nvPr/>
        </p:nvPicPr>
        <p:blipFill>
          <a:blip r:embed="rId3"/>
          <a:stretch>
            <a:fillRect/>
          </a:stretch>
        </p:blipFill>
        <p:spPr>
          <a:xfrm>
            <a:off x="2042114" y="1750063"/>
            <a:ext cx="8184237" cy="4954654"/>
          </a:xfrm>
          <a:prstGeom prst="rect">
            <a:avLst/>
          </a:prstGeom>
          <a:ln w="15875">
            <a:solidFill>
              <a:schemeClr val="accent1">
                <a:shade val="50000"/>
              </a:schemeClr>
            </a:solidFill>
          </a:ln>
        </p:spPr>
      </p:pic>
      <p:grpSp>
        <p:nvGrpSpPr>
          <p:cNvPr id="3" name="Group 2">
            <a:extLst>
              <a:ext uri="{FF2B5EF4-FFF2-40B4-BE49-F238E27FC236}">
                <a16:creationId xmlns:a16="http://schemas.microsoft.com/office/drawing/2014/main" id="{41D6E024-D835-AC20-42B3-DEB93C2DAF9A}"/>
              </a:ext>
            </a:extLst>
          </p:cNvPr>
          <p:cNvGrpSpPr/>
          <p:nvPr/>
        </p:nvGrpSpPr>
        <p:grpSpPr>
          <a:xfrm>
            <a:off x="-3555" y="-228600"/>
            <a:ext cx="1683512" cy="7086600"/>
            <a:chOff x="-3555" y="-228600"/>
            <a:chExt cx="1683512" cy="7086600"/>
          </a:xfrm>
        </p:grpSpPr>
        <p:sp>
          <p:nvSpPr>
            <p:cNvPr id="5" name="Rectangle: Beveled 4">
              <a:extLst>
                <a:ext uri="{FF2B5EF4-FFF2-40B4-BE49-F238E27FC236}">
                  <a16:creationId xmlns:a16="http://schemas.microsoft.com/office/drawing/2014/main" id="{E4EC575A-7FA4-889F-4B90-F6E3E429817A}"/>
                </a:ext>
              </a:extLst>
            </p:cNvPr>
            <p:cNvSpPr/>
            <p:nvPr/>
          </p:nvSpPr>
          <p:spPr>
            <a:xfrm>
              <a:off x="-3555" y="-228600"/>
              <a:ext cx="1683512" cy="7086600"/>
            </a:xfrm>
            <a:prstGeom prst="bevel">
              <a:avLst>
                <a:gd name="adj" fmla="val 11071"/>
              </a:avLst>
            </a:prstGeom>
            <a:solidFill>
              <a:schemeClr val="accent2">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7CF1DB43-96B2-DD7F-1727-8FDB68447ABB}"/>
                </a:ext>
              </a:extLst>
            </p:cNvPr>
            <p:cNvSpPr/>
            <p:nvPr/>
          </p:nvSpPr>
          <p:spPr>
            <a:xfrm rot="5400000">
              <a:off x="-3390904" y="3162300"/>
              <a:ext cx="7086600" cy="304800"/>
            </a:xfrm>
            <a:prstGeom prst="rect">
              <a:avLst/>
            </a:prstGeom>
            <a:solidFill>
              <a:srgbClr val="00206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allout: Left Arrow 6">
              <a:extLst>
                <a:ext uri="{FF2B5EF4-FFF2-40B4-BE49-F238E27FC236}">
                  <a16:creationId xmlns:a16="http://schemas.microsoft.com/office/drawing/2014/main" id="{8BF91BEB-5B35-0964-50E0-E412240D8D7F}"/>
                </a:ext>
              </a:extLst>
            </p:cNvPr>
            <p:cNvSpPr/>
            <p:nvPr/>
          </p:nvSpPr>
          <p:spPr>
            <a:xfrm>
              <a:off x="293222" y="-11526"/>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Pre-application</a:t>
              </a:r>
              <a:endParaRPr lang="en-GB" sz="900" b="1" dirty="0"/>
            </a:p>
          </p:txBody>
        </p:sp>
        <p:sp>
          <p:nvSpPr>
            <p:cNvPr id="8" name="Callout: Left Arrow 7">
              <a:extLst>
                <a:ext uri="{FF2B5EF4-FFF2-40B4-BE49-F238E27FC236}">
                  <a16:creationId xmlns:a16="http://schemas.microsoft.com/office/drawing/2014/main" id="{67E1DC52-A9FC-A6A8-3A2D-96A12C214644}"/>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Offer</a:t>
              </a:r>
              <a:endParaRPr lang="en-GB" sz="900" b="1" dirty="0"/>
            </a:p>
          </p:txBody>
        </p:sp>
        <p:sp>
          <p:nvSpPr>
            <p:cNvPr id="16" name="Callout: Left Arrow 15">
              <a:extLst>
                <a:ext uri="{FF2B5EF4-FFF2-40B4-BE49-F238E27FC236}">
                  <a16:creationId xmlns:a16="http://schemas.microsoft.com/office/drawing/2014/main" id="{CAF551A7-8B61-BD0A-F025-136992AF7EC6}"/>
                </a:ext>
              </a:extLst>
            </p:cNvPr>
            <p:cNvSpPr/>
            <p:nvPr/>
          </p:nvSpPr>
          <p:spPr>
            <a:xfrm>
              <a:off x="285659" y="516078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School Approval</a:t>
              </a:r>
              <a:endParaRPr lang="en-GB" sz="900" b="1" dirty="0"/>
            </a:p>
          </p:txBody>
        </p:sp>
        <p:sp>
          <p:nvSpPr>
            <p:cNvPr id="17" name="Callout: Left Arrow 16">
              <a:extLst>
                <a:ext uri="{FF2B5EF4-FFF2-40B4-BE49-F238E27FC236}">
                  <a16:creationId xmlns:a16="http://schemas.microsoft.com/office/drawing/2014/main" id="{05A721A6-8C55-2F46-D630-4FE6290816C8}"/>
                </a:ext>
              </a:extLst>
            </p:cNvPr>
            <p:cNvSpPr/>
            <p:nvPr/>
          </p:nvSpPr>
          <p:spPr>
            <a:xfrm>
              <a:off x="293222" y="88815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Programme Application</a:t>
              </a:r>
              <a:endParaRPr lang="en-GB" sz="900" b="1" dirty="0"/>
            </a:p>
          </p:txBody>
        </p:sp>
        <p:sp>
          <p:nvSpPr>
            <p:cNvPr id="18" name="Callout: Left Arrow 17">
              <a:extLst>
                <a:ext uri="{FF2B5EF4-FFF2-40B4-BE49-F238E27FC236}">
                  <a16:creationId xmlns:a16="http://schemas.microsoft.com/office/drawing/2014/main" id="{7BF49BAD-FB11-4E1E-F252-8AF2A09AE178}"/>
                </a:ext>
              </a:extLst>
            </p:cNvPr>
            <p:cNvSpPr/>
            <p:nvPr/>
          </p:nvSpPr>
          <p:spPr>
            <a:xfrm>
              <a:off x="285659" y="1737939"/>
              <a:ext cx="1166610" cy="810000"/>
            </a:xfrm>
            <a:prstGeom prst="leftArrowCallout">
              <a:avLst>
                <a:gd name="adj1" fmla="val 25000"/>
                <a:gd name="adj2" fmla="val 25000"/>
                <a:gd name="adj3" fmla="val 25000"/>
                <a:gd name="adj4" fmla="val 77353"/>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Initial Review</a:t>
              </a:r>
              <a:endParaRPr lang="en-GB" sz="900" b="1" dirty="0"/>
            </a:p>
          </p:txBody>
        </p:sp>
        <p:sp>
          <p:nvSpPr>
            <p:cNvPr id="19" name="Callout: Left Arrow 18">
              <a:extLst>
                <a:ext uri="{FF2B5EF4-FFF2-40B4-BE49-F238E27FC236}">
                  <a16:creationId xmlns:a16="http://schemas.microsoft.com/office/drawing/2014/main" id="{0666CCC9-C1F5-50EC-2F36-6E67B44C636E}"/>
                </a:ext>
              </a:extLst>
            </p:cNvPr>
            <p:cNvSpPr/>
            <p:nvPr/>
          </p:nvSpPr>
          <p:spPr>
            <a:xfrm>
              <a:off x="285659" y="2587791"/>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Supervisor Decision</a:t>
              </a:r>
              <a:endParaRPr lang="en-GB" sz="900" b="1" dirty="0"/>
            </a:p>
          </p:txBody>
        </p:sp>
        <p:sp>
          <p:nvSpPr>
            <p:cNvPr id="20" name="Callout: Left Arrow 19">
              <a:extLst>
                <a:ext uri="{FF2B5EF4-FFF2-40B4-BE49-F238E27FC236}">
                  <a16:creationId xmlns:a16="http://schemas.microsoft.com/office/drawing/2014/main" id="{41EAA209-BDC0-0F92-A8AD-2A1DEAF15DF0}"/>
                </a:ext>
              </a:extLst>
            </p:cNvPr>
            <p:cNvSpPr/>
            <p:nvPr/>
          </p:nvSpPr>
          <p:spPr>
            <a:xfrm>
              <a:off x="285659" y="3446047"/>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PS Review</a:t>
              </a:r>
              <a:endParaRPr lang="en-GB" sz="900" b="1" dirty="0"/>
            </a:p>
          </p:txBody>
        </p:sp>
        <p:sp>
          <p:nvSpPr>
            <p:cNvPr id="21" name="Callout: Left Arrow 20">
              <a:extLst>
                <a:ext uri="{FF2B5EF4-FFF2-40B4-BE49-F238E27FC236}">
                  <a16:creationId xmlns:a16="http://schemas.microsoft.com/office/drawing/2014/main" id="{84EF5A12-A25D-9BF3-7366-FC14C6FCE96C}"/>
                </a:ext>
              </a:extLst>
            </p:cNvPr>
            <p:cNvSpPr/>
            <p:nvPr/>
          </p:nvSpPr>
          <p:spPr>
            <a:xfrm>
              <a:off x="285659" y="4303418"/>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t>Department</a:t>
              </a:r>
            </a:p>
            <a:p>
              <a:pPr algn="ctr"/>
              <a:r>
                <a:rPr lang="en-GB" sz="1000" b="1" dirty="0"/>
                <a:t>Approval</a:t>
              </a:r>
              <a:endParaRPr lang="en-GB" sz="700" b="1" dirty="0"/>
            </a:p>
          </p:txBody>
        </p:sp>
      </p:grpSp>
      <p:sp>
        <p:nvSpPr>
          <p:cNvPr id="9" name="Rectangle 8">
            <a:extLst>
              <a:ext uri="{FF2B5EF4-FFF2-40B4-BE49-F238E27FC236}">
                <a16:creationId xmlns:a16="http://schemas.microsoft.com/office/drawing/2014/main" id="{7C3FCB80-AD3F-369A-A311-3FD10881D216}"/>
              </a:ext>
            </a:extLst>
          </p:cNvPr>
          <p:cNvSpPr/>
          <p:nvPr/>
        </p:nvSpPr>
        <p:spPr>
          <a:xfrm>
            <a:off x="4107543" y="5205790"/>
            <a:ext cx="116114" cy="13062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DBEDAE1A-D428-02B8-EB17-FE9846D378FD}"/>
              </a:ext>
            </a:extLst>
          </p:cNvPr>
          <p:cNvSpPr txBox="1"/>
          <p:nvPr/>
        </p:nvSpPr>
        <p:spPr>
          <a:xfrm>
            <a:off x="4026388" y="5186438"/>
            <a:ext cx="459619" cy="215444"/>
          </a:xfrm>
          <a:prstGeom prst="rect">
            <a:avLst/>
          </a:prstGeom>
          <a:noFill/>
        </p:spPr>
        <p:txBody>
          <a:bodyPr wrap="square" rtlCol="0">
            <a:spAutoFit/>
          </a:bodyPr>
          <a:lstStyle/>
          <a:p>
            <a:r>
              <a:rPr lang="en-GB" sz="800" b="1" dirty="0">
                <a:solidFill>
                  <a:schemeClr val="accent1"/>
                </a:solidFill>
              </a:rPr>
              <a:t>25</a:t>
            </a:r>
          </a:p>
        </p:txBody>
      </p:sp>
    </p:spTree>
    <p:extLst>
      <p:ext uri="{BB962C8B-B14F-4D97-AF65-F5344CB8AC3E}">
        <p14:creationId xmlns:p14="http://schemas.microsoft.com/office/powerpoint/2010/main" val="1900300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A5489-1E6B-C7E4-77C9-D9A1A2C2E661}"/>
              </a:ext>
            </a:extLst>
          </p:cNvPr>
          <p:cNvSpPr>
            <a:spLocks noGrp="1"/>
          </p:cNvSpPr>
          <p:nvPr>
            <p:ph type="title"/>
          </p:nvPr>
        </p:nvSpPr>
        <p:spPr>
          <a:xfrm>
            <a:off x="1872916" y="325401"/>
            <a:ext cx="5257800" cy="1325563"/>
          </a:xfrm>
        </p:spPr>
        <p:txBody>
          <a:bodyPr/>
          <a:lstStyle/>
          <a:p>
            <a:r>
              <a:rPr lang="en-GB" b="1">
                <a:solidFill>
                  <a:srgbClr val="7030A0"/>
                </a:solidFill>
                <a:latin typeface="Aptos Light" panose="020B0004020202020204" pitchFamily="34" charset="0"/>
              </a:rPr>
              <a:t>Supervisor Decision</a:t>
            </a:r>
          </a:p>
        </p:txBody>
      </p:sp>
      <p:pic>
        <p:nvPicPr>
          <p:cNvPr id="5" name="Picture 4">
            <a:extLst>
              <a:ext uri="{FF2B5EF4-FFF2-40B4-BE49-F238E27FC236}">
                <a16:creationId xmlns:a16="http://schemas.microsoft.com/office/drawing/2014/main" id="{D73979F0-2319-9FDC-F1FF-BF60527EB5B8}"/>
              </a:ext>
            </a:extLst>
          </p:cNvPr>
          <p:cNvPicPr>
            <a:picLocks noChangeAspect="1"/>
          </p:cNvPicPr>
          <p:nvPr/>
        </p:nvPicPr>
        <p:blipFill>
          <a:blip r:embed="rId3"/>
          <a:stretch>
            <a:fillRect/>
          </a:stretch>
        </p:blipFill>
        <p:spPr>
          <a:xfrm>
            <a:off x="1976738" y="1650964"/>
            <a:ext cx="7374003" cy="5100707"/>
          </a:xfrm>
          <a:prstGeom prst="rect">
            <a:avLst/>
          </a:prstGeom>
          <a:ln w="15875">
            <a:solidFill>
              <a:schemeClr val="accent1">
                <a:shade val="50000"/>
              </a:schemeClr>
            </a:solidFill>
          </a:ln>
        </p:spPr>
      </p:pic>
      <p:sp>
        <p:nvSpPr>
          <p:cNvPr id="6" name="Arrow: Left 5">
            <a:extLst>
              <a:ext uri="{FF2B5EF4-FFF2-40B4-BE49-F238E27FC236}">
                <a16:creationId xmlns:a16="http://schemas.microsoft.com/office/drawing/2014/main" id="{ECD56999-6BCF-9F85-84A3-5C0178898000}"/>
              </a:ext>
            </a:extLst>
          </p:cNvPr>
          <p:cNvSpPr/>
          <p:nvPr/>
        </p:nvSpPr>
        <p:spPr>
          <a:xfrm>
            <a:off x="3956777" y="4288420"/>
            <a:ext cx="1299360" cy="22350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ptos Light" panose="020B0004020202020204" pitchFamily="34" charset="0"/>
            </a:endParaRPr>
          </a:p>
        </p:txBody>
      </p:sp>
      <p:pic>
        <p:nvPicPr>
          <p:cNvPr id="7" name="Picture 6" descr="A screenshot of a computer&#10;&#10;Description automatically generated">
            <a:extLst>
              <a:ext uri="{FF2B5EF4-FFF2-40B4-BE49-F238E27FC236}">
                <a16:creationId xmlns:a16="http://schemas.microsoft.com/office/drawing/2014/main" id="{F0C55754-08AC-3BA4-871B-FEFABED7013A}"/>
              </a:ext>
            </a:extLst>
          </p:cNvPr>
          <p:cNvPicPr>
            <a:picLocks noChangeAspect="1"/>
          </p:cNvPicPr>
          <p:nvPr/>
        </p:nvPicPr>
        <p:blipFill>
          <a:blip r:embed="rId4"/>
          <a:stretch>
            <a:fillRect/>
          </a:stretch>
        </p:blipFill>
        <p:spPr>
          <a:xfrm>
            <a:off x="5256136" y="2569580"/>
            <a:ext cx="6822041" cy="3734597"/>
          </a:xfrm>
          <a:prstGeom prst="rect">
            <a:avLst/>
          </a:prstGeom>
          <a:ln w="15875">
            <a:solidFill>
              <a:srgbClr val="000000"/>
            </a:solidFill>
          </a:ln>
        </p:spPr>
      </p:pic>
      <p:grpSp>
        <p:nvGrpSpPr>
          <p:cNvPr id="3" name="Group 2">
            <a:extLst>
              <a:ext uri="{FF2B5EF4-FFF2-40B4-BE49-F238E27FC236}">
                <a16:creationId xmlns:a16="http://schemas.microsoft.com/office/drawing/2014/main" id="{E585DB83-6F97-2596-1BAC-E90BC2134BBA}"/>
              </a:ext>
            </a:extLst>
          </p:cNvPr>
          <p:cNvGrpSpPr/>
          <p:nvPr/>
        </p:nvGrpSpPr>
        <p:grpSpPr>
          <a:xfrm>
            <a:off x="-3555" y="-228600"/>
            <a:ext cx="1683512" cy="7086600"/>
            <a:chOff x="-3555" y="-228600"/>
            <a:chExt cx="1683512" cy="7086600"/>
          </a:xfrm>
        </p:grpSpPr>
        <p:sp>
          <p:nvSpPr>
            <p:cNvPr id="4" name="Rectangle: Beveled 3">
              <a:extLst>
                <a:ext uri="{FF2B5EF4-FFF2-40B4-BE49-F238E27FC236}">
                  <a16:creationId xmlns:a16="http://schemas.microsoft.com/office/drawing/2014/main" id="{156FBBE1-68D6-A07F-1E02-20ECB563C514}"/>
                </a:ext>
              </a:extLst>
            </p:cNvPr>
            <p:cNvSpPr/>
            <p:nvPr/>
          </p:nvSpPr>
          <p:spPr>
            <a:xfrm>
              <a:off x="-3555" y="-228600"/>
              <a:ext cx="1683512" cy="7086600"/>
            </a:xfrm>
            <a:prstGeom prst="bevel">
              <a:avLst>
                <a:gd name="adj" fmla="val 11071"/>
              </a:avLst>
            </a:prstGeom>
            <a:solidFill>
              <a:schemeClr val="accent2">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a:extLst>
                <a:ext uri="{FF2B5EF4-FFF2-40B4-BE49-F238E27FC236}">
                  <a16:creationId xmlns:a16="http://schemas.microsoft.com/office/drawing/2014/main" id="{F33EA16B-44B7-F0AB-1205-7CF2A26EA8A8}"/>
                </a:ext>
              </a:extLst>
            </p:cNvPr>
            <p:cNvSpPr/>
            <p:nvPr/>
          </p:nvSpPr>
          <p:spPr>
            <a:xfrm rot="5400000">
              <a:off x="-3390904" y="3162300"/>
              <a:ext cx="7086600" cy="304800"/>
            </a:xfrm>
            <a:prstGeom prst="rect">
              <a:avLst/>
            </a:prstGeom>
            <a:solidFill>
              <a:srgbClr val="00206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Callout: Left Arrow 8">
              <a:extLst>
                <a:ext uri="{FF2B5EF4-FFF2-40B4-BE49-F238E27FC236}">
                  <a16:creationId xmlns:a16="http://schemas.microsoft.com/office/drawing/2014/main" id="{27D84685-15DA-F7C8-79E5-B1E9F9C16C6E}"/>
                </a:ext>
              </a:extLst>
            </p:cNvPr>
            <p:cNvSpPr/>
            <p:nvPr/>
          </p:nvSpPr>
          <p:spPr>
            <a:xfrm>
              <a:off x="293222" y="-11526"/>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Pre-application</a:t>
              </a:r>
              <a:endParaRPr lang="en-GB" sz="900" b="1" dirty="0"/>
            </a:p>
          </p:txBody>
        </p:sp>
        <p:sp>
          <p:nvSpPr>
            <p:cNvPr id="11" name="Callout: Left Arrow 10">
              <a:extLst>
                <a:ext uri="{FF2B5EF4-FFF2-40B4-BE49-F238E27FC236}">
                  <a16:creationId xmlns:a16="http://schemas.microsoft.com/office/drawing/2014/main" id="{8490F58E-3CEF-6D9A-0F61-9ED19C2B9337}"/>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Offer</a:t>
              </a:r>
              <a:endParaRPr lang="en-GB" sz="900" b="1" dirty="0"/>
            </a:p>
          </p:txBody>
        </p:sp>
        <p:sp>
          <p:nvSpPr>
            <p:cNvPr id="13" name="Callout: Left Arrow 12">
              <a:extLst>
                <a:ext uri="{FF2B5EF4-FFF2-40B4-BE49-F238E27FC236}">
                  <a16:creationId xmlns:a16="http://schemas.microsoft.com/office/drawing/2014/main" id="{D5A72B7B-DBCF-8C76-2511-A371BACC9908}"/>
                </a:ext>
              </a:extLst>
            </p:cNvPr>
            <p:cNvSpPr/>
            <p:nvPr/>
          </p:nvSpPr>
          <p:spPr>
            <a:xfrm>
              <a:off x="285659" y="516078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School Approval</a:t>
              </a:r>
              <a:endParaRPr lang="en-GB" sz="900" b="1" dirty="0"/>
            </a:p>
          </p:txBody>
        </p:sp>
        <p:sp>
          <p:nvSpPr>
            <p:cNvPr id="15" name="Callout: Left Arrow 14">
              <a:extLst>
                <a:ext uri="{FF2B5EF4-FFF2-40B4-BE49-F238E27FC236}">
                  <a16:creationId xmlns:a16="http://schemas.microsoft.com/office/drawing/2014/main" id="{66F65500-64E0-BDB7-5230-1D8EDFF3D354}"/>
                </a:ext>
              </a:extLst>
            </p:cNvPr>
            <p:cNvSpPr/>
            <p:nvPr/>
          </p:nvSpPr>
          <p:spPr>
            <a:xfrm>
              <a:off x="293222" y="88815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Programme Application</a:t>
              </a:r>
              <a:endParaRPr lang="en-GB" sz="900" b="1" dirty="0"/>
            </a:p>
          </p:txBody>
        </p:sp>
        <p:sp>
          <p:nvSpPr>
            <p:cNvPr id="21" name="Callout: Left Arrow 20">
              <a:extLst>
                <a:ext uri="{FF2B5EF4-FFF2-40B4-BE49-F238E27FC236}">
                  <a16:creationId xmlns:a16="http://schemas.microsoft.com/office/drawing/2014/main" id="{54F56D25-363D-9928-3A29-A5B9D15E4503}"/>
                </a:ext>
              </a:extLst>
            </p:cNvPr>
            <p:cNvSpPr/>
            <p:nvPr/>
          </p:nvSpPr>
          <p:spPr>
            <a:xfrm>
              <a:off x="285659" y="173793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Initial Review</a:t>
              </a:r>
              <a:endParaRPr lang="en-GB" sz="900" b="1" dirty="0"/>
            </a:p>
          </p:txBody>
        </p:sp>
        <p:sp>
          <p:nvSpPr>
            <p:cNvPr id="22" name="Callout: Left Arrow 21">
              <a:extLst>
                <a:ext uri="{FF2B5EF4-FFF2-40B4-BE49-F238E27FC236}">
                  <a16:creationId xmlns:a16="http://schemas.microsoft.com/office/drawing/2014/main" id="{F51E7B90-B90D-4D38-5602-64241D2F2CED}"/>
                </a:ext>
              </a:extLst>
            </p:cNvPr>
            <p:cNvSpPr/>
            <p:nvPr/>
          </p:nvSpPr>
          <p:spPr>
            <a:xfrm>
              <a:off x="285659" y="2587791"/>
              <a:ext cx="1166610" cy="810000"/>
            </a:xfrm>
            <a:prstGeom prst="leftArrowCallout">
              <a:avLst>
                <a:gd name="adj1" fmla="val 25000"/>
                <a:gd name="adj2" fmla="val 25000"/>
                <a:gd name="adj3" fmla="val 25000"/>
                <a:gd name="adj4" fmla="val 77353"/>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Supervisor Decision</a:t>
              </a:r>
              <a:endParaRPr lang="en-GB" sz="900" b="1" dirty="0"/>
            </a:p>
          </p:txBody>
        </p:sp>
        <p:sp>
          <p:nvSpPr>
            <p:cNvPr id="23" name="Callout: Left Arrow 22">
              <a:extLst>
                <a:ext uri="{FF2B5EF4-FFF2-40B4-BE49-F238E27FC236}">
                  <a16:creationId xmlns:a16="http://schemas.microsoft.com/office/drawing/2014/main" id="{2CB244D7-E5D3-2221-AC44-5361D09A77B1}"/>
                </a:ext>
              </a:extLst>
            </p:cNvPr>
            <p:cNvSpPr/>
            <p:nvPr/>
          </p:nvSpPr>
          <p:spPr>
            <a:xfrm>
              <a:off x="285659" y="3446047"/>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PS Review</a:t>
              </a:r>
              <a:endParaRPr lang="en-GB" sz="900" b="1" dirty="0"/>
            </a:p>
          </p:txBody>
        </p:sp>
        <p:sp>
          <p:nvSpPr>
            <p:cNvPr id="24" name="Callout: Left Arrow 23">
              <a:extLst>
                <a:ext uri="{FF2B5EF4-FFF2-40B4-BE49-F238E27FC236}">
                  <a16:creationId xmlns:a16="http://schemas.microsoft.com/office/drawing/2014/main" id="{93ECC84D-E95A-7F32-CDF3-2B282076A605}"/>
                </a:ext>
              </a:extLst>
            </p:cNvPr>
            <p:cNvSpPr/>
            <p:nvPr/>
          </p:nvSpPr>
          <p:spPr>
            <a:xfrm>
              <a:off x="285659" y="4303418"/>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t>Department</a:t>
              </a:r>
            </a:p>
            <a:p>
              <a:pPr algn="ctr"/>
              <a:r>
                <a:rPr lang="en-GB" sz="1000" b="1" dirty="0"/>
                <a:t>Approval</a:t>
              </a:r>
              <a:endParaRPr lang="en-GB" sz="700" b="1" dirty="0"/>
            </a:p>
          </p:txBody>
        </p:sp>
      </p:grpSp>
      <p:grpSp>
        <p:nvGrpSpPr>
          <p:cNvPr id="14" name="Group 13">
            <a:extLst>
              <a:ext uri="{FF2B5EF4-FFF2-40B4-BE49-F238E27FC236}">
                <a16:creationId xmlns:a16="http://schemas.microsoft.com/office/drawing/2014/main" id="{C8278F9D-CBA6-EFC5-FA1E-E057D24E89F4}"/>
              </a:ext>
            </a:extLst>
          </p:cNvPr>
          <p:cNvGrpSpPr/>
          <p:nvPr/>
        </p:nvGrpSpPr>
        <p:grpSpPr>
          <a:xfrm>
            <a:off x="3726967" y="4296482"/>
            <a:ext cx="459619" cy="215444"/>
            <a:chOff x="4026388" y="5186438"/>
            <a:chExt cx="459619" cy="215444"/>
          </a:xfrm>
        </p:grpSpPr>
        <p:sp>
          <p:nvSpPr>
            <p:cNvPr id="10" name="Rectangle 9">
              <a:extLst>
                <a:ext uri="{FF2B5EF4-FFF2-40B4-BE49-F238E27FC236}">
                  <a16:creationId xmlns:a16="http://schemas.microsoft.com/office/drawing/2014/main" id="{F64AB6BA-2F68-0EF0-CCCD-1CE922D7E680}"/>
                </a:ext>
              </a:extLst>
            </p:cNvPr>
            <p:cNvSpPr/>
            <p:nvPr/>
          </p:nvSpPr>
          <p:spPr>
            <a:xfrm>
              <a:off x="4107543" y="5205790"/>
              <a:ext cx="116114" cy="13062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BE2B5B12-6A65-B9DF-4657-4A3AC3AB7E85}"/>
                </a:ext>
              </a:extLst>
            </p:cNvPr>
            <p:cNvSpPr txBox="1"/>
            <p:nvPr/>
          </p:nvSpPr>
          <p:spPr>
            <a:xfrm>
              <a:off x="4026388" y="5186438"/>
              <a:ext cx="459619" cy="215444"/>
            </a:xfrm>
            <a:prstGeom prst="rect">
              <a:avLst/>
            </a:prstGeom>
            <a:noFill/>
          </p:spPr>
          <p:txBody>
            <a:bodyPr wrap="square" rtlCol="0">
              <a:spAutoFit/>
            </a:bodyPr>
            <a:lstStyle/>
            <a:p>
              <a:r>
                <a:rPr lang="en-GB" sz="800" b="1" dirty="0">
                  <a:solidFill>
                    <a:schemeClr val="accent1"/>
                  </a:solidFill>
                </a:rPr>
                <a:t>25</a:t>
              </a:r>
            </a:p>
          </p:txBody>
        </p:sp>
      </p:grpSp>
    </p:spTree>
    <p:extLst>
      <p:ext uri="{BB962C8B-B14F-4D97-AF65-F5344CB8AC3E}">
        <p14:creationId xmlns:p14="http://schemas.microsoft.com/office/powerpoint/2010/main" val="2445549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75F401D-FD2A-8EBC-84AD-217FB2555A96}"/>
              </a:ext>
            </a:extLst>
          </p:cNvPr>
          <p:cNvSpPr txBox="1">
            <a:spLocks/>
          </p:cNvSpPr>
          <p:nvPr/>
        </p:nvSpPr>
        <p:spPr>
          <a:xfrm>
            <a:off x="1973183" y="389072"/>
            <a:ext cx="5566611" cy="1325563"/>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a:solidFill>
                  <a:srgbClr val="7030A0"/>
                </a:solidFill>
                <a:latin typeface="Aptos Light" panose="020B0004020202020204" pitchFamily="34" charset="0"/>
              </a:rPr>
              <a:t>Supervisor Decision</a:t>
            </a:r>
            <a:br>
              <a:rPr lang="en-GB" b="1">
                <a:solidFill>
                  <a:srgbClr val="7030A0"/>
                </a:solidFill>
                <a:latin typeface="Aptos Light" panose="020B0004020202020204" pitchFamily="34" charset="0"/>
              </a:rPr>
            </a:br>
            <a:r>
              <a:rPr lang="en-GB" sz="3600" b="1">
                <a:solidFill>
                  <a:srgbClr val="7030A0"/>
                </a:solidFill>
                <a:latin typeface="Aptos Light" panose="020B0004020202020204" pitchFamily="34" charset="0"/>
              </a:rPr>
              <a:t>Interview Form / Offer Proforma</a:t>
            </a:r>
            <a:endParaRPr lang="en-GB" b="1">
              <a:solidFill>
                <a:srgbClr val="7030A0"/>
              </a:solidFill>
              <a:latin typeface="Aptos Light" panose="020B0004020202020204" pitchFamily="34" charset="0"/>
            </a:endParaRPr>
          </a:p>
        </p:txBody>
      </p:sp>
      <p:sp>
        <p:nvSpPr>
          <p:cNvPr id="2" name="TextBox 1">
            <a:extLst>
              <a:ext uri="{FF2B5EF4-FFF2-40B4-BE49-F238E27FC236}">
                <a16:creationId xmlns:a16="http://schemas.microsoft.com/office/drawing/2014/main" id="{40883028-4972-E96F-B103-9868EF33D844}"/>
              </a:ext>
            </a:extLst>
          </p:cNvPr>
          <p:cNvSpPr txBox="1"/>
          <p:nvPr/>
        </p:nvSpPr>
        <p:spPr>
          <a:xfrm>
            <a:off x="9684103" y="4198984"/>
            <a:ext cx="2601589" cy="553998"/>
          </a:xfrm>
          <a:prstGeom prst="rect">
            <a:avLst/>
          </a:prstGeom>
          <a:noFill/>
        </p:spPr>
        <p:txBody>
          <a:bodyPr wrap="square" rtlCol="0">
            <a:spAutoFit/>
          </a:bodyPr>
          <a:lstStyle/>
          <a:p>
            <a:r>
              <a:rPr lang="en-GB" dirty="0">
                <a:latin typeface="Aptos Light" panose="020B0004020202020204" pitchFamily="34" charset="0"/>
              </a:rPr>
              <a:t>Interview Form:</a:t>
            </a:r>
            <a:br>
              <a:rPr lang="en-GB" sz="1100" dirty="0">
                <a:latin typeface="Aptos Light" panose="020B0004020202020204" pitchFamily="34" charset="0"/>
              </a:rPr>
            </a:br>
            <a:r>
              <a:rPr lang="en-GB" sz="1100" dirty="0">
                <a:latin typeface="Aptos Light" panose="020B0004020202020204" pitchFamily="34" charset="0"/>
                <a:hlinkClick r:id="rId3"/>
              </a:rPr>
              <a:t>https://forms.office.com/r/ZYmUaANf2A</a:t>
            </a:r>
            <a:endParaRPr lang="en-GB" sz="1100" dirty="0">
              <a:latin typeface="Aptos Light" panose="020B0004020202020204" pitchFamily="34" charset="0"/>
            </a:endParaRPr>
          </a:p>
        </p:txBody>
      </p:sp>
      <p:sp>
        <p:nvSpPr>
          <p:cNvPr id="10" name="TextBox 9">
            <a:extLst>
              <a:ext uri="{FF2B5EF4-FFF2-40B4-BE49-F238E27FC236}">
                <a16:creationId xmlns:a16="http://schemas.microsoft.com/office/drawing/2014/main" id="{13E19C19-56C0-77D4-11D2-2727AA406585}"/>
              </a:ext>
            </a:extLst>
          </p:cNvPr>
          <p:cNvSpPr txBox="1"/>
          <p:nvPr/>
        </p:nvSpPr>
        <p:spPr>
          <a:xfrm>
            <a:off x="8612413" y="5602329"/>
            <a:ext cx="2871782" cy="553998"/>
          </a:xfrm>
          <a:prstGeom prst="rect">
            <a:avLst/>
          </a:prstGeom>
          <a:noFill/>
        </p:spPr>
        <p:txBody>
          <a:bodyPr wrap="square" rtlCol="0">
            <a:spAutoFit/>
          </a:bodyPr>
          <a:lstStyle/>
          <a:p>
            <a:r>
              <a:rPr lang="en-GB" dirty="0">
                <a:latin typeface="Aptos Light" panose="020B0004020202020204" pitchFamily="34" charset="0"/>
              </a:rPr>
              <a:t>Offer Proforma:</a:t>
            </a:r>
            <a:br>
              <a:rPr lang="en-GB" sz="1100" dirty="0">
                <a:latin typeface="Aptos Light" panose="020B0004020202020204" pitchFamily="34" charset="0"/>
              </a:rPr>
            </a:br>
            <a:r>
              <a:rPr lang="en-GB" sz="1100" dirty="0">
                <a:latin typeface="Aptos Light" panose="020B0004020202020204" pitchFamily="34" charset="0"/>
                <a:hlinkClick r:id="rId4"/>
              </a:rPr>
              <a:t>https://forms.office.com/r/WgDu8eJENg</a:t>
            </a:r>
            <a:endParaRPr lang="en-GB" sz="1100" dirty="0">
              <a:latin typeface="Aptos Light" panose="020B0004020202020204" pitchFamily="34" charset="0"/>
            </a:endParaRPr>
          </a:p>
        </p:txBody>
      </p:sp>
      <p:pic>
        <p:nvPicPr>
          <p:cNvPr id="4" name="Picture 3">
            <a:extLst>
              <a:ext uri="{FF2B5EF4-FFF2-40B4-BE49-F238E27FC236}">
                <a16:creationId xmlns:a16="http://schemas.microsoft.com/office/drawing/2014/main" id="{DA0DF603-07D1-3963-34F3-B383EB85F029}"/>
              </a:ext>
            </a:extLst>
          </p:cNvPr>
          <p:cNvPicPr>
            <a:picLocks noChangeAspect="1"/>
          </p:cNvPicPr>
          <p:nvPr/>
        </p:nvPicPr>
        <p:blipFill>
          <a:blip r:embed="rId5"/>
          <a:stretch>
            <a:fillRect/>
          </a:stretch>
        </p:blipFill>
        <p:spPr>
          <a:xfrm>
            <a:off x="1799925" y="1798484"/>
            <a:ext cx="7924800" cy="3381375"/>
          </a:xfrm>
          <a:prstGeom prst="rect">
            <a:avLst/>
          </a:prstGeom>
          <a:ln w="15875">
            <a:solidFill>
              <a:schemeClr val="accent1">
                <a:shade val="50000"/>
              </a:schemeClr>
            </a:solidFill>
          </a:ln>
        </p:spPr>
      </p:pic>
      <p:sp>
        <p:nvSpPr>
          <p:cNvPr id="8" name="Arrow: Left 7">
            <a:extLst>
              <a:ext uri="{FF2B5EF4-FFF2-40B4-BE49-F238E27FC236}">
                <a16:creationId xmlns:a16="http://schemas.microsoft.com/office/drawing/2014/main" id="{91DAD25B-2E54-B2E7-A000-3371FD2B5894}"/>
              </a:ext>
            </a:extLst>
          </p:cNvPr>
          <p:cNvSpPr/>
          <p:nvPr/>
        </p:nvSpPr>
        <p:spPr>
          <a:xfrm>
            <a:off x="4494796" y="4305782"/>
            <a:ext cx="5189307" cy="17020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ptos Light" panose="020B0004020202020204" pitchFamily="34" charset="0"/>
            </a:endParaRPr>
          </a:p>
        </p:txBody>
      </p:sp>
      <p:sp>
        <p:nvSpPr>
          <p:cNvPr id="9" name="Arrow: Left 8">
            <a:extLst>
              <a:ext uri="{FF2B5EF4-FFF2-40B4-BE49-F238E27FC236}">
                <a16:creationId xmlns:a16="http://schemas.microsoft.com/office/drawing/2014/main" id="{A30F952F-4A53-2AC1-13A5-4243928DFB22}"/>
              </a:ext>
            </a:extLst>
          </p:cNvPr>
          <p:cNvSpPr/>
          <p:nvPr/>
        </p:nvSpPr>
        <p:spPr>
          <a:xfrm rot="2413222">
            <a:off x="8215881" y="5056419"/>
            <a:ext cx="1443718" cy="18007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ptos Light" panose="020B0004020202020204" pitchFamily="34" charset="0"/>
            </a:endParaRPr>
          </a:p>
        </p:txBody>
      </p:sp>
      <p:grpSp>
        <p:nvGrpSpPr>
          <p:cNvPr id="3" name="Group 2">
            <a:extLst>
              <a:ext uri="{FF2B5EF4-FFF2-40B4-BE49-F238E27FC236}">
                <a16:creationId xmlns:a16="http://schemas.microsoft.com/office/drawing/2014/main" id="{43BA55EA-B31B-617A-6A42-95F88F6ECCD0}"/>
              </a:ext>
            </a:extLst>
          </p:cNvPr>
          <p:cNvGrpSpPr/>
          <p:nvPr/>
        </p:nvGrpSpPr>
        <p:grpSpPr>
          <a:xfrm>
            <a:off x="-3555" y="-228600"/>
            <a:ext cx="1683512" cy="7086600"/>
            <a:chOff x="-3555" y="-228600"/>
            <a:chExt cx="1683512" cy="7086600"/>
          </a:xfrm>
        </p:grpSpPr>
        <p:sp>
          <p:nvSpPr>
            <p:cNvPr id="5" name="Rectangle: Beveled 4">
              <a:extLst>
                <a:ext uri="{FF2B5EF4-FFF2-40B4-BE49-F238E27FC236}">
                  <a16:creationId xmlns:a16="http://schemas.microsoft.com/office/drawing/2014/main" id="{FB4C1AB2-8682-F13C-4CBF-06C17FCC9E7E}"/>
                </a:ext>
              </a:extLst>
            </p:cNvPr>
            <p:cNvSpPr/>
            <p:nvPr/>
          </p:nvSpPr>
          <p:spPr>
            <a:xfrm>
              <a:off x="-3555" y="-228600"/>
              <a:ext cx="1683512" cy="7086600"/>
            </a:xfrm>
            <a:prstGeom prst="bevel">
              <a:avLst>
                <a:gd name="adj" fmla="val 11071"/>
              </a:avLst>
            </a:prstGeom>
            <a:solidFill>
              <a:schemeClr val="accent2">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EAE7E692-5FEE-CD1D-F912-47F238E9614E}"/>
                </a:ext>
              </a:extLst>
            </p:cNvPr>
            <p:cNvSpPr/>
            <p:nvPr/>
          </p:nvSpPr>
          <p:spPr>
            <a:xfrm rot="5400000">
              <a:off x="-3390904" y="3162300"/>
              <a:ext cx="7086600" cy="304800"/>
            </a:xfrm>
            <a:prstGeom prst="rect">
              <a:avLst/>
            </a:prstGeom>
            <a:solidFill>
              <a:srgbClr val="00206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Callout: Left Arrow 16">
              <a:extLst>
                <a:ext uri="{FF2B5EF4-FFF2-40B4-BE49-F238E27FC236}">
                  <a16:creationId xmlns:a16="http://schemas.microsoft.com/office/drawing/2014/main" id="{970E420C-99CC-49EE-F50C-3034630E5302}"/>
                </a:ext>
              </a:extLst>
            </p:cNvPr>
            <p:cNvSpPr/>
            <p:nvPr/>
          </p:nvSpPr>
          <p:spPr>
            <a:xfrm>
              <a:off x="293222" y="-11526"/>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Pre-application</a:t>
              </a:r>
              <a:endParaRPr lang="en-GB" sz="900" b="1" dirty="0"/>
            </a:p>
          </p:txBody>
        </p:sp>
        <p:sp>
          <p:nvSpPr>
            <p:cNvPr id="18" name="Callout: Left Arrow 17">
              <a:extLst>
                <a:ext uri="{FF2B5EF4-FFF2-40B4-BE49-F238E27FC236}">
                  <a16:creationId xmlns:a16="http://schemas.microsoft.com/office/drawing/2014/main" id="{A6F7AB1D-8060-E0E1-2A9E-9DF5926579A9}"/>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Offer</a:t>
              </a:r>
              <a:endParaRPr lang="en-GB" sz="900" b="1" dirty="0"/>
            </a:p>
          </p:txBody>
        </p:sp>
        <p:sp>
          <p:nvSpPr>
            <p:cNvPr id="19" name="Callout: Left Arrow 18">
              <a:extLst>
                <a:ext uri="{FF2B5EF4-FFF2-40B4-BE49-F238E27FC236}">
                  <a16:creationId xmlns:a16="http://schemas.microsoft.com/office/drawing/2014/main" id="{1BD66008-FE45-D386-1E8B-E9208CA36A6A}"/>
                </a:ext>
              </a:extLst>
            </p:cNvPr>
            <p:cNvSpPr/>
            <p:nvPr/>
          </p:nvSpPr>
          <p:spPr>
            <a:xfrm>
              <a:off x="285659" y="516078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School Approval</a:t>
              </a:r>
              <a:endParaRPr lang="en-GB" sz="900" b="1" dirty="0"/>
            </a:p>
          </p:txBody>
        </p:sp>
        <p:sp>
          <p:nvSpPr>
            <p:cNvPr id="20" name="Callout: Left Arrow 19">
              <a:extLst>
                <a:ext uri="{FF2B5EF4-FFF2-40B4-BE49-F238E27FC236}">
                  <a16:creationId xmlns:a16="http://schemas.microsoft.com/office/drawing/2014/main" id="{900CCC1E-7DD4-20ED-0E50-579EAF0B4BDE}"/>
                </a:ext>
              </a:extLst>
            </p:cNvPr>
            <p:cNvSpPr/>
            <p:nvPr/>
          </p:nvSpPr>
          <p:spPr>
            <a:xfrm>
              <a:off x="293222" y="88815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Programme Application</a:t>
              </a:r>
              <a:endParaRPr lang="en-GB" sz="900" b="1" dirty="0"/>
            </a:p>
          </p:txBody>
        </p:sp>
        <p:sp>
          <p:nvSpPr>
            <p:cNvPr id="21" name="Callout: Left Arrow 20">
              <a:extLst>
                <a:ext uri="{FF2B5EF4-FFF2-40B4-BE49-F238E27FC236}">
                  <a16:creationId xmlns:a16="http://schemas.microsoft.com/office/drawing/2014/main" id="{0F4240C2-C5AF-BCB5-E802-31571208949C}"/>
                </a:ext>
              </a:extLst>
            </p:cNvPr>
            <p:cNvSpPr/>
            <p:nvPr/>
          </p:nvSpPr>
          <p:spPr>
            <a:xfrm>
              <a:off x="285659" y="173793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Initial Review</a:t>
              </a:r>
              <a:endParaRPr lang="en-GB" sz="900" b="1" dirty="0"/>
            </a:p>
          </p:txBody>
        </p:sp>
        <p:sp>
          <p:nvSpPr>
            <p:cNvPr id="22" name="Callout: Left Arrow 21">
              <a:extLst>
                <a:ext uri="{FF2B5EF4-FFF2-40B4-BE49-F238E27FC236}">
                  <a16:creationId xmlns:a16="http://schemas.microsoft.com/office/drawing/2014/main" id="{6A304311-C25C-8759-D062-3279751D24A1}"/>
                </a:ext>
              </a:extLst>
            </p:cNvPr>
            <p:cNvSpPr/>
            <p:nvPr/>
          </p:nvSpPr>
          <p:spPr>
            <a:xfrm>
              <a:off x="285659" y="2587791"/>
              <a:ext cx="1166610" cy="810000"/>
            </a:xfrm>
            <a:prstGeom prst="leftArrowCallout">
              <a:avLst>
                <a:gd name="adj1" fmla="val 25000"/>
                <a:gd name="adj2" fmla="val 25000"/>
                <a:gd name="adj3" fmla="val 25000"/>
                <a:gd name="adj4" fmla="val 77353"/>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Supervisor Decision</a:t>
              </a:r>
              <a:endParaRPr lang="en-GB" sz="900" b="1" dirty="0"/>
            </a:p>
          </p:txBody>
        </p:sp>
        <p:sp>
          <p:nvSpPr>
            <p:cNvPr id="23" name="Callout: Left Arrow 22">
              <a:extLst>
                <a:ext uri="{FF2B5EF4-FFF2-40B4-BE49-F238E27FC236}">
                  <a16:creationId xmlns:a16="http://schemas.microsoft.com/office/drawing/2014/main" id="{FEA207F1-838A-87BB-D3E4-2F3743DC3C6F}"/>
                </a:ext>
              </a:extLst>
            </p:cNvPr>
            <p:cNvSpPr/>
            <p:nvPr/>
          </p:nvSpPr>
          <p:spPr>
            <a:xfrm>
              <a:off x="285659" y="3446047"/>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PS Review</a:t>
              </a:r>
              <a:endParaRPr lang="en-GB" sz="900" b="1" dirty="0"/>
            </a:p>
          </p:txBody>
        </p:sp>
        <p:sp>
          <p:nvSpPr>
            <p:cNvPr id="24" name="Callout: Left Arrow 23">
              <a:extLst>
                <a:ext uri="{FF2B5EF4-FFF2-40B4-BE49-F238E27FC236}">
                  <a16:creationId xmlns:a16="http://schemas.microsoft.com/office/drawing/2014/main" id="{4FE434E4-A08F-B8EB-2785-340C9C32D67F}"/>
                </a:ext>
              </a:extLst>
            </p:cNvPr>
            <p:cNvSpPr/>
            <p:nvPr/>
          </p:nvSpPr>
          <p:spPr>
            <a:xfrm>
              <a:off x="285659" y="4303418"/>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t>Department</a:t>
              </a:r>
            </a:p>
            <a:p>
              <a:pPr algn="ctr"/>
              <a:r>
                <a:rPr lang="en-GB" sz="1000" b="1" dirty="0"/>
                <a:t>Approval</a:t>
              </a:r>
              <a:endParaRPr lang="en-GB" sz="700" b="1" dirty="0"/>
            </a:p>
          </p:txBody>
        </p:sp>
      </p:grpSp>
    </p:spTree>
    <p:extLst>
      <p:ext uri="{BB962C8B-B14F-4D97-AF65-F5344CB8AC3E}">
        <p14:creationId xmlns:p14="http://schemas.microsoft.com/office/powerpoint/2010/main" val="3037303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6A7CC-4624-0709-4102-2B738822F3EF}"/>
              </a:ext>
            </a:extLst>
          </p:cNvPr>
          <p:cNvSpPr>
            <a:spLocks noGrp="1"/>
          </p:cNvSpPr>
          <p:nvPr>
            <p:ph type="title"/>
          </p:nvPr>
        </p:nvSpPr>
        <p:spPr>
          <a:xfrm>
            <a:off x="1820779" y="270806"/>
            <a:ext cx="4275221" cy="1325563"/>
          </a:xfrm>
        </p:spPr>
        <p:txBody>
          <a:bodyPr/>
          <a:lstStyle/>
          <a:p>
            <a:r>
              <a:rPr lang="en-GB">
                <a:latin typeface="Aptos Light" panose="020B0004020202020204" pitchFamily="34" charset="0"/>
              </a:rPr>
              <a:t>Approval Process</a:t>
            </a:r>
          </a:p>
        </p:txBody>
      </p:sp>
      <p:pic>
        <p:nvPicPr>
          <p:cNvPr id="6" name="Picture 5">
            <a:extLst>
              <a:ext uri="{FF2B5EF4-FFF2-40B4-BE49-F238E27FC236}">
                <a16:creationId xmlns:a16="http://schemas.microsoft.com/office/drawing/2014/main" id="{9654B511-868D-9136-37BE-E0ED923A4C98}"/>
              </a:ext>
            </a:extLst>
          </p:cNvPr>
          <p:cNvPicPr>
            <a:picLocks noChangeAspect="1"/>
          </p:cNvPicPr>
          <p:nvPr/>
        </p:nvPicPr>
        <p:blipFill>
          <a:blip r:embed="rId3"/>
          <a:stretch>
            <a:fillRect/>
          </a:stretch>
        </p:blipFill>
        <p:spPr>
          <a:xfrm>
            <a:off x="1820779" y="1620039"/>
            <a:ext cx="7305675" cy="533400"/>
          </a:xfrm>
          <a:prstGeom prst="rect">
            <a:avLst/>
          </a:prstGeom>
        </p:spPr>
      </p:pic>
      <p:pic>
        <p:nvPicPr>
          <p:cNvPr id="8" name="Picture 7">
            <a:extLst>
              <a:ext uri="{FF2B5EF4-FFF2-40B4-BE49-F238E27FC236}">
                <a16:creationId xmlns:a16="http://schemas.microsoft.com/office/drawing/2014/main" id="{B238B063-D4ED-C940-E7E8-3EE34651A916}"/>
              </a:ext>
            </a:extLst>
          </p:cNvPr>
          <p:cNvPicPr>
            <a:picLocks noChangeAspect="1"/>
          </p:cNvPicPr>
          <p:nvPr/>
        </p:nvPicPr>
        <p:blipFill>
          <a:blip r:embed="rId4"/>
          <a:stretch>
            <a:fillRect/>
          </a:stretch>
        </p:blipFill>
        <p:spPr>
          <a:xfrm>
            <a:off x="1820779" y="4313585"/>
            <a:ext cx="7419975" cy="533400"/>
          </a:xfrm>
          <a:prstGeom prst="rect">
            <a:avLst/>
          </a:prstGeom>
        </p:spPr>
      </p:pic>
      <p:sp>
        <p:nvSpPr>
          <p:cNvPr id="11" name="TextBox 10">
            <a:extLst>
              <a:ext uri="{FF2B5EF4-FFF2-40B4-BE49-F238E27FC236}">
                <a16:creationId xmlns:a16="http://schemas.microsoft.com/office/drawing/2014/main" id="{B9FA40A5-EEAE-2FD4-9A08-08DBB89777CD}"/>
              </a:ext>
            </a:extLst>
          </p:cNvPr>
          <p:cNvSpPr txBox="1"/>
          <p:nvPr/>
        </p:nvSpPr>
        <p:spPr>
          <a:xfrm>
            <a:off x="1765913" y="2095405"/>
            <a:ext cx="8935451" cy="2308324"/>
          </a:xfrm>
          <a:prstGeom prst="rect">
            <a:avLst/>
          </a:prstGeom>
          <a:noFill/>
        </p:spPr>
        <p:txBody>
          <a:bodyPr wrap="square" rtlCol="0">
            <a:spAutoFit/>
          </a:bodyPr>
          <a:lstStyle/>
          <a:p>
            <a:pPr marL="285750" indent="-285750">
              <a:buFont typeface="Arial" panose="020B0604020202020204" pitchFamily="34" charset="0"/>
              <a:buChar char="•"/>
            </a:pPr>
            <a:r>
              <a:rPr lang="en-GB" dirty="0">
                <a:latin typeface="Aptos Light" panose="020B0004020202020204" pitchFamily="34" charset="0"/>
              </a:rPr>
              <a:t>PS Admissions Administrators check that all relevant forms are received, and acceptable.</a:t>
            </a:r>
          </a:p>
          <a:p>
            <a:pPr marL="285750" indent="-285750">
              <a:buFont typeface="Arial" panose="020B0604020202020204" pitchFamily="34" charset="0"/>
              <a:buChar char="•"/>
            </a:pPr>
            <a:r>
              <a:rPr lang="en-GB" dirty="0">
                <a:latin typeface="Aptos Light" panose="020B0004020202020204" pitchFamily="34" charset="0"/>
              </a:rPr>
              <a:t>We will add both the interview form and offer proforma to the SharePoint folder containing the applicant’s documents.</a:t>
            </a:r>
          </a:p>
          <a:p>
            <a:pPr marL="285750" indent="-285750">
              <a:buFont typeface="Arial" panose="020B0604020202020204" pitchFamily="34" charset="0"/>
              <a:buChar char="•"/>
            </a:pPr>
            <a:r>
              <a:rPr lang="en-GB" dirty="0">
                <a:latin typeface="Aptos Light" panose="020B0004020202020204" pitchFamily="34" charset="0"/>
              </a:rPr>
              <a:t>At this stage we also double check that both references have been submitted. </a:t>
            </a:r>
          </a:p>
          <a:p>
            <a:pPr marL="285750" indent="-285750">
              <a:buFont typeface="Arial" panose="020B0604020202020204" pitchFamily="34" charset="0"/>
              <a:buChar char="•"/>
            </a:pPr>
            <a:r>
              <a:rPr lang="en-GB" dirty="0">
                <a:latin typeface="Aptos Light" panose="020B0004020202020204" pitchFamily="34" charset="0"/>
              </a:rPr>
              <a:t>We will email the folder to the relevant Departmental Reviewer, and indicate the proposed offer and any other relevant details (</a:t>
            </a:r>
            <a:r>
              <a:rPr lang="en-GB" dirty="0" err="1">
                <a:latin typeface="Aptos Light" panose="020B0004020202020204" pitchFamily="34" charset="0"/>
              </a:rPr>
              <a:t>ie</a:t>
            </a:r>
            <a:r>
              <a:rPr lang="en-GB" dirty="0">
                <a:latin typeface="Aptos Light" panose="020B0004020202020204" pitchFamily="34" charset="0"/>
              </a:rPr>
              <a:t> Full Time Sept 2025 Offer, Conditional on MA, no funding declared).</a:t>
            </a:r>
          </a:p>
        </p:txBody>
      </p:sp>
      <p:sp>
        <p:nvSpPr>
          <p:cNvPr id="12" name="TextBox 11">
            <a:extLst>
              <a:ext uri="{FF2B5EF4-FFF2-40B4-BE49-F238E27FC236}">
                <a16:creationId xmlns:a16="http://schemas.microsoft.com/office/drawing/2014/main" id="{71A0FBF0-C8E6-274D-38AD-6C668C6C2330}"/>
              </a:ext>
            </a:extLst>
          </p:cNvPr>
          <p:cNvSpPr txBox="1"/>
          <p:nvPr/>
        </p:nvSpPr>
        <p:spPr>
          <a:xfrm>
            <a:off x="1820779" y="4773377"/>
            <a:ext cx="10198768" cy="646331"/>
          </a:xfrm>
          <a:prstGeom prst="rect">
            <a:avLst/>
          </a:prstGeom>
          <a:noFill/>
        </p:spPr>
        <p:txBody>
          <a:bodyPr wrap="square" rtlCol="0">
            <a:spAutoFit/>
          </a:bodyPr>
          <a:lstStyle/>
          <a:p>
            <a:pPr marL="285750" indent="-285750">
              <a:buFont typeface="Arial" panose="020B0604020202020204" pitchFamily="34" charset="0"/>
              <a:buChar char="•"/>
            </a:pPr>
            <a:r>
              <a:rPr lang="en-GB" dirty="0">
                <a:latin typeface="Aptos Light" panose="020B0004020202020204" pitchFamily="34" charset="0"/>
              </a:rPr>
              <a:t>Departmental reviewers will check all submitted documentation, and confirm if they approve the proposed offer, taking into account supervisory capacity in the department.</a:t>
            </a:r>
          </a:p>
        </p:txBody>
      </p:sp>
      <p:pic>
        <p:nvPicPr>
          <p:cNvPr id="1028" name="Picture 4">
            <a:extLst>
              <a:ext uri="{FF2B5EF4-FFF2-40B4-BE49-F238E27FC236}">
                <a16:creationId xmlns:a16="http://schemas.microsoft.com/office/drawing/2014/main" id="{FF2A3E80-0967-66F5-BA8E-90116D84580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0779" y="5419708"/>
            <a:ext cx="7278174" cy="48928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304693A-A5ED-0C2C-F9DF-D1C428D7B2FF}"/>
              </a:ext>
            </a:extLst>
          </p:cNvPr>
          <p:cNvSpPr txBox="1"/>
          <p:nvPr/>
        </p:nvSpPr>
        <p:spPr>
          <a:xfrm>
            <a:off x="1820779" y="5876863"/>
            <a:ext cx="10198768" cy="646331"/>
          </a:xfrm>
          <a:prstGeom prst="rect">
            <a:avLst/>
          </a:prstGeom>
          <a:noFill/>
        </p:spPr>
        <p:txBody>
          <a:bodyPr wrap="square" rtlCol="0">
            <a:spAutoFit/>
          </a:bodyPr>
          <a:lstStyle/>
          <a:p>
            <a:pPr marL="285750" indent="-285750">
              <a:buFont typeface="Arial" panose="020B0604020202020204" pitchFamily="34" charset="0"/>
              <a:buChar char="•"/>
            </a:pPr>
            <a:r>
              <a:rPr lang="en-GB" dirty="0">
                <a:latin typeface="Aptos Light" panose="020B0004020202020204" pitchFamily="34" charset="0"/>
              </a:rPr>
              <a:t>Depending on the School, School PGR Directors will serve as final reviewer and confirm whether they approve the proposed offer.</a:t>
            </a:r>
          </a:p>
        </p:txBody>
      </p:sp>
      <p:sp>
        <p:nvSpPr>
          <p:cNvPr id="10" name="Rectangle: Beveled 9">
            <a:extLst>
              <a:ext uri="{FF2B5EF4-FFF2-40B4-BE49-F238E27FC236}">
                <a16:creationId xmlns:a16="http://schemas.microsoft.com/office/drawing/2014/main" id="{02FFB49A-BED1-BBDD-7B45-B624E5DA3B9E}"/>
              </a:ext>
            </a:extLst>
          </p:cNvPr>
          <p:cNvSpPr/>
          <p:nvPr/>
        </p:nvSpPr>
        <p:spPr>
          <a:xfrm>
            <a:off x="-3555" y="-228600"/>
            <a:ext cx="1683512" cy="7086600"/>
          </a:xfrm>
          <a:prstGeom prst="bevel">
            <a:avLst>
              <a:gd name="adj" fmla="val 11071"/>
            </a:avLst>
          </a:prstGeom>
          <a:solidFill>
            <a:schemeClr val="accent2">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a:extLst>
              <a:ext uri="{FF2B5EF4-FFF2-40B4-BE49-F238E27FC236}">
                <a16:creationId xmlns:a16="http://schemas.microsoft.com/office/drawing/2014/main" id="{67420332-4BD3-DE36-0BBC-D9FBC061EAB8}"/>
              </a:ext>
            </a:extLst>
          </p:cNvPr>
          <p:cNvSpPr/>
          <p:nvPr/>
        </p:nvSpPr>
        <p:spPr>
          <a:xfrm rot="5400000">
            <a:off x="-3390904" y="3162300"/>
            <a:ext cx="7086600" cy="304800"/>
          </a:xfrm>
          <a:prstGeom prst="rect">
            <a:avLst/>
          </a:prstGeom>
          <a:solidFill>
            <a:srgbClr val="00206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Callout: Left Arrow 20">
            <a:extLst>
              <a:ext uri="{FF2B5EF4-FFF2-40B4-BE49-F238E27FC236}">
                <a16:creationId xmlns:a16="http://schemas.microsoft.com/office/drawing/2014/main" id="{85AF38B3-65D0-FFEB-F49A-8B3BE8318CA2}"/>
              </a:ext>
            </a:extLst>
          </p:cNvPr>
          <p:cNvSpPr/>
          <p:nvPr/>
        </p:nvSpPr>
        <p:spPr>
          <a:xfrm>
            <a:off x="293222" y="-11526"/>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Pre-application</a:t>
            </a:r>
            <a:endParaRPr lang="en-GB" sz="900" b="1" dirty="0"/>
          </a:p>
        </p:txBody>
      </p:sp>
      <p:sp>
        <p:nvSpPr>
          <p:cNvPr id="22" name="Callout: Left Arrow 21">
            <a:extLst>
              <a:ext uri="{FF2B5EF4-FFF2-40B4-BE49-F238E27FC236}">
                <a16:creationId xmlns:a16="http://schemas.microsoft.com/office/drawing/2014/main" id="{B281167C-5141-8BF3-0C25-333DF9C2C59E}"/>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Offer</a:t>
            </a:r>
            <a:endParaRPr lang="en-GB" sz="900" b="1" dirty="0"/>
          </a:p>
        </p:txBody>
      </p:sp>
      <p:sp>
        <p:nvSpPr>
          <p:cNvPr id="23" name="Callout: Left Arrow 22">
            <a:extLst>
              <a:ext uri="{FF2B5EF4-FFF2-40B4-BE49-F238E27FC236}">
                <a16:creationId xmlns:a16="http://schemas.microsoft.com/office/drawing/2014/main" id="{6A6C1804-95EE-6A29-75A2-4EDC188C0549}"/>
              </a:ext>
            </a:extLst>
          </p:cNvPr>
          <p:cNvSpPr/>
          <p:nvPr/>
        </p:nvSpPr>
        <p:spPr>
          <a:xfrm>
            <a:off x="285659" y="516078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School Approval</a:t>
            </a:r>
            <a:endParaRPr lang="en-GB" sz="900" b="1" dirty="0"/>
          </a:p>
        </p:txBody>
      </p:sp>
      <p:sp>
        <p:nvSpPr>
          <p:cNvPr id="24" name="Callout: Left Arrow 23">
            <a:extLst>
              <a:ext uri="{FF2B5EF4-FFF2-40B4-BE49-F238E27FC236}">
                <a16:creationId xmlns:a16="http://schemas.microsoft.com/office/drawing/2014/main" id="{C9AADDDF-A47F-18FC-B28C-FC03CEF5EE44}"/>
              </a:ext>
            </a:extLst>
          </p:cNvPr>
          <p:cNvSpPr/>
          <p:nvPr/>
        </p:nvSpPr>
        <p:spPr>
          <a:xfrm>
            <a:off x="293222" y="88815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Formal Programme Application</a:t>
            </a:r>
            <a:endParaRPr lang="en-GB" sz="900" b="1" dirty="0"/>
          </a:p>
        </p:txBody>
      </p:sp>
      <p:sp>
        <p:nvSpPr>
          <p:cNvPr id="25" name="Callout: Left Arrow 24">
            <a:extLst>
              <a:ext uri="{FF2B5EF4-FFF2-40B4-BE49-F238E27FC236}">
                <a16:creationId xmlns:a16="http://schemas.microsoft.com/office/drawing/2014/main" id="{5F6D9122-1675-E9CB-DF44-DA2C6A1127B1}"/>
              </a:ext>
            </a:extLst>
          </p:cNvPr>
          <p:cNvSpPr/>
          <p:nvPr/>
        </p:nvSpPr>
        <p:spPr>
          <a:xfrm>
            <a:off x="285659" y="1737939"/>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Initial Review</a:t>
            </a:r>
            <a:endParaRPr lang="en-GB" sz="900" b="1" dirty="0"/>
          </a:p>
        </p:txBody>
      </p:sp>
      <p:sp>
        <p:nvSpPr>
          <p:cNvPr id="26" name="Callout: Left Arrow 25">
            <a:extLst>
              <a:ext uri="{FF2B5EF4-FFF2-40B4-BE49-F238E27FC236}">
                <a16:creationId xmlns:a16="http://schemas.microsoft.com/office/drawing/2014/main" id="{3245FA7B-B2D6-447F-207F-E4AA8817515F}"/>
              </a:ext>
            </a:extLst>
          </p:cNvPr>
          <p:cNvSpPr/>
          <p:nvPr/>
        </p:nvSpPr>
        <p:spPr>
          <a:xfrm>
            <a:off x="285659" y="2587791"/>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Supervisor Decision</a:t>
            </a:r>
            <a:endParaRPr lang="en-GB" sz="900" b="1" dirty="0"/>
          </a:p>
        </p:txBody>
      </p:sp>
      <p:sp>
        <p:nvSpPr>
          <p:cNvPr id="27" name="Callout: Left Arrow 26">
            <a:extLst>
              <a:ext uri="{FF2B5EF4-FFF2-40B4-BE49-F238E27FC236}">
                <a16:creationId xmlns:a16="http://schemas.microsoft.com/office/drawing/2014/main" id="{98B3E0CE-1F93-1B3B-390E-BB285A7C8728}"/>
              </a:ext>
            </a:extLst>
          </p:cNvPr>
          <p:cNvSpPr/>
          <p:nvPr/>
        </p:nvSpPr>
        <p:spPr>
          <a:xfrm>
            <a:off x="285659" y="3446047"/>
            <a:ext cx="1166610" cy="810000"/>
          </a:xfrm>
          <a:prstGeom prst="leftArrowCallout">
            <a:avLst>
              <a:gd name="adj1" fmla="val 25000"/>
              <a:gd name="adj2" fmla="val 25000"/>
              <a:gd name="adj3" fmla="val 25000"/>
              <a:gd name="adj4" fmla="val 77353"/>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PS Review</a:t>
            </a:r>
            <a:endParaRPr lang="en-GB" sz="900" b="1" dirty="0"/>
          </a:p>
        </p:txBody>
      </p:sp>
      <p:sp>
        <p:nvSpPr>
          <p:cNvPr id="28" name="Callout: Left Arrow 27">
            <a:extLst>
              <a:ext uri="{FF2B5EF4-FFF2-40B4-BE49-F238E27FC236}">
                <a16:creationId xmlns:a16="http://schemas.microsoft.com/office/drawing/2014/main" id="{F330128E-3857-74AB-1D11-775CE3AC0249}"/>
              </a:ext>
            </a:extLst>
          </p:cNvPr>
          <p:cNvSpPr/>
          <p:nvPr/>
        </p:nvSpPr>
        <p:spPr>
          <a:xfrm>
            <a:off x="285659" y="4303418"/>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t>Department</a:t>
            </a:r>
          </a:p>
          <a:p>
            <a:pPr algn="ctr"/>
            <a:r>
              <a:rPr lang="en-GB" sz="1000" b="1" dirty="0"/>
              <a:t>Approval</a:t>
            </a:r>
            <a:endParaRPr lang="en-GB" sz="700" b="1" dirty="0"/>
          </a:p>
        </p:txBody>
      </p:sp>
      <p:sp>
        <p:nvSpPr>
          <p:cNvPr id="29" name="Callout: Left Arrow 28">
            <a:extLst>
              <a:ext uri="{FF2B5EF4-FFF2-40B4-BE49-F238E27FC236}">
                <a16:creationId xmlns:a16="http://schemas.microsoft.com/office/drawing/2014/main" id="{C0067EE8-336B-EE43-9B32-25E0D282020E}"/>
              </a:ext>
            </a:extLst>
          </p:cNvPr>
          <p:cNvSpPr/>
          <p:nvPr/>
        </p:nvSpPr>
        <p:spPr>
          <a:xfrm>
            <a:off x="301702" y="6009394"/>
            <a:ext cx="1166610" cy="810000"/>
          </a:xfrm>
          <a:prstGeom prst="leftArrowCallout">
            <a:avLst>
              <a:gd name="adj1" fmla="val 25000"/>
              <a:gd name="adj2" fmla="val 25000"/>
              <a:gd name="adj3" fmla="val 25000"/>
              <a:gd name="adj4" fmla="val 77353"/>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rgbClr val="002060"/>
                </a:solidFill>
              </a:rPr>
              <a:t>Formal Offer</a:t>
            </a:r>
            <a:endParaRPr lang="en-GB" sz="900" b="1" dirty="0">
              <a:solidFill>
                <a:srgbClr val="002060"/>
              </a:solidFill>
            </a:endParaRPr>
          </a:p>
        </p:txBody>
      </p:sp>
      <p:sp>
        <p:nvSpPr>
          <p:cNvPr id="30" name="Callout: Left Arrow 29">
            <a:extLst>
              <a:ext uri="{FF2B5EF4-FFF2-40B4-BE49-F238E27FC236}">
                <a16:creationId xmlns:a16="http://schemas.microsoft.com/office/drawing/2014/main" id="{0DFDB8E4-3F94-1DA6-729F-D69AC016C2CE}"/>
              </a:ext>
            </a:extLst>
          </p:cNvPr>
          <p:cNvSpPr/>
          <p:nvPr/>
        </p:nvSpPr>
        <p:spPr>
          <a:xfrm>
            <a:off x="285659" y="3443915"/>
            <a:ext cx="1166610" cy="810000"/>
          </a:xfrm>
          <a:prstGeom prst="leftArrowCallout">
            <a:avLst>
              <a:gd name="adj1" fmla="val 25000"/>
              <a:gd name="adj2" fmla="val 25000"/>
              <a:gd name="adj3" fmla="val 25000"/>
              <a:gd name="adj4" fmla="val 77353"/>
            </a:avLst>
          </a:prstGeom>
          <a:solidFill>
            <a:srgbClr val="00206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PS Review</a:t>
            </a:r>
            <a:endParaRPr lang="en-GB" sz="900" b="1" dirty="0"/>
          </a:p>
        </p:txBody>
      </p:sp>
      <p:sp>
        <p:nvSpPr>
          <p:cNvPr id="31" name="Callout: Left Arrow 30">
            <a:extLst>
              <a:ext uri="{FF2B5EF4-FFF2-40B4-BE49-F238E27FC236}">
                <a16:creationId xmlns:a16="http://schemas.microsoft.com/office/drawing/2014/main" id="{47B7EB3C-86FC-E5AA-79F9-496F2BE7C476}"/>
              </a:ext>
            </a:extLst>
          </p:cNvPr>
          <p:cNvSpPr/>
          <p:nvPr/>
        </p:nvSpPr>
        <p:spPr>
          <a:xfrm>
            <a:off x="285659" y="4303833"/>
            <a:ext cx="1166610" cy="810000"/>
          </a:xfrm>
          <a:prstGeom prst="leftArrowCallout">
            <a:avLst>
              <a:gd name="adj1" fmla="val 25000"/>
              <a:gd name="adj2" fmla="val 25000"/>
              <a:gd name="adj3" fmla="val 25000"/>
              <a:gd name="adj4" fmla="val 77353"/>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t>Department</a:t>
            </a:r>
          </a:p>
          <a:p>
            <a:pPr algn="ctr"/>
            <a:r>
              <a:rPr lang="en-GB" sz="1000" b="1" dirty="0"/>
              <a:t>Approval</a:t>
            </a:r>
            <a:endParaRPr lang="en-GB" sz="700" b="1" dirty="0"/>
          </a:p>
        </p:txBody>
      </p:sp>
      <p:sp>
        <p:nvSpPr>
          <p:cNvPr id="32" name="Callout: Left Arrow 31">
            <a:extLst>
              <a:ext uri="{FF2B5EF4-FFF2-40B4-BE49-F238E27FC236}">
                <a16:creationId xmlns:a16="http://schemas.microsoft.com/office/drawing/2014/main" id="{ACDE2781-25DD-67FB-E28D-A2672392C27A}"/>
              </a:ext>
            </a:extLst>
          </p:cNvPr>
          <p:cNvSpPr/>
          <p:nvPr/>
        </p:nvSpPr>
        <p:spPr>
          <a:xfrm>
            <a:off x="285659" y="5160789"/>
            <a:ext cx="1166610" cy="810000"/>
          </a:xfrm>
          <a:prstGeom prst="leftArrowCallout">
            <a:avLst>
              <a:gd name="adj1" fmla="val 25000"/>
              <a:gd name="adj2" fmla="val 25000"/>
              <a:gd name="adj3" fmla="val 25000"/>
              <a:gd name="adj4" fmla="val 77353"/>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School Approval</a:t>
            </a:r>
            <a:endParaRPr lang="en-GB" sz="900" b="1" dirty="0"/>
          </a:p>
        </p:txBody>
      </p:sp>
    </p:spTree>
    <p:extLst>
      <p:ext uri="{BB962C8B-B14F-4D97-AF65-F5344CB8AC3E}">
        <p14:creationId xmlns:p14="http://schemas.microsoft.com/office/powerpoint/2010/main" val="277879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xit"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31"/>
                                        </p:tgtEl>
                                        <p:attrNameLst>
                                          <p:attrName>style.visibility</p:attrName>
                                        </p:attrNameLst>
                                      </p:cBhvr>
                                      <p:to>
                                        <p:strVal val="hidden"/>
                                      </p:to>
                                    </p:set>
                                  </p:childTnLst>
                                </p:cTn>
                              </p:par>
                              <p:par>
                                <p:cTn id="27" presetID="1" presetClass="entr" presetSubtype="0" fill="hold" grpId="1"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xit"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xit" presetSubtype="0" fill="hold" grpId="1" nodeType="withEffect">
                                  <p:stCondLst>
                                    <p:cond delay="0"/>
                                  </p:stCondLst>
                                  <p:childTnLst>
                                    <p:set>
                                      <p:cBhvr>
                                        <p:cTn id="40" dur="1" fill="hold">
                                          <p:stCondLst>
                                            <p:cond delay="0"/>
                                          </p:stCondLst>
                                        </p:cTn>
                                        <p:tgtEl>
                                          <p:spTgt spid="32"/>
                                        </p:tgtEl>
                                        <p:attrNameLst>
                                          <p:attrName>style.visibility</p:attrName>
                                        </p:attrNameLst>
                                      </p:cBhvr>
                                      <p:to>
                                        <p:strVal val="hidden"/>
                                      </p:to>
                                    </p:set>
                                  </p:childTnLst>
                                </p:cTn>
                              </p:par>
                              <p:par>
                                <p:cTn id="41" presetID="1" presetClass="entr" presetSubtype="0" fill="hold" grpId="1"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 grpId="0"/>
      <p:bldP spid="3" grpId="1"/>
      <p:bldP spid="22" grpId="0" animBg="1"/>
      <p:bldP spid="23" grpId="0" animBg="1"/>
      <p:bldP spid="23" grpId="1" animBg="1"/>
      <p:bldP spid="27" grpId="0" animBg="1"/>
      <p:bldP spid="28" grpId="0" animBg="1"/>
      <p:bldP spid="28" grpId="1" animBg="1"/>
      <p:bldP spid="29" grpId="0" animBg="1"/>
      <p:bldP spid="30" grpId="0" animBg="1"/>
      <p:bldP spid="31" grpId="0" animBg="1"/>
      <p:bldP spid="31" grpId="1" animBg="1"/>
      <p:bldP spid="32" grpId="0" animBg="1"/>
      <p:bldP spid="32" grpId="1" animBg="1"/>
    </p:bld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4472C4"/>
      </a:accent1>
      <a:accent2>
        <a:srgbClr val="7030A0"/>
      </a:accent2>
      <a:accent3>
        <a:srgbClr val="A5A5A5"/>
      </a:accent3>
      <a:accent4>
        <a:srgbClr val="7030A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e0b6fce-bd22-48c9-9c2a-050ff6d964a9">
      <Terms xmlns="http://schemas.microsoft.com/office/infopath/2007/PartnerControls"/>
    </lcf76f155ced4ddcb4097134ff3c332f>
    <TaxCatchAll xmlns="a8909ba7-2c5b-4737-8949-485c48a9381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99437FD8390540BA2006B7923868C9" ma:contentTypeVersion="14" ma:contentTypeDescription="Create a new document." ma:contentTypeScope="" ma:versionID="c2ddb11ee17201b843e4f3dc277828e1">
  <xsd:schema xmlns:xsd="http://www.w3.org/2001/XMLSchema" xmlns:xs="http://www.w3.org/2001/XMLSchema" xmlns:p="http://schemas.microsoft.com/office/2006/metadata/properties" xmlns:ns2="2e0b6fce-bd22-48c9-9c2a-050ff6d964a9" xmlns:ns3="a8909ba7-2c5b-4737-8949-485c48a93818" targetNamespace="http://schemas.microsoft.com/office/2006/metadata/properties" ma:root="true" ma:fieldsID="b975e9c86c264b8747830dff0d575859" ns2:_="" ns3:_="">
    <xsd:import namespace="2e0b6fce-bd22-48c9-9c2a-050ff6d964a9"/>
    <xsd:import namespace="a8909ba7-2c5b-4737-8949-485c48a9381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0b6fce-bd22-48c9-9c2a-050ff6d964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d63537c-d192-4dc4-bb87-a5632b1c7687"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8909ba7-2c5b-4737-8949-485c48a9381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5ae62e1-8e3f-4871-82b7-de8eea2dbc69}" ma:internalName="TaxCatchAll" ma:showField="CatchAllData" ma:web="a8909ba7-2c5b-4737-8949-485c48a938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AB646F-ED8A-4D81-9009-8C92E282FD6A}">
  <ds:schemaRefs>
    <ds:schemaRef ds:uri="2e0b6fce-bd22-48c9-9c2a-050ff6d964a9"/>
    <ds:schemaRef ds:uri="a8909ba7-2c5b-4737-8949-485c48a93818"/>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2E5604F-209D-4153-A730-9479F27F33D1}">
  <ds:schemaRefs>
    <ds:schemaRef ds:uri="http://schemas.microsoft.com/sharepoint/v3/contenttype/forms"/>
  </ds:schemaRefs>
</ds:datastoreItem>
</file>

<file path=customXml/itemProps3.xml><?xml version="1.0" encoding="utf-8"?>
<ds:datastoreItem xmlns:ds="http://schemas.openxmlformats.org/officeDocument/2006/customXml" ds:itemID="{F256010B-53C4-4B8E-919A-628D75710665}">
  <ds:schemaRefs>
    <ds:schemaRef ds:uri="2e0b6fce-bd22-48c9-9c2a-050ff6d964a9"/>
    <ds:schemaRef ds:uri="a8909ba7-2c5b-4737-8949-485c48a9381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835</TotalTime>
  <Words>3444</Words>
  <Application>Microsoft Office PowerPoint</Application>
  <PresentationFormat>Widescreen</PresentationFormat>
  <Paragraphs>259</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 Light</vt:lpstr>
      <vt:lpstr>Arial</vt:lpstr>
      <vt:lpstr>Calibri</vt:lpstr>
      <vt:lpstr>Calibri Light</vt:lpstr>
      <vt:lpstr>Open Sans</vt:lpstr>
      <vt:lpstr>Office Theme</vt:lpstr>
      <vt:lpstr>Postgraduate Research Admissions</vt:lpstr>
      <vt:lpstr>Timeline of Admissions</vt:lpstr>
      <vt:lpstr>Pre-Application</vt:lpstr>
      <vt:lpstr>Formal Programme Application</vt:lpstr>
      <vt:lpstr>Initial Review  PS Administrator</vt:lpstr>
      <vt:lpstr>Initial Review Departmental</vt:lpstr>
      <vt:lpstr>Supervisor Decision</vt:lpstr>
      <vt:lpstr>PowerPoint Presentation</vt:lpstr>
      <vt:lpstr>Approval Process</vt:lpstr>
      <vt:lpstr>Funding</vt:lpstr>
      <vt:lpstr>PGR Admissions</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PGR Admissions</dc:title>
  <dc:creator>Zoe Pye</dc:creator>
  <cp:lastModifiedBy>Zoe Pye</cp:lastModifiedBy>
  <cp:revision>26</cp:revision>
  <dcterms:created xsi:type="dcterms:W3CDTF">2023-05-15T11:58:22Z</dcterms:created>
  <dcterms:modified xsi:type="dcterms:W3CDTF">2024-10-02T14:42:19Z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0x010100BB99437FD8390540BA2006B7923868C9</vt:lpwstr>
  </property>
  <property fmtid="{D5CDD505-2E9C-101B-9397-08002B2CF9AE}" pid="3" name="MediaServiceImageTags">
    <vt:lpwstr/>
  </property>
</Properties>
</file>