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A2FE3-D675-4922-AF0D-120BEFFA880B}" type="datetimeFigureOut">
              <a:rPr lang="en-GB" smtClean="0"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B5605-AD90-42E5-B769-00638259D7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30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D290233-0DD1-4A80-BB1E-9ADC3556DBB6}" type="datetimeFigureOut">
              <a:rPr lang="en-US" smtClean="0"/>
              <a:t>11/5/2015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92727"/>
            <a:ext cx="7342188" cy="318654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GB" sz="4600" b="1" dirty="0" smtClean="0">
                <a:latin typeface="Chiller" panose="04020404031007020602" pitchFamily="82" charset="0"/>
              </a:rPr>
              <a:t>Would you please mark my text for me? </a:t>
            </a:r>
            <a:r>
              <a:rPr lang="en-GB" sz="4300" b="1" dirty="0" smtClean="0">
                <a:latin typeface="Blackadder ITC" panose="04020505051007020D02" pitchFamily="82" charset="0"/>
              </a:rPr>
              <a:t/>
            </a:r>
            <a:br>
              <a:rPr lang="en-GB" sz="4300" b="1" dirty="0" smtClean="0">
                <a:latin typeface="Blackadder ITC" panose="04020505051007020D02" pitchFamily="82" charset="0"/>
              </a:rPr>
            </a:br>
            <a:r>
              <a:rPr lang="en-GB" sz="4300" b="1" dirty="0">
                <a:latin typeface="Blackadder ITC" panose="04020505051007020D02" pitchFamily="82" charset="0"/>
              </a:rPr>
              <a:t/>
            </a:r>
            <a:br>
              <a:rPr lang="en-GB" sz="4300" b="1" dirty="0">
                <a:latin typeface="Blackadder ITC" panose="04020505051007020D02" pitchFamily="82" charset="0"/>
              </a:rPr>
            </a:br>
            <a:r>
              <a:rPr lang="en-GB" sz="2800" dirty="0" smtClean="0">
                <a:latin typeface="Berlin Sans FB" panose="020E0602020502020306" pitchFamily="34" charset="0"/>
              </a:rPr>
              <a:t>Improving </a:t>
            </a:r>
            <a:r>
              <a:rPr lang="en-GB" sz="2800" dirty="0">
                <a:latin typeface="Berlin Sans FB" panose="020E0602020502020306" pitchFamily="34" charset="0"/>
              </a:rPr>
              <a:t>students’ writing and collaborative skills with the help of the Peer Assessment tool on Blackboard </a:t>
            </a:r>
            <a:endParaRPr lang="en-US" sz="2800" dirty="0">
              <a:latin typeface="Berlin Sans FB" panose="020E06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6233160" cy="1066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600" dirty="0" smtClean="0">
                <a:latin typeface="Berlin Sans FB" panose="020E0602020502020306" pitchFamily="34" charset="0"/>
              </a:rPr>
              <a:t>Sabrina Wagner</a:t>
            </a:r>
            <a:endParaRPr lang="en-US" sz="26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32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Overview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Berlin Sans FB" panose="020E0602020502020306" pitchFamily="34" charset="0"/>
              </a:rPr>
              <a:t>The </a:t>
            </a:r>
            <a:r>
              <a:rPr lang="en-US" sz="2800" dirty="0" smtClean="0">
                <a:latin typeface="Berlin Sans FB" panose="020E0602020502020306" pitchFamily="34" charset="0"/>
              </a:rPr>
              <a:t>Context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The Project</a:t>
            </a:r>
          </a:p>
          <a:p>
            <a:r>
              <a:rPr lang="en-US" sz="2800" i="1" dirty="0" smtClean="0">
                <a:latin typeface="Berlin Sans FB" panose="020E0602020502020306" pitchFamily="34" charset="0"/>
              </a:rPr>
              <a:t>Peer Assessment </a:t>
            </a:r>
            <a:r>
              <a:rPr lang="en-US" sz="2800" dirty="0" smtClean="0">
                <a:latin typeface="Berlin Sans FB" panose="020E0602020502020306" pitchFamily="34" charset="0"/>
              </a:rPr>
              <a:t>on Blackboard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The Results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Conclusions and Outlook</a:t>
            </a:r>
          </a:p>
        </p:txBody>
      </p:sp>
    </p:spTree>
    <p:extLst>
      <p:ext uri="{BB962C8B-B14F-4D97-AF65-F5344CB8AC3E}">
        <p14:creationId xmlns:p14="http://schemas.microsoft.com/office/powerpoint/2010/main" val="6548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The Context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772400" cy="4800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Berlin Sans FB" panose="020E0602020502020306" pitchFamily="34" charset="0"/>
              </a:rPr>
              <a:t>2014-15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2 </a:t>
            </a:r>
            <a:r>
              <a:rPr lang="en-US" sz="2800" dirty="0" smtClean="0">
                <a:latin typeface="Berlin Sans FB" panose="020E0602020502020306" pitchFamily="34" charset="0"/>
              </a:rPr>
              <a:t>Intermediate Groups (B1), about 30 students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M</a:t>
            </a:r>
            <a:r>
              <a:rPr lang="en-US" sz="2800" dirty="0" smtClean="0">
                <a:latin typeface="Berlin Sans FB" panose="020E0602020502020306" pitchFamily="34" charset="0"/>
              </a:rPr>
              <a:t>ixed group of students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‘Weak’ cohort </a:t>
            </a:r>
            <a:r>
              <a:rPr lang="en-US" sz="2800" dirty="0" smtClean="0">
                <a:latin typeface="Berlin Sans FB" panose="020E0602020502020306" pitchFamily="34" charset="0"/>
              </a:rPr>
              <a:t>(based on exam </a:t>
            </a:r>
            <a:r>
              <a:rPr lang="en-US" sz="2800" dirty="0" smtClean="0">
                <a:latin typeface="Berlin Sans FB" panose="020E0602020502020306" pitchFamily="34" charset="0"/>
              </a:rPr>
              <a:t>results semester 1)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Goethe-</a:t>
            </a:r>
            <a:r>
              <a:rPr lang="en-US" sz="2800" dirty="0" err="1" smtClean="0">
                <a:latin typeface="Berlin Sans FB" panose="020E0602020502020306" pitchFamily="34" charset="0"/>
              </a:rPr>
              <a:t>Zertifikat</a:t>
            </a:r>
            <a:r>
              <a:rPr lang="en-US" sz="2800" dirty="0" smtClean="0">
                <a:latin typeface="Berlin Sans FB" panose="020E0602020502020306" pitchFamily="34" charset="0"/>
              </a:rPr>
              <a:t> B1 to pass after Semester 2</a:t>
            </a:r>
            <a:endParaRPr lang="en-US" sz="2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37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The Project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8" y="1417638"/>
            <a:ext cx="8009948" cy="503493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Berlin Sans FB" panose="020E0602020502020306" pitchFamily="34" charset="0"/>
              </a:rPr>
              <a:t>Students were given writing tasks from model Goethe exams on a weekly basis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S</a:t>
            </a:r>
            <a:r>
              <a:rPr lang="en-US" sz="2800" dirty="0" smtClean="0">
                <a:latin typeface="Berlin Sans FB" panose="020E0602020502020306" pitchFamily="34" charset="0"/>
              </a:rPr>
              <a:t>tudents would write their texts and then upload them onto Peer Assessment on Blackboard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T</a:t>
            </a:r>
            <a:r>
              <a:rPr lang="en-US" sz="2800" dirty="0" smtClean="0">
                <a:latin typeface="Berlin Sans FB" panose="020E0602020502020306" pitchFamily="34" charset="0"/>
              </a:rPr>
              <a:t>he week after, every student was given another student’s work to peer assess on Blackboard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The tutor also marked the texts so that students could compare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Formative 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5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Peer Assessment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Berlin Sans FB" panose="020E0602020502020306" pitchFamily="34" charset="0"/>
              </a:rPr>
              <a:t>The tool sounded more straight-forward to use than </a:t>
            </a:r>
            <a:r>
              <a:rPr lang="en-US" sz="2800" dirty="0" err="1" smtClean="0">
                <a:latin typeface="Berlin Sans FB" panose="020E0602020502020306" pitchFamily="34" charset="0"/>
              </a:rPr>
              <a:t>Turnitin</a:t>
            </a:r>
            <a:endParaRPr lang="en-US" sz="2800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No one had ever used it (including e-learning)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Blackboard update around Easter</a:t>
            </a:r>
          </a:p>
          <a:p>
            <a:pPr lvl="1"/>
            <a:r>
              <a:rPr lang="en-US" sz="2800" dirty="0" smtClean="0">
                <a:latin typeface="Berlin Sans FB" panose="020E0602020502020306" pitchFamily="34" charset="0"/>
              </a:rPr>
              <a:t>new features introduced</a:t>
            </a:r>
          </a:p>
          <a:p>
            <a:pPr lvl="1"/>
            <a:r>
              <a:rPr lang="en-US" sz="2800" dirty="0">
                <a:latin typeface="Berlin Sans FB" panose="020E0602020502020306" pitchFamily="34" charset="0"/>
              </a:rPr>
              <a:t>t</a:t>
            </a:r>
            <a:r>
              <a:rPr lang="en-US" sz="2800" dirty="0" smtClean="0">
                <a:latin typeface="Berlin Sans FB" panose="020E0602020502020306" pitchFamily="34" charset="0"/>
              </a:rPr>
              <a:t>he data was lost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00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Results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09" y="1417638"/>
            <a:ext cx="8315959" cy="4794676"/>
          </a:xfrm>
        </p:spPr>
        <p:txBody>
          <a:bodyPr>
            <a:noAutofit/>
          </a:bodyPr>
          <a:lstStyle/>
          <a:p>
            <a:r>
              <a:rPr lang="en-US" sz="2800" dirty="0">
                <a:latin typeface="Berlin Sans FB" panose="020E0602020502020306" pitchFamily="34" charset="0"/>
              </a:rPr>
              <a:t>O</a:t>
            </a:r>
            <a:r>
              <a:rPr lang="en-US" sz="2800" dirty="0" smtClean="0">
                <a:latin typeface="Berlin Sans FB" panose="020E0602020502020306" pitchFamily="34" charset="0"/>
              </a:rPr>
              <a:t>n average, about 10 students participated regularly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W</a:t>
            </a:r>
            <a:r>
              <a:rPr lang="en-US" sz="2800" dirty="0" smtClean="0">
                <a:latin typeface="Berlin Sans FB" panose="020E0602020502020306" pitchFamily="34" charset="0"/>
              </a:rPr>
              <a:t>riting improved considerably over the semester, all of the students passed the Goethe exam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Increased student awareness of the marking criteria used for this exam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Students preferred writing over evaluating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S</a:t>
            </a:r>
            <a:r>
              <a:rPr lang="en-US" sz="2800" dirty="0" smtClean="0">
                <a:latin typeface="Berlin Sans FB" panose="020E0602020502020306" pitchFamily="34" charset="0"/>
              </a:rPr>
              <a:t>tudents were mostly too lenient in their evaluation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Students gave the tutor’s marks more credibility</a:t>
            </a:r>
            <a:endParaRPr lang="en-US" sz="28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05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Conclusions and Outlook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36" y="1417638"/>
            <a:ext cx="7982239" cy="464788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Berlin Sans FB" panose="020E0602020502020306" pitchFamily="34" charset="0"/>
              </a:rPr>
              <a:t>Peer Assessment would work best when ALL the students enrolled on the course participate in the exercise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Tutor must be able to see students’ view on Blackboard, otherwise it’s a guessing game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Tutor can download the students’ submissions as html files </a:t>
            </a:r>
          </a:p>
          <a:p>
            <a:r>
              <a:rPr lang="en-US" sz="2800" dirty="0">
                <a:latin typeface="Berlin Sans FB" panose="020E0602020502020306" pitchFamily="34" charset="0"/>
              </a:rPr>
              <a:t>E</a:t>
            </a:r>
            <a:r>
              <a:rPr lang="en-US" sz="2800" dirty="0" smtClean="0">
                <a:latin typeface="Berlin Sans FB" panose="020E0602020502020306" pitchFamily="34" charset="0"/>
              </a:rPr>
              <a:t>xtra </a:t>
            </a:r>
            <a:r>
              <a:rPr lang="en-US" sz="2800" dirty="0" smtClean="0">
                <a:latin typeface="Berlin Sans FB" panose="020E0602020502020306" pitchFamily="34" charset="0"/>
              </a:rPr>
              <a:t>work for the tutor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Peer </a:t>
            </a:r>
            <a:r>
              <a:rPr lang="en-US" sz="2800" dirty="0">
                <a:latin typeface="Berlin Sans FB" panose="020E0602020502020306" pitchFamily="34" charset="0"/>
              </a:rPr>
              <a:t>Assessment </a:t>
            </a:r>
            <a:r>
              <a:rPr lang="en-US" sz="2800" dirty="0" smtClean="0">
                <a:latin typeface="Berlin Sans FB" panose="020E0602020502020306" pitchFamily="34" charset="0"/>
              </a:rPr>
              <a:t>again? </a:t>
            </a:r>
            <a:r>
              <a:rPr lang="en-US" sz="2800" dirty="0" err="1" smtClean="0">
                <a:latin typeface="Berlin Sans FB" panose="020E0602020502020306" pitchFamily="34" charset="0"/>
              </a:rPr>
              <a:t>Turnitin</a:t>
            </a:r>
            <a:r>
              <a:rPr lang="en-US" sz="2800" dirty="0">
                <a:latin typeface="Berlin Sans FB" panose="020E0602020502020306" pitchFamily="34" charset="0"/>
              </a:rPr>
              <a:t>? </a:t>
            </a:r>
            <a:r>
              <a:rPr lang="en-US" sz="2800" dirty="0" smtClean="0">
                <a:latin typeface="Berlin Sans FB" panose="020E0602020502020306" pitchFamily="34" charset="0"/>
              </a:rPr>
              <a:t>Other?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Peer Assessment across different levels?</a:t>
            </a:r>
            <a:endParaRPr lang="en-US" sz="2800" dirty="0">
              <a:latin typeface="Berlin Sans FB" panose="020E0602020502020306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59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5041" y="1167679"/>
            <a:ext cx="6135687" cy="1633538"/>
          </a:xfrm>
        </p:spPr>
        <p:txBody>
          <a:bodyPr>
            <a:normAutofit/>
          </a:bodyPr>
          <a:lstStyle/>
          <a:p>
            <a:endParaRPr lang="en-US" sz="5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Bildergebnis für confused c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491" y="1464624"/>
            <a:ext cx="5181600" cy="368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9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348</TotalTime>
  <Words>271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Would you please mark my text for me?   Improving students’ writing and collaborative skills with the help of the Peer Assessment tool on Blackboard </vt:lpstr>
      <vt:lpstr>Overview</vt:lpstr>
      <vt:lpstr>The Context</vt:lpstr>
      <vt:lpstr>The Project</vt:lpstr>
      <vt:lpstr>Peer Assessment</vt:lpstr>
      <vt:lpstr>Results</vt:lpstr>
      <vt:lpstr>Conclusions and Outlook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Would you please mark my text for me? - Improving students’ writing and collaborative skills with the help of the Peer Assessment tool on Blackboard</dc:title>
  <dc:creator>Sabrina</dc:creator>
  <cp:lastModifiedBy>Sabrina Wagner</cp:lastModifiedBy>
  <cp:revision>28</cp:revision>
  <cp:lastPrinted>2015-11-05T16:33:28Z</cp:lastPrinted>
  <dcterms:created xsi:type="dcterms:W3CDTF">2015-06-09T09:48:09Z</dcterms:created>
  <dcterms:modified xsi:type="dcterms:W3CDTF">2015-11-05T16:39:53Z</dcterms:modified>
</cp:coreProperties>
</file>