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  <p:sldMasterId id="2147483746" r:id="rId5"/>
  </p:sldMasterIdLst>
  <p:notesMasterIdLst>
    <p:notesMasterId r:id="rId10"/>
  </p:notesMasterIdLst>
  <p:sldIdLst>
    <p:sldId id="392" r:id="rId6"/>
    <p:sldId id="406" r:id="rId7"/>
    <p:sldId id="409" r:id="rId8"/>
    <p:sldId id="413" r:id="rId9"/>
  </p:sldIdLst>
  <p:sldSz cx="12192000" cy="6858000"/>
  <p:notesSz cx="6797675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7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4A8A80C-5B09-3A03-30F4-96E298F80F1D}" name="Gemma Dale" initials="GD" userId="S::gemma.dale@manchester.ac.uk::68e09728-b229-44a2-a61a-b7464d20925b" providerId="AD"/>
  <p188:author id="{2A0EB0AA-B481-6EF7-75F3-795F71A1C0C6}" name="Adele MacKinlay" initials="AM" userId="S::adele.mackinlay@manchester.ac.uk::baad8638-74f6-49dd-9500-f983ce9125f6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a Ashcroft Clarke" initials="LAC" lastIdx="3" clrIdx="0">
    <p:extLst>
      <p:ext uri="{19B8F6BF-5375-455C-9EA6-DF929625EA0E}">
        <p15:presenceInfo xmlns:p15="http://schemas.microsoft.com/office/powerpoint/2012/main" userId="Laura Ashcroft Clark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ECF484"/>
    <a:srgbClr val="BFBCEA"/>
    <a:srgbClr val="30C093"/>
    <a:srgbClr val="DB85BE"/>
    <a:srgbClr val="F66AE2"/>
    <a:srgbClr val="E9E8F8"/>
    <a:srgbClr val="F2F7FC"/>
    <a:srgbClr val="DDDCF4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F31703-C532-4563-D11D-0576CAFBDC4B}" v="257" dt="2022-02-28T10:26:41.229"/>
    <p1510:client id="{3D4CDB7F-B39F-F438-FF49-F0D9C5A29590}" v="16" dt="2022-07-28T09:10:54.647"/>
    <p1510:client id="{A8346EBF-A4FF-BF5B-9DBC-9E1DC8E92C67}" v="1" dt="2022-07-28T07:36:05.419"/>
    <p1510:client id="{BA638A93-FBCC-D321-C9ED-B98F8667676D}" v="9" dt="2022-07-26T11:28:29.5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61" autoAdjust="0"/>
    <p:restoredTop sz="96089" autoAdjust="0"/>
  </p:normalViewPr>
  <p:slideViewPr>
    <p:cSldViewPr snapToGrid="0">
      <p:cViewPr varScale="1">
        <p:scale>
          <a:sx n="111" d="100"/>
          <a:sy n="111" d="100"/>
        </p:scale>
        <p:origin x="620" y="68"/>
      </p:cViewPr>
      <p:guideLst>
        <p:guide orient="horz" pos="227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3.xml" Id="rId8" /><Relationship Type="http://schemas.openxmlformats.org/officeDocument/2006/relationships/viewProps" Target="viewProps.xml" Id="rId13" /><Relationship Type="http://schemas.microsoft.com/office/2018/10/relationships/authors" Target="authors.xml" Id="rId18" /><Relationship Type="http://schemas.openxmlformats.org/officeDocument/2006/relationships/customXml" Target="../customXml/item3.xml" Id="rId3" /><Relationship Type="http://schemas.openxmlformats.org/officeDocument/2006/relationships/slide" Target="slides/slide2.xml" Id="rId7" /><Relationship Type="http://schemas.openxmlformats.org/officeDocument/2006/relationships/presProps" Target="presProps.xml" Id="rId12" /><Relationship Type="http://schemas.microsoft.com/office/2015/10/relationships/revisionInfo" Target="revisionInfo.xml" Id="rId17" /><Relationship Type="http://schemas.openxmlformats.org/officeDocument/2006/relationships/customXml" Target="../customXml/item2.xml" Id="rId2" /><Relationship Type="http://schemas.openxmlformats.org/officeDocument/2006/relationships/customXml" Target="../customXml/item1.xml" Id="rId1" /><Relationship Type="http://schemas.openxmlformats.org/officeDocument/2006/relationships/slide" Target="slides/slide1.xml" Id="rId6" /><Relationship Type="http://schemas.openxmlformats.org/officeDocument/2006/relationships/commentAuthors" Target="commentAuthors.xml" Id="rId11" /><Relationship Type="http://schemas.openxmlformats.org/officeDocument/2006/relationships/slideMaster" Target="slideMasters/slideMaster2.xml" Id="rId5" /><Relationship Type="http://schemas.openxmlformats.org/officeDocument/2006/relationships/tableStyles" Target="tableStyles.xml" Id="rId15" /><Relationship Type="http://schemas.openxmlformats.org/officeDocument/2006/relationships/notesMaster" Target="notesMasters/notesMaster1.xml" Id="rId10" /><Relationship Type="http://schemas.openxmlformats.org/officeDocument/2006/relationships/slideMaster" Target="slideMasters/slideMaster1.xml" Id="rId4" /><Relationship Type="http://schemas.openxmlformats.org/officeDocument/2006/relationships/slide" Target="slides/slide4.xml" Id="rId9" /><Relationship Type="http://schemas.openxmlformats.org/officeDocument/2006/relationships/theme" Target="theme/theme1.xml" Id="rId14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659" cy="495427"/>
          </a:xfrm>
          <a:prstGeom prst="rect">
            <a:avLst/>
          </a:prstGeom>
        </p:spPr>
        <p:txBody>
          <a:bodyPr vert="horz" lIns="92686" tIns="46343" rIns="92686" bIns="46343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3"/>
            <a:ext cx="2945659" cy="495427"/>
          </a:xfrm>
          <a:prstGeom prst="rect">
            <a:avLst/>
          </a:prstGeom>
        </p:spPr>
        <p:txBody>
          <a:bodyPr vert="horz" lIns="92686" tIns="46343" rIns="92686" bIns="46343" rtlCol="0"/>
          <a:lstStyle>
            <a:lvl1pPr algn="r">
              <a:defRPr sz="1200"/>
            </a:lvl1pPr>
          </a:lstStyle>
          <a:p>
            <a:fld id="{BCDD81F6-0601-49D8-99A6-E792F7298874}" type="datetimeFigureOut">
              <a:rPr lang="en-GB" smtClean="0"/>
              <a:t>28/07/2022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686" tIns="46343" rIns="92686" bIns="46343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2686" tIns="46343" rIns="92686" bIns="46343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5"/>
            <a:ext cx="2945659" cy="495426"/>
          </a:xfrm>
          <a:prstGeom prst="rect">
            <a:avLst/>
          </a:prstGeom>
        </p:spPr>
        <p:txBody>
          <a:bodyPr vert="horz" lIns="92686" tIns="46343" rIns="92686" bIns="46343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5"/>
            <a:ext cx="2945659" cy="495426"/>
          </a:xfrm>
          <a:prstGeom prst="rect">
            <a:avLst/>
          </a:prstGeom>
        </p:spPr>
        <p:txBody>
          <a:bodyPr vert="horz" lIns="92686" tIns="46343" rIns="92686" bIns="46343" rtlCol="0" anchor="b"/>
          <a:lstStyle>
            <a:lvl1pPr algn="r">
              <a:defRPr sz="1200"/>
            </a:lvl1pPr>
          </a:lstStyle>
          <a:p>
            <a:fld id="{6AE7E254-2361-4223-B29B-378837433CB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1084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We would expect the</a:t>
            </a:r>
            <a:r>
              <a:rPr lang="en-GB" baseline="0" dirty="0"/>
              <a:t> Team Charter Review &amp; Refresh to occur in May/June 2022: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/>
              <a:t>Include Senior Flexible Working Champions, Board members – perhaps project runs a train the trainer with SFWCs to then run with their Directorates/Department </a:t>
            </a:r>
          </a:p>
          <a:p>
            <a:endParaRPr lang="en-GB" dirty="0"/>
          </a:p>
          <a:p>
            <a:r>
              <a:rPr lang="en-GB" dirty="0"/>
              <a:t>Hybrid working has been in operation for several months now.  We recommend that teams take an opportunity</a:t>
            </a:r>
            <a:r>
              <a:rPr lang="en-GB" baseline="0" dirty="0"/>
              <a:t> to review their approach and any team charter they established at the beginning of the pilot. 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E7E254-2361-4223-B29B-378837433CBD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6238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E1694-B05C-4A25-9DB3-ACAF0C27FB20}" type="datetimeFigureOut">
              <a:rPr lang="en-GB" smtClean="0"/>
              <a:t>28/07/2022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35F93-213D-453B-9EAB-145FC62E2F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448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E1694-B05C-4A25-9DB3-ACAF0C27FB20}" type="datetimeFigureOut">
              <a:rPr lang="en-GB" smtClean="0"/>
              <a:t>28/07/2022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35F93-213D-453B-9EAB-145FC62E2F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9961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E1694-B05C-4A25-9DB3-ACAF0C27FB20}" type="datetimeFigureOut">
              <a:rPr lang="en-GB" smtClean="0"/>
              <a:t>28/07/2022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35F93-213D-453B-9EAB-145FC62E2F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2029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C224A-9CE3-4ACF-8C4D-E08C0F558903}" type="datetime1">
              <a:rPr lang="en-GB" smtClean="0"/>
              <a:t>28/07/2022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35F93-213D-453B-9EAB-145FC62E2F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0016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2FBDD-371C-4E35-B6E8-0D5372EB4912}" type="datetime1">
              <a:rPr lang="en-GB" smtClean="0"/>
              <a:t>28/07/2022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35F93-213D-453B-9EAB-145FC62E2F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222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C2C6-D796-4B6F-A623-A811E9D706E4}" type="datetime1">
              <a:rPr lang="en-GB" smtClean="0"/>
              <a:t>28/07/2022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35F93-213D-453B-9EAB-145FC62E2F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8607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1F23-7749-479D-851F-1628D31E68B4}" type="datetime1">
              <a:rPr lang="en-GB" smtClean="0"/>
              <a:t>28/07/2022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35F93-213D-453B-9EAB-145FC62E2F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0687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41A8-4DEB-4C81-A559-C42A6A9F44B3}" type="datetime1">
              <a:rPr lang="en-GB" smtClean="0"/>
              <a:t>28/07/2022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35F93-213D-453B-9EAB-145FC62E2F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90152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2DA95-E867-4F82-AD26-428DB39E2A0A}" type="datetime1">
              <a:rPr lang="en-GB" smtClean="0"/>
              <a:t>28/07/2022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35F93-213D-453B-9EAB-145FC62E2F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00394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4E3D-E28E-4D2D-88F2-AFD8552BAACA}" type="datetime1">
              <a:rPr lang="en-GB" smtClean="0"/>
              <a:t>28/07/2022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35F93-213D-453B-9EAB-145FC62E2F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52218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AC4D-C3EC-4E08-8A9B-89F9F61B2398}" type="datetime1">
              <a:rPr lang="en-GB" smtClean="0"/>
              <a:t>28/07/2022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35F93-213D-453B-9EAB-145FC62E2F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0539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E1694-B05C-4A25-9DB3-ACAF0C27FB20}" type="datetimeFigureOut">
              <a:rPr lang="en-GB" smtClean="0"/>
              <a:t>28/07/2022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35F93-213D-453B-9EAB-145FC62E2F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38220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3C927-5206-4819-9E70-D637EFBE09C2}" type="datetime1">
              <a:rPr lang="en-GB" smtClean="0"/>
              <a:t>28/07/2022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35F93-213D-453B-9EAB-145FC62E2F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24712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EA989-9457-40B6-B954-8D10CCE33CBF}" type="datetime1">
              <a:rPr lang="en-GB" smtClean="0"/>
              <a:t>28/07/2022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35F93-213D-453B-9EAB-145FC62E2F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2240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B7C4C-8733-4793-AE00-6C58DEC3F017}" type="datetime1">
              <a:rPr lang="en-GB" smtClean="0"/>
              <a:t>28/07/2022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35F93-213D-453B-9EAB-145FC62E2F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467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E1694-B05C-4A25-9DB3-ACAF0C27FB20}" type="datetimeFigureOut">
              <a:rPr lang="en-GB" smtClean="0"/>
              <a:t>28/07/2022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35F93-213D-453B-9EAB-145FC62E2F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672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E1694-B05C-4A25-9DB3-ACAF0C27FB20}" type="datetimeFigureOut">
              <a:rPr lang="en-GB" smtClean="0"/>
              <a:t>28/07/2022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35F93-213D-453B-9EAB-145FC62E2F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3250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E1694-B05C-4A25-9DB3-ACAF0C27FB20}" type="datetimeFigureOut">
              <a:rPr lang="en-GB" smtClean="0"/>
              <a:t>28/07/2022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35F93-213D-453B-9EAB-145FC62E2F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3559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E1694-B05C-4A25-9DB3-ACAF0C27FB20}" type="datetimeFigureOut">
              <a:rPr lang="en-GB" smtClean="0"/>
              <a:t>28/07/2022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35F93-213D-453B-9EAB-145FC62E2F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569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E1694-B05C-4A25-9DB3-ACAF0C27FB20}" type="datetimeFigureOut">
              <a:rPr lang="en-GB" smtClean="0"/>
              <a:t>28/07/2022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35F93-213D-453B-9EAB-145FC62E2F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3571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E1694-B05C-4A25-9DB3-ACAF0C27FB20}" type="datetimeFigureOut">
              <a:rPr lang="en-GB" smtClean="0"/>
              <a:t>28/07/2022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35F93-213D-453B-9EAB-145FC62E2F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5015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E1694-B05C-4A25-9DB3-ACAF0C27FB20}" type="datetimeFigureOut">
              <a:rPr lang="en-GB" smtClean="0"/>
              <a:t>28/07/2022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35F93-213D-453B-9EAB-145FC62E2F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9405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3CA8D-7727-4753-B100-D69E7661B05D}" type="datetimeFigureOut">
              <a:rPr lang="en-GB" smtClean="0"/>
              <a:t>28/07/2022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76A25-A767-4B43-8EC4-07DE224B1D4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1780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4B082-A710-47CD-AF26-A63747A34593}" type="datetime1">
              <a:rPr lang="en-GB" smtClean="0"/>
              <a:t>28/07/2022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76A25-A767-4B43-8EC4-07DE224B1D4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764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b="1" dirty="0">
                <a:latin typeface="Arial" panose="020B0604020202020204" pitchFamily="34" charset="0"/>
                <a:cs typeface="Arial" panose="020B0604020202020204" pitchFamily="34" charset="0"/>
              </a:rPr>
              <a:t>Hybrid Work</a:t>
            </a:r>
            <a:br>
              <a:rPr lang="en-GB" sz="5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5400" b="1" dirty="0">
                <a:latin typeface="Arial" panose="020B0604020202020204" pitchFamily="34" charset="0"/>
                <a:cs typeface="Arial" panose="020B0604020202020204" pitchFamily="34" charset="0"/>
              </a:rPr>
              <a:t>Team Review &amp; Refresh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750828"/>
            <a:ext cx="10515600" cy="1500187"/>
          </a:xfrm>
        </p:spPr>
        <p:txBody>
          <a:bodyPr>
            <a:normAutofit/>
          </a:bodyPr>
          <a:lstStyle/>
          <a:p>
            <a:r>
              <a:rPr lang="en-GB" sz="1800" dirty="0"/>
              <a:t>Working Together Charters: Reflecting on the hybrid pilot so far – reviewing your team’s ways of working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8635" y="371730"/>
            <a:ext cx="2551593" cy="2551593"/>
          </a:xfrm>
          <a:prstGeom prst="rect">
            <a:avLst/>
          </a:prstGeom>
        </p:spPr>
      </p:pic>
      <p:pic>
        <p:nvPicPr>
          <p:cNvPr id="6" name="Picture 2" descr="TAB_col_white_background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121" y="217181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6671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35F93-213D-453B-9EAB-145FC62E2F9E}" type="slidenum">
              <a:rPr lang="en-GB" smtClean="0"/>
              <a:t>2</a:t>
            </a:fld>
            <a:endParaRPr lang="en-GB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365125"/>
            <a:ext cx="959146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/>
              <a:t>Stage Four – Refresh your charter*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310" y="329800"/>
            <a:ext cx="1228807" cy="122880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671" y="367357"/>
            <a:ext cx="658529" cy="660549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659121" y="1281494"/>
            <a:ext cx="3108158" cy="1132025"/>
            <a:chOff x="838200" y="1690688"/>
            <a:chExt cx="3108158" cy="1506274"/>
          </a:xfrm>
        </p:grpSpPr>
        <p:sp>
          <p:nvSpPr>
            <p:cNvPr id="9" name="Rectangle 8"/>
            <p:cNvSpPr/>
            <p:nvPr/>
          </p:nvSpPr>
          <p:spPr>
            <a:xfrm>
              <a:off x="1101824" y="1690688"/>
              <a:ext cx="2844534" cy="1506274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b="1" dirty="0"/>
                <a:t>Team Members &amp; Categories </a:t>
              </a:r>
            </a:p>
            <a:p>
              <a:pPr algn="ctr"/>
              <a:r>
                <a:rPr lang="en-GB" sz="1100" dirty="0"/>
                <a:t>Who is in the team? Each team member lists their preferences in terms of categories relevant to organisational and personal needs </a:t>
              </a:r>
              <a:endParaRPr lang="en-GB" sz="1100" b="1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838200" y="1690688"/>
              <a:ext cx="263624" cy="150627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b="1" dirty="0"/>
                <a:t>1</a:t>
              </a:r>
            </a:p>
          </p:txBody>
        </p:sp>
      </p:grpSp>
      <p:sp>
        <p:nvSpPr>
          <p:cNvPr id="12" name="Rectangle 11"/>
          <p:cNvSpPr/>
          <p:nvPr/>
        </p:nvSpPr>
        <p:spPr>
          <a:xfrm>
            <a:off x="3814132" y="1281494"/>
            <a:ext cx="7052723" cy="11320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grpSp>
        <p:nvGrpSpPr>
          <p:cNvPr id="13" name="Group 12"/>
          <p:cNvGrpSpPr/>
          <p:nvPr/>
        </p:nvGrpSpPr>
        <p:grpSpPr>
          <a:xfrm>
            <a:off x="659121" y="2530038"/>
            <a:ext cx="3108158" cy="1132025"/>
            <a:chOff x="838200" y="1690688"/>
            <a:chExt cx="3108158" cy="1506274"/>
          </a:xfrm>
        </p:grpSpPr>
        <p:sp>
          <p:nvSpPr>
            <p:cNvPr id="14" name="Rectangle 13"/>
            <p:cNvSpPr/>
            <p:nvPr/>
          </p:nvSpPr>
          <p:spPr>
            <a:xfrm>
              <a:off x="1101824" y="1690688"/>
              <a:ext cx="2844534" cy="1506274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b="1" dirty="0"/>
                <a:t>Our Values </a:t>
              </a:r>
            </a:p>
            <a:p>
              <a:pPr algn="ctr"/>
              <a:r>
                <a:rPr lang="en-GB" sz="1100" dirty="0"/>
                <a:t>How do we align to our values? Which values can help guide our behaviours, habits and routines in working together? 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38200" y="1690688"/>
              <a:ext cx="263624" cy="150627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b="1" dirty="0"/>
                <a:t>2</a:t>
              </a:r>
            </a:p>
          </p:txBody>
        </p:sp>
      </p:grpSp>
      <p:sp>
        <p:nvSpPr>
          <p:cNvPr id="16" name="Rectangle 15"/>
          <p:cNvSpPr/>
          <p:nvPr/>
        </p:nvSpPr>
        <p:spPr>
          <a:xfrm>
            <a:off x="3814132" y="2530038"/>
            <a:ext cx="7052723" cy="11320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17" name="Rectangle 16"/>
          <p:cNvSpPr/>
          <p:nvPr/>
        </p:nvSpPr>
        <p:spPr>
          <a:xfrm>
            <a:off x="5039224" y="2782365"/>
            <a:ext cx="1056387" cy="56259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Great people doing great things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204336" y="2782365"/>
            <a:ext cx="1056387" cy="56259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Wellbeing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367211" y="2782365"/>
            <a:ext cx="1056387" cy="56259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Equality, Diversity and Inclusion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530086" y="2787367"/>
            <a:ext cx="1234485" cy="56259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An environment and facilities to support our people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414035" y="1357533"/>
            <a:ext cx="1806219" cy="2704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Names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310189" y="1357532"/>
            <a:ext cx="1806219" cy="2704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Categories   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659121" y="3787550"/>
            <a:ext cx="3108158" cy="1132025"/>
            <a:chOff x="838200" y="1690688"/>
            <a:chExt cx="3108158" cy="1506274"/>
          </a:xfrm>
        </p:grpSpPr>
        <p:sp>
          <p:nvSpPr>
            <p:cNvPr id="25" name="Rectangle 24"/>
            <p:cNvSpPr/>
            <p:nvPr/>
          </p:nvSpPr>
          <p:spPr>
            <a:xfrm>
              <a:off x="1101824" y="1690688"/>
              <a:ext cx="2844534" cy="1506274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b="1" dirty="0"/>
                <a:t>Our Themes  </a:t>
              </a:r>
            </a:p>
            <a:p>
              <a:pPr algn="ctr"/>
              <a:r>
                <a:rPr lang="en-GB" sz="1100" dirty="0"/>
                <a:t>How can we ensure we are considering key themes around wellbeing, communication, ways of working, technology, inclusion and productivity to enable effective habits and routines? 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838200" y="1690688"/>
              <a:ext cx="263624" cy="150627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b="1" dirty="0"/>
                <a:t>3</a:t>
              </a:r>
            </a:p>
          </p:txBody>
        </p:sp>
      </p:grpSp>
      <p:sp>
        <p:nvSpPr>
          <p:cNvPr id="27" name="Rectangle 26"/>
          <p:cNvSpPr/>
          <p:nvPr/>
        </p:nvSpPr>
        <p:spPr>
          <a:xfrm>
            <a:off x="3814132" y="3787550"/>
            <a:ext cx="7052723" cy="11320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grpSp>
        <p:nvGrpSpPr>
          <p:cNvPr id="33" name="Group 32"/>
          <p:cNvGrpSpPr/>
          <p:nvPr/>
        </p:nvGrpSpPr>
        <p:grpSpPr>
          <a:xfrm>
            <a:off x="659121" y="5036094"/>
            <a:ext cx="3108158" cy="1132025"/>
            <a:chOff x="838200" y="1690688"/>
            <a:chExt cx="3108158" cy="1506274"/>
          </a:xfrm>
        </p:grpSpPr>
        <p:sp>
          <p:nvSpPr>
            <p:cNvPr id="34" name="Rectangle 33"/>
            <p:cNvSpPr/>
            <p:nvPr/>
          </p:nvSpPr>
          <p:spPr>
            <a:xfrm>
              <a:off x="1101824" y="1690688"/>
              <a:ext cx="2844534" cy="1506274"/>
            </a:xfrm>
            <a:prstGeom prst="rect">
              <a:avLst/>
            </a:prstGeom>
            <a:solidFill>
              <a:srgbClr val="BFBC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b="1" dirty="0"/>
                <a:t>Our Measures </a:t>
              </a:r>
            </a:p>
            <a:p>
              <a:pPr algn="ctr"/>
              <a:r>
                <a:rPr lang="en-GB" sz="1100" dirty="0"/>
                <a:t>What are the key things we need to consider when reviewing the success and effectiveness of hybrid working? </a:t>
              </a: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838200" y="1690688"/>
              <a:ext cx="263624" cy="150627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b="1" dirty="0"/>
                <a:t>4</a:t>
              </a:r>
            </a:p>
          </p:txBody>
        </p:sp>
      </p:grpSp>
      <p:sp>
        <p:nvSpPr>
          <p:cNvPr id="36" name="Rectangle 35"/>
          <p:cNvSpPr/>
          <p:nvPr/>
        </p:nvSpPr>
        <p:spPr>
          <a:xfrm>
            <a:off x="3814132" y="5036094"/>
            <a:ext cx="7052723" cy="11320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42" name="TextBox 41"/>
          <p:cNvSpPr txBox="1"/>
          <p:nvPr/>
        </p:nvSpPr>
        <p:spPr>
          <a:xfrm>
            <a:off x="289932" y="6406376"/>
            <a:ext cx="105323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*Use the cards on the next slide to click and move your prioritised cards 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4020141" y="5318309"/>
            <a:ext cx="6625183" cy="567594"/>
            <a:chOff x="3913733" y="5328456"/>
            <a:chExt cx="6625183" cy="567594"/>
          </a:xfrm>
        </p:grpSpPr>
        <p:grpSp>
          <p:nvGrpSpPr>
            <p:cNvPr id="2" name="Group 1"/>
            <p:cNvGrpSpPr/>
            <p:nvPr/>
          </p:nvGrpSpPr>
          <p:grpSpPr>
            <a:xfrm>
              <a:off x="3913733" y="5328456"/>
              <a:ext cx="5425799" cy="567594"/>
              <a:chOff x="3913733" y="5328456"/>
              <a:chExt cx="6066320" cy="567594"/>
            </a:xfrm>
          </p:grpSpPr>
          <p:sp>
            <p:nvSpPr>
              <p:cNvPr id="37" name="Rectangle 36"/>
              <p:cNvSpPr/>
              <p:nvPr/>
            </p:nvSpPr>
            <p:spPr>
              <a:xfrm>
                <a:off x="3913733" y="5328456"/>
                <a:ext cx="1056387" cy="562592"/>
              </a:xfrm>
              <a:prstGeom prst="rect">
                <a:avLst/>
              </a:prstGeom>
              <a:solidFill>
                <a:srgbClr val="BFBCE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000" dirty="0"/>
                  <a:t>Wellbeing 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5078845" y="5328456"/>
                <a:ext cx="1056387" cy="562592"/>
              </a:xfrm>
              <a:prstGeom prst="rect">
                <a:avLst/>
              </a:prstGeom>
              <a:solidFill>
                <a:srgbClr val="BFBCE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000" dirty="0"/>
                  <a:t>Communication &amp; collaboration  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6241720" y="5328456"/>
                <a:ext cx="1056387" cy="562592"/>
              </a:xfrm>
              <a:prstGeom prst="rect">
                <a:avLst/>
              </a:prstGeom>
              <a:solidFill>
                <a:srgbClr val="BFBCE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000" dirty="0"/>
                  <a:t>Ways of working 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7404595" y="5333458"/>
                <a:ext cx="1234485" cy="562592"/>
              </a:xfrm>
              <a:prstGeom prst="rect">
                <a:avLst/>
              </a:prstGeom>
              <a:solidFill>
                <a:srgbClr val="BFBCE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000" dirty="0"/>
                  <a:t>Technology </a:t>
                </a:r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8745568" y="5328456"/>
                <a:ext cx="1234485" cy="562592"/>
              </a:xfrm>
              <a:prstGeom prst="rect">
                <a:avLst/>
              </a:prstGeom>
              <a:solidFill>
                <a:srgbClr val="BFBCE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000" dirty="0"/>
                  <a:t>Inclusion </a:t>
                </a:r>
              </a:p>
            </p:txBody>
          </p:sp>
        </p:grpSp>
        <p:sp>
          <p:nvSpPr>
            <p:cNvPr id="44" name="Rectangle 43"/>
            <p:cNvSpPr/>
            <p:nvPr/>
          </p:nvSpPr>
          <p:spPr>
            <a:xfrm>
              <a:off x="9434776" y="5328456"/>
              <a:ext cx="1104140" cy="562592"/>
            </a:xfrm>
            <a:prstGeom prst="rect">
              <a:avLst/>
            </a:prstGeom>
            <a:solidFill>
              <a:srgbClr val="BFBC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/>
                <a:t>Productivity 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4020141" y="4104346"/>
            <a:ext cx="6625183" cy="567594"/>
            <a:chOff x="3913733" y="5328456"/>
            <a:chExt cx="6625183" cy="567594"/>
          </a:xfrm>
          <a:solidFill>
            <a:schemeClr val="accent1">
              <a:lumMod val="40000"/>
              <a:lumOff val="60000"/>
            </a:schemeClr>
          </a:solidFill>
        </p:grpSpPr>
        <p:grpSp>
          <p:nvGrpSpPr>
            <p:cNvPr id="46" name="Group 45"/>
            <p:cNvGrpSpPr/>
            <p:nvPr/>
          </p:nvGrpSpPr>
          <p:grpSpPr>
            <a:xfrm>
              <a:off x="3913733" y="5328456"/>
              <a:ext cx="5425799" cy="567594"/>
              <a:chOff x="3913733" y="5328456"/>
              <a:chExt cx="6066320" cy="567594"/>
            </a:xfrm>
            <a:grpFill/>
          </p:grpSpPr>
          <p:sp>
            <p:nvSpPr>
              <p:cNvPr id="48" name="Rectangle 47"/>
              <p:cNvSpPr/>
              <p:nvPr/>
            </p:nvSpPr>
            <p:spPr>
              <a:xfrm>
                <a:off x="3913733" y="5328456"/>
                <a:ext cx="1056387" cy="56259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000" dirty="0"/>
                  <a:t>Wellbeing </a:t>
                </a:r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5078845" y="5328456"/>
                <a:ext cx="1056387" cy="56259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000" dirty="0"/>
                  <a:t>Communication &amp; collaboration  </a:t>
                </a: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6241720" y="5328456"/>
                <a:ext cx="1056387" cy="56259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000" dirty="0"/>
                  <a:t>Ways of working </a:t>
                </a: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7404595" y="5333458"/>
                <a:ext cx="1234485" cy="56259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000" dirty="0"/>
                  <a:t>Technology </a:t>
                </a: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8745568" y="5328456"/>
                <a:ext cx="1234485" cy="56259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000" dirty="0"/>
                  <a:t>Inclusion </a:t>
                </a:r>
              </a:p>
            </p:txBody>
          </p:sp>
        </p:grpSp>
        <p:sp>
          <p:nvSpPr>
            <p:cNvPr id="47" name="Rectangle 46"/>
            <p:cNvSpPr/>
            <p:nvPr/>
          </p:nvSpPr>
          <p:spPr>
            <a:xfrm>
              <a:off x="9434776" y="5328456"/>
              <a:ext cx="1104140" cy="56259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/>
                <a:t>Productivity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8466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35F93-213D-453B-9EAB-145FC62E2F9E}" type="slidenum">
              <a:rPr lang="en-GB" smtClean="0"/>
              <a:t>3</a:t>
            </a:fld>
            <a:endParaRPr lang="en-GB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/>
              <a:t>Your hybrid working charter cards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310" y="329800"/>
            <a:ext cx="1228807" cy="1228807"/>
          </a:xfrm>
          <a:prstGeom prst="rect">
            <a:avLst/>
          </a:prstGeom>
        </p:spPr>
      </p:pic>
      <p:sp>
        <p:nvSpPr>
          <p:cNvPr id="6" name="Google Shape;252;p13"/>
          <p:cNvSpPr txBox="1"/>
          <p:nvPr/>
        </p:nvSpPr>
        <p:spPr>
          <a:xfrm>
            <a:off x="380643" y="1603970"/>
            <a:ext cx="1886400" cy="62736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>
            <a:noFill/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200" tIns="48000" rIns="144000" bIns="48000" anchor="t" anchorCtr="0">
            <a:noAutofit/>
          </a:bodyPr>
          <a:lstStyle/>
          <a:p>
            <a:pPr algn="ctr" defTabSz="1219170">
              <a:lnSpc>
                <a:spcPct val="90000"/>
              </a:lnSpc>
              <a:buClr>
                <a:srgbClr val="000000"/>
              </a:buClr>
              <a:buSzPts val="2000"/>
              <a:defRPr/>
            </a:pPr>
            <a:endParaRPr lang="en-GB" sz="1467" b="1" dirty="0">
              <a:latin typeface="DM Sans"/>
              <a:ea typeface="DM Sans"/>
              <a:cs typeface="DM Sans"/>
              <a:sym typeface="DM Sans"/>
            </a:endParaRPr>
          </a:p>
          <a:p>
            <a:pPr algn="ctr" defTabSz="1219170">
              <a:lnSpc>
                <a:spcPct val="90000"/>
              </a:lnSpc>
              <a:buClr>
                <a:srgbClr val="000000"/>
              </a:buClr>
              <a:buSzPts val="2000"/>
              <a:defRPr/>
            </a:pPr>
            <a:r>
              <a:rPr lang="en-GB" sz="1467" b="1" dirty="0">
                <a:latin typeface="DM Sans"/>
                <a:ea typeface="DM Sans"/>
                <a:cs typeface="DM Sans"/>
                <a:sym typeface="DM Sans"/>
              </a:rPr>
              <a:t>Wellbeing </a:t>
            </a:r>
            <a:endParaRPr sz="1467" b="1" kern="0" dirty="0">
              <a:solidFill>
                <a:srgbClr val="000000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7" name="Google Shape;252;p13"/>
          <p:cNvSpPr txBox="1"/>
          <p:nvPr/>
        </p:nvSpPr>
        <p:spPr>
          <a:xfrm>
            <a:off x="4776077" y="1601865"/>
            <a:ext cx="1886400" cy="6315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>
            <a:noFill/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200" tIns="48000" rIns="144000" bIns="48000" anchor="t" anchorCtr="0">
            <a:noAutofit/>
          </a:bodyPr>
          <a:lstStyle/>
          <a:p>
            <a:pPr algn="ctr" defTabSz="1219170">
              <a:lnSpc>
                <a:spcPct val="90000"/>
              </a:lnSpc>
              <a:buClr>
                <a:srgbClr val="000000"/>
              </a:buClr>
              <a:buSzPts val="2000"/>
              <a:defRPr/>
            </a:pPr>
            <a:endParaRPr lang="en-GB" sz="1467" b="1" dirty="0">
              <a:latin typeface="DM Sans"/>
              <a:ea typeface="DM Sans"/>
              <a:cs typeface="DM Sans"/>
              <a:sym typeface="DM Sans"/>
            </a:endParaRPr>
          </a:p>
          <a:p>
            <a:pPr algn="ctr" defTabSz="1219170">
              <a:lnSpc>
                <a:spcPct val="90000"/>
              </a:lnSpc>
              <a:buClr>
                <a:srgbClr val="000000"/>
              </a:buClr>
              <a:buSzPts val="2000"/>
              <a:defRPr/>
            </a:pPr>
            <a:r>
              <a:rPr lang="en-GB" sz="1467" b="1" dirty="0">
                <a:latin typeface="DM Sans"/>
                <a:ea typeface="DM Sans"/>
                <a:cs typeface="DM Sans"/>
                <a:sym typeface="DM Sans"/>
              </a:rPr>
              <a:t>Ways of Working </a:t>
            </a:r>
            <a:endParaRPr sz="1467" b="1" kern="0" dirty="0">
              <a:solidFill>
                <a:srgbClr val="000000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8" name="Google Shape;252;p13"/>
          <p:cNvSpPr txBox="1"/>
          <p:nvPr/>
        </p:nvSpPr>
        <p:spPr>
          <a:xfrm>
            <a:off x="9350795" y="1607338"/>
            <a:ext cx="1886400" cy="62145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>
            <a:noFill/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200" tIns="48000" rIns="144000" bIns="48000" anchor="t" anchorCtr="0">
            <a:noAutofit/>
          </a:bodyPr>
          <a:lstStyle/>
          <a:p>
            <a:pPr algn="ctr" defTabSz="1219170">
              <a:lnSpc>
                <a:spcPct val="90000"/>
              </a:lnSpc>
              <a:buClr>
                <a:srgbClr val="000000"/>
              </a:buClr>
              <a:buSzPts val="2000"/>
              <a:defRPr/>
            </a:pPr>
            <a:endParaRPr lang="en-GB" sz="1467" b="1" dirty="0">
              <a:latin typeface="DM Sans"/>
              <a:ea typeface="DM Sans"/>
              <a:cs typeface="DM Sans"/>
              <a:sym typeface="DM Sans"/>
            </a:endParaRPr>
          </a:p>
          <a:p>
            <a:pPr algn="ctr" defTabSz="1219170">
              <a:lnSpc>
                <a:spcPct val="90000"/>
              </a:lnSpc>
              <a:buClr>
                <a:srgbClr val="000000"/>
              </a:buClr>
              <a:buSzPts val="2000"/>
              <a:defRPr/>
            </a:pPr>
            <a:r>
              <a:rPr lang="en-GB" sz="1467" b="1" dirty="0">
                <a:latin typeface="DM Sans"/>
                <a:ea typeface="DM Sans"/>
                <a:cs typeface="DM Sans"/>
                <a:sym typeface="DM Sans"/>
              </a:rPr>
              <a:t>Inclusion  </a:t>
            </a:r>
            <a:endParaRPr sz="1467" b="1" kern="0" dirty="0">
              <a:solidFill>
                <a:srgbClr val="000000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9" name="Google Shape;252;p13"/>
          <p:cNvSpPr txBox="1"/>
          <p:nvPr/>
        </p:nvSpPr>
        <p:spPr>
          <a:xfrm>
            <a:off x="7039216" y="1597218"/>
            <a:ext cx="1828133" cy="63157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>
            <a:noFill/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200" tIns="48000" rIns="144000" bIns="48000" anchor="t" anchorCtr="0">
            <a:noAutofit/>
          </a:bodyPr>
          <a:lstStyle/>
          <a:p>
            <a:pPr algn="ctr" defTabSz="1219170">
              <a:lnSpc>
                <a:spcPct val="90000"/>
              </a:lnSpc>
              <a:buClr>
                <a:srgbClr val="000000"/>
              </a:buClr>
              <a:buSzPts val="2000"/>
              <a:defRPr/>
            </a:pPr>
            <a:endParaRPr lang="en-GB" sz="1467" b="1" dirty="0">
              <a:latin typeface="DM Sans"/>
              <a:ea typeface="DM Sans"/>
              <a:cs typeface="DM Sans"/>
              <a:sym typeface="DM Sans"/>
            </a:endParaRPr>
          </a:p>
          <a:p>
            <a:pPr algn="ctr" defTabSz="1219170">
              <a:lnSpc>
                <a:spcPct val="90000"/>
              </a:lnSpc>
              <a:buClr>
                <a:srgbClr val="000000"/>
              </a:buClr>
              <a:buSzPts val="2000"/>
              <a:defRPr/>
            </a:pPr>
            <a:r>
              <a:rPr lang="en-GB" sz="1467" b="1" dirty="0">
                <a:latin typeface="DM Sans"/>
                <a:ea typeface="DM Sans"/>
                <a:cs typeface="DM Sans"/>
                <a:sym typeface="DM Sans"/>
              </a:rPr>
              <a:t>Technology  </a:t>
            </a:r>
            <a:endParaRPr sz="1467" b="1" kern="0" dirty="0">
              <a:solidFill>
                <a:srgbClr val="000000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10" name="Google Shape;252;p13"/>
          <p:cNvSpPr txBox="1"/>
          <p:nvPr/>
        </p:nvSpPr>
        <p:spPr>
          <a:xfrm>
            <a:off x="2524972" y="1601426"/>
            <a:ext cx="1808800" cy="6273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>
            <a:noFill/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200" tIns="48000" rIns="144000" bIns="48000" anchor="ctr" anchorCtr="0">
            <a:noAutofit/>
          </a:bodyPr>
          <a:lstStyle/>
          <a:p>
            <a:pPr algn="ctr" defTabSz="1219170">
              <a:lnSpc>
                <a:spcPct val="90000"/>
              </a:lnSpc>
              <a:buClr>
                <a:srgbClr val="000000"/>
              </a:buClr>
              <a:buSzPts val="2000"/>
              <a:defRPr/>
            </a:pPr>
            <a:r>
              <a:rPr lang="en-GB" sz="1467" b="1" dirty="0">
                <a:latin typeface="DM Sans"/>
                <a:ea typeface="DM Sans"/>
                <a:cs typeface="DM Sans"/>
                <a:sym typeface="DM Sans"/>
              </a:rPr>
              <a:t>Communication &amp; Collaboration </a:t>
            </a:r>
            <a:endParaRPr sz="1467" b="1" kern="0" dirty="0">
              <a:solidFill>
                <a:srgbClr val="000000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11" name="Google Shape;223;p12"/>
          <p:cNvSpPr txBox="1"/>
          <p:nvPr/>
        </p:nvSpPr>
        <p:spPr>
          <a:xfrm>
            <a:off x="2524972" y="2369240"/>
            <a:ext cx="1808800" cy="63894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thinThick">
            <a:solidFill>
              <a:srgbClr val="F0CDB4"/>
            </a:solidFill>
            <a:prstDash val="solid"/>
            <a:round/>
            <a:headEnd type="none" w="sm" len="sm"/>
            <a:tailEnd type="none" w="sm" len="sm"/>
          </a:ln>
          <a:effectLst>
            <a:outerShdw blurRad="28575" dist="19050" dir="192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240000" tIns="0" rIns="48000" bIns="0" anchor="ctr" anchorCtr="0">
            <a:noAutofit/>
          </a:bodyPr>
          <a:lstStyle/>
          <a:p>
            <a:pPr defTabSz="1219170">
              <a:lnSpc>
                <a:spcPct val="80000"/>
              </a:lnSpc>
              <a:buClr>
                <a:srgbClr val="000000"/>
              </a:buClr>
              <a:buSzPts val="900"/>
              <a:defRPr/>
            </a:pPr>
            <a:r>
              <a:rPr lang="en-GB" sz="1000" kern="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We get together as a team every [day] in/via [location/modality]</a:t>
            </a:r>
            <a:endParaRPr sz="1000" kern="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" name="Google Shape;240;p12">
            <a:extLst>
              <a:ext uri="{FF2B5EF4-FFF2-40B4-BE49-F238E27FC236}">
                <a16:creationId xmlns:a16="http://schemas.microsoft.com/office/drawing/2014/main" id="{2014E6F1-083A-45EE-8ACD-CB2674784E47}"/>
              </a:ext>
            </a:extLst>
          </p:cNvPr>
          <p:cNvSpPr txBox="1"/>
          <p:nvPr/>
        </p:nvSpPr>
        <p:spPr>
          <a:xfrm>
            <a:off x="2507846" y="3166274"/>
            <a:ext cx="1808800" cy="6800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28575" dist="19050" dir="192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240000" tIns="0" rIns="48000" bIns="0" anchor="ctr" anchorCtr="0">
            <a:noAutofit/>
          </a:bodyPr>
          <a:lstStyle/>
          <a:p>
            <a:pPr defTabSz="1219170">
              <a:lnSpc>
                <a:spcPct val="80000"/>
              </a:lnSpc>
              <a:buClr>
                <a:srgbClr val="000000"/>
              </a:buClr>
              <a:buSzPts val="900"/>
              <a:defRPr/>
            </a:pPr>
            <a:r>
              <a:rPr lang="en-GB" sz="1000" kern="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We will have a F2F team get together / activity every [when] </a:t>
            </a:r>
            <a:endParaRPr sz="1000" kern="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3" name="Google Shape;222;p12"/>
          <p:cNvSpPr txBox="1"/>
          <p:nvPr/>
        </p:nvSpPr>
        <p:spPr>
          <a:xfrm>
            <a:off x="7044049" y="2425468"/>
            <a:ext cx="1808801" cy="586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 cap="flat" cmpd="thinThick">
            <a:solidFill>
              <a:srgbClr val="F0CDB4"/>
            </a:solidFill>
            <a:prstDash val="solid"/>
            <a:round/>
            <a:headEnd type="none" w="sm" len="sm"/>
            <a:tailEnd type="none" w="sm" len="sm"/>
          </a:ln>
          <a:effectLst>
            <a:outerShdw blurRad="28575" dist="19050" dir="192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240000" tIns="0" rIns="48000" bIns="0" anchor="ctr" anchorCtr="0">
            <a:noAutofit/>
          </a:bodyPr>
          <a:lstStyle/>
          <a:p>
            <a:pPr defTabSz="1219170">
              <a:lnSpc>
                <a:spcPct val="80000"/>
              </a:lnSpc>
              <a:buClr>
                <a:srgbClr val="000000"/>
              </a:buClr>
              <a:buSzPts val="900"/>
              <a:defRPr/>
            </a:pPr>
            <a:r>
              <a:rPr lang="en-GB" sz="1000" kern="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We use technology to keep our work processes visible, by [info]</a:t>
            </a:r>
            <a:endParaRPr sz="1000" kern="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4" name="Google Shape;224;p12">
            <a:extLst>
              <a:ext uri="{FF2B5EF4-FFF2-40B4-BE49-F238E27FC236}">
                <a16:creationId xmlns:a16="http://schemas.microsoft.com/office/drawing/2014/main" id="{79F63B50-AB12-43CB-8A97-482AFCD030D1}"/>
              </a:ext>
            </a:extLst>
          </p:cNvPr>
          <p:cNvSpPr txBox="1"/>
          <p:nvPr/>
        </p:nvSpPr>
        <p:spPr>
          <a:xfrm>
            <a:off x="7048883" y="3118736"/>
            <a:ext cx="1808800" cy="586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 cap="flat" cmpd="thinThick">
            <a:solidFill>
              <a:srgbClr val="F0CDB4"/>
            </a:solidFill>
            <a:prstDash val="solid"/>
            <a:round/>
            <a:headEnd type="none" w="sm" len="sm"/>
            <a:tailEnd type="none" w="sm" len="sm"/>
          </a:ln>
          <a:effectLst>
            <a:outerShdw blurRad="28575" dist="19050" dir="192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240000" tIns="0" rIns="48000" bIns="0" anchor="ctr" anchorCtr="0">
            <a:noAutofit/>
          </a:bodyPr>
          <a:lstStyle/>
          <a:p>
            <a:pPr defTabSz="1219170">
              <a:lnSpc>
                <a:spcPct val="80000"/>
              </a:lnSpc>
              <a:buClr>
                <a:srgbClr val="000000"/>
              </a:buClr>
              <a:buSzPts val="900"/>
              <a:defRPr/>
            </a:pPr>
            <a:r>
              <a:rPr lang="en-GB" sz="1000" kern="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We make our calendars visible to the rest of the team. </a:t>
            </a:r>
            <a:endParaRPr sz="1000" kern="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5" name="Google Shape;241;p12">
            <a:extLst>
              <a:ext uri="{FF2B5EF4-FFF2-40B4-BE49-F238E27FC236}">
                <a16:creationId xmlns:a16="http://schemas.microsoft.com/office/drawing/2014/main" id="{03EBA6A7-D24B-4138-9B24-43D208D91EEB}"/>
              </a:ext>
            </a:extLst>
          </p:cNvPr>
          <p:cNvSpPr txBox="1"/>
          <p:nvPr/>
        </p:nvSpPr>
        <p:spPr>
          <a:xfrm>
            <a:off x="2500454" y="3963116"/>
            <a:ext cx="1808800" cy="586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28575" dist="19050" dir="192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240000" tIns="0" rIns="48000" bIns="0" anchor="ctr" anchorCtr="0">
            <a:noAutofit/>
          </a:bodyPr>
          <a:lstStyle/>
          <a:p>
            <a:pPr defTabSz="1219170">
              <a:lnSpc>
                <a:spcPct val="80000"/>
              </a:lnSpc>
              <a:buClr>
                <a:srgbClr val="000000"/>
              </a:buClr>
              <a:buSzPts val="900"/>
              <a:defRPr/>
            </a:pPr>
            <a:r>
              <a:rPr lang="en-GB" sz="1000" kern="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Colleagues can join meetings for part of them when better use of their time</a:t>
            </a:r>
            <a:endParaRPr sz="1000" kern="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6" name="Google Shape;224;p12">
            <a:extLst>
              <a:ext uri="{FF2B5EF4-FFF2-40B4-BE49-F238E27FC236}">
                <a16:creationId xmlns:a16="http://schemas.microsoft.com/office/drawing/2014/main" id="{9FE0DFAE-92FC-45A1-B1EB-26F82F61BF42}"/>
              </a:ext>
            </a:extLst>
          </p:cNvPr>
          <p:cNvSpPr txBox="1"/>
          <p:nvPr/>
        </p:nvSpPr>
        <p:spPr>
          <a:xfrm>
            <a:off x="380643" y="2359465"/>
            <a:ext cx="1886400" cy="62934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thinThick">
            <a:noFill/>
            <a:prstDash val="solid"/>
            <a:round/>
            <a:headEnd type="none" w="sm" len="sm"/>
            <a:tailEnd type="none" w="sm" len="sm"/>
          </a:ln>
          <a:effectLst>
            <a:outerShdw blurRad="28575" dist="19050" dir="192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240000" tIns="0" rIns="48000" bIns="0" anchor="ctr" anchorCtr="0">
            <a:noAutofit/>
          </a:bodyPr>
          <a:lstStyle/>
          <a:p>
            <a:pPr defTabSz="1219170">
              <a:lnSpc>
                <a:spcPct val="80000"/>
              </a:lnSpc>
              <a:buClr>
                <a:srgbClr val="000000"/>
              </a:buClr>
              <a:buSzPts val="900"/>
              <a:defRPr/>
            </a:pPr>
            <a:r>
              <a:rPr lang="en-GB" sz="1000" kern="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It’s okay to schedule blocks of time for focus/breaks/no meetings. </a:t>
            </a:r>
            <a:endParaRPr sz="1000" kern="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7" name="Google Shape;244;p12"/>
          <p:cNvSpPr txBox="1"/>
          <p:nvPr/>
        </p:nvSpPr>
        <p:spPr>
          <a:xfrm>
            <a:off x="4758951" y="3156556"/>
            <a:ext cx="1886400" cy="755892"/>
          </a:xfrm>
          <a:prstGeom prst="rect">
            <a:avLst/>
          </a:prstGeom>
          <a:solidFill>
            <a:srgbClr val="30C093"/>
          </a:solidFill>
          <a:ln w="9525" cap="flat" cmpd="thinThick">
            <a:solidFill>
              <a:srgbClr val="F0CDB4"/>
            </a:solidFill>
            <a:prstDash val="solid"/>
            <a:round/>
            <a:headEnd type="none" w="sm" len="sm"/>
            <a:tailEnd type="none" w="sm" len="sm"/>
          </a:ln>
          <a:effectLst>
            <a:outerShdw blurRad="28575" dist="19050" dir="192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240000" tIns="0" rIns="48000" bIns="0" anchor="ctr" anchorCtr="0">
            <a:noAutofit/>
          </a:bodyPr>
          <a:lstStyle/>
          <a:p>
            <a:pPr defTabSz="1219170">
              <a:lnSpc>
                <a:spcPct val="80000"/>
              </a:lnSpc>
              <a:buClr>
                <a:srgbClr val="000000"/>
              </a:buClr>
              <a:buSzPts val="900"/>
              <a:defRPr/>
            </a:pPr>
            <a:r>
              <a:rPr lang="en-GB" sz="1000" kern="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New people to our team will have a buddy in our team to help them network and to support  them with quick questions. </a:t>
            </a:r>
            <a:endParaRPr sz="1000" kern="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8" name="Google Shape;232;p12"/>
          <p:cNvSpPr txBox="1"/>
          <p:nvPr/>
        </p:nvSpPr>
        <p:spPr>
          <a:xfrm>
            <a:off x="4776077" y="2392868"/>
            <a:ext cx="1886400" cy="652572"/>
          </a:xfrm>
          <a:prstGeom prst="rect">
            <a:avLst/>
          </a:prstGeom>
          <a:solidFill>
            <a:srgbClr val="30C093"/>
          </a:solidFill>
          <a:ln>
            <a:noFill/>
          </a:ln>
          <a:effectLst>
            <a:outerShdw blurRad="28575" dist="19050" dir="192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240000" tIns="0" rIns="48000" bIns="0" anchor="ctr" anchorCtr="0">
            <a:noAutofit/>
          </a:bodyPr>
          <a:lstStyle/>
          <a:p>
            <a:pPr defTabSz="1219170">
              <a:lnSpc>
                <a:spcPct val="80000"/>
              </a:lnSpc>
              <a:buClr>
                <a:srgbClr val="000000"/>
              </a:buClr>
              <a:buSzPts val="900"/>
              <a:defRPr/>
            </a:pPr>
            <a:r>
              <a:rPr lang="en-GB" sz="1000" kern="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We will share what we are working on and what our priorities are.</a:t>
            </a:r>
            <a:endParaRPr sz="1000" kern="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9" name="Google Shape;240;p12">
            <a:extLst>
              <a:ext uri="{FF2B5EF4-FFF2-40B4-BE49-F238E27FC236}">
                <a16:creationId xmlns:a16="http://schemas.microsoft.com/office/drawing/2014/main" id="{6BC95059-E9A2-41C0-AA8F-87D11EB597C2}"/>
              </a:ext>
            </a:extLst>
          </p:cNvPr>
          <p:cNvSpPr txBox="1"/>
          <p:nvPr/>
        </p:nvSpPr>
        <p:spPr>
          <a:xfrm>
            <a:off x="2500454" y="4636828"/>
            <a:ext cx="1808800" cy="68821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28575" dist="19050" dir="192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240000" tIns="0" rIns="48000" bIns="0" anchor="ctr" anchorCtr="0">
            <a:noAutofit/>
          </a:bodyPr>
          <a:lstStyle/>
          <a:p>
            <a:pPr defTabSz="1219170">
              <a:lnSpc>
                <a:spcPct val="80000"/>
              </a:lnSpc>
              <a:buClr>
                <a:srgbClr val="000000"/>
              </a:buClr>
              <a:buSzPts val="900"/>
              <a:defRPr/>
            </a:pPr>
            <a:r>
              <a:rPr lang="en-GB" sz="1000" kern="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We review our meetings: are they required, and how are they most productive (F”F/virtual/blended)?</a:t>
            </a:r>
            <a:endParaRPr sz="1000" kern="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0" name="Google Shape;243;p12"/>
          <p:cNvSpPr txBox="1"/>
          <p:nvPr/>
        </p:nvSpPr>
        <p:spPr>
          <a:xfrm>
            <a:off x="2500454" y="5466837"/>
            <a:ext cx="1808800" cy="39540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thinThick">
            <a:solidFill>
              <a:srgbClr val="F0CDB4"/>
            </a:solidFill>
            <a:prstDash val="solid"/>
            <a:round/>
            <a:headEnd type="none" w="sm" len="sm"/>
            <a:tailEnd type="none" w="sm" len="sm"/>
          </a:ln>
          <a:effectLst>
            <a:outerShdw blurRad="28575" dist="19050" dir="192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240000" tIns="0" rIns="48000" bIns="0" anchor="ctr" anchorCtr="0">
            <a:noAutofit/>
          </a:bodyPr>
          <a:lstStyle/>
          <a:p>
            <a:pPr defTabSz="1219170">
              <a:lnSpc>
                <a:spcPct val="80000"/>
              </a:lnSpc>
              <a:buClr>
                <a:srgbClr val="000000"/>
              </a:buClr>
              <a:buSzPts val="900"/>
              <a:defRPr/>
            </a:pPr>
            <a:r>
              <a:rPr lang="en-GB" sz="1000" kern="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We work F2F on campus when……</a:t>
            </a:r>
            <a:endParaRPr sz="1000" kern="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1" name="Google Shape;224;p12">
            <a:extLst>
              <a:ext uri="{FF2B5EF4-FFF2-40B4-BE49-F238E27FC236}">
                <a16:creationId xmlns:a16="http://schemas.microsoft.com/office/drawing/2014/main" id="{9FE0DFAE-92FC-45A1-B1EB-26F82F61BF42}"/>
              </a:ext>
            </a:extLst>
          </p:cNvPr>
          <p:cNvSpPr txBox="1"/>
          <p:nvPr/>
        </p:nvSpPr>
        <p:spPr>
          <a:xfrm>
            <a:off x="4776077" y="4021627"/>
            <a:ext cx="1886400" cy="481118"/>
          </a:xfrm>
          <a:prstGeom prst="rect">
            <a:avLst/>
          </a:prstGeom>
          <a:solidFill>
            <a:srgbClr val="30C093"/>
          </a:solidFill>
          <a:ln w="9525" cap="flat" cmpd="thinThick">
            <a:solidFill>
              <a:srgbClr val="F0CDB4"/>
            </a:solidFill>
            <a:prstDash val="solid"/>
            <a:round/>
            <a:headEnd type="none" w="sm" len="sm"/>
            <a:tailEnd type="none" w="sm" len="sm"/>
          </a:ln>
          <a:effectLst>
            <a:outerShdw blurRad="28575" dist="19050" dir="192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240000" tIns="0" rIns="48000" bIns="0" anchor="ctr" anchorCtr="0">
            <a:noAutofit/>
          </a:bodyPr>
          <a:lstStyle/>
          <a:p>
            <a:pPr defTabSz="1219170">
              <a:lnSpc>
                <a:spcPct val="80000"/>
              </a:lnSpc>
              <a:buClr>
                <a:srgbClr val="000000"/>
              </a:buClr>
              <a:buSzPts val="900"/>
              <a:defRPr/>
            </a:pPr>
            <a:r>
              <a:rPr lang="en-GB" sz="1000" kern="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We will undertake the [XX] category of hybrid work. </a:t>
            </a:r>
            <a:endParaRPr sz="1000" kern="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2" name="Google Shape;224;p12">
            <a:extLst>
              <a:ext uri="{FF2B5EF4-FFF2-40B4-BE49-F238E27FC236}">
                <a16:creationId xmlns:a16="http://schemas.microsoft.com/office/drawing/2014/main" id="{9FE0DFAE-92FC-45A1-B1EB-26F82F61BF42}"/>
              </a:ext>
            </a:extLst>
          </p:cNvPr>
          <p:cNvSpPr txBox="1"/>
          <p:nvPr/>
        </p:nvSpPr>
        <p:spPr>
          <a:xfrm>
            <a:off x="4776077" y="4604311"/>
            <a:ext cx="1886400" cy="535278"/>
          </a:xfrm>
          <a:prstGeom prst="rect">
            <a:avLst/>
          </a:prstGeom>
          <a:solidFill>
            <a:srgbClr val="30C093"/>
          </a:solidFill>
          <a:ln w="9525" cap="flat" cmpd="thinThick">
            <a:solidFill>
              <a:srgbClr val="F0CDB4"/>
            </a:solidFill>
            <a:prstDash val="solid"/>
            <a:round/>
            <a:headEnd type="none" w="sm" len="sm"/>
            <a:tailEnd type="none" w="sm" len="sm"/>
          </a:ln>
          <a:effectLst>
            <a:outerShdw blurRad="28575" dist="19050" dir="192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240000" tIns="0" rIns="48000" bIns="0" anchor="ctr" anchorCtr="0">
            <a:noAutofit/>
          </a:bodyPr>
          <a:lstStyle/>
          <a:p>
            <a:pPr defTabSz="1219170">
              <a:lnSpc>
                <a:spcPct val="80000"/>
              </a:lnSpc>
              <a:buClr>
                <a:srgbClr val="000000"/>
              </a:buClr>
              <a:buSzPts val="900"/>
              <a:defRPr/>
            </a:pPr>
            <a:r>
              <a:rPr lang="en-GB" sz="1000" kern="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We don’t have meetings between [time and time]</a:t>
            </a:r>
            <a:endParaRPr sz="1000" kern="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3" name="Google Shape;241;p12">
            <a:extLst>
              <a:ext uri="{FF2B5EF4-FFF2-40B4-BE49-F238E27FC236}">
                <a16:creationId xmlns:a16="http://schemas.microsoft.com/office/drawing/2014/main" id="{DB889860-E51C-4430-817C-26389A5B74BD}"/>
              </a:ext>
            </a:extLst>
          </p:cNvPr>
          <p:cNvSpPr txBox="1"/>
          <p:nvPr/>
        </p:nvSpPr>
        <p:spPr>
          <a:xfrm>
            <a:off x="7048883" y="5474713"/>
            <a:ext cx="1818466" cy="91784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28575" dist="19050" dir="192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240000" tIns="0" rIns="48000" bIns="0" anchor="ctr" anchorCtr="0">
            <a:noAutofit/>
          </a:bodyPr>
          <a:lstStyle/>
          <a:p>
            <a:pPr defTabSz="1219170">
              <a:lnSpc>
                <a:spcPct val="80000"/>
              </a:lnSpc>
              <a:buClr>
                <a:srgbClr val="000000"/>
              </a:buClr>
              <a:buSzPts val="900"/>
              <a:defRPr/>
            </a:pPr>
            <a:r>
              <a:rPr lang="en-GB" sz="1000" kern="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Our code of conduct for virtual meetings is… (video on/off, backdrop,, what if I need to attend to something else during the meeting, etc.)</a:t>
            </a:r>
            <a:endParaRPr sz="1000" kern="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4" name="Google Shape;224;p12">
            <a:extLst>
              <a:ext uri="{FF2B5EF4-FFF2-40B4-BE49-F238E27FC236}">
                <a16:creationId xmlns:a16="http://schemas.microsoft.com/office/drawing/2014/main" id="{79F63B50-AB12-43CB-8A97-482AFCD030D1}"/>
              </a:ext>
            </a:extLst>
          </p:cNvPr>
          <p:cNvSpPr txBox="1"/>
          <p:nvPr/>
        </p:nvSpPr>
        <p:spPr>
          <a:xfrm>
            <a:off x="9389595" y="2406278"/>
            <a:ext cx="1808800" cy="586000"/>
          </a:xfrm>
          <a:prstGeom prst="rect">
            <a:avLst/>
          </a:prstGeom>
          <a:solidFill>
            <a:srgbClr val="DB85BE"/>
          </a:solidFill>
          <a:ln w="9525" cap="flat" cmpd="thinThick">
            <a:solidFill>
              <a:srgbClr val="F0CDB4"/>
            </a:solidFill>
            <a:prstDash val="solid"/>
            <a:round/>
            <a:headEnd type="none" w="sm" len="sm"/>
            <a:tailEnd type="none" w="sm" len="sm"/>
          </a:ln>
          <a:effectLst>
            <a:outerShdw blurRad="28575" dist="19050" dir="192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240000" tIns="0" rIns="48000" bIns="0" anchor="ctr" anchorCtr="0">
            <a:noAutofit/>
          </a:bodyPr>
          <a:lstStyle/>
          <a:p>
            <a:pPr defTabSz="1219170">
              <a:lnSpc>
                <a:spcPct val="80000"/>
              </a:lnSpc>
              <a:buClr>
                <a:srgbClr val="000000"/>
              </a:buClr>
              <a:buSzPts val="900"/>
              <a:defRPr/>
            </a:pPr>
            <a:r>
              <a:rPr lang="en-GB" sz="1000" kern="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If one person is remote, our meetings are online. </a:t>
            </a:r>
            <a:endParaRPr sz="1000" kern="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5" name="Google Shape;240;p12">
            <a:extLst>
              <a:ext uri="{FF2B5EF4-FFF2-40B4-BE49-F238E27FC236}">
                <a16:creationId xmlns:a16="http://schemas.microsoft.com/office/drawing/2014/main" id="{84E5FDCA-7535-421C-84EF-624B52804F91}"/>
              </a:ext>
            </a:extLst>
          </p:cNvPr>
          <p:cNvSpPr txBox="1"/>
          <p:nvPr/>
        </p:nvSpPr>
        <p:spPr>
          <a:xfrm>
            <a:off x="7048883" y="3845490"/>
            <a:ext cx="1808800" cy="68821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28575" dist="19050" dir="192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240000" tIns="0" rIns="48000" bIns="0" anchor="ctr" anchorCtr="0">
            <a:noAutofit/>
          </a:bodyPr>
          <a:lstStyle/>
          <a:p>
            <a:pPr defTabSz="1219170">
              <a:lnSpc>
                <a:spcPct val="80000"/>
              </a:lnSpc>
              <a:buClr>
                <a:srgbClr val="000000"/>
              </a:buClr>
              <a:buSzPts val="900"/>
              <a:defRPr/>
            </a:pPr>
            <a:r>
              <a:rPr lang="en-GB" sz="1000" kern="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We use Teams to share files, communications</a:t>
            </a:r>
            <a:r>
              <a:rPr lang="en-GB" sz="1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, q</a:t>
            </a:r>
            <a:r>
              <a:rPr lang="en-GB" sz="1000" kern="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uestions for the activities we’re doing. </a:t>
            </a:r>
            <a:endParaRPr sz="1000" kern="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6" name="Google Shape;222;p12"/>
          <p:cNvSpPr txBox="1"/>
          <p:nvPr/>
        </p:nvSpPr>
        <p:spPr>
          <a:xfrm>
            <a:off x="7048883" y="4639032"/>
            <a:ext cx="1818466" cy="72479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 cap="flat" cmpd="thinThick">
            <a:solidFill>
              <a:srgbClr val="F0CDB4"/>
            </a:solidFill>
            <a:prstDash val="solid"/>
            <a:round/>
            <a:headEnd type="none" w="sm" len="sm"/>
            <a:tailEnd type="none" w="sm" len="sm"/>
          </a:ln>
          <a:effectLst>
            <a:outerShdw blurRad="28575" dist="19050" dir="192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240000" tIns="0" rIns="48000" bIns="0" anchor="ctr" anchorCtr="0">
            <a:noAutofit/>
          </a:bodyPr>
          <a:lstStyle/>
          <a:p>
            <a:pPr defTabSz="1219170">
              <a:lnSpc>
                <a:spcPct val="80000"/>
              </a:lnSpc>
              <a:buClr>
                <a:srgbClr val="000000"/>
              </a:buClr>
              <a:buSzPts val="900"/>
              <a:defRPr/>
            </a:pPr>
            <a:r>
              <a:rPr lang="en-GB" sz="1000" kern="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We will use Teams to signal our availability and will be signed in when working. If we need to focus we will set ‘DND’.</a:t>
            </a:r>
            <a:endParaRPr sz="1000" kern="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7" name="Google Shape;224;p12">
            <a:extLst>
              <a:ext uri="{FF2B5EF4-FFF2-40B4-BE49-F238E27FC236}">
                <a16:creationId xmlns:a16="http://schemas.microsoft.com/office/drawing/2014/main" id="{79F63B50-AB12-43CB-8A97-482AFCD030D1}"/>
              </a:ext>
            </a:extLst>
          </p:cNvPr>
          <p:cNvSpPr txBox="1"/>
          <p:nvPr/>
        </p:nvSpPr>
        <p:spPr>
          <a:xfrm>
            <a:off x="9389595" y="3077136"/>
            <a:ext cx="1808800" cy="765548"/>
          </a:xfrm>
          <a:prstGeom prst="rect">
            <a:avLst/>
          </a:prstGeom>
          <a:solidFill>
            <a:srgbClr val="DB85BE"/>
          </a:solidFill>
          <a:ln w="9525" cap="flat" cmpd="thinThick">
            <a:solidFill>
              <a:srgbClr val="F0CDB4"/>
            </a:solidFill>
            <a:prstDash val="solid"/>
            <a:round/>
            <a:headEnd type="none" w="sm" len="sm"/>
            <a:tailEnd type="none" w="sm" len="sm"/>
          </a:ln>
          <a:effectLst>
            <a:outerShdw blurRad="28575" dist="19050" dir="192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240000" tIns="0" rIns="48000" bIns="0" anchor="ctr" anchorCtr="0">
            <a:noAutofit/>
          </a:bodyPr>
          <a:lstStyle/>
          <a:p>
            <a:pPr defTabSz="1219170">
              <a:lnSpc>
                <a:spcPct val="80000"/>
              </a:lnSpc>
              <a:buClr>
                <a:srgbClr val="000000"/>
              </a:buClr>
              <a:buSzPts val="900"/>
              <a:defRPr/>
            </a:pPr>
            <a:r>
              <a:rPr lang="en-GB" sz="1000" kern="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We recognise that principles of zero tolerance to bullying, harassment and discrimination also apply to hybrid and flexible work.  </a:t>
            </a:r>
            <a:endParaRPr sz="1000" kern="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8" name="Google Shape;243;p12"/>
          <p:cNvSpPr txBox="1"/>
          <p:nvPr/>
        </p:nvSpPr>
        <p:spPr>
          <a:xfrm>
            <a:off x="2500454" y="5994681"/>
            <a:ext cx="1808800" cy="586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thinThick">
            <a:solidFill>
              <a:srgbClr val="F0CDB4"/>
            </a:solidFill>
            <a:prstDash val="solid"/>
            <a:round/>
            <a:headEnd type="none" w="sm" len="sm"/>
            <a:tailEnd type="none" w="sm" len="sm"/>
          </a:ln>
          <a:effectLst>
            <a:outerShdw blurRad="28575" dist="19050" dir="192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240000" tIns="0" rIns="48000" bIns="0" anchor="ctr" anchorCtr="0">
            <a:noAutofit/>
          </a:bodyPr>
          <a:lstStyle/>
          <a:p>
            <a:pPr defTabSz="1219170">
              <a:lnSpc>
                <a:spcPct val="80000"/>
              </a:lnSpc>
              <a:buClr>
                <a:srgbClr val="000000"/>
              </a:buClr>
              <a:buSzPts val="900"/>
              <a:defRPr/>
            </a:pPr>
            <a:r>
              <a:rPr lang="en-GB" sz="1000" kern="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We will arrange our time working remotely by / through……</a:t>
            </a:r>
            <a:endParaRPr sz="1000" kern="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9" name="Google Shape;224;p12">
            <a:extLst>
              <a:ext uri="{FF2B5EF4-FFF2-40B4-BE49-F238E27FC236}">
                <a16:creationId xmlns:a16="http://schemas.microsoft.com/office/drawing/2014/main" id="{9FE0DFAE-92FC-45A1-B1EB-26F82F61BF42}"/>
              </a:ext>
            </a:extLst>
          </p:cNvPr>
          <p:cNvSpPr txBox="1"/>
          <p:nvPr/>
        </p:nvSpPr>
        <p:spPr>
          <a:xfrm>
            <a:off x="380643" y="3140264"/>
            <a:ext cx="1886400" cy="77218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thinThick">
            <a:noFill/>
            <a:prstDash val="solid"/>
            <a:round/>
            <a:headEnd type="none" w="sm" len="sm"/>
            <a:tailEnd type="none" w="sm" len="sm"/>
          </a:ln>
          <a:effectLst>
            <a:outerShdw blurRad="28575" dist="19050" dir="192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240000" tIns="0" rIns="48000" bIns="0" anchor="ctr" anchorCtr="0">
            <a:noAutofit/>
          </a:bodyPr>
          <a:lstStyle/>
          <a:p>
            <a:pPr defTabSz="1219170">
              <a:lnSpc>
                <a:spcPct val="80000"/>
              </a:lnSpc>
              <a:buClr>
                <a:srgbClr val="000000"/>
              </a:buClr>
              <a:buSzPts val="900"/>
              <a:defRPr/>
            </a:pPr>
            <a:r>
              <a:rPr lang="en-GB" sz="1000" kern="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When working remotely we can arrange out time to suit our working preferences (as long as we are working during our team core hours)</a:t>
            </a:r>
            <a:endParaRPr sz="1000" kern="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0" name="Google Shape;232;p12"/>
          <p:cNvSpPr txBox="1"/>
          <p:nvPr/>
        </p:nvSpPr>
        <p:spPr>
          <a:xfrm>
            <a:off x="4787705" y="5241155"/>
            <a:ext cx="1860395" cy="498255"/>
          </a:xfrm>
          <a:prstGeom prst="rect">
            <a:avLst/>
          </a:prstGeom>
          <a:solidFill>
            <a:srgbClr val="30C093"/>
          </a:solidFill>
          <a:ln>
            <a:noFill/>
          </a:ln>
          <a:effectLst>
            <a:outerShdw blurRad="28575" dist="19050" dir="192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240000" tIns="0" rIns="48000" bIns="0" anchor="ctr" anchorCtr="0">
            <a:noAutofit/>
          </a:bodyPr>
          <a:lstStyle/>
          <a:p>
            <a:pPr defTabSz="1219170">
              <a:lnSpc>
                <a:spcPct val="80000"/>
              </a:lnSpc>
              <a:buClr>
                <a:srgbClr val="000000"/>
              </a:buClr>
              <a:buSzPts val="900"/>
              <a:defRPr/>
            </a:pPr>
            <a:r>
              <a:rPr lang="en-GB" sz="1000" kern="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We will aim to work on campus [number] of days per week.</a:t>
            </a:r>
            <a:endParaRPr sz="1000" kern="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1" name="Google Shape;225;p12"/>
          <p:cNvSpPr txBox="1"/>
          <p:nvPr/>
        </p:nvSpPr>
        <p:spPr>
          <a:xfrm>
            <a:off x="380643" y="4049746"/>
            <a:ext cx="1886400" cy="586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thinThick">
            <a:solidFill>
              <a:srgbClr val="F0CDB4"/>
            </a:solidFill>
            <a:prstDash val="solid"/>
            <a:round/>
            <a:headEnd type="none" w="sm" len="sm"/>
            <a:tailEnd type="none" w="sm" len="sm"/>
          </a:ln>
          <a:effectLst>
            <a:outerShdw blurRad="28575" dist="19050" dir="192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240000" tIns="0" rIns="48000" bIns="0" anchor="ctr" anchorCtr="0">
            <a:noAutofit/>
          </a:bodyPr>
          <a:lstStyle/>
          <a:p>
            <a:pPr defTabSz="1219170">
              <a:lnSpc>
                <a:spcPct val="80000"/>
              </a:lnSpc>
              <a:buClr>
                <a:srgbClr val="000000"/>
              </a:buClr>
              <a:buSzPts val="900"/>
              <a:defRPr/>
            </a:pPr>
            <a:r>
              <a:rPr lang="en-GB" sz="1000" kern="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We schedule meetings for 25 or 50 minutes to allow breaks between them</a:t>
            </a:r>
            <a:endParaRPr sz="1000" kern="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2" name="Google Shape;225;p12"/>
          <p:cNvSpPr txBox="1"/>
          <p:nvPr/>
        </p:nvSpPr>
        <p:spPr>
          <a:xfrm>
            <a:off x="389206" y="4774541"/>
            <a:ext cx="1886400" cy="586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thinThick">
            <a:solidFill>
              <a:srgbClr val="F0CDB4"/>
            </a:solidFill>
            <a:prstDash val="solid"/>
            <a:round/>
            <a:headEnd type="none" w="sm" len="sm"/>
            <a:tailEnd type="none" w="sm" len="sm"/>
          </a:ln>
          <a:effectLst>
            <a:outerShdw blurRad="28575" dist="19050" dir="192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240000" tIns="0" rIns="48000" bIns="0" anchor="ctr" anchorCtr="0">
            <a:noAutofit/>
          </a:bodyPr>
          <a:lstStyle/>
          <a:p>
            <a:pPr defTabSz="1219170">
              <a:lnSpc>
                <a:spcPct val="80000"/>
              </a:lnSpc>
              <a:buClr>
                <a:srgbClr val="000000"/>
              </a:buClr>
              <a:buSzPts val="900"/>
              <a:defRPr/>
            </a:pPr>
            <a:r>
              <a:rPr lang="en-GB" sz="1000" kern="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We will not schedule a meeting as our default way of working and will use other tools to collaborate. </a:t>
            </a:r>
            <a:endParaRPr sz="1000" kern="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3" name="Google Shape;224;p12">
            <a:extLst>
              <a:ext uri="{FF2B5EF4-FFF2-40B4-BE49-F238E27FC236}">
                <a16:creationId xmlns:a16="http://schemas.microsoft.com/office/drawing/2014/main" id="{79F63B50-AB12-43CB-8A97-482AFCD030D1}"/>
              </a:ext>
            </a:extLst>
          </p:cNvPr>
          <p:cNvSpPr txBox="1"/>
          <p:nvPr/>
        </p:nvSpPr>
        <p:spPr>
          <a:xfrm>
            <a:off x="9389595" y="3912799"/>
            <a:ext cx="1847600" cy="586000"/>
          </a:xfrm>
          <a:prstGeom prst="rect">
            <a:avLst/>
          </a:prstGeom>
          <a:solidFill>
            <a:srgbClr val="DB85BE"/>
          </a:solidFill>
          <a:ln w="9525" cap="flat" cmpd="thinThick">
            <a:solidFill>
              <a:srgbClr val="F0CDB4"/>
            </a:solidFill>
            <a:prstDash val="solid"/>
            <a:round/>
            <a:headEnd type="none" w="sm" len="sm"/>
            <a:tailEnd type="none" w="sm" len="sm"/>
          </a:ln>
          <a:effectLst>
            <a:outerShdw blurRad="28575" dist="19050" dir="192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240000" tIns="0" rIns="48000" bIns="0" anchor="ctr" anchorCtr="0">
            <a:noAutofit/>
          </a:bodyPr>
          <a:lstStyle/>
          <a:p>
            <a:pPr defTabSz="1219170">
              <a:lnSpc>
                <a:spcPct val="80000"/>
              </a:lnSpc>
              <a:buClr>
                <a:srgbClr val="000000"/>
              </a:buClr>
              <a:buSzPts val="900"/>
              <a:defRPr/>
            </a:pPr>
            <a:r>
              <a:rPr lang="en-GB" sz="1000" kern="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We will ask people if they need any reasonable adjustments to help them work in a hybrid way. </a:t>
            </a:r>
            <a:endParaRPr sz="1000" kern="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4" name="Google Shape;224;p12">
            <a:extLst>
              <a:ext uri="{FF2B5EF4-FFF2-40B4-BE49-F238E27FC236}">
                <a16:creationId xmlns:a16="http://schemas.microsoft.com/office/drawing/2014/main" id="{79F63B50-AB12-43CB-8A97-482AFCD030D1}"/>
              </a:ext>
            </a:extLst>
          </p:cNvPr>
          <p:cNvSpPr txBox="1"/>
          <p:nvPr/>
        </p:nvSpPr>
        <p:spPr>
          <a:xfrm>
            <a:off x="9389595" y="4600610"/>
            <a:ext cx="1847600" cy="863684"/>
          </a:xfrm>
          <a:prstGeom prst="rect">
            <a:avLst/>
          </a:prstGeom>
          <a:solidFill>
            <a:srgbClr val="DB85BE"/>
          </a:solidFill>
          <a:ln w="9525" cap="flat" cmpd="thinThick">
            <a:solidFill>
              <a:srgbClr val="F0CDB4"/>
            </a:solidFill>
            <a:prstDash val="solid"/>
            <a:round/>
            <a:headEnd type="none" w="sm" len="sm"/>
            <a:tailEnd type="none" w="sm" len="sm"/>
          </a:ln>
          <a:effectLst>
            <a:outerShdw blurRad="28575" dist="19050" dir="192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240000" tIns="0" rIns="48000" bIns="0" anchor="ctr" anchorCtr="0">
            <a:noAutofit/>
          </a:bodyPr>
          <a:lstStyle/>
          <a:p>
            <a:pPr defTabSz="1219170">
              <a:lnSpc>
                <a:spcPct val="80000"/>
              </a:lnSpc>
              <a:buClr>
                <a:srgbClr val="000000"/>
              </a:buClr>
              <a:buSzPts val="900"/>
              <a:defRPr/>
            </a:pPr>
            <a:r>
              <a:rPr lang="en-GB" sz="1000" kern="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We will ensure that everyone can make an equal contribution wherever they are joining from and whether or not they are visible.</a:t>
            </a:r>
            <a:endParaRPr sz="1000" kern="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5" name="Google Shape;224;p12">
            <a:extLst>
              <a:ext uri="{FF2B5EF4-FFF2-40B4-BE49-F238E27FC236}">
                <a16:creationId xmlns:a16="http://schemas.microsoft.com/office/drawing/2014/main" id="{79F63B50-AB12-43CB-8A97-482AFCD030D1}"/>
              </a:ext>
            </a:extLst>
          </p:cNvPr>
          <p:cNvSpPr txBox="1"/>
          <p:nvPr/>
        </p:nvSpPr>
        <p:spPr>
          <a:xfrm>
            <a:off x="9389595" y="5602054"/>
            <a:ext cx="1847600" cy="586000"/>
          </a:xfrm>
          <a:prstGeom prst="rect">
            <a:avLst/>
          </a:prstGeom>
          <a:solidFill>
            <a:srgbClr val="DB85BE"/>
          </a:solidFill>
          <a:ln w="9525" cap="flat" cmpd="thinThick">
            <a:solidFill>
              <a:srgbClr val="F0CDB4"/>
            </a:solidFill>
            <a:prstDash val="solid"/>
            <a:round/>
            <a:headEnd type="none" w="sm" len="sm"/>
            <a:tailEnd type="none" w="sm" len="sm"/>
          </a:ln>
          <a:effectLst>
            <a:outerShdw blurRad="28575" dist="19050" dir="192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240000" tIns="0" rIns="48000" bIns="0" anchor="ctr" anchorCtr="0">
            <a:noAutofit/>
          </a:bodyPr>
          <a:lstStyle/>
          <a:p>
            <a:pPr defTabSz="1219170">
              <a:lnSpc>
                <a:spcPct val="80000"/>
              </a:lnSpc>
              <a:buClr>
                <a:srgbClr val="000000"/>
              </a:buClr>
              <a:buSzPts val="900"/>
              <a:defRPr/>
            </a:pPr>
            <a:r>
              <a:rPr lang="en-GB" sz="1000" kern="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We will not make any assumptions about why people are working from home or in the office. </a:t>
            </a:r>
            <a:endParaRPr sz="1000" kern="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6" name="Google Shape;224;p12">
            <a:extLst>
              <a:ext uri="{FF2B5EF4-FFF2-40B4-BE49-F238E27FC236}">
                <a16:creationId xmlns:a16="http://schemas.microsoft.com/office/drawing/2014/main" id="{9FE0DFAE-92FC-45A1-B1EB-26F82F61BF42}"/>
              </a:ext>
            </a:extLst>
          </p:cNvPr>
          <p:cNvSpPr txBox="1"/>
          <p:nvPr/>
        </p:nvSpPr>
        <p:spPr>
          <a:xfrm>
            <a:off x="389206" y="5513152"/>
            <a:ext cx="1870696" cy="62934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thinThick">
            <a:noFill/>
            <a:prstDash val="solid"/>
            <a:round/>
            <a:headEnd type="none" w="sm" len="sm"/>
            <a:tailEnd type="none" w="sm" len="sm"/>
          </a:ln>
          <a:effectLst>
            <a:outerShdw blurRad="28575" dist="19050" dir="192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240000" tIns="0" rIns="48000" bIns="0" anchor="ctr" anchorCtr="0">
            <a:noAutofit/>
          </a:bodyPr>
          <a:lstStyle/>
          <a:p>
            <a:pPr defTabSz="1219170">
              <a:lnSpc>
                <a:spcPct val="80000"/>
              </a:lnSpc>
              <a:buClr>
                <a:srgbClr val="000000"/>
              </a:buClr>
              <a:buSzPts val="900"/>
              <a:defRPr/>
            </a:pPr>
            <a:r>
              <a:rPr lang="en-GB" sz="1000" kern="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We will do [detail] to take into account our digital wellbeing. </a:t>
            </a:r>
            <a:endParaRPr sz="1000" kern="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7" name="Google Shape;241;p12"/>
          <p:cNvSpPr txBox="1"/>
          <p:nvPr/>
        </p:nvSpPr>
        <p:spPr>
          <a:xfrm>
            <a:off x="8610600" y="728447"/>
            <a:ext cx="1987474" cy="586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28575" dist="19050" dir="192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240000" tIns="0" rIns="48000" bIns="0" anchor="ctr" anchorCtr="0">
            <a:noAutofit/>
          </a:bodyPr>
          <a:lstStyle/>
          <a:p>
            <a:pPr defTabSz="1219170">
              <a:lnSpc>
                <a:spcPct val="80000"/>
              </a:lnSpc>
              <a:buClr>
                <a:srgbClr val="000000"/>
              </a:buClr>
              <a:buSzPts val="900"/>
              <a:defRPr/>
            </a:pPr>
            <a:r>
              <a:rPr lang="en-GB" sz="1400" kern="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Blank – add as you wish!</a:t>
            </a:r>
            <a:endParaRPr sz="1400" kern="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475434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35F93-213D-453B-9EAB-145FC62E2F9E}" type="slidenum">
              <a:rPr lang="en-GB" smtClean="0"/>
              <a:t>4</a:t>
            </a:fld>
            <a:endParaRPr lang="en-GB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/>
              <a:t>Your hybrid working charter cards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310" y="329800"/>
            <a:ext cx="1228807" cy="1228807"/>
          </a:xfrm>
          <a:prstGeom prst="rect">
            <a:avLst/>
          </a:prstGeom>
        </p:spPr>
      </p:pic>
      <p:sp>
        <p:nvSpPr>
          <p:cNvPr id="6" name="Google Shape;252;p13"/>
          <p:cNvSpPr txBox="1"/>
          <p:nvPr/>
        </p:nvSpPr>
        <p:spPr>
          <a:xfrm>
            <a:off x="380643" y="1603970"/>
            <a:ext cx="1886400" cy="62736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>
            <a:noFill/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200" tIns="48000" rIns="144000" bIns="48000" anchor="t" anchorCtr="0">
            <a:noAutofit/>
          </a:bodyPr>
          <a:lstStyle/>
          <a:p>
            <a:pPr algn="ctr" defTabSz="1219170">
              <a:lnSpc>
                <a:spcPct val="90000"/>
              </a:lnSpc>
              <a:buClr>
                <a:srgbClr val="000000"/>
              </a:buClr>
              <a:buSzPts val="2000"/>
              <a:defRPr/>
            </a:pPr>
            <a:endParaRPr lang="en-GB" sz="1467" b="1" dirty="0">
              <a:latin typeface="DM Sans"/>
              <a:ea typeface="DM Sans"/>
              <a:cs typeface="DM Sans"/>
              <a:sym typeface="DM Sans"/>
            </a:endParaRPr>
          </a:p>
          <a:p>
            <a:pPr algn="ctr" defTabSz="1219170">
              <a:lnSpc>
                <a:spcPct val="90000"/>
              </a:lnSpc>
              <a:buClr>
                <a:srgbClr val="000000"/>
              </a:buClr>
              <a:buSzPts val="2000"/>
              <a:defRPr/>
            </a:pPr>
            <a:r>
              <a:rPr lang="en-GB" sz="1467" b="1" dirty="0">
                <a:latin typeface="DM Sans"/>
                <a:ea typeface="DM Sans"/>
                <a:cs typeface="DM Sans"/>
                <a:sym typeface="DM Sans"/>
              </a:rPr>
              <a:t>Wellbeing (more) </a:t>
            </a:r>
            <a:endParaRPr sz="1467" b="1" kern="0" dirty="0">
              <a:solidFill>
                <a:srgbClr val="000000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10" name="Google Shape;252;p13"/>
          <p:cNvSpPr txBox="1"/>
          <p:nvPr/>
        </p:nvSpPr>
        <p:spPr>
          <a:xfrm>
            <a:off x="2524972" y="1601426"/>
            <a:ext cx="1808800" cy="6273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>
            <a:noFill/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200" tIns="48000" rIns="144000" bIns="48000" anchor="ctr" anchorCtr="0">
            <a:noAutofit/>
          </a:bodyPr>
          <a:lstStyle/>
          <a:p>
            <a:pPr algn="ctr" defTabSz="1219170">
              <a:lnSpc>
                <a:spcPct val="90000"/>
              </a:lnSpc>
              <a:buClr>
                <a:srgbClr val="000000"/>
              </a:buClr>
              <a:buSzPts val="2000"/>
              <a:defRPr/>
            </a:pPr>
            <a:r>
              <a:rPr lang="en-GB" sz="1467" b="1" dirty="0">
                <a:latin typeface="DM Sans"/>
                <a:ea typeface="DM Sans"/>
                <a:cs typeface="DM Sans"/>
                <a:sym typeface="DM Sans"/>
              </a:rPr>
              <a:t>Productivity</a:t>
            </a:r>
            <a:endParaRPr sz="1467" b="1" kern="0" dirty="0">
              <a:solidFill>
                <a:srgbClr val="000000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16" name="Google Shape;224;p12">
            <a:extLst>
              <a:ext uri="{FF2B5EF4-FFF2-40B4-BE49-F238E27FC236}">
                <a16:creationId xmlns:a16="http://schemas.microsoft.com/office/drawing/2014/main" id="{9FE0DFAE-92FC-45A1-B1EB-26F82F61BF42}"/>
              </a:ext>
            </a:extLst>
          </p:cNvPr>
          <p:cNvSpPr txBox="1"/>
          <p:nvPr/>
        </p:nvSpPr>
        <p:spPr>
          <a:xfrm>
            <a:off x="380643" y="2359464"/>
            <a:ext cx="1886400" cy="8128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thinThick">
            <a:noFill/>
            <a:prstDash val="solid"/>
            <a:round/>
            <a:headEnd type="none" w="sm" len="sm"/>
            <a:tailEnd type="none" w="sm" len="sm"/>
          </a:ln>
          <a:effectLst>
            <a:outerShdw blurRad="28575" dist="19050" dir="192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240000" tIns="0" rIns="48000" bIns="0" anchor="ctr" anchorCtr="0">
            <a:noAutofit/>
          </a:bodyPr>
          <a:lstStyle/>
          <a:p>
            <a:pPr defTabSz="1219170">
              <a:lnSpc>
                <a:spcPct val="80000"/>
              </a:lnSpc>
              <a:buClr>
                <a:srgbClr val="000000"/>
              </a:buClr>
              <a:buSzPts val="900"/>
              <a:defRPr/>
            </a:pPr>
            <a:r>
              <a:rPr lang="en-GB" sz="1000" kern="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We will have core team hours of [X to X] and will schedule our meetings during these times. Everyone will be online during our core hours </a:t>
            </a:r>
            <a:endParaRPr sz="1000" kern="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1" name="Google Shape;225;p12"/>
          <p:cNvSpPr txBox="1"/>
          <p:nvPr/>
        </p:nvSpPr>
        <p:spPr>
          <a:xfrm>
            <a:off x="389206" y="3311135"/>
            <a:ext cx="1886400" cy="586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thinThick">
            <a:solidFill>
              <a:srgbClr val="F0CDB4"/>
            </a:solidFill>
            <a:prstDash val="solid"/>
            <a:round/>
            <a:headEnd type="none" w="sm" len="sm"/>
            <a:tailEnd type="none" w="sm" len="sm"/>
          </a:ln>
          <a:effectLst>
            <a:outerShdw blurRad="28575" dist="19050" dir="192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240000" tIns="0" rIns="48000" bIns="0" anchor="ctr" anchorCtr="0">
            <a:noAutofit/>
          </a:bodyPr>
          <a:lstStyle/>
          <a:p>
            <a:pPr defTabSz="1219170">
              <a:lnSpc>
                <a:spcPct val="80000"/>
              </a:lnSpc>
              <a:buClr>
                <a:srgbClr val="000000"/>
              </a:buClr>
              <a:buSzPts val="900"/>
              <a:defRPr/>
            </a:pPr>
            <a:r>
              <a:rPr lang="en-GB" sz="1000" kern="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We will take regular breaks wherever and whenever we are working. </a:t>
            </a:r>
            <a:endParaRPr sz="1000" kern="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2" name="Google Shape;225;p12"/>
          <p:cNvSpPr txBox="1"/>
          <p:nvPr/>
        </p:nvSpPr>
        <p:spPr>
          <a:xfrm>
            <a:off x="389206" y="4063538"/>
            <a:ext cx="1886400" cy="586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thinThick">
            <a:solidFill>
              <a:srgbClr val="F0CDB4"/>
            </a:solidFill>
            <a:prstDash val="solid"/>
            <a:round/>
            <a:headEnd type="none" w="sm" len="sm"/>
            <a:tailEnd type="none" w="sm" len="sm"/>
          </a:ln>
          <a:effectLst>
            <a:outerShdw blurRad="28575" dist="19050" dir="192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240000" tIns="0" rIns="48000" bIns="0" anchor="ctr" anchorCtr="0">
            <a:noAutofit/>
          </a:bodyPr>
          <a:lstStyle/>
          <a:p>
            <a:pPr defTabSz="1219170">
              <a:lnSpc>
                <a:spcPct val="80000"/>
              </a:lnSpc>
              <a:buClr>
                <a:srgbClr val="000000"/>
              </a:buClr>
              <a:buSzPts val="900"/>
              <a:defRPr/>
            </a:pPr>
            <a:r>
              <a:rPr lang="en-GB" sz="1000" kern="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We won’t send emails or other messages after [XX] time.  </a:t>
            </a:r>
            <a:endParaRPr sz="1000" kern="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7" name="Google Shape;241;p12"/>
          <p:cNvSpPr txBox="1"/>
          <p:nvPr/>
        </p:nvSpPr>
        <p:spPr>
          <a:xfrm>
            <a:off x="9788573" y="6042965"/>
            <a:ext cx="1987474" cy="586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28575" dist="19050" dir="192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240000" tIns="0" rIns="48000" bIns="0" anchor="ctr" anchorCtr="0">
            <a:noAutofit/>
          </a:bodyPr>
          <a:lstStyle/>
          <a:p>
            <a:pPr defTabSz="1219170">
              <a:lnSpc>
                <a:spcPct val="80000"/>
              </a:lnSpc>
              <a:buClr>
                <a:srgbClr val="000000"/>
              </a:buClr>
              <a:buSzPts val="900"/>
              <a:defRPr/>
            </a:pPr>
            <a:r>
              <a:rPr lang="en-GB" sz="1400" kern="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Blank – add as you wish!</a:t>
            </a:r>
            <a:endParaRPr sz="1400" kern="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8" name="Google Shape;224;p12">
            <a:extLst>
              <a:ext uri="{FF2B5EF4-FFF2-40B4-BE49-F238E27FC236}">
                <a16:creationId xmlns:a16="http://schemas.microsoft.com/office/drawing/2014/main" id="{9FE0DFAE-92FC-45A1-B1EB-26F82F61BF42}"/>
              </a:ext>
            </a:extLst>
          </p:cNvPr>
          <p:cNvSpPr txBox="1"/>
          <p:nvPr/>
        </p:nvSpPr>
        <p:spPr>
          <a:xfrm>
            <a:off x="2524972" y="2359465"/>
            <a:ext cx="1808800" cy="629348"/>
          </a:xfrm>
          <a:prstGeom prst="rect">
            <a:avLst/>
          </a:prstGeom>
          <a:solidFill>
            <a:srgbClr val="0033CC"/>
          </a:solidFill>
          <a:ln w="9525" cap="flat" cmpd="thinThick">
            <a:noFill/>
            <a:prstDash val="solid"/>
            <a:round/>
            <a:headEnd type="none" w="sm" len="sm"/>
            <a:tailEnd type="none" w="sm" len="sm"/>
          </a:ln>
          <a:effectLst>
            <a:outerShdw blurRad="28575" dist="19050" dir="192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240000" tIns="0" rIns="48000" bIns="0" anchor="ctr" anchorCtr="0">
            <a:noAutofit/>
          </a:bodyPr>
          <a:lstStyle/>
          <a:p>
            <a:pPr defTabSz="1219170">
              <a:lnSpc>
                <a:spcPct val="80000"/>
              </a:lnSpc>
              <a:buClr>
                <a:srgbClr val="000000"/>
              </a:buClr>
              <a:buSzPts val="900"/>
              <a:defRPr/>
            </a:pPr>
            <a:r>
              <a:rPr lang="en-GB" sz="1000" kern="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We will share our working hours on our auto signatures.</a:t>
            </a:r>
            <a:endParaRPr sz="1000" kern="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9" name="Google Shape;224;p12">
            <a:extLst>
              <a:ext uri="{FF2B5EF4-FFF2-40B4-BE49-F238E27FC236}">
                <a16:creationId xmlns:a16="http://schemas.microsoft.com/office/drawing/2014/main" id="{9FE0DFAE-92FC-45A1-B1EB-26F82F61BF42}"/>
              </a:ext>
            </a:extLst>
          </p:cNvPr>
          <p:cNvSpPr txBox="1"/>
          <p:nvPr/>
        </p:nvSpPr>
        <p:spPr>
          <a:xfrm>
            <a:off x="2524972" y="3079497"/>
            <a:ext cx="1808800" cy="629348"/>
          </a:xfrm>
          <a:prstGeom prst="rect">
            <a:avLst/>
          </a:prstGeom>
          <a:solidFill>
            <a:srgbClr val="0033CC"/>
          </a:solidFill>
          <a:ln w="9525" cap="flat" cmpd="thinThick">
            <a:noFill/>
            <a:prstDash val="solid"/>
            <a:round/>
            <a:headEnd type="none" w="sm" len="sm"/>
            <a:tailEnd type="none" w="sm" len="sm"/>
          </a:ln>
          <a:effectLst>
            <a:outerShdw blurRad="28575" dist="19050" dir="192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240000" tIns="0" rIns="48000" bIns="0" anchor="ctr" anchorCtr="0">
            <a:noAutofit/>
          </a:bodyPr>
          <a:lstStyle/>
          <a:p>
            <a:pPr defTabSz="1219170">
              <a:lnSpc>
                <a:spcPct val="80000"/>
              </a:lnSpc>
              <a:buClr>
                <a:srgbClr val="000000"/>
              </a:buClr>
              <a:buSzPts val="900"/>
              <a:defRPr/>
            </a:pPr>
            <a:r>
              <a:rPr lang="en-GB" sz="1000" kern="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We will  aim for simple meeting minutes highlighting actions and decisions. </a:t>
            </a:r>
            <a:endParaRPr sz="1000" kern="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0" name="Google Shape;224;p12">
            <a:extLst>
              <a:ext uri="{FF2B5EF4-FFF2-40B4-BE49-F238E27FC236}">
                <a16:creationId xmlns:a16="http://schemas.microsoft.com/office/drawing/2014/main" id="{9FE0DFAE-92FC-45A1-B1EB-26F82F61BF42}"/>
              </a:ext>
            </a:extLst>
          </p:cNvPr>
          <p:cNvSpPr txBox="1"/>
          <p:nvPr/>
        </p:nvSpPr>
        <p:spPr>
          <a:xfrm>
            <a:off x="2524972" y="3799529"/>
            <a:ext cx="1808800" cy="756939"/>
          </a:xfrm>
          <a:prstGeom prst="rect">
            <a:avLst/>
          </a:prstGeom>
          <a:solidFill>
            <a:srgbClr val="0033CC"/>
          </a:solidFill>
          <a:ln w="9525" cap="flat" cmpd="thinThick">
            <a:noFill/>
            <a:prstDash val="solid"/>
            <a:round/>
            <a:headEnd type="none" w="sm" len="sm"/>
            <a:tailEnd type="none" w="sm" len="sm"/>
          </a:ln>
          <a:effectLst>
            <a:outerShdw blurRad="28575" dist="19050" dir="192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240000" tIns="0" rIns="48000" bIns="0" anchor="ctr" anchorCtr="0">
            <a:noAutofit/>
          </a:bodyPr>
          <a:lstStyle/>
          <a:p>
            <a:pPr defTabSz="1219170">
              <a:lnSpc>
                <a:spcPct val="80000"/>
              </a:lnSpc>
              <a:buClr>
                <a:srgbClr val="000000"/>
              </a:buClr>
              <a:buSzPts val="900"/>
              <a:defRPr/>
            </a:pPr>
            <a:r>
              <a:rPr lang="en-GB" sz="1000" kern="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We recognise that productivity is personal and will encourage people to work in the way that suits them according to their role.</a:t>
            </a:r>
            <a:endParaRPr sz="1000" kern="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1" name="Google Shape;224;p12">
            <a:extLst>
              <a:ext uri="{FF2B5EF4-FFF2-40B4-BE49-F238E27FC236}">
                <a16:creationId xmlns:a16="http://schemas.microsoft.com/office/drawing/2014/main" id="{9FE0DFAE-92FC-45A1-B1EB-26F82F61BF42}"/>
              </a:ext>
            </a:extLst>
          </p:cNvPr>
          <p:cNvSpPr txBox="1"/>
          <p:nvPr/>
        </p:nvSpPr>
        <p:spPr>
          <a:xfrm>
            <a:off x="2532404" y="4613122"/>
            <a:ext cx="1808800" cy="629348"/>
          </a:xfrm>
          <a:prstGeom prst="rect">
            <a:avLst/>
          </a:prstGeom>
          <a:solidFill>
            <a:srgbClr val="0033CC"/>
          </a:solidFill>
          <a:ln w="9525" cap="flat" cmpd="thinThick">
            <a:noFill/>
            <a:prstDash val="solid"/>
            <a:round/>
            <a:headEnd type="none" w="sm" len="sm"/>
            <a:tailEnd type="none" w="sm" len="sm"/>
          </a:ln>
          <a:effectLst>
            <a:outerShdw blurRad="28575" dist="19050" dir="192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240000" tIns="0" rIns="48000" bIns="0" anchor="ctr" anchorCtr="0">
            <a:noAutofit/>
          </a:bodyPr>
          <a:lstStyle/>
          <a:p>
            <a:pPr defTabSz="1219170">
              <a:lnSpc>
                <a:spcPct val="80000"/>
              </a:lnSpc>
              <a:buClr>
                <a:srgbClr val="000000"/>
              </a:buClr>
              <a:buSzPts val="900"/>
              <a:defRPr/>
            </a:pPr>
            <a:r>
              <a:rPr lang="en-GB" sz="1000" kern="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We won’t print papers for in-person meetings and papers will be kept to a minimum.  </a:t>
            </a:r>
            <a:endParaRPr sz="1000" kern="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2" name="Google Shape;224;p12">
            <a:extLst>
              <a:ext uri="{FF2B5EF4-FFF2-40B4-BE49-F238E27FC236}">
                <a16:creationId xmlns:a16="http://schemas.microsoft.com/office/drawing/2014/main" id="{9FE0DFAE-92FC-45A1-B1EB-26F82F61BF42}"/>
              </a:ext>
            </a:extLst>
          </p:cNvPr>
          <p:cNvSpPr txBox="1"/>
          <p:nvPr/>
        </p:nvSpPr>
        <p:spPr>
          <a:xfrm>
            <a:off x="2532404" y="5325958"/>
            <a:ext cx="1808800" cy="629348"/>
          </a:xfrm>
          <a:prstGeom prst="rect">
            <a:avLst/>
          </a:prstGeom>
          <a:solidFill>
            <a:srgbClr val="0033CC"/>
          </a:solidFill>
          <a:ln w="9525" cap="flat" cmpd="thinThick">
            <a:noFill/>
            <a:prstDash val="solid"/>
            <a:round/>
            <a:headEnd type="none" w="sm" len="sm"/>
            <a:tailEnd type="none" w="sm" len="sm"/>
          </a:ln>
          <a:effectLst>
            <a:outerShdw blurRad="28575" dist="19050" dir="192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240000" tIns="0" rIns="48000" bIns="0" anchor="ctr" anchorCtr="0">
            <a:noAutofit/>
          </a:bodyPr>
          <a:lstStyle/>
          <a:p>
            <a:pPr defTabSz="1219170">
              <a:lnSpc>
                <a:spcPct val="80000"/>
              </a:lnSpc>
              <a:buClr>
                <a:srgbClr val="000000"/>
              </a:buClr>
              <a:buSzPts val="900"/>
              <a:defRPr/>
            </a:pPr>
            <a:r>
              <a:rPr lang="en-GB" sz="1000" kern="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We will ensure we do not waste time by [XXX]</a:t>
            </a:r>
            <a:endParaRPr sz="1000" kern="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3" name="Google Shape;224;p12">
            <a:extLst>
              <a:ext uri="{FF2B5EF4-FFF2-40B4-BE49-F238E27FC236}">
                <a16:creationId xmlns:a16="http://schemas.microsoft.com/office/drawing/2014/main" id="{9FE0DFAE-92FC-45A1-B1EB-26F82F61BF42}"/>
              </a:ext>
            </a:extLst>
          </p:cNvPr>
          <p:cNvSpPr txBox="1"/>
          <p:nvPr/>
        </p:nvSpPr>
        <p:spPr>
          <a:xfrm>
            <a:off x="2532404" y="5999617"/>
            <a:ext cx="1808800" cy="629348"/>
          </a:xfrm>
          <a:prstGeom prst="rect">
            <a:avLst/>
          </a:prstGeom>
          <a:solidFill>
            <a:srgbClr val="0033CC"/>
          </a:solidFill>
          <a:ln w="9525" cap="flat" cmpd="thinThick">
            <a:noFill/>
            <a:prstDash val="solid"/>
            <a:round/>
            <a:headEnd type="none" w="sm" len="sm"/>
            <a:tailEnd type="none" w="sm" len="sm"/>
          </a:ln>
          <a:effectLst>
            <a:outerShdw blurRad="28575" dist="19050" dir="192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240000" tIns="0" rIns="48000" bIns="0" anchor="ctr" anchorCtr="0">
            <a:noAutofit/>
          </a:bodyPr>
          <a:lstStyle/>
          <a:p>
            <a:pPr defTabSz="1219170">
              <a:lnSpc>
                <a:spcPct val="80000"/>
              </a:lnSpc>
              <a:buClr>
                <a:srgbClr val="000000"/>
              </a:buClr>
              <a:buSzPts val="900"/>
              <a:defRPr/>
            </a:pPr>
            <a:r>
              <a:rPr lang="en-GB" sz="1000" kern="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We will support people to do their best work at the time and location where they feel most productive </a:t>
            </a:r>
            <a:endParaRPr sz="1000" kern="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49909303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5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F5FF63A2F3B747BDFD33B6B723DD2C" ma:contentTypeVersion="17" ma:contentTypeDescription="Create a new document." ma:contentTypeScope="" ma:versionID="0a5053a5ed8e64defc64d16b4124b76b">
  <xsd:schema xmlns:xsd="http://www.w3.org/2001/XMLSchema" xmlns:xs="http://www.w3.org/2001/XMLSchema" xmlns:p="http://schemas.microsoft.com/office/2006/metadata/properties" xmlns:ns2="81e64b91-e382-48ec-a5e5-37dcfc1d5994" xmlns:ns3="e67922f3-9631-4005-9847-de3ff947d360" targetNamespace="http://schemas.microsoft.com/office/2006/metadata/properties" ma:root="true" ma:fieldsID="165de2da4f321207c505ecadd1b65466" ns2:_="" ns3:_="">
    <xsd:import namespace="81e64b91-e382-48ec-a5e5-37dcfc1d5994"/>
    <xsd:import namespace="e67922f3-9631-4005-9847-de3ff947d3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DateTaken" minOccurs="0"/>
                <xsd:element ref="ns2:MediaServiceAutoTag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e64b91-e382-48ec-a5e5-37dcfc1d599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6d63537c-d192-4dc4-bb87-a5632b1c768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2" nillable="true" ma:displayName="Tags" ma:internalName="MediaServiceAutoTags" ma:readOnly="true">
      <xsd:simpleType>
        <xsd:restriction base="dms:Text"/>
      </xsd:simple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7922f3-9631-4005-9847-de3ff947d36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f9a12ef7-d8d3-461a-84c2-03a75408ff63}" ma:internalName="TaxCatchAll" ma:showField="CatchAllData" ma:web="e67922f3-9631-4005-9847-de3ff947d3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e67922f3-9631-4005-9847-de3ff947d360">
      <UserInfo>
        <DisplayName>Karen O'Neil</DisplayName>
        <AccountId>46</AccountId>
        <AccountType/>
      </UserInfo>
      <UserInfo>
        <DisplayName>Gemma Dale</DisplayName>
        <AccountId>21</AccountId>
        <AccountType/>
      </UserInfo>
      <UserInfo>
        <DisplayName>Julian Skyrme</DisplayName>
        <AccountId>24</AccountId>
        <AccountType/>
      </UserInfo>
      <UserInfo>
        <DisplayName>Adele MacKinlay</DisplayName>
        <AccountId>67</AccountId>
        <AccountType/>
      </UserInfo>
      <UserInfo>
        <DisplayName>Alithea Buchan</DisplayName>
        <AccountId>20</AccountId>
        <AccountType/>
      </UserInfo>
      <UserInfo>
        <DisplayName>Rachael Mcgraw</DisplayName>
        <AccountId>29</AccountId>
        <AccountType/>
      </UserInfo>
    </SharedWithUsers>
    <lcf76f155ced4ddcb4097134ff3c332f xmlns="81e64b91-e382-48ec-a5e5-37dcfc1d5994">
      <Terms xmlns="http://schemas.microsoft.com/office/infopath/2007/PartnerControls"/>
    </lcf76f155ced4ddcb4097134ff3c332f>
    <TaxCatchAll xmlns="e67922f3-9631-4005-9847-de3ff947d360" xsi:nil="true"/>
  </documentManagement>
</p:properties>
</file>

<file path=customXml/itemProps1.xml><?xml version="1.0" encoding="utf-8"?>
<ds:datastoreItem xmlns:ds="http://schemas.openxmlformats.org/officeDocument/2006/customXml" ds:itemID="{4F448C1B-9D4C-42A4-9A7E-FE00EDCDD6B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E94DE9E-2097-4B0C-814C-5C317C895A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e64b91-e382-48ec-a5e5-37dcfc1d5994"/>
    <ds:schemaRef ds:uri="e67922f3-9631-4005-9847-de3ff947d36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E74CE0F-4C3C-4004-A275-E4BD42CBC6C5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2ed10f65-662c-4e6c-bbaa-808af746fdd5"/>
    <ds:schemaRef ds:uri="e6af1150-185e-4589-bc9f-a3f2807637d6"/>
    <ds:schemaRef ds:uri="http://www.w3.org/XML/1998/namespace"/>
    <ds:schemaRef ds:uri="http://purl.org/dc/dcmitype/"/>
    <ds:schemaRef ds:uri="e67922f3-9631-4005-9847-de3ff947d360"/>
    <ds:schemaRef ds:uri="81e64b91-e382-48ec-a5e5-37dcfc1d599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97588</TotalTime>
  <Words>2038</Words>
  <Application>Microsoft Office PowerPoint</Application>
  <PresentationFormat>Widescreen</PresentationFormat>
  <Paragraphs>254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1_Office Theme</vt:lpstr>
      <vt:lpstr>5_Office Theme</vt:lpstr>
      <vt:lpstr>Hybrid Work Team Review &amp; Refresh </vt:lpstr>
      <vt:lpstr>PowerPoint Presentation</vt:lpstr>
      <vt:lpstr>PowerPoint Presentation</vt:lpstr>
      <vt:lpstr>PowerPoint Presentation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SCO@manchester.ac.uk</dc:creator>
  <cp:lastModifiedBy>Kay Nicholls</cp:lastModifiedBy>
  <cp:revision>1148</cp:revision>
  <cp:lastPrinted>2019-07-25T15:47:52Z</cp:lastPrinted>
  <dcterms:created xsi:type="dcterms:W3CDTF">2019-07-04T16:05:48Z</dcterms:created>
  <dcterms:modified xsi:type="dcterms:W3CDTF">2022-07-28T09:11:02Z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0x01010048408E88DEE48E4A95CE077C11D5F48D</vt:lpwstr>
  </property>
  <property fmtid="{D5CDD505-2E9C-101B-9397-08002B2CF9AE}" pid="3" name="MediaServiceImageTags">
    <vt:lpwstr/>
  </property>
</Properties>
</file>