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4" r:id="rId2"/>
  </p:sldIdLst>
  <p:sldSz cx="9601200" cy="12801600" type="A3"/>
  <p:notesSz cx="6858000" cy="9144000"/>
  <p:defaultTextStyle>
    <a:defPPr>
      <a:defRPr lang="en-US"/>
    </a:defPPr>
    <a:lvl1pPr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9600" indent="-152400"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20788" indent="-306388"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31975" indent="-460375"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43163" indent="-614363"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Lee" initials="E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4626"/>
    <a:srgbClr val="F05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941" autoAdjust="0"/>
    <p:restoredTop sz="50067"/>
  </p:normalViewPr>
  <p:slideViewPr>
    <p:cSldViewPr snapToObjects="1">
      <p:cViewPr>
        <p:scale>
          <a:sx n="100" d="100"/>
          <a:sy n="100" d="100"/>
        </p:scale>
        <p:origin x="480" y="-1432"/>
      </p:cViewPr>
      <p:guideLst>
        <p:guide orient="horz" pos="4032"/>
        <p:guide pos="30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4311AC9-B7E2-5E4E-A538-8AD967CD3C51}" type="datetime1">
              <a:rPr lang="en-AU"/>
              <a:pPr>
                <a:defRPr/>
              </a:pPr>
              <a:t>30/9/22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E21357-F778-8241-9D10-22810125E1F2}" type="slidenum">
              <a:rPr lang="en-US"/>
              <a:pPr>
                <a:defRPr/>
              </a:pPr>
              <a:t>‹#›</a:t>
            </a:fld>
            <a:endParaRPr lang="en-US" dirty="0"/>
          </a:p>
        </p:txBody>
      </p:sp>
    </p:spTree>
    <p:extLst>
      <p:ext uri="{BB962C8B-B14F-4D97-AF65-F5344CB8AC3E}">
        <p14:creationId xmlns:p14="http://schemas.microsoft.com/office/powerpoint/2010/main" val="3847184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10956" fontAlgn="auto">
              <a:spcBef>
                <a:spcPts val="0"/>
              </a:spcBef>
              <a:spcAft>
                <a:spcPts val="0"/>
              </a:spcAft>
              <a:defRPr sz="1200" smtClean="0">
                <a:latin typeface="+mn-lt"/>
                <a:ea typeface="+mn-ea"/>
                <a:cs typeface="+mn-cs"/>
              </a:defRPr>
            </a:lvl1pPr>
          </a:lstStyle>
          <a:p>
            <a:pPr>
              <a:defRPr/>
            </a:pPr>
            <a:fld id="{239CF495-6B66-AE44-B22D-1AB475A190B9}" type="datetime1">
              <a:rPr lang="en-AU"/>
              <a:pPr>
                <a:defRPr/>
              </a:pPr>
              <a:t>30/9/22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10956" fontAlgn="auto">
              <a:spcBef>
                <a:spcPts val="0"/>
              </a:spcBef>
              <a:spcAft>
                <a:spcPts val="0"/>
              </a:spcAft>
              <a:defRPr sz="1200">
                <a:latin typeface="+mn-lt"/>
                <a:ea typeface="+mn-ea"/>
                <a:cs typeface="+mn-cs"/>
              </a:defRPr>
            </a:lvl1pPr>
          </a:lstStyle>
          <a:p>
            <a:pPr>
              <a:defRPr/>
            </a:pPr>
            <a:fld id="{0CFE03D5-7B9E-324A-AE0F-9714F93FEA82}" type="slidenum">
              <a:rPr lang="en-US"/>
              <a:pPr>
                <a:defRPr/>
              </a:pPr>
              <a:t>‹#›</a:t>
            </a:fld>
            <a:endParaRPr lang="en-US" dirty="0"/>
          </a:p>
        </p:txBody>
      </p:sp>
    </p:spTree>
    <p:extLst>
      <p:ext uri="{BB962C8B-B14F-4D97-AF65-F5344CB8AC3E}">
        <p14:creationId xmlns:p14="http://schemas.microsoft.com/office/powerpoint/2010/main" val="3135718962"/>
      </p:ext>
    </p:extLst>
  </p:cSld>
  <p:clrMap bg1="lt1" tx1="dk1" bg2="lt2" tx2="dk2" accent1="accent1" accent2="accent2" accent3="accent3" accent4="accent4" accent5="accent5" accent6="accent6" hlink="hlink" folHlink="folHlink"/>
  <p:hf hdr="0" ftr="0" dt="0"/>
  <p:notesStyle>
    <a:lvl1pPr algn="l" defTabSz="609600"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600"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20788"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31975"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43163"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54782" algn="l" defTabSz="610956" rtl="0" eaLnBrk="1" latinLnBrk="0" hangingPunct="1">
      <a:defRPr sz="1600" kern="1200">
        <a:solidFill>
          <a:schemeClr val="tx1"/>
        </a:solidFill>
        <a:latin typeface="+mn-lt"/>
        <a:ea typeface="+mn-ea"/>
        <a:cs typeface="+mn-cs"/>
      </a:defRPr>
    </a:lvl6pPr>
    <a:lvl7pPr marL="3665738" algn="l" defTabSz="610956" rtl="0" eaLnBrk="1" latinLnBrk="0" hangingPunct="1">
      <a:defRPr sz="1600" kern="1200">
        <a:solidFill>
          <a:schemeClr val="tx1"/>
        </a:solidFill>
        <a:latin typeface="+mn-lt"/>
        <a:ea typeface="+mn-ea"/>
        <a:cs typeface="+mn-cs"/>
      </a:defRPr>
    </a:lvl7pPr>
    <a:lvl8pPr marL="4276695" algn="l" defTabSz="610956" rtl="0" eaLnBrk="1" latinLnBrk="0" hangingPunct="1">
      <a:defRPr sz="1600" kern="1200">
        <a:solidFill>
          <a:schemeClr val="tx1"/>
        </a:solidFill>
        <a:latin typeface="+mn-lt"/>
        <a:ea typeface="+mn-ea"/>
        <a:cs typeface="+mn-cs"/>
      </a:defRPr>
    </a:lvl8pPr>
    <a:lvl9pPr marL="4887651" algn="l" defTabSz="6109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69A37CB-28BB-2B4B-BBE3-E21043CCD151}" type="slidenum">
              <a:rPr lang="en-US" smtClean="0"/>
              <a:pPr>
                <a:defRPr/>
              </a:pPr>
              <a:t>1</a:t>
            </a:fld>
            <a:endParaRPr lang="en-US" dirty="0"/>
          </a:p>
        </p:txBody>
      </p:sp>
    </p:spTree>
    <p:extLst>
      <p:ext uri="{BB962C8B-B14F-4D97-AF65-F5344CB8AC3E}">
        <p14:creationId xmlns:p14="http://schemas.microsoft.com/office/powerpoint/2010/main" val="2110291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3 poster - (body copy right hand side)">
    <p:spTree>
      <p:nvGrpSpPr>
        <p:cNvPr id="1" name=""/>
        <p:cNvGrpSpPr/>
        <p:nvPr/>
      </p:nvGrpSpPr>
      <p:grpSpPr>
        <a:xfrm>
          <a:off x="0" y="0"/>
          <a:ext cx="0" cy="0"/>
          <a:chOff x="0" y="0"/>
          <a:chExt cx="0" cy="0"/>
        </a:xfrm>
      </p:grpSpPr>
      <p:pic>
        <p:nvPicPr>
          <p:cNvPr id="6"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2"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3" name="Content Placeholder 2"/>
          <p:cNvSpPr>
            <a:spLocks noGrp="1"/>
          </p:cNvSpPr>
          <p:nvPr>
            <p:ph idx="1"/>
          </p:nvPr>
        </p:nvSpPr>
        <p:spPr>
          <a:xfrm>
            <a:off x="953453"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10" name="Content Placeholder 2"/>
          <p:cNvSpPr>
            <a:spLocks noGrp="1"/>
          </p:cNvSpPr>
          <p:nvPr>
            <p:ph idx="11"/>
          </p:nvPr>
        </p:nvSpPr>
        <p:spPr>
          <a:xfrm>
            <a:off x="3792489"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TextBox 8"/>
          <p:cNvSpPr txBox="1"/>
          <p:nvPr userDrawn="1"/>
        </p:nvSpPr>
        <p:spPr>
          <a:xfrm>
            <a:off x="953453" y="12161440"/>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00852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3 poster - (body copy left hand side)">
    <p:spTree>
      <p:nvGrpSpPr>
        <p:cNvPr id="1" name=""/>
        <p:cNvGrpSpPr/>
        <p:nvPr/>
      </p:nvGrpSpPr>
      <p:grpSpPr>
        <a:xfrm>
          <a:off x="0" y="0"/>
          <a:ext cx="0" cy="0"/>
          <a:chOff x="0" y="0"/>
          <a:chExt cx="0" cy="0"/>
        </a:xfrm>
      </p:grpSpPr>
      <p:pic>
        <p:nvPicPr>
          <p:cNvPr id="10"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194178"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7" name="Content Placeholder 2"/>
          <p:cNvSpPr>
            <a:spLocks noGrp="1"/>
          </p:cNvSpPr>
          <p:nvPr>
            <p:ph idx="11"/>
          </p:nvPr>
        </p:nvSpPr>
        <p:spPr>
          <a:xfrm>
            <a:off x="971234"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8"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12" name="TextBox 11"/>
          <p:cNvSpPr txBox="1"/>
          <p:nvPr userDrawn="1"/>
        </p:nvSpPr>
        <p:spPr>
          <a:xfrm>
            <a:off x="953453" y="12328267"/>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321047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flipV="1">
            <a:off x="9842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6296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842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6296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V="1">
            <a:off x="9773444" y="11738769"/>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172244" y="11737181"/>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1722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97734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defTabSz="609600" rtl="0" eaLnBrk="1" fontAlgn="base" hangingPunct="1">
        <a:spcBef>
          <a:spcPct val="0"/>
        </a:spcBef>
        <a:spcAft>
          <a:spcPct val="0"/>
        </a:spcAft>
        <a:defRPr sz="2500" b="1" kern="1200">
          <a:solidFill>
            <a:srgbClr val="FF0000"/>
          </a:solidFill>
          <a:latin typeface="Tw Cen MT"/>
          <a:ea typeface="ＭＳ Ｐゴシック" charset="0"/>
          <a:cs typeface="Tw Cen MT"/>
        </a:defRPr>
      </a:lvl1pPr>
      <a:lvl2pPr algn="l" defTabSz="609600" rtl="0" eaLnBrk="1" fontAlgn="base" hangingPunct="1">
        <a:spcBef>
          <a:spcPct val="0"/>
        </a:spcBef>
        <a:spcAft>
          <a:spcPct val="0"/>
        </a:spcAft>
        <a:defRPr sz="2500" b="1">
          <a:solidFill>
            <a:srgbClr val="FF0000"/>
          </a:solidFill>
          <a:latin typeface="Tw Cen MT" charset="0"/>
          <a:ea typeface="ＭＳ Ｐゴシック" charset="0"/>
        </a:defRPr>
      </a:lvl2pPr>
      <a:lvl3pPr algn="l" defTabSz="609600" rtl="0" eaLnBrk="1" fontAlgn="base" hangingPunct="1">
        <a:spcBef>
          <a:spcPct val="0"/>
        </a:spcBef>
        <a:spcAft>
          <a:spcPct val="0"/>
        </a:spcAft>
        <a:defRPr sz="2500" b="1">
          <a:solidFill>
            <a:srgbClr val="FF0000"/>
          </a:solidFill>
          <a:latin typeface="Tw Cen MT" charset="0"/>
          <a:ea typeface="ＭＳ Ｐゴシック" charset="0"/>
        </a:defRPr>
      </a:lvl3pPr>
      <a:lvl4pPr algn="l" defTabSz="609600" rtl="0" eaLnBrk="1" fontAlgn="base" hangingPunct="1">
        <a:spcBef>
          <a:spcPct val="0"/>
        </a:spcBef>
        <a:spcAft>
          <a:spcPct val="0"/>
        </a:spcAft>
        <a:defRPr sz="2500" b="1">
          <a:solidFill>
            <a:srgbClr val="FF0000"/>
          </a:solidFill>
          <a:latin typeface="Tw Cen MT" charset="0"/>
          <a:ea typeface="ＭＳ Ｐゴシック" charset="0"/>
        </a:defRPr>
      </a:lvl4pPr>
      <a:lvl5pPr algn="l" defTabSz="609600" rtl="0" eaLnBrk="1" fontAlgn="base" hangingPunct="1">
        <a:spcBef>
          <a:spcPct val="0"/>
        </a:spcBef>
        <a:spcAft>
          <a:spcPct val="0"/>
        </a:spcAft>
        <a:defRPr sz="2500" b="1">
          <a:solidFill>
            <a:srgbClr val="FF0000"/>
          </a:solidFill>
          <a:latin typeface="Tw Cen MT" charset="0"/>
          <a:ea typeface="ＭＳ Ｐゴシック" charset="0"/>
        </a:defRPr>
      </a:lvl5pPr>
      <a:lvl6pPr marL="457200" algn="l" defTabSz="609600" rtl="0" eaLnBrk="1" fontAlgn="base" hangingPunct="1">
        <a:spcBef>
          <a:spcPct val="0"/>
        </a:spcBef>
        <a:spcAft>
          <a:spcPct val="0"/>
        </a:spcAft>
        <a:defRPr sz="2500" b="1">
          <a:solidFill>
            <a:srgbClr val="FF0000"/>
          </a:solidFill>
          <a:latin typeface="Tw Cen MT" charset="0"/>
          <a:ea typeface="ＭＳ Ｐゴシック" charset="0"/>
        </a:defRPr>
      </a:lvl6pPr>
      <a:lvl7pPr marL="914400" algn="l" defTabSz="609600" rtl="0" eaLnBrk="1" fontAlgn="base" hangingPunct="1">
        <a:spcBef>
          <a:spcPct val="0"/>
        </a:spcBef>
        <a:spcAft>
          <a:spcPct val="0"/>
        </a:spcAft>
        <a:defRPr sz="2500" b="1">
          <a:solidFill>
            <a:srgbClr val="FF0000"/>
          </a:solidFill>
          <a:latin typeface="Tw Cen MT" charset="0"/>
          <a:ea typeface="ＭＳ Ｐゴシック" charset="0"/>
        </a:defRPr>
      </a:lvl7pPr>
      <a:lvl8pPr marL="1371600" algn="l" defTabSz="609600" rtl="0" eaLnBrk="1" fontAlgn="base" hangingPunct="1">
        <a:spcBef>
          <a:spcPct val="0"/>
        </a:spcBef>
        <a:spcAft>
          <a:spcPct val="0"/>
        </a:spcAft>
        <a:defRPr sz="2500" b="1">
          <a:solidFill>
            <a:srgbClr val="FF0000"/>
          </a:solidFill>
          <a:latin typeface="Tw Cen MT" charset="0"/>
          <a:ea typeface="ＭＳ Ｐゴシック" charset="0"/>
        </a:defRPr>
      </a:lvl8pPr>
      <a:lvl9pPr marL="1828800" algn="l" defTabSz="609600" rtl="0" eaLnBrk="1" fontAlgn="base" hangingPunct="1">
        <a:spcBef>
          <a:spcPct val="0"/>
        </a:spcBef>
        <a:spcAft>
          <a:spcPct val="0"/>
        </a:spcAft>
        <a:defRPr sz="2500" b="1">
          <a:solidFill>
            <a:srgbClr val="FF0000"/>
          </a:solidFill>
          <a:latin typeface="Tw Cen MT" charset="0"/>
          <a:ea typeface="ＭＳ Ｐゴシック" charset="0"/>
        </a:defRPr>
      </a:lvl9pPr>
    </p:titleStyle>
    <p:bodyStyle>
      <a:lvl1pPr marL="342900" indent="-342900" algn="l" defTabSz="609600" rtl="0" eaLnBrk="1" fontAlgn="base" hangingPunct="1">
        <a:lnSpc>
          <a:spcPts val="1800"/>
        </a:lnSpc>
        <a:spcBef>
          <a:spcPts val="1225"/>
        </a:spcBef>
        <a:spcAft>
          <a:spcPct val="0"/>
        </a:spcAft>
        <a:buFont typeface="Arial" charset="0"/>
        <a:defRPr lang="en-US" sz="1500" kern="120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747963"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bwMode="auto">
          <a:xfrm>
            <a:off x="304800" y="762000"/>
            <a:ext cx="5752921" cy="121564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800" dirty="0">
                <a:solidFill>
                  <a:srgbClr val="7030A0"/>
                </a:solidFill>
                <a:latin typeface="+mn-lt"/>
                <a:cs typeface="Microsoft Sans Serif" panose="020B0604020202020204" pitchFamily="34" charset="0"/>
              </a:rPr>
              <a:t>Social Anthropology Seminar</a:t>
            </a:r>
            <a:br>
              <a:rPr lang="en-US" sz="1800" dirty="0">
                <a:latin typeface="+mn-lt"/>
                <a:cs typeface="Microsoft Sans Serif" panose="020B0604020202020204" pitchFamily="34" charset="0"/>
              </a:rPr>
            </a:br>
            <a:br>
              <a:rPr lang="en-US" sz="1800" b="0" dirty="0">
                <a:solidFill>
                  <a:schemeClr val="tx1"/>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Presented by the </a:t>
            </a:r>
            <a:br>
              <a:rPr lang="en-US" sz="1800" b="0" dirty="0">
                <a:solidFill>
                  <a:schemeClr val="bg1">
                    <a:lumMod val="50000"/>
                  </a:schemeClr>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Department of Social Anthropology</a:t>
            </a:r>
            <a:br>
              <a:rPr lang="en-US" sz="2400" b="0" dirty="0">
                <a:solidFill>
                  <a:schemeClr val="tx1"/>
                </a:solidFill>
                <a:latin typeface="Tw Cen MT" charset="0"/>
              </a:rPr>
            </a:br>
            <a:endParaRPr lang="en-US" sz="2400" b="0" dirty="0">
              <a:solidFill>
                <a:schemeClr val="tx1"/>
              </a:solidFill>
              <a:latin typeface="Tw Cen MT" charset="0"/>
            </a:endParaRPr>
          </a:p>
        </p:txBody>
      </p:sp>
      <p:sp>
        <p:nvSpPr>
          <p:cNvPr id="8" name="Pentagon 7"/>
          <p:cNvSpPr/>
          <p:nvPr/>
        </p:nvSpPr>
        <p:spPr>
          <a:xfrm>
            <a:off x="-2559050" y="911225"/>
            <a:ext cx="2058987" cy="557213"/>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2191" tIns="61096" rIns="122191" bIns="61096" anchor="ctr"/>
          <a:lstStyle/>
          <a:p>
            <a:pPr algn="ctr" defTabSz="610956" fontAlgn="auto">
              <a:spcBef>
                <a:spcPts val="0"/>
              </a:spcBef>
              <a:spcAft>
                <a:spcPts val="0"/>
              </a:spcAft>
              <a:defRPr/>
            </a:pPr>
            <a:r>
              <a:rPr lang="en-US" sz="1300" dirty="0">
                <a:latin typeface="Tw Cen MT"/>
                <a:cs typeface="Tw Cen MT"/>
              </a:rPr>
              <a:t>A3 POSTER</a:t>
            </a:r>
          </a:p>
          <a:p>
            <a:pPr algn="ctr" defTabSz="610956" fontAlgn="auto">
              <a:spcBef>
                <a:spcPts val="0"/>
              </a:spcBef>
              <a:spcAft>
                <a:spcPts val="0"/>
              </a:spcAft>
              <a:defRPr/>
            </a:pPr>
            <a:r>
              <a:rPr lang="en-US" sz="1300" dirty="0">
                <a:latin typeface="Tw Cen MT"/>
                <a:cs typeface="Tw Cen MT"/>
              </a:rPr>
              <a:t>TEMPLATE</a:t>
            </a:r>
          </a:p>
        </p:txBody>
      </p:sp>
      <p:sp>
        <p:nvSpPr>
          <p:cNvPr id="14" name="Content Placeholder 2"/>
          <p:cNvSpPr>
            <a:spLocks noGrp="1"/>
          </p:cNvSpPr>
          <p:nvPr>
            <p:ph idx="1"/>
          </p:nvPr>
        </p:nvSpPr>
        <p:spPr bwMode="auto">
          <a:xfrm>
            <a:off x="304800" y="5638800"/>
            <a:ext cx="6019799" cy="6096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anchor="t" anchorCtr="0" compatLnSpc="1">
            <a:prstTxWarp prst="textNoShape">
              <a:avLst/>
            </a:prstTxWarp>
          </a:bodyPr>
          <a:lstStyle/>
          <a:p>
            <a:pPr>
              <a:lnSpc>
                <a:spcPct val="100000"/>
              </a:lnSpc>
              <a:spcAft>
                <a:spcPts val="600"/>
              </a:spcAft>
            </a:pPr>
            <a:endParaRPr lang="en-AU" b="1" dirty="0">
              <a:solidFill>
                <a:srgbClr val="FF0000"/>
              </a:solidFill>
            </a:endParaRPr>
          </a:p>
          <a:p>
            <a:pPr>
              <a:lnSpc>
                <a:spcPct val="100000"/>
              </a:lnSpc>
              <a:spcAft>
                <a:spcPts val="600"/>
              </a:spcAft>
            </a:pPr>
            <a:r>
              <a:rPr lang="en-US" sz="1400" b="1" dirty="0">
                <a:solidFill>
                  <a:srgbClr val="7030A0"/>
                </a:solidFill>
                <a:effectLst/>
                <a:latin typeface="+mn-lt"/>
                <a:ea typeface="Calibri" panose="020F0502020204030204" pitchFamily="34" charset="0"/>
              </a:rPr>
              <a:t>Coloniality, Global Health, and Reparations”</a:t>
            </a:r>
            <a:r>
              <a:rPr lang="en-GB" sz="1400" b="1" dirty="0">
                <a:solidFill>
                  <a:srgbClr val="7030A0"/>
                </a:solidFill>
                <a:effectLst/>
                <a:latin typeface="+mn-lt"/>
              </a:rPr>
              <a:t> </a:t>
            </a:r>
            <a:endParaRPr lang="en-AU" sz="1400" b="1" dirty="0">
              <a:solidFill>
                <a:srgbClr val="7030A0"/>
              </a:solidFill>
              <a:latin typeface="+mn-lt"/>
            </a:endParaRPr>
          </a:p>
          <a:p>
            <a:pPr>
              <a:lnSpc>
                <a:spcPct val="100000"/>
              </a:lnSpc>
              <a:spcAft>
                <a:spcPts val="600"/>
              </a:spcAft>
            </a:pPr>
            <a:r>
              <a:rPr lang="en-US" sz="1300" dirty="0">
                <a:solidFill>
                  <a:schemeClr val="tx1">
                    <a:lumMod val="50000"/>
                    <a:lumOff val="50000"/>
                  </a:schemeClr>
                </a:solidFill>
                <a:effectLst/>
                <a:latin typeface="+mn-lt"/>
                <a:ea typeface="Calibri" panose="020F0502020204030204" pitchFamily="34" charset="0"/>
              </a:rPr>
              <a:t>In Epidemic Illusions, Eugene Richardson, a physician and an anthropologist, contends that public health practices–from epidemiological modeling and outbreak containment to Big Data and causal inference–play an essential role in perpetuating a range of global inequities. Drawing on postcolonial theory, medical anthropology, and critical science studies, Richardson demonstrates the ways in which the flagship discipline of epidemiology has been shaped by the colonial, racist, and patriarchal system that had its inception in 1492.</a:t>
            </a:r>
            <a:br>
              <a:rPr lang="en-US" sz="1300" dirty="0">
                <a:solidFill>
                  <a:schemeClr val="tx1">
                    <a:lumMod val="50000"/>
                    <a:lumOff val="50000"/>
                  </a:schemeClr>
                </a:solidFill>
                <a:effectLst/>
                <a:latin typeface="+mn-lt"/>
                <a:ea typeface="Calibri" panose="020F0502020204030204" pitchFamily="34" charset="0"/>
                <a:cs typeface="Times New Roman" panose="02020603050405020304" pitchFamily="18" charset="0"/>
              </a:rPr>
            </a:br>
            <a:r>
              <a:rPr lang="en-US" sz="1300" dirty="0">
                <a:solidFill>
                  <a:schemeClr val="tx1">
                    <a:lumMod val="50000"/>
                    <a:lumOff val="50000"/>
                  </a:schemeClr>
                </a:solidFill>
                <a:effectLst/>
                <a:latin typeface="+mn-lt"/>
                <a:ea typeface="Calibri" panose="020F0502020204030204" pitchFamily="34" charset="0"/>
              </a:rPr>
              <a:t> </a:t>
            </a:r>
            <a:br>
              <a:rPr lang="en-US" sz="1300" dirty="0">
                <a:solidFill>
                  <a:schemeClr val="tx1">
                    <a:lumMod val="50000"/>
                    <a:lumOff val="50000"/>
                  </a:schemeClr>
                </a:solidFill>
                <a:effectLst/>
                <a:latin typeface="+mn-lt"/>
                <a:ea typeface="Calibri" panose="020F0502020204030204" pitchFamily="34" charset="0"/>
                <a:cs typeface="Times New Roman" panose="02020603050405020304" pitchFamily="18" charset="0"/>
              </a:rPr>
            </a:br>
            <a:r>
              <a:rPr lang="en-US" sz="1300" dirty="0">
                <a:solidFill>
                  <a:schemeClr val="tx1">
                    <a:lumMod val="50000"/>
                    <a:lumOff val="50000"/>
                  </a:schemeClr>
                </a:solidFill>
                <a:effectLst/>
                <a:latin typeface="+mn-lt"/>
                <a:ea typeface="Calibri" panose="020F0502020204030204" pitchFamily="34" charset="0"/>
              </a:rPr>
              <a:t>Deploying a range of rhetorical tools and drawing on his clinical work in a variety of epidemics, including Ebola in West Africa and the Democratic Republic of Congo, leishmania in the Sudan, HIV/TB in southern Africa, diphtheria in Bangladesh, and SARS-CoV-2 in the United States, Richardson lay the groundwork for reparative approaches to global health equity.</a:t>
            </a:r>
            <a:r>
              <a:rPr lang="en-GB" sz="1300" dirty="0">
                <a:solidFill>
                  <a:schemeClr val="tx1">
                    <a:lumMod val="50000"/>
                    <a:lumOff val="50000"/>
                  </a:schemeClr>
                </a:solidFill>
                <a:effectLst/>
                <a:latin typeface="+mn-lt"/>
              </a:rPr>
              <a:t> </a:t>
            </a:r>
            <a:endParaRPr lang="en-AU" sz="1300" dirty="0">
              <a:solidFill>
                <a:schemeClr val="tx1">
                  <a:lumMod val="50000"/>
                  <a:lumOff val="50000"/>
                </a:schemeClr>
              </a:solidFill>
              <a:effectLst/>
              <a:latin typeface="+mn-lt"/>
            </a:endParaRPr>
          </a:p>
          <a:p>
            <a:pPr>
              <a:lnSpc>
                <a:spcPct val="107000"/>
              </a:lnSpc>
              <a:spcAft>
                <a:spcPts val="800"/>
              </a:spcAft>
            </a:pPr>
            <a:r>
              <a:rPr lang="en-US" sz="1300" b="1" dirty="0">
                <a:solidFill>
                  <a:srgbClr val="7030A0"/>
                </a:solidFill>
                <a:effectLst/>
                <a:latin typeface="+mn-lt"/>
                <a:ea typeface="Calibri" panose="020F0502020204030204" pitchFamily="34" charset="0"/>
                <a:cs typeface="Calibri" panose="020F0502020204030204" pitchFamily="34" charset="0"/>
              </a:rPr>
              <a:t>Dr. Eugene Richardson</a:t>
            </a:r>
            <a:r>
              <a:rPr lang="en-US" sz="1300" dirty="0">
                <a:solidFill>
                  <a:srgbClr val="000000"/>
                </a:solidFill>
                <a:effectLst/>
                <a:latin typeface="+mn-lt"/>
                <a:ea typeface="Calibri" panose="020F0502020204030204" pitchFamily="34" charset="0"/>
                <a:cs typeface="Calibri" panose="020F0502020204030204" pitchFamily="34" charset="0"/>
              </a:rPr>
              <a:t> </a:t>
            </a:r>
            <a:r>
              <a:rPr lang="en-US" sz="1300" dirty="0">
                <a:solidFill>
                  <a:schemeClr val="tx1">
                    <a:lumMod val="50000"/>
                    <a:lumOff val="50000"/>
                  </a:schemeClr>
                </a:solidFill>
                <a:effectLst/>
                <a:latin typeface="+mn-lt"/>
                <a:ea typeface="Calibri" panose="020F0502020204030204" pitchFamily="34" charset="0"/>
                <a:cs typeface="Calibri" panose="020F0502020204030204" pitchFamily="34" charset="0"/>
              </a:rPr>
              <a:t>previously served as the clinical lead for Partners In Health’s Ebola response in </a:t>
            </a:r>
            <a:r>
              <a:rPr lang="en-US" sz="1300" dirty="0" err="1">
                <a:solidFill>
                  <a:schemeClr val="tx1">
                    <a:lumMod val="50000"/>
                    <a:lumOff val="50000"/>
                  </a:schemeClr>
                </a:solidFill>
                <a:effectLst/>
                <a:latin typeface="+mn-lt"/>
                <a:ea typeface="Calibri" panose="020F0502020204030204" pitchFamily="34" charset="0"/>
                <a:cs typeface="Calibri" panose="020F0502020204030204" pitchFamily="34" charset="0"/>
              </a:rPr>
              <a:t>Kono</a:t>
            </a:r>
            <a:r>
              <a:rPr lang="en-US" sz="1300" dirty="0">
                <a:solidFill>
                  <a:schemeClr val="tx1">
                    <a:lumMod val="50000"/>
                    <a:lumOff val="50000"/>
                  </a:schemeClr>
                </a:solidFill>
                <a:effectLst/>
                <a:latin typeface="+mn-lt"/>
                <a:ea typeface="Calibri" panose="020F0502020204030204" pitchFamily="34" charset="0"/>
                <a:cs typeface="Calibri" panose="020F0502020204030204" pitchFamily="34" charset="0"/>
              </a:rPr>
              <a:t> District, Sierra Leone, where he continues to conduct research on the social epidemiology of Ebola virus disease and COVID-19. He also worked as a clinical case management consultant for the WHO’s Ebola riposte in Beni, Democratic Republic of the Congo. More recently, he was seconded to the Africa CDC to join their COVID-19 response. His overall focus is on biosocial approaches to epidemic disease prevention, containment, and treatment in sub-Saharan Africa. As part of this effort, he is co-chair of the Lancet Commission on Reparations and Redistributive Justice and co-chair of the BMJGH Commission on Epistemic Injustice.</a:t>
            </a:r>
            <a:r>
              <a:rPr lang="en-US" sz="1300" dirty="0">
                <a:solidFill>
                  <a:schemeClr val="tx1">
                    <a:lumMod val="50000"/>
                    <a:lumOff val="50000"/>
                  </a:schemeClr>
                </a:solidFill>
                <a:latin typeface="+mn-lt"/>
                <a:ea typeface="Calibri" panose="020F0502020204030204" pitchFamily="34" charset="0"/>
                <a:cs typeface="Times New Roman" panose="02020603050405020304" pitchFamily="18" charset="0"/>
              </a:rPr>
              <a:t> </a:t>
            </a:r>
            <a:r>
              <a:rPr lang="en-US" sz="1300" dirty="0">
                <a:solidFill>
                  <a:schemeClr val="tx1">
                    <a:lumMod val="50000"/>
                    <a:lumOff val="50000"/>
                  </a:schemeClr>
                </a:solidFill>
                <a:effectLst/>
                <a:latin typeface="+mn-lt"/>
                <a:ea typeface="Calibri" panose="020F0502020204030204" pitchFamily="34" charset="0"/>
                <a:cs typeface="Calibri" panose="020F0502020204030204" pitchFamily="34" charset="0"/>
              </a:rPr>
              <a:t>Dr. Richardson received his MD from Cornell University Medical College and his PhD in Anthropology from Stanford University. He completed residency in Internal Medicine and a fellowship in Infectious Diseases and Geographic Medicine at Stanford University Medical Center.</a:t>
            </a:r>
            <a:endParaRPr lang="en-GB" sz="13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p>
            <a:pPr>
              <a:lnSpc>
                <a:spcPct val="100000"/>
              </a:lnSpc>
              <a:spcAft>
                <a:spcPts val="600"/>
              </a:spcAft>
            </a:pPr>
            <a:endParaRPr lang="en-AU" sz="1600" b="1" dirty="0">
              <a:solidFill>
                <a:schemeClr val="bg1">
                  <a:lumMod val="50000"/>
                </a:schemeClr>
              </a:solidFill>
              <a:latin typeface="+mn-lt"/>
            </a:endParaRPr>
          </a:p>
          <a:p>
            <a:pPr defTabSz="609600" fontAlgn="base">
              <a:lnSpc>
                <a:spcPct val="100000"/>
              </a:lnSpc>
              <a:spcAft>
                <a:spcPts val="0"/>
              </a:spcAft>
            </a:pPr>
            <a:r>
              <a:rPr lang="en-US" sz="1400" dirty="0"/>
              <a:t> </a:t>
            </a:r>
            <a:endParaRPr lang="en-US" sz="1400" b="1" dirty="0">
              <a:solidFill>
                <a:srgbClr val="E64626"/>
              </a:solidFill>
              <a:latin typeface="Tw Cen MT" charset="0"/>
            </a:endParaRPr>
          </a:p>
        </p:txBody>
      </p:sp>
      <p:sp>
        <p:nvSpPr>
          <p:cNvPr id="11" name="Content Placeholder 2">
            <a:extLst>
              <a:ext uri="{FF2B5EF4-FFF2-40B4-BE49-F238E27FC236}">
                <a16:creationId xmlns:a16="http://schemas.microsoft.com/office/drawing/2014/main" id="{4983C10D-F506-0C48-A890-6EC5144F11C5}"/>
              </a:ext>
            </a:extLst>
          </p:cNvPr>
          <p:cNvSpPr txBox="1">
            <a:spLocks/>
          </p:cNvSpPr>
          <p:nvPr/>
        </p:nvSpPr>
        <p:spPr bwMode="auto">
          <a:xfrm>
            <a:off x="6556047" y="5715000"/>
            <a:ext cx="2781480" cy="49530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spcCol="240534" anchor="t" anchorCtr="0" compatLnSpc="1">
            <a:prstTxWarp prst="textNoShape">
              <a:avLst/>
            </a:prstTxWarp>
          </a:bodyPr>
          <a:lstStyle>
            <a:lvl1pPr marL="0" marR="0" indent="0" algn="l" defTabSz="610956" rtl="0" eaLnBrk="1" fontAlgn="auto" latinLnBrk="0" hangingPunct="1">
              <a:lnSpc>
                <a:spcPts val="1737"/>
              </a:lnSpc>
              <a:spcBef>
                <a:spcPts val="0"/>
              </a:spcBef>
              <a:spcAft>
                <a:spcPts val="568"/>
              </a:spcAft>
              <a:buClrTx/>
              <a:buSzTx/>
              <a:buFont typeface="Arial"/>
              <a:buNone/>
              <a:tabLst/>
              <a:defRPr lang="en-US" sz="1500" kern="1200" baseline="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443825" indent="0" algn="l" defTabSz="609600" rtl="0" eaLnBrk="1" fontAlgn="base" hangingPunct="1">
              <a:spcBef>
                <a:spcPct val="20000"/>
              </a:spcBef>
              <a:spcAft>
                <a:spcPct val="0"/>
              </a:spcAft>
              <a:buFont typeface="Arial" charset="0"/>
              <a:buNone/>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a:lstStyle>
          <a:p>
            <a:pPr>
              <a:lnSpc>
                <a:spcPct val="100000"/>
              </a:lnSpc>
              <a:spcAft>
                <a:spcPts val="0"/>
              </a:spcAft>
            </a:pPr>
            <a:endParaRPr lang="en-US" b="1" dirty="0">
              <a:solidFill>
                <a:srgbClr val="E64626"/>
              </a:solidFill>
            </a:endParaRPr>
          </a:p>
          <a:p>
            <a:pPr>
              <a:lnSpc>
                <a:spcPct val="100000"/>
              </a:lnSpc>
              <a:spcAft>
                <a:spcPts val="0"/>
              </a:spcAft>
            </a:pPr>
            <a:r>
              <a:rPr lang="en-US" sz="1600" b="1" dirty="0">
                <a:solidFill>
                  <a:srgbClr val="7030A0"/>
                </a:solidFill>
                <a:latin typeface="+mn-lt"/>
              </a:rPr>
              <a:t>When</a:t>
            </a:r>
            <a:endParaRPr lang="en-AU" sz="1600" dirty="0">
              <a:solidFill>
                <a:srgbClr val="7030A0"/>
              </a:solidFill>
              <a:latin typeface="+mn-lt"/>
            </a:endParaRPr>
          </a:p>
          <a:p>
            <a:pPr>
              <a:lnSpc>
                <a:spcPct val="100000"/>
              </a:lnSpc>
              <a:spcAft>
                <a:spcPts val="0"/>
              </a:spcAft>
            </a:pPr>
            <a:r>
              <a:rPr lang="en-AU" sz="1600" b="1" dirty="0">
                <a:solidFill>
                  <a:schemeClr val="tx1">
                    <a:lumMod val="50000"/>
                    <a:lumOff val="50000"/>
                  </a:schemeClr>
                </a:solidFill>
                <a:latin typeface="+mn-lt"/>
              </a:rPr>
              <a:t>Monday, 17 October, 2022</a:t>
            </a:r>
          </a:p>
          <a:p>
            <a:pPr>
              <a:lnSpc>
                <a:spcPct val="100000"/>
              </a:lnSpc>
              <a:spcAft>
                <a:spcPts val="0"/>
              </a:spcAft>
            </a:pPr>
            <a:r>
              <a:rPr lang="en-AU" sz="1600" dirty="0">
                <a:solidFill>
                  <a:schemeClr val="tx1">
                    <a:lumMod val="50000"/>
                    <a:lumOff val="50000"/>
                  </a:schemeClr>
                </a:solidFill>
                <a:latin typeface="+mn-lt"/>
              </a:rPr>
              <a:t>4.00pm – 6.00pm</a:t>
            </a:r>
          </a:p>
          <a:p>
            <a:pPr>
              <a:lnSpc>
                <a:spcPct val="100000"/>
              </a:lnSpc>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Where</a:t>
            </a:r>
            <a:endParaRPr lang="en-AU" sz="1600" dirty="0">
              <a:solidFill>
                <a:srgbClr val="7030A0"/>
              </a:solidFill>
              <a:latin typeface="+mn-lt"/>
            </a:endParaRPr>
          </a:p>
          <a:p>
            <a:pPr>
              <a:lnSpc>
                <a:spcPct val="100000"/>
              </a:lnSpc>
              <a:spcAft>
                <a:spcPts val="0"/>
              </a:spcAft>
            </a:pPr>
            <a:r>
              <a:rPr lang="en-AU" sz="1600" dirty="0">
                <a:solidFill>
                  <a:schemeClr val="tx1">
                    <a:lumMod val="50000"/>
                    <a:lumOff val="50000"/>
                  </a:schemeClr>
                </a:solidFill>
                <a:latin typeface="+mn-lt"/>
              </a:rPr>
              <a:t>2.016/017 2</a:t>
            </a:r>
            <a:r>
              <a:rPr lang="en-AU" sz="1600" baseline="30000" dirty="0">
                <a:solidFill>
                  <a:schemeClr val="tx1">
                    <a:lumMod val="50000"/>
                    <a:lumOff val="50000"/>
                  </a:schemeClr>
                </a:solidFill>
                <a:latin typeface="+mn-lt"/>
              </a:rPr>
              <a:t>nd</a:t>
            </a:r>
            <a:r>
              <a:rPr lang="en-AU" sz="1600" dirty="0">
                <a:solidFill>
                  <a:schemeClr val="tx1">
                    <a:lumMod val="50000"/>
                    <a:lumOff val="50000"/>
                  </a:schemeClr>
                </a:solidFill>
                <a:latin typeface="+mn-lt"/>
              </a:rPr>
              <a:t> floor</a:t>
            </a:r>
          </a:p>
          <a:p>
            <a:pPr>
              <a:lnSpc>
                <a:spcPct val="100000"/>
              </a:lnSpc>
              <a:spcAft>
                <a:spcPts val="0"/>
              </a:spcAft>
            </a:pPr>
            <a:r>
              <a:rPr lang="en-AU" sz="1600" dirty="0">
                <a:solidFill>
                  <a:schemeClr val="tx1">
                    <a:lumMod val="50000"/>
                    <a:lumOff val="50000"/>
                  </a:schemeClr>
                </a:solidFill>
                <a:latin typeface="+mn-lt"/>
              </a:rPr>
              <a:t>Boardroom</a:t>
            </a:r>
          </a:p>
          <a:p>
            <a:pPr>
              <a:lnSpc>
                <a:spcPct val="100000"/>
              </a:lnSpc>
              <a:spcAft>
                <a:spcPts val="0"/>
              </a:spcAft>
            </a:pPr>
            <a:r>
              <a:rPr lang="en-AU" sz="1600" dirty="0">
                <a:solidFill>
                  <a:schemeClr val="tx1">
                    <a:lumMod val="50000"/>
                    <a:lumOff val="50000"/>
                  </a:schemeClr>
                </a:solidFill>
                <a:latin typeface="+mn-lt"/>
              </a:rPr>
              <a:t>Arthur Lewis Building</a:t>
            </a:r>
          </a:p>
          <a:p>
            <a:pPr>
              <a:lnSpc>
                <a:spcPct val="100000"/>
              </a:lnSpc>
              <a:spcAft>
                <a:spcPts val="0"/>
              </a:spcAft>
            </a:pPr>
            <a:r>
              <a:rPr lang="en-AU" sz="1600" dirty="0">
                <a:solidFill>
                  <a:schemeClr val="tx1">
                    <a:lumMod val="50000"/>
                    <a:lumOff val="50000"/>
                  </a:schemeClr>
                </a:solidFill>
                <a:latin typeface="+mn-lt"/>
              </a:rPr>
              <a:t>University of Manchester</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AU" sz="1600" b="1" dirty="0">
                <a:solidFill>
                  <a:srgbClr val="7030A0"/>
                </a:solidFill>
                <a:latin typeface="+mn-lt"/>
              </a:rPr>
              <a:t>Chair</a:t>
            </a:r>
          </a:p>
          <a:p>
            <a:pPr>
              <a:lnSpc>
                <a:spcPct val="100000"/>
              </a:lnSpc>
              <a:spcAft>
                <a:spcPts val="0"/>
              </a:spcAft>
            </a:pPr>
            <a:r>
              <a:rPr lang="en-AU" sz="1600" dirty="0">
                <a:solidFill>
                  <a:schemeClr val="tx1">
                    <a:lumMod val="50000"/>
                    <a:lumOff val="50000"/>
                  </a:schemeClr>
                </a:solidFill>
                <a:latin typeface="+mn-lt"/>
              </a:rPr>
              <a:t>Peter Wade</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More information</a:t>
            </a:r>
          </a:p>
          <a:p>
            <a:r>
              <a:rPr lang="en-AU" sz="1600" dirty="0">
                <a:solidFill>
                  <a:schemeClr val="tx1">
                    <a:lumMod val="50000"/>
                    <a:lumOff val="50000"/>
                  </a:schemeClr>
                </a:solidFill>
                <a:latin typeface="+mn-lt"/>
              </a:rPr>
              <a:t>https://</a:t>
            </a:r>
            <a:r>
              <a:rPr lang="en-AU" sz="1600" dirty="0" err="1">
                <a:solidFill>
                  <a:schemeClr val="tx1">
                    <a:lumMod val="50000"/>
                    <a:lumOff val="50000"/>
                  </a:schemeClr>
                </a:solidFill>
                <a:latin typeface="+mn-lt"/>
              </a:rPr>
              <a:t>www.socialsciences.manchester.ac.uk</a:t>
            </a:r>
            <a:r>
              <a:rPr lang="en-AU" sz="1600" dirty="0">
                <a:solidFill>
                  <a:schemeClr val="tx1">
                    <a:lumMod val="50000"/>
                    <a:lumOff val="50000"/>
                  </a:schemeClr>
                </a:solidFill>
                <a:latin typeface="+mn-lt"/>
              </a:rPr>
              <a:t>/social-anthropology/connect/events/</a:t>
            </a:r>
          </a:p>
          <a:p>
            <a:endParaRPr lang="en-AU" dirty="0"/>
          </a:p>
          <a:p>
            <a:endParaRPr lang="en-AU" dirty="0"/>
          </a:p>
          <a:p>
            <a:endParaRPr lang="en-AU" sz="1600" b="1" dirty="0">
              <a:solidFill>
                <a:srgbClr val="E64626"/>
              </a:solidFill>
            </a:endParaRPr>
          </a:p>
        </p:txBody>
      </p:sp>
      <p:pic>
        <p:nvPicPr>
          <p:cNvPr id="5" name="Picture 4" descr="Text&#10;&#10;Description automatically generated">
            <a:extLst>
              <a:ext uri="{FF2B5EF4-FFF2-40B4-BE49-F238E27FC236}">
                <a16:creationId xmlns:a16="http://schemas.microsoft.com/office/drawing/2014/main" id="{8F9CCCCF-9187-D94A-A873-2E5F4FB1B561}"/>
              </a:ext>
            </a:extLst>
          </p:cNvPr>
          <p:cNvPicPr>
            <a:picLocks noChangeAspect="1"/>
          </p:cNvPicPr>
          <p:nvPr/>
        </p:nvPicPr>
        <p:blipFill>
          <a:blip r:embed="rId3"/>
          <a:stretch>
            <a:fillRect/>
          </a:stretch>
        </p:blipFill>
        <p:spPr>
          <a:xfrm>
            <a:off x="6248400" y="733293"/>
            <a:ext cx="2963780" cy="1247907"/>
          </a:xfrm>
          <a:prstGeom prst="rect">
            <a:avLst/>
          </a:prstGeom>
        </p:spPr>
      </p:pic>
      <p:pic>
        <p:nvPicPr>
          <p:cNvPr id="9" name="Picture 8" descr="Shape&#10;&#10;Description automatically generated">
            <a:extLst>
              <a:ext uri="{FF2B5EF4-FFF2-40B4-BE49-F238E27FC236}">
                <a16:creationId xmlns:a16="http://schemas.microsoft.com/office/drawing/2014/main" id="{F96CD6DD-5744-AA47-B083-B9313E8FC2D3}"/>
              </a:ext>
            </a:extLst>
          </p:cNvPr>
          <p:cNvPicPr>
            <a:picLocks noChangeAspect="1"/>
          </p:cNvPicPr>
          <p:nvPr/>
        </p:nvPicPr>
        <p:blipFill>
          <a:blip r:embed="rId4"/>
          <a:stretch>
            <a:fillRect/>
          </a:stretch>
        </p:blipFill>
        <p:spPr>
          <a:xfrm>
            <a:off x="299768" y="2114436"/>
            <a:ext cx="2595832" cy="3540406"/>
          </a:xfrm>
          <a:prstGeom prst="rect">
            <a:avLst/>
          </a:prstGeom>
        </p:spPr>
      </p:pic>
      <p:sp>
        <p:nvSpPr>
          <p:cNvPr id="10" name="TextBox 9">
            <a:extLst>
              <a:ext uri="{FF2B5EF4-FFF2-40B4-BE49-F238E27FC236}">
                <a16:creationId xmlns:a16="http://schemas.microsoft.com/office/drawing/2014/main" id="{47821F64-5451-3045-9359-CBF3A2FEF008}"/>
              </a:ext>
            </a:extLst>
          </p:cNvPr>
          <p:cNvSpPr txBox="1"/>
          <p:nvPr/>
        </p:nvSpPr>
        <p:spPr>
          <a:xfrm>
            <a:off x="106455" y="4977825"/>
            <a:ext cx="3017745" cy="584775"/>
          </a:xfrm>
          <a:prstGeom prst="rect">
            <a:avLst/>
          </a:prstGeom>
          <a:noFill/>
        </p:spPr>
        <p:txBody>
          <a:bodyPr wrap="square" rtlCol="0">
            <a:spAutoFit/>
          </a:bodyPr>
          <a:lstStyle/>
          <a:p>
            <a:pPr algn="ctr"/>
            <a:r>
              <a:rPr lang="en-US" sz="1600" b="1" dirty="0">
                <a:solidFill>
                  <a:schemeClr val="bg1"/>
                </a:solidFill>
              </a:rPr>
              <a:t>Eugene Richardson</a:t>
            </a:r>
          </a:p>
          <a:p>
            <a:pPr algn="ctr"/>
            <a:r>
              <a:rPr lang="en-US" sz="1600" b="1" dirty="0">
                <a:solidFill>
                  <a:schemeClr val="bg1"/>
                </a:solidFill>
              </a:rPr>
              <a:t>Harvard Medical School</a:t>
            </a:r>
          </a:p>
        </p:txBody>
      </p:sp>
      <p:pic>
        <p:nvPicPr>
          <p:cNvPr id="3" name="Picture 2" descr="A person with a beard and mustache&#10;&#10;Description automatically generated with medium confidence">
            <a:extLst>
              <a:ext uri="{FF2B5EF4-FFF2-40B4-BE49-F238E27FC236}">
                <a16:creationId xmlns:a16="http://schemas.microsoft.com/office/drawing/2014/main" id="{55C233E7-BEFD-9149-9C71-711443D51C25}"/>
              </a:ext>
            </a:extLst>
          </p:cNvPr>
          <p:cNvPicPr>
            <a:picLocks noChangeAspect="1"/>
          </p:cNvPicPr>
          <p:nvPr/>
        </p:nvPicPr>
        <p:blipFill>
          <a:blip r:embed="rId5"/>
          <a:stretch>
            <a:fillRect/>
          </a:stretch>
        </p:blipFill>
        <p:spPr>
          <a:xfrm>
            <a:off x="457200" y="2209800"/>
            <a:ext cx="2286000" cy="2740068"/>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16D599A9-E862-CA46-BFA2-9405F296AA63}"/>
              </a:ext>
            </a:extLst>
          </p:cNvPr>
          <p:cNvPicPr>
            <a:picLocks noChangeAspect="1"/>
          </p:cNvPicPr>
          <p:nvPr/>
        </p:nvPicPr>
        <p:blipFill rotWithShape="1">
          <a:blip r:embed="rId6"/>
          <a:srcRect l="-631" t="36402" r="631" b="26302"/>
          <a:stretch/>
        </p:blipFill>
        <p:spPr>
          <a:xfrm>
            <a:off x="2819400" y="2114436"/>
            <a:ext cx="6400800" cy="3540406"/>
          </a:xfrm>
          <a:prstGeom prst="rect">
            <a:avLst/>
          </a:prstGeom>
        </p:spPr>
      </p:pic>
    </p:spTree>
  </p:cSld>
  <p:clrMapOvr>
    <a:masterClrMapping/>
  </p:clrMapOvr>
</p:sld>
</file>

<file path=ppt/theme/theme1.xml><?xml version="1.0" encoding="utf-8"?>
<a:theme xmlns:a="http://schemas.openxmlformats.org/drawingml/2006/main" name="A3 Poster_PPT template-FINAL">
  <a:themeElements>
    <a:clrScheme name="The University of Sydeny - A4 Flyer template">
      <a:dk1>
        <a:sysClr val="windowText" lastClr="000000"/>
      </a:dk1>
      <a:lt1>
        <a:sysClr val="window" lastClr="FFFFFF"/>
      </a:lt1>
      <a:dk2>
        <a:srgbClr val="1F497D"/>
      </a:dk2>
      <a:lt2>
        <a:srgbClr val="EEECE1"/>
      </a:lt2>
      <a:accent1>
        <a:srgbClr val="F05133"/>
      </a:accent1>
      <a:accent2>
        <a:srgbClr val="808080"/>
      </a:accent2>
      <a:accent3>
        <a:srgbClr val="4C4C4C"/>
      </a:accent3>
      <a:accent4>
        <a:srgbClr val="CCCCCC"/>
      </a:accent4>
      <a:accent5>
        <a:srgbClr val="000000"/>
      </a:accent5>
      <a:accent6>
        <a:srgbClr val="004080"/>
      </a:accent6>
      <a:hlink>
        <a:srgbClr val="F05133"/>
      </a:hlink>
      <a:folHlink>
        <a:srgbClr val="F051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Media@Sydney Flier template</Template>
  <TotalTime>1658</TotalTime>
  <Words>399</Words>
  <Application>Microsoft Macintosh PowerPoint</Application>
  <PresentationFormat>A3 Paper (297x420 mm)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A3 Poster_PPT template-FINAL</vt:lpstr>
      <vt:lpstr>Social Anthropology Seminar  Presented by the  Department of Social Anthropology </vt:lpstr>
    </vt:vector>
  </TitlesOfParts>
  <Manager/>
  <Company>Fujixerox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Subheading</dc:title>
  <dc:subject/>
  <dc:creator>Eugenia Lee</dc:creator>
  <cp:keywords/>
  <dc:description/>
  <cp:lastModifiedBy>Jolynna Sinanan</cp:lastModifiedBy>
  <cp:revision>169</cp:revision>
  <cp:lastPrinted>2018-02-05T00:02:03Z</cp:lastPrinted>
  <dcterms:created xsi:type="dcterms:W3CDTF">2016-03-25T05:24:17Z</dcterms:created>
  <dcterms:modified xsi:type="dcterms:W3CDTF">2022-09-30T17:03:01Z</dcterms:modified>
  <cp:category/>
</cp:coreProperties>
</file>