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1" r:id="rId2"/>
    <p:sldId id="272" r:id="rId3"/>
    <p:sldId id="257" r:id="rId4"/>
    <p:sldId id="289" r:id="rId5"/>
    <p:sldId id="290" r:id="rId6"/>
    <p:sldId id="265" r:id="rId7"/>
    <p:sldId id="262" r:id="rId8"/>
    <p:sldId id="274" r:id="rId9"/>
    <p:sldId id="285" r:id="rId10"/>
    <p:sldId id="286" r:id="rId11"/>
    <p:sldId id="303" r:id="rId12"/>
    <p:sldId id="304" r:id="rId13"/>
    <p:sldId id="305" r:id="rId14"/>
    <p:sldId id="311" r:id="rId15"/>
    <p:sldId id="312" r:id="rId16"/>
    <p:sldId id="288" r:id="rId17"/>
    <p:sldId id="300" r:id="rId18"/>
    <p:sldId id="297" r:id="rId19"/>
    <p:sldId id="275" r:id="rId20"/>
    <p:sldId id="276" r:id="rId21"/>
    <p:sldId id="301" r:id="rId22"/>
    <p:sldId id="277" r:id="rId23"/>
    <p:sldId id="278" r:id="rId24"/>
    <p:sldId id="279" r:id="rId25"/>
    <p:sldId id="281" r:id="rId26"/>
    <p:sldId id="270" r:id="rId27"/>
    <p:sldId id="282" r:id="rId28"/>
    <p:sldId id="268" r:id="rId29"/>
    <p:sldId id="296" r:id="rId30"/>
    <p:sldId id="298" r:id="rId31"/>
    <p:sldId id="299" r:id="rId32"/>
    <p:sldId id="287" r:id="rId33"/>
    <p:sldId id="292" r:id="rId34"/>
    <p:sldId id="294" r:id="rId35"/>
    <p:sldId id="293" r:id="rId36"/>
    <p:sldId id="306" r:id="rId37"/>
    <p:sldId id="284" r:id="rId38"/>
    <p:sldId id="291" r:id="rId39"/>
    <p:sldId id="307" r:id="rId40"/>
    <p:sldId id="308" r:id="rId41"/>
    <p:sldId id="260" r:id="rId42"/>
    <p:sldId id="310" r:id="rId43"/>
    <p:sldId id="266" r:id="rId44"/>
    <p:sldId id="30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65" autoAdjust="0"/>
  </p:normalViewPr>
  <p:slideViewPr>
    <p:cSldViewPr>
      <p:cViewPr varScale="1">
        <p:scale>
          <a:sx n="97" d="100"/>
          <a:sy n="97" d="100"/>
        </p:scale>
        <p:origin x="-3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7A363-6E0E-4C2F-AC78-C02F12321CA8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EC49A-A2FD-40E4-9128-3CF061848E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142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082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685669" indent="-263719">
              <a:defRPr>
                <a:solidFill>
                  <a:schemeClr val="tx1"/>
                </a:solidFill>
                <a:latin typeface="Arial" charset="0"/>
              </a:defRPr>
            </a:lvl2pPr>
            <a:lvl3pPr marL="1054875" indent="-210975">
              <a:defRPr>
                <a:solidFill>
                  <a:schemeClr val="tx1"/>
                </a:solidFill>
                <a:latin typeface="Arial" charset="0"/>
              </a:defRPr>
            </a:lvl3pPr>
            <a:lvl4pPr marL="1476825" indent="-210975">
              <a:defRPr>
                <a:solidFill>
                  <a:schemeClr val="tx1"/>
                </a:solidFill>
                <a:latin typeface="Arial" charset="0"/>
              </a:defRPr>
            </a:lvl4pPr>
            <a:lvl5pPr marL="1898774" indent="-210975">
              <a:defRPr>
                <a:solidFill>
                  <a:schemeClr val="tx1"/>
                </a:solidFill>
                <a:latin typeface="Arial" charset="0"/>
              </a:defRPr>
            </a:lvl5pPr>
            <a:lvl6pPr marL="23207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26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46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65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C4D3F2-DA21-420B-AC4A-90318403890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9354" y="4342939"/>
            <a:ext cx="5012853" cy="2882055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336524" lvl="1" indent="-336524" defTabSz="871628">
              <a:spcAft>
                <a:spcPts val="955"/>
              </a:spcAft>
              <a:buClr>
                <a:srgbClr val="558ED5"/>
              </a:buClr>
              <a:defRPr/>
            </a:pPr>
            <a:endParaRPr lang="en-GB" sz="10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685669" indent="-263719">
              <a:defRPr>
                <a:solidFill>
                  <a:schemeClr val="tx1"/>
                </a:solidFill>
                <a:latin typeface="Arial" charset="0"/>
              </a:defRPr>
            </a:lvl2pPr>
            <a:lvl3pPr marL="1054875" indent="-210975">
              <a:defRPr>
                <a:solidFill>
                  <a:schemeClr val="tx1"/>
                </a:solidFill>
                <a:latin typeface="Arial" charset="0"/>
              </a:defRPr>
            </a:lvl3pPr>
            <a:lvl4pPr marL="1476825" indent="-210975">
              <a:defRPr>
                <a:solidFill>
                  <a:schemeClr val="tx1"/>
                </a:solidFill>
                <a:latin typeface="Arial" charset="0"/>
              </a:defRPr>
            </a:lvl4pPr>
            <a:lvl5pPr marL="1898774" indent="-210975">
              <a:defRPr>
                <a:solidFill>
                  <a:schemeClr val="tx1"/>
                </a:solidFill>
                <a:latin typeface="Arial" charset="0"/>
              </a:defRPr>
            </a:lvl5pPr>
            <a:lvl6pPr marL="23207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26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46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65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A2F724-0DB4-46C2-B968-27137DBDD1E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9354" y="4342939"/>
            <a:ext cx="5012853" cy="2882055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336524" lvl="1" indent="-336524" defTabSz="871628">
              <a:spcAft>
                <a:spcPts val="955"/>
              </a:spcAft>
              <a:buClr>
                <a:srgbClr val="558ED5"/>
              </a:buClr>
              <a:defRPr/>
            </a:pPr>
            <a:endParaRPr lang="en-GB" sz="10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685669" indent="-263719">
              <a:defRPr>
                <a:solidFill>
                  <a:schemeClr val="tx1"/>
                </a:solidFill>
                <a:latin typeface="Arial" charset="0"/>
              </a:defRPr>
            </a:lvl2pPr>
            <a:lvl3pPr marL="1054875" indent="-210975">
              <a:defRPr>
                <a:solidFill>
                  <a:schemeClr val="tx1"/>
                </a:solidFill>
                <a:latin typeface="Arial" charset="0"/>
              </a:defRPr>
            </a:lvl3pPr>
            <a:lvl4pPr marL="1476825" indent="-210975">
              <a:defRPr>
                <a:solidFill>
                  <a:schemeClr val="tx1"/>
                </a:solidFill>
                <a:latin typeface="Arial" charset="0"/>
              </a:defRPr>
            </a:lvl4pPr>
            <a:lvl5pPr marL="1898774" indent="-210975">
              <a:defRPr>
                <a:solidFill>
                  <a:schemeClr val="tx1"/>
                </a:solidFill>
                <a:latin typeface="Arial" charset="0"/>
              </a:defRPr>
            </a:lvl5pPr>
            <a:lvl6pPr marL="23207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26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462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6574" indent="-21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B4476B-5D45-4720-927A-7715AA6124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9354" y="4342939"/>
            <a:ext cx="5012853" cy="2882055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336524" lvl="1" indent="-336524" defTabSz="871628">
              <a:spcAft>
                <a:spcPts val="955"/>
              </a:spcAft>
              <a:buClr>
                <a:srgbClr val="558ED5"/>
              </a:buClr>
              <a:defRPr/>
            </a:pPr>
            <a:endParaRPr lang="en-GB" sz="10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62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06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082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457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315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843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171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80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103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151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4502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057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781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77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889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689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642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298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0035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517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8898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7434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8898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3996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973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4088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1114-B9CA-420E-B1D2-D7CB7EDE8150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07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6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342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08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49A-A2FD-40E4-9128-3CF061848E9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5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75FCB-DD14-4284-8E4B-AE740EBB198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38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65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4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31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29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73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544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28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64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79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1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855CE-50B8-4756-8A3F-FD6F8DA9E844}" type="datetimeFigureOut">
              <a:rPr lang="en-GB" smtClean="0"/>
              <a:t>05/11/2014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2935-E9A4-434C-800C-C695BF3C7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3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17" Type="http://schemas.openxmlformats.org/officeDocument/2006/relationships/image" Target="../media/image22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6400" y="1625600"/>
            <a:ext cx="5677768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9pPr>
          </a:lstStyle>
          <a:p>
            <a:pPr eaLnBrk="1" hangingPunct="1"/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 you making the most of Open Access?</a:t>
            </a:r>
            <a:r>
              <a:rPr lang="en-GB" alt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/>
            </a:r>
            <a:br>
              <a:rPr lang="en-GB" alt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</a:br>
            <a:endParaRPr lang="en-US" altLang="en-US" sz="30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422099" y="4581851"/>
            <a:ext cx="7982024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2" charset="-128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en-GB" altLang="en-US" sz="2400" dirty="0" smtClean="0">
                <a:solidFill>
                  <a:srgbClr val="595959"/>
                </a:solidFill>
                <a:latin typeface="Arila" charset="0"/>
              </a:rPr>
              <a:t>Helen Dobson</a:t>
            </a:r>
          </a:p>
          <a:p>
            <a:pPr algn="r" eaLnBrk="1" hangingPunct="1">
              <a:lnSpc>
                <a:spcPct val="120000"/>
              </a:lnSpc>
            </a:pPr>
            <a:r>
              <a:rPr lang="en-GB" altLang="en-US" sz="2400" dirty="0" smtClean="0">
                <a:solidFill>
                  <a:srgbClr val="595959"/>
                </a:solidFill>
                <a:latin typeface="Arila" charset="0"/>
              </a:rPr>
              <a:t>Research Services Librarian</a:t>
            </a:r>
            <a:endParaRPr lang="en-GB" altLang="en-US" sz="2400" dirty="0">
              <a:solidFill>
                <a:srgbClr val="595959"/>
              </a:solidFill>
              <a:latin typeface="Arila" charset="0"/>
            </a:endParaRPr>
          </a:p>
          <a:p>
            <a:pPr algn="r" eaLnBrk="1" hangingPunct="1">
              <a:lnSpc>
                <a:spcPct val="120000"/>
              </a:lnSpc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helen.j.dobson@manchester.ac.uk</a:t>
            </a:r>
          </a:p>
          <a:p>
            <a:pPr algn="r" eaLnBrk="1" hangingPunct="1">
              <a:lnSpc>
                <a:spcPct val="120000"/>
              </a:lnSpc>
            </a:pPr>
            <a:endParaRPr lang="en-GB" altLang="en-US" sz="2400" dirty="0">
              <a:solidFill>
                <a:srgbClr val="595959"/>
              </a:solidFill>
              <a:latin typeface="Arila" charset="0"/>
            </a:endParaRP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519113" y="2809875"/>
            <a:ext cx="7013575" cy="0"/>
          </a:xfrm>
          <a:prstGeom prst="line">
            <a:avLst/>
          </a:prstGeom>
          <a:noFill/>
          <a:ln w="25400">
            <a:solidFill>
              <a:srgbClr val="660066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3077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CSEUK Primary (r) Mon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568950"/>
            <a:ext cx="819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9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 l="12104" t="20430" r="60728" b="68230"/>
          <a:stretch>
            <a:fillRect/>
          </a:stretch>
        </p:blipFill>
        <p:spPr bwMode="auto">
          <a:xfrm>
            <a:off x="557629" y="560164"/>
            <a:ext cx="33123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BBSRC: bioscience for the fu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592" y="2034580"/>
            <a:ext cx="2133600" cy="533400"/>
          </a:xfrm>
          <a:prstGeom prst="rect">
            <a:avLst/>
          </a:prstGeom>
          <a:noFill/>
        </p:spPr>
      </p:pic>
      <p:pic>
        <p:nvPicPr>
          <p:cNvPr id="31751" name="Picture 7" descr="EPSRC - Engineering and Physical Sciences Research Counc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814925"/>
            <a:ext cx="2215628" cy="864096"/>
          </a:xfrm>
          <a:prstGeom prst="rect">
            <a:avLst/>
          </a:prstGeom>
          <a:noFill/>
        </p:spPr>
      </p:pic>
      <p:pic>
        <p:nvPicPr>
          <p:cNvPr id="31753" name="Picture 9" descr="ESR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6446" y="2814925"/>
            <a:ext cx="1184532" cy="1008112"/>
          </a:xfrm>
          <a:prstGeom prst="rect">
            <a:avLst/>
          </a:prstGeom>
          <a:noFill/>
        </p:spPr>
      </p:pic>
      <p:pic>
        <p:nvPicPr>
          <p:cNvPr id="31755" name="Picture 11" descr="MRC: Medical Research Council: Leading science for better healt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8965" y="4139747"/>
            <a:ext cx="1724025" cy="749377"/>
          </a:xfrm>
          <a:prstGeom prst="rect">
            <a:avLst/>
          </a:prstGeom>
          <a:noFill/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8" cstate="print"/>
          <a:srcRect l="20469" t="16925" r="65947" b="70790"/>
          <a:stretch>
            <a:fillRect/>
          </a:stretch>
        </p:blipFill>
        <p:spPr bwMode="auto">
          <a:xfrm>
            <a:off x="898819" y="4046383"/>
            <a:ext cx="16561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8" name="Picture 14" descr="STFC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629" y="5312026"/>
            <a:ext cx="3600450" cy="1219201"/>
          </a:xfrm>
          <a:prstGeom prst="rect">
            <a:avLst/>
          </a:prstGeom>
          <a:noFill/>
        </p:spPr>
      </p:pic>
      <p:pic>
        <p:nvPicPr>
          <p:cNvPr id="31760" name="Picture 16" descr="Wellcome Trust"/>
          <p:cNvPicPr>
            <a:picLocks noChangeAspect="1" noChangeArrowheads="1"/>
          </p:cNvPicPr>
          <p:nvPr/>
        </p:nvPicPr>
        <p:blipFill>
          <a:blip r:embed="rId10" cstate="print"/>
          <a:srcRect r="62555" b="-8977"/>
          <a:stretch>
            <a:fillRect/>
          </a:stretch>
        </p:blipFill>
        <p:spPr bwMode="auto">
          <a:xfrm>
            <a:off x="5548334" y="332656"/>
            <a:ext cx="3292544" cy="792088"/>
          </a:xfrm>
          <a:prstGeom prst="rect">
            <a:avLst/>
          </a:prstGeom>
          <a:noFill/>
        </p:spPr>
      </p:pic>
      <p:pic>
        <p:nvPicPr>
          <p:cNvPr id="17" name="Picture 2" descr="Homepa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75690" y="1124744"/>
            <a:ext cx="1512168" cy="1588412"/>
          </a:xfrm>
          <a:prstGeom prst="rect">
            <a:avLst/>
          </a:prstGeom>
          <a:noFill/>
        </p:spPr>
      </p:pic>
      <p:pic>
        <p:nvPicPr>
          <p:cNvPr id="18" name="Picture 4" descr="HEFCE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16034" y="5312026"/>
            <a:ext cx="3529364" cy="1186341"/>
          </a:xfrm>
          <a:prstGeom prst="rect">
            <a:avLst/>
          </a:prstGeom>
          <a:noFill/>
        </p:spPr>
      </p:pic>
      <p:pic>
        <p:nvPicPr>
          <p:cNvPr id="8194" name="Picture 2" descr="British Heart Foundati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76" y="240828"/>
            <a:ext cx="8001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om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79" y="1482129"/>
            <a:ext cx="2095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om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79" y="3854517"/>
            <a:ext cx="22764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6704" r="75875" b="81733"/>
          <a:stretch/>
        </p:blipFill>
        <p:spPr bwMode="auto">
          <a:xfrm>
            <a:off x="4377331" y="2420888"/>
            <a:ext cx="1656995" cy="112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Arthritis Research UK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0"/>
          <a:stretch/>
        </p:blipFill>
        <p:spPr bwMode="auto">
          <a:xfrm>
            <a:off x="6004847" y="2814925"/>
            <a:ext cx="3009900" cy="103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2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 txBox="1">
            <a:spLocks/>
          </p:cNvSpPr>
          <p:nvPr/>
        </p:nvSpPr>
        <p:spPr bwMode="auto">
          <a:xfrm>
            <a:off x="539750" y="2565400"/>
            <a:ext cx="7921625" cy="2808288"/>
          </a:xfrm>
          <a:prstGeom prst="rect">
            <a:avLst/>
          </a:prstGeom>
          <a:solidFill>
            <a:srgbClr val="1464BE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lIns="180000" tIns="180000" rIns="180000" bIns="180000"/>
          <a:lstStyle/>
          <a:p>
            <a:pPr defTabSz="912813" fontAlgn="auto">
              <a:spcBef>
                <a:spcPct val="20000"/>
              </a:spcBef>
              <a:spcAft>
                <a:spcPts val="0"/>
              </a:spcAft>
              <a:buClr>
                <a:srgbClr val="558ED5"/>
              </a:buClr>
              <a:defRPr/>
            </a:pPr>
            <a:r>
              <a:rPr lang="en-GB" sz="2800" b="1" dirty="0">
                <a:solidFill>
                  <a:prstClr val="black"/>
                </a:solidFill>
                <a:latin typeface="Calibri" pitchFamily="34" charset="0"/>
                <a:cs typeface="+mn-cs"/>
              </a:rPr>
              <a:t>Deposit requirements</a:t>
            </a:r>
          </a:p>
          <a:p>
            <a:pPr marL="342900" indent="-342900" defTabSz="912813" fontAlgn="auto">
              <a:spcBef>
                <a:spcPct val="20000"/>
              </a:spcBef>
              <a:spcAft>
                <a:spcPts val="0"/>
              </a:spcAft>
              <a:buClr>
                <a:srgbClr val="558ED5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itchFamily="34" charset="0"/>
                <a:cs typeface="+mn-cs"/>
              </a:rPr>
              <a:t>Output must be deposited in an institutional or subject repository within three months of being accepted for publication.</a:t>
            </a:r>
          </a:p>
          <a:p>
            <a:pPr marL="342900" indent="-342900" defTabSz="912813" fontAlgn="auto">
              <a:spcBef>
                <a:spcPct val="20000"/>
              </a:spcBef>
              <a:spcAft>
                <a:spcPts val="0"/>
              </a:spcAft>
              <a:buClr>
                <a:srgbClr val="558ED5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itchFamily="34" charset="0"/>
                <a:cs typeface="+mn-cs"/>
              </a:rPr>
              <a:t>Output must be deposited as the final, peer-reviewed text (as a minimum). </a:t>
            </a:r>
          </a:p>
        </p:txBody>
      </p:sp>
      <p:sp>
        <p:nvSpPr>
          <p:cNvPr id="7171" name="Title 1"/>
          <p:cNvSpPr txBox="1">
            <a:spLocks/>
          </p:cNvSpPr>
          <p:nvPr/>
        </p:nvSpPr>
        <p:spPr bwMode="auto">
          <a:xfrm>
            <a:off x="611188" y="419100"/>
            <a:ext cx="82089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4000" dirty="0" smtClean="0">
                <a:solidFill>
                  <a:srgbClr val="1464BE"/>
                </a:solidFill>
                <a:latin typeface="Georgia" pitchFamily="18" charset="0"/>
              </a:rPr>
              <a:t>HEFCE Open </a:t>
            </a:r>
            <a:r>
              <a:rPr lang="en-GB" altLang="en-US" sz="4000" dirty="0">
                <a:solidFill>
                  <a:srgbClr val="1464BE"/>
                </a:solidFill>
                <a:latin typeface="Georgia" pitchFamily="18" charset="0"/>
              </a:rPr>
              <a:t>access criteria (</a:t>
            </a:r>
            <a:r>
              <a:rPr lang="en-GB" altLang="en-US" sz="4000" dirty="0" smtClean="0">
                <a:solidFill>
                  <a:srgbClr val="1464BE"/>
                </a:solidFill>
                <a:latin typeface="Georgia" pitchFamily="18" charset="0"/>
              </a:rPr>
              <a:t>1)</a:t>
            </a:r>
            <a:endParaRPr lang="en-GB" altLang="en-US" sz="4000" dirty="0">
              <a:solidFill>
                <a:srgbClr val="1464BE"/>
              </a:solidFill>
              <a:latin typeface="Georgia" pitchFamily="18" charset="0"/>
            </a:endParaRP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611188" y="1473200"/>
            <a:ext cx="79216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912813">
              <a:defRPr>
                <a:solidFill>
                  <a:schemeClr val="tx1"/>
                </a:solidFill>
                <a:latin typeface="Arial" charset="0"/>
              </a:defRPr>
            </a:lvl1pPr>
            <a:lvl2pPr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0" hangingPunct="0">
              <a:lnSpc>
                <a:spcPts val="2800"/>
              </a:lnSpc>
              <a:spcAft>
                <a:spcPts val="1000"/>
              </a:spcAft>
              <a:buClr>
                <a:srgbClr val="558ED5"/>
              </a:buClr>
            </a:pPr>
            <a:r>
              <a:rPr lang="en-GB" altLang="en-US" sz="2600" b="1" i="1">
                <a:solidFill>
                  <a:srgbClr val="000000"/>
                </a:solidFill>
                <a:latin typeface="Calibri" pitchFamily="34" charset="0"/>
              </a:rPr>
              <a:t>Outputs meeting the definition must satisfy all of the following requirements to be treated as open-access. </a:t>
            </a:r>
            <a:endParaRPr lang="en-US" altLang="en-US" sz="2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 txBox="1">
            <a:spLocks/>
          </p:cNvSpPr>
          <p:nvPr/>
        </p:nvSpPr>
        <p:spPr bwMode="auto">
          <a:xfrm>
            <a:off x="539750" y="2565400"/>
            <a:ext cx="7921625" cy="1727200"/>
          </a:xfrm>
          <a:prstGeom prst="rect">
            <a:avLst/>
          </a:prstGeom>
          <a:solidFill>
            <a:srgbClr val="1464BE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lIns="180000" tIns="180000" rIns="180000" bIns="180000"/>
          <a:lstStyle/>
          <a:p>
            <a:pPr defTabSz="912813" fontAlgn="auto">
              <a:spcBef>
                <a:spcPct val="20000"/>
              </a:spcBef>
              <a:spcAft>
                <a:spcPts val="0"/>
              </a:spcAft>
              <a:buClr>
                <a:srgbClr val="558ED5"/>
              </a:buClr>
              <a:defRPr/>
            </a:pPr>
            <a:r>
              <a:rPr lang="en-GB" sz="2800" b="1" dirty="0">
                <a:solidFill>
                  <a:prstClr val="black"/>
                </a:solidFill>
                <a:latin typeface="Calibri" pitchFamily="34" charset="0"/>
                <a:cs typeface="+mn-cs"/>
              </a:rPr>
              <a:t>Discovery requirements</a:t>
            </a:r>
          </a:p>
          <a:p>
            <a:pPr marL="342900" indent="-342900" defTabSz="912813" fontAlgn="auto">
              <a:spcBef>
                <a:spcPct val="20000"/>
              </a:spcBef>
              <a:spcAft>
                <a:spcPts val="0"/>
              </a:spcAft>
              <a:buClr>
                <a:srgbClr val="558ED5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itchFamily="34" charset="0"/>
                <a:cs typeface="+mn-cs"/>
              </a:rPr>
              <a:t>Output must be discoverable to anyone with an internet connection, and to search engines.</a:t>
            </a:r>
            <a:endParaRPr lang="en-US" sz="22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marL="342900" indent="-342900" defTabSz="912813" fontAlgn="auto">
              <a:spcBef>
                <a:spcPct val="20000"/>
              </a:spcBef>
              <a:spcAft>
                <a:spcPts val="0"/>
              </a:spcAft>
              <a:buClr>
                <a:srgbClr val="558ED5"/>
              </a:buClr>
              <a:defRPr/>
            </a:pPr>
            <a:endParaRPr lang="en-GB" sz="22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8195" name="Title 1"/>
          <p:cNvSpPr txBox="1">
            <a:spLocks/>
          </p:cNvSpPr>
          <p:nvPr/>
        </p:nvSpPr>
        <p:spPr bwMode="auto">
          <a:xfrm>
            <a:off x="611188" y="419100"/>
            <a:ext cx="82089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4000" dirty="0" smtClean="0">
                <a:solidFill>
                  <a:srgbClr val="1464BE"/>
                </a:solidFill>
                <a:latin typeface="Georgia" pitchFamily="18" charset="0"/>
              </a:rPr>
              <a:t>HEFCE Open </a:t>
            </a:r>
            <a:r>
              <a:rPr lang="en-GB" altLang="en-US" sz="4000" dirty="0">
                <a:solidFill>
                  <a:srgbClr val="1464BE"/>
                </a:solidFill>
                <a:latin typeface="Georgia" pitchFamily="18" charset="0"/>
              </a:rPr>
              <a:t>access criteria (2)</a:t>
            </a: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611188" y="1473200"/>
            <a:ext cx="79216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912813">
              <a:defRPr>
                <a:solidFill>
                  <a:schemeClr val="tx1"/>
                </a:solidFill>
                <a:latin typeface="Arial" charset="0"/>
              </a:defRPr>
            </a:lvl1pPr>
            <a:lvl2pPr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0" hangingPunct="0">
              <a:lnSpc>
                <a:spcPts val="2800"/>
              </a:lnSpc>
              <a:spcAft>
                <a:spcPts val="1000"/>
              </a:spcAft>
              <a:buClr>
                <a:srgbClr val="558ED5"/>
              </a:buClr>
            </a:pPr>
            <a:r>
              <a:rPr lang="en-GB" altLang="en-US" sz="2600" b="1" i="1">
                <a:solidFill>
                  <a:srgbClr val="000000"/>
                </a:solidFill>
                <a:latin typeface="Calibri" pitchFamily="34" charset="0"/>
              </a:rPr>
              <a:t>Outputs meeting the definition must satisfy all of the following requirements to be treated as open-access. </a:t>
            </a:r>
            <a:endParaRPr lang="en-US" altLang="en-US" sz="2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 txBox="1">
            <a:spLocks/>
          </p:cNvSpPr>
          <p:nvPr/>
        </p:nvSpPr>
        <p:spPr bwMode="auto">
          <a:xfrm>
            <a:off x="539750" y="2565400"/>
            <a:ext cx="7921625" cy="4032250"/>
          </a:xfrm>
          <a:prstGeom prst="rect">
            <a:avLst/>
          </a:prstGeom>
          <a:solidFill>
            <a:srgbClr val="1464BE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lIns="180000" tIns="180000" rIns="180000" bIns="180000"/>
          <a:lstStyle/>
          <a:p>
            <a:pPr defTabSz="912813" fontAlgn="auto">
              <a:spcBef>
                <a:spcPct val="20000"/>
              </a:spcBef>
              <a:spcAft>
                <a:spcPts val="0"/>
              </a:spcAft>
              <a:buClr>
                <a:srgbClr val="558ED5"/>
              </a:buClr>
              <a:defRPr/>
            </a:pPr>
            <a:r>
              <a:rPr lang="en-GB" sz="2800" b="1" dirty="0">
                <a:solidFill>
                  <a:prstClr val="black"/>
                </a:solidFill>
                <a:latin typeface="Calibri" pitchFamily="34" charset="0"/>
                <a:cs typeface="+mn-cs"/>
              </a:rPr>
              <a:t>Access requirements</a:t>
            </a:r>
          </a:p>
          <a:p>
            <a:pPr marL="342900" indent="-342900" defTabSz="912813" fontAlgn="auto">
              <a:spcBef>
                <a:spcPct val="20000"/>
              </a:spcBef>
              <a:spcAft>
                <a:spcPts val="0"/>
              </a:spcAft>
              <a:buClr>
                <a:srgbClr val="558ED5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itchFamily="34" charset="0"/>
                <a:cs typeface="+mn-cs"/>
              </a:rPr>
              <a:t>Output must allow anyone with internet access to search electronically within the text, read it and download it without charge.</a:t>
            </a:r>
          </a:p>
          <a:p>
            <a:pPr marL="342900" indent="-342900" defTabSz="912813" fontAlgn="auto">
              <a:spcBef>
                <a:spcPct val="20000"/>
              </a:spcBef>
              <a:spcAft>
                <a:spcPts val="0"/>
              </a:spcAft>
              <a:buClr>
                <a:srgbClr val="558ED5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itchFamily="34" charset="0"/>
                <a:cs typeface="+mn-cs"/>
              </a:rPr>
              <a:t>The access requirements must be fulfilled as soon as any embargo period has elapsed. Embargo periods should not exceed the following maxima: </a:t>
            </a:r>
          </a:p>
          <a:p>
            <a:pPr marL="800100" lvl="1" indent="-342900" defTabSz="912813" fontAlgn="auto">
              <a:spcBef>
                <a:spcPct val="20000"/>
              </a:spcBef>
              <a:spcAft>
                <a:spcPts val="0"/>
              </a:spcAft>
              <a:buClr>
                <a:srgbClr val="558ED5"/>
              </a:buClr>
              <a:buFont typeface="Courier New" panose="02070309020205020404" pitchFamily="49" charset="0"/>
              <a:buChar char="o"/>
              <a:defRPr/>
            </a:pPr>
            <a:r>
              <a:rPr lang="en-GB" sz="2400" dirty="0">
                <a:solidFill>
                  <a:prstClr val="black"/>
                </a:solidFill>
                <a:latin typeface="Calibri" pitchFamily="34" charset="0"/>
                <a:cs typeface="+mn-cs"/>
              </a:rPr>
              <a:t>12 months for REF main panels A and B</a:t>
            </a:r>
          </a:p>
          <a:p>
            <a:pPr marL="800100" lvl="1" indent="-342900" defTabSz="912813" fontAlgn="auto">
              <a:spcBef>
                <a:spcPct val="20000"/>
              </a:spcBef>
              <a:spcAft>
                <a:spcPts val="0"/>
              </a:spcAft>
              <a:buClr>
                <a:srgbClr val="558ED5"/>
              </a:buClr>
              <a:buFont typeface="Courier New" panose="02070309020205020404" pitchFamily="49" charset="0"/>
              <a:buChar char="o"/>
              <a:defRPr/>
            </a:pPr>
            <a:r>
              <a:rPr lang="en-GB" sz="2400" dirty="0">
                <a:solidFill>
                  <a:prstClr val="black"/>
                </a:solidFill>
                <a:latin typeface="Calibri" pitchFamily="34" charset="0"/>
                <a:cs typeface="+mn-cs"/>
              </a:rPr>
              <a:t>24 months for REF main panels C and D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611188" y="419100"/>
            <a:ext cx="82089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4000" dirty="0" smtClean="0">
                <a:solidFill>
                  <a:srgbClr val="1464BE"/>
                </a:solidFill>
                <a:latin typeface="Georgia" pitchFamily="18" charset="0"/>
              </a:rPr>
              <a:t>HEFCE Open </a:t>
            </a:r>
            <a:r>
              <a:rPr lang="en-GB" altLang="en-US" sz="4000" dirty="0">
                <a:solidFill>
                  <a:srgbClr val="1464BE"/>
                </a:solidFill>
                <a:latin typeface="Georgia" pitchFamily="18" charset="0"/>
              </a:rPr>
              <a:t>access criteria (3)</a:t>
            </a: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611188" y="1473200"/>
            <a:ext cx="79216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912813">
              <a:defRPr>
                <a:solidFill>
                  <a:schemeClr val="tx1"/>
                </a:solidFill>
                <a:latin typeface="Arial" charset="0"/>
              </a:defRPr>
            </a:lvl1pPr>
            <a:lvl2pPr indent="-285750" defTabSz="91281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0" hangingPunct="0">
              <a:lnSpc>
                <a:spcPts val="2800"/>
              </a:lnSpc>
              <a:spcAft>
                <a:spcPts val="1000"/>
              </a:spcAft>
              <a:buClr>
                <a:srgbClr val="558ED5"/>
              </a:buClr>
            </a:pPr>
            <a:r>
              <a:rPr lang="en-GB" altLang="en-US" sz="2600" b="1" i="1">
                <a:solidFill>
                  <a:srgbClr val="000000"/>
                </a:solidFill>
                <a:latin typeface="Calibri" pitchFamily="34" charset="0"/>
              </a:rPr>
              <a:t>Outputs meeting the definition must satisfy all of the following requirements to be treated as open-access. </a:t>
            </a:r>
            <a:endParaRPr lang="en-US" altLang="en-US" sz="2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2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t="2706" r="7448" b="5960"/>
          <a:stretch/>
        </p:blipFill>
        <p:spPr bwMode="auto">
          <a:xfrm>
            <a:off x="539552" y="0"/>
            <a:ext cx="8098974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4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4" b="8105"/>
          <a:stretch/>
        </p:blipFill>
        <p:spPr bwMode="auto">
          <a:xfrm>
            <a:off x="251520" y="332656"/>
            <a:ext cx="8645421" cy="594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68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 smtClean="0">
                <a:solidFill>
                  <a:srgbClr val="7030A0"/>
                </a:solidFill>
              </a:rPr>
              <a:t>Does your funder provide funds to pay for Open Access?</a:t>
            </a:r>
            <a:endParaRPr lang="en-GB" sz="7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2356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Funds available 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sz="4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RCUK block grant</a:t>
            </a:r>
          </a:p>
          <a:p>
            <a:r>
              <a:rPr lang="en-GB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Charity Open </a:t>
            </a:r>
            <a:r>
              <a:rPr lang="en-GB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Access Fund (</a:t>
            </a:r>
            <a:r>
              <a:rPr lang="en-GB" sz="4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pilot</a:t>
            </a:r>
            <a:r>
              <a:rPr lang="en-GB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r>
              <a:rPr lang="en-GB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Library Open Access Fund (</a:t>
            </a:r>
            <a:r>
              <a:rPr lang="en-GB" sz="4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pilot</a:t>
            </a:r>
            <a:r>
              <a:rPr lang="en-GB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endParaRPr lang="en-GB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www.manchester.ac.uk/openaccess/requestapc</a:t>
            </a:r>
          </a:p>
          <a:p>
            <a:endParaRPr lang="en-GB" sz="4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43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 smtClean="0">
                <a:solidFill>
                  <a:srgbClr val="7030A0"/>
                </a:solidFill>
              </a:rPr>
              <a:t>Open Access?</a:t>
            </a:r>
          </a:p>
          <a:p>
            <a:pPr marL="0" indent="0" algn="ctr">
              <a:buNone/>
            </a:pPr>
            <a:r>
              <a:rPr lang="en-GB" sz="7200" dirty="0" smtClean="0">
                <a:solidFill>
                  <a:srgbClr val="7030A0"/>
                </a:solidFill>
              </a:rPr>
              <a:t>It’s complicated…</a:t>
            </a:r>
            <a:endParaRPr lang="en-GB" sz="7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t="5703" r="12042" b="4124"/>
          <a:stretch/>
        </p:blipFill>
        <p:spPr bwMode="auto">
          <a:xfrm>
            <a:off x="1043607" y="116632"/>
            <a:ext cx="7206807" cy="669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347864" y="2636912"/>
            <a:ext cx="994319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2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2356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not, why not?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Time</a:t>
            </a:r>
          </a:p>
          <a:p>
            <a:r>
              <a:rPr lang="en-GB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Cost</a:t>
            </a:r>
          </a:p>
          <a:p>
            <a:r>
              <a:rPr lang="en-GB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Confusion</a:t>
            </a:r>
          </a:p>
          <a:p>
            <a:r>
              <a:rPr lang="en-GB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Concern about OA licences</a:t>
            </a:r>
          </a:p>
          <a:p>
            <a:r>
              <a:rPr lang="en-GB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Just for articles?</a:t>
            </a:r>
          </a:p>
          <a:p>
            <a:pPr marL="0" indent="0">
              <a:buNone/>
            </a:pPr>
            <a:endParaRPr lang="en-GB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2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7152" r="11894" b="3907"/>
          <a:stretch/>
        </p:blipFill>
        <p:spPr bwMode="auto">
          <a:xfrm>
            <a:off x="1043608" y="89856"/>
            <a:ext cx="7280004" cy="667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23528" y="4509120"/>
            <a:ext cx="864096" cy="7200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3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3461" r="14800" b="4808"/>
          <a:stretch/>
        </p:blipFill>
        <p:spPr bwMode="auto">
          <a:xfrm>
            <a:off x="-81885" y="213661"/>
            <a:ext cx="9252520" cy="625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55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6" t="6933" r="11954" b="4004"/>
          <a:stretch/>
        </p:blipFill>
        <p:spPr bwMode="auto">
          <a:xfrm>
            <a:off x="1547664" y="26490"/>
            <a:ext cx="5987059" cy="674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827584" y="3849358"/>
            <a:ext cx="936104" cy="3717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252" y="32030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Unfunded researchers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4067944" y="4077072"/>
            <a:ext cx="936104" cy="545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51824" y="5085184"/>
            <a:ext cx="101186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067944" y="4812229"/>
            <a:ext cx="936104" cy="545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322100" y="1196752"/>
            <a:ext cx="1410139" cy="545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27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6" grpId="0" animBg="1"/>
      <p:bldP spid="16" grpId="1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6446" r="12188" b="7836"/>
          <a:stretch/>
        </p:blipFill>
        <p:spPr bwMode="auto">
          <a:xfrm>
            <a:off x="467544" y="-99392"/>
            <a:ext cx="8280920" cy="734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73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8301" r="12266" b="6836"/>
          <a:stretch/>
        </p:blipFill>
        <p:spPr bwMode="auto">
          <a:xfrm>
            <a:off x="822513" y="57014"/>
            <a:ext cx="7632848" cy="67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364088" y="5229200"/>
            <a:ext cx="230425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26154" y="5085184"/>
            <a:ext cx="1331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Version of paper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915816" y="6597352"/>
            <a:ext cx="18722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180793" y="452601"/>
            <a:ext cx="208823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07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sz="7200" dirty="0" smtClean="0">
                <a:solidFill>
                  <a:srgbClr val="7030A0"/>
                </a:solidFill>
              </a:rPr>
              <a:t>Check Open Access options using </a:t>
            </a:r>
          </a:p>
          <a:p>
            <a:pPr marL="0" indent="0" algn="ctr">
              <a:buNone/>
            </a:pPr>
            <a:r>
              <a:rPr lang="en-GB" sz="7200" b="1" dirty="0" smtClean="0">
                <a:solidFill>
                  <a:srgbClr val="7030A0"/>
                </a:solidFill>
              </a:rPr>
              <a:t>Sherpa/</a:t>
            </a:r>
            <a:r>
              <a:rPr lang="en-GB" sz="7200" b="1" dirty="0" err="1" smtClean="0">
                <a:solidFill>
                  <a:srgbClr val="7030A0"/>
                </a:solidFill>
              </a:rPr>
              <a:t>RoMEO</a:t>
            </a:r>
            <a:endParaRPr lang="en-GB" sz="72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GB" sz="6400" dirty="0" smtClean="0">
                <a:solidFill>
                  <a:srgbClr val="7030A0"/>
                </a:solidFill>
              </a:rPr>
              <a:t>www.sherpa.ac.uk/romeo</a:t>
            </a:r>
            <a:endParaRPr lang="en-GB" sz="6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1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" r="5206" b="4220"/>
          <a:stretch/>
        </p:blipFill>
        <p:spPr bwMode="auto">
          <a:xfrm>
            <a:off x="192330" y="0"/>
            <a:ext cx="8700150" cy="68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644008" y="2312876"/>
            <a:ext cx="129614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12160" y="1835822"/>
            <a:ext cx="2952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Author Accepted Manuscript</a:t>
            </a:r>
            <a:endParaRPr lang="en-GB" sz="28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159732" y="1916832"/>
            <a:ext cx="198022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16016" y="3068960"/>
            <a:ext cx="86409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29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7200" dirty="0" smtClean="0">
                <a:solidFill>
                  <a:srgbClr val="7030A0"/>
                </a:solidFill>
              </a:rPr>
              <a:t>RCUK or COAF funded? </a:t>
            </a:r>
          </a:p>
          <a:p>
            <a:pPr marL="0" indent="0" algn="ctr">
              <a:buNone/>
            </a:pPr>
            <a:r>
              <a:rPr lang="en-GB" sz="7200" dirty="0" smtClean="0">
                <a:solidFill>
                  <a:srgbClr val="7030A0"/>
                </a:solidFill>
              </a:rPr>
              <a:t>Check</a:t>
            </a:r>
          </a:p>
          <a:p>
            <a:pPr marL="0" indent="0" algn="ctr">
              <a:buNone/>
            </a:pPr>
            <a:r>
              <a:rPr lang="en-GB" sz="7200" b="1" dirty="0" smtClean="0">
                <a:solidFill>
                  <a:srgbClr val="7030A0"/>
                </a:solidFill>
              </a:rPr>
              <a:t>Sherpa/FACT</a:t>
            </a:r>
          </a:p>
          <a:p>
            <a:pPr marL="0" indent="0" algn="ctr">
              <a:buNone/>
            </a:pPr>
            <a:r>
              <a:rPr lang="en-GB" sz="6400" dirty="0" smtClean="0">
                <a:solidFill>
                  <a:srgbClr val="7030A0"/>
                </a:solidFill>
              </a:rPr>
              <a:t>www.sherpa.ac.uk/fact</a:t>
            </a:r>
            <a:endParaRPr lang="en-GB" sz="6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1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 b="23937"/>
          <a:stretch/>
        </p:blipFill>
        <p:spPr bwMode="auto">
          <a:xfrm>
            <a:off x="-17908" y="692696"/>
            <a:ext cx="9192240" cy="543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9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 smtClean="0">
                <a:solidFill>
                  <a:srgbClr val="7030A0"/>
                </a:solidFill>
              </a:rPr>
              <a:t>What kind of rights do you retain when you publish?</a:t>
            </a:r>
            <a:endParaRPr lang="en-GB" sz="72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GB" sz="5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FFC000"/>
                </a:solidFill>
              </a:rPr>
              <a:t>Gold</a:t>
            </a:r>
            <a:r>
              <a:rPr lang="en-GB" dirty="0" smtClean="0">
                <a:solidFill>
                  <a:srgbClr val="FFC000"/>
                </a:solidFill>
              </a:rPr>
              <a:t> Open Access</a:t>
            </a:r>
          </a:p>
          <a:p>
            <a:pPr lvl="1"/>
            <a:r>
              <a:rPr lang="en-GB" dirty="0" smtClean="0"/>
              <a:t>Free to read </a:t>
            </a:r>
            <a:r>
              <a:rPr lang="en-GB" sz="3600" b="1" i="1" dirty="0" smtClean="0"/>
              <a:t>in the journal</a:t>
            </a:r>
          </a:p>
          <a:p>
            <a:pPr lvl="1"/>
            <a:r>
              <a:rPr lang="en-GB" dirty="0" smtClean="0"/>
              <a:t>Free to </a:t>
            </a:r>
            <a:r>
              <a:rPr lang="en-GB" sz="3600" b="1" i="1" dirty="0" smtClean="0"/>
              <a:t>re-use</a:t>
            </a:r>
            <a:r>
              <a:rPr lang="en-GB" dirty="0" smtClean="0"/>
              <a:t> (CC-BY licence)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3600" b="1" dirty="0" smtClean="0">
                <a:solidFill>
                  <a:srgbClr val="00B050"/>
                </a:solidFill>
              </a:rPr>
              <a:t>Green</a:t>
            </a:r>
            <a:r>
              <a:rPr lang="en-GB" dirty="0" smtClean="0">
                <a:solidFill>
                  <a:srgbClr val="00B050"/>
                </a:solidFill>
              </a:rPr>
              <a:t> Open Access</a:t>
            </a:r>
          </a:p>
          <a:p>
            <a:pPr lvl="1"/>
            <a:r>
              <a:rPr lang="en-GB" dirty="0" smtClean="0"/>
              <a:t>Free to read via </a:t>
            </a:r>
            <a:r>
              <a:rPr lang="en-GB" sz="3600" b="1" i="1" dirty="0" smtClean="0"/>
              <a:t>repository</a:t>
            </a:r>
          </a:p>
          <a:p>
            <a:pPr lvl="1"/>
            <a:r>
              <a:rPr lang="en-GB" dirty="0" smtClean="0"/>
              <a:t>Free to read specified </a:t>
            </a:r>
            <a:r>
              <a:rPr lang="en-GB" sz="3600" b="1" i="1" dirty="0" smtClean="0"/>
              <a:t>version</a:t>
            </a:r>
            <a:r>
              <a:rPr lang="en-GB" dirty="0" smtClean="0"/>
              <a:t> after </a:t>
            </a:r>
            <a:r>
              <a:rPr lang="en-GB" sz="3600" b="1" i="1" dirty="0" smtClean="0"/>
              <a:t>embargo</a:t>
            </a:r>
            <a:endParaRPr lang="en-GB" sz="3600" b="1" i="1" dirty="0"/>
          </a:p>
        </p:txBody>
      </p:sp>
      <p:pic>
        <p:nvPicPr>
          <p:cNvPr id="5" name="Content Placeholder 5" descr="sig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521" y="1340768"/>
            <a:ext cx="7862660" cy="5157905"/>
          </a:xfrm>
          <a:prstGeom prst="rect">
            <a:avLst/>
          </a:prstGeom>
        </p:spPr>
      </p:pic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02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8" t="8210" r="15666" b="6072"/>
          <a:stretch/>
        </p:blipFill>
        <p:spPr bwMode="auto">
          <a:xfrm>
            <a:off x="251520" y="260648"/>
            <a:ext cx="8707901" cy="627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51520" y="5517232"/>
            <a:ext cx="576064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49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t="18174" r="20916" b="4711"/>
          <a:stretch/>
        </p:blipFill>
        <p:spPr bwMode="auto">
          <a:xfrm>
            <a:off x="395536" y="404663"/>
            <a:ext cx="8395626" cy="625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51520" y="3789040"/>
            <a:ext cx="504056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3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7813" r="29722" b="6250"/>
          <a:stretch/>
        </p:blipFill>
        <p:spPr bwMode="auto">
          <a:xfrm>
            <a:off x="1907704" y="332656"/>
            <a:ext cx="5386387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82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2" t="3409" r="17907" b="4687"/>
          <a:stretch/>
        </p:blipFill>
        <p:spPr bwMode="auto">
          <a:xfrm>
            <a:off x="-108519" y="-16978"/>
            <a:ext cx="9252520" cy="687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403648" y="5661248"/>
            <a:ext cx="748883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73325" y="5822241"/>
            <a:ext cx="811915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3325" y="6021288"/>
            <a:ext cx="748883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7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sz="7200" dirty="0" smtClean="0">
                <a:solidFill>
                  <a:srgbClr val="7030A0"/>
                </a:solidFill>
              </a:rPr>
              <a:t>Have you published under a Creative Commons licence?</a:t>
            </a:r>
            <a:endParaRPr lang="en-GB" sz="72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GB" sz="5800" dirty="0" smtClean="0">
                <a:solidFill>
                  <a:srgbClr val="7030A0"/>
                </a:solidFill>
              </a:rPr>
              <a:t>http://creativecommons.org</a:t>
            </a:r>
            <a:endParaRPr lang="en-GB" sz="5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2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6913" r="16671" b="5270"/>
          <a:stretch/>
        </p:blipFill>
        <p:spPr bwMode="auto">
          <a:xfrm>
            <a:off x="31583" y="14270"/>
            <a:ext cx="9130083" cy="658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54167" r="16369" b="37917"/>
          <a:stretch/>
        </p:blipFill>
        <p:spPr bwMode="auto">
          <a:xfrm>
            <a:off x="31583" y="6278880"/>
            <a:ext cx="9112417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25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 smtClean="0">
                <a:solidFill>
                  <a:srgbClr val="7030A0"/>
                </a:solidFill>
              </a:rPr>
              <a:t>Isn’t Open Access only for research papers?</a:t>
            </a:r>
            <a:endParaRPr lang="en-GB" sz="72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GB" sz="5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3219" r="14458"/>
          <a:stretch/>
        </p:blipFill>
        <p:spPr bwMode="auto">
          <a:xfrm>
            <a:off x="-180528" y="0"/>
            <a:ext cx="9801225" cy="707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3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t="3409" r="12262" b="4492"/>
          <a:stretch/>
        </p:blipFill>
        <p:spPr bwMode="auto">
          <a:xfrm>
            <a:off x="-108520" y="188640"/>
            <a:ext cx="9471562" cy="637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8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30659" b="6250"/>
          <a:stretch/>
        </p:blipFill>
        <p:spPr bwMode="auto">
          <a:xfrm>
            <a:off x="0" y="216994"/>
            <a:ext cx="9115440" cy="665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7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4167" r="21047"/>
          <a:stretch/>
        </p:blipFill>
        <p:spPr bwMode="auto">
          <a:xfrm>
            <a:off x="-164212" y="24764"/>
            <a:ext cx="932973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7308304" y="1340768"/>
            <a:ext cx="1857222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6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3750" r="10748" b="6250"/>
          <a:stretch/>
        </p:blipFill>
        <p:spPr bwMode="auto">
          <a:xfrm>
            <a:off x="15200" y="404664"/>
            <a:ext cx="9047701" cy="582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7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t="7709" r="14144" b="6250"/>
          <a:stretch/>
        </p:blipFill>
        <p:spPr bwMode="auto">
          <a:xfrm>
            <a:off x="91236" y="1184568"/>
            <a:ext cx="9052764" cy="567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t="27974" r="40598" b="31603"/>
          <a:stretch/>
        </p:blipFill>
        <p:spPr bwMode="auto">
          <a:xfrm>
            <a:off x="5983195" y="-99392"/>
            <a:ext cx="3160805" cy="183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79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4" t="6286" r="5220" b="5632"/>
          <a:stretch/>
        </p:blipFill>
        <p:spPr bwMode="auto">
          <a:xfrm>
            <a:off x="899593" y="60196"/>
            <a:ext cx="7704856" cy="667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55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Why Open Access?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t="16650" r="26472" b="4916"/>
          <a:stretch>
            <a:fillRect/>
          </a:stretch>
        </p:blipFill>
        <p:spPr bwMode="auto">
          <a:xfrm>
            <a:off x="0" y="881336"/>
            <a:ext cx="896448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80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530120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Thank you</a:t>
            </a:r>
            <a:endParaRPr lang="en-GB" sz="5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0712">
            <a:off x="4318457" y="798267"/>
            <a:ext cx="3832092" cy="5393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0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3219" r="14129" b="5394"/>
          <a:stretch/>
        </p:blipFill>
        <p:spPr bwMode="auto">
          <a:xfrm>
            <a:off x="0" y="2348"/>
            <a:ext cx="10115550" cy="668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283968" y="6021288"/>
            <a:ext cx="28803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3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t="2706" r="7448" b="5960"/>
          <a:stretch/>
        </p:blipFill>
        <p:spPr bwMode="auto">
          <a:xfrm>
            <a:off x="539552" y="0"/>
            <a:ext cx="8098974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195736" y="1484784"/>
            <a:ext cx="4896544" cy="40324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srgbClr val="00B050"/>
                </a:solidFill>
              </a:rPr>
              <a:t>Green Open Access</a:t>
            </a:r>
            <a:endParaRPr lang="en-GB" sz="5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4643" y="3116287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00B050"/>
                </a:solidFill>
              </a:rPr>
              <a:t>Author Accepted Manuscript</a:t>
            </a:r>
            <a:endParaRPr lang="en-GB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5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653" r="2150" b="7885"/>
          <a:stretch/>
        </p:blipFill>
        <p:spPr bwMode="auto">
          <a:xfrm>
            <a:off x="50900" y="846699"/>
            <a:ext cx="9217024" cy="474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744921" y="4147684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2353320" y="3998919"/>
            <a:ext cx="1296144" cy="484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91680" y="1216536"/>
            <a:ext cx="540060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srgbClr val="FFC000"/>
                </a:solidFill>
              </a:rPr>
              <a:t>Gold Open Access</a:t>
            </a:r>
            <a:endParaRPr lang="en-GB" sz="5400" b="1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98600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b="1" dirty="0" smtClean="0">
                <a:solidFill>
                  <a:srgbClr val="FFC000"/>
                </a:solidFill>
              </a:rPr>
              <a:t>$3300</a:t>
            </a:r>
            <a:endParaRPr lang="en-GB" sz="4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7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 smtClean="0">
                <a:solidFill>
                  <a:srgbClr val="7030A0"/>
                </a:solidFill>
              </a:rPr>
              <a:t>Do you think about Open Access options when choosing a journal?</a:t>
            </a:r>
            <a:endParaRPr lang="en-GB" sz="7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2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 smtClean="0">
                <a:solidFill>
                  <a:srgbClr val="7030A0"/>
                </a:solidFill>
              </a:rPr>
              <a:t>Does your funder require Open Access?</a:t>
            </a:r>
            <a:endParaRPr lang="en-GB" sz="7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420</Words>
  <Application>Microsoft Office PowerPoint</Application>
  <PresentationFormat>On-screen Show (4:3)</PresentationFormat>
  <Paragraphs>104</Paragraphs>
  <Slides>44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If not, why not?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Funds available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Open Access?</vt:lpstr>
      <vt:lpstr>PowerPoint Presentation</vt:lpstr>
    </vt:vector>
  </TitlesOfParts>
  <Company>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the most of Open Access</dc:title>
  <dc:creator>Helen J Dobson</dc:creator>
  <cp:lastModifiedBy>Helen J Dobson</cp:lastModifiedBy>
  <cp:revision>51</cp:revision>
  <dcterms:created xsi:type="dcterms:W3CDTF">2014-11-03T13:27:37Z</dcterms:created>
  <dcterms:modified xsi:type="dcterms:W3CDTF">2014-11-05T14:27:56Z</dcterms:modified>
</cp:coreProperties>
</file>