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ppt/theme/theme37.xml" ContentType="application/vnd.openxmlformats-officedocument.theme+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Override PartName="/ppt/theme/theme44.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40.xml" ContentType="application/vnd.openxmlformats-officedocument.theme+xml"/>
  <Override PartName="/ppt/slideMasters/slideMaster5.xml" ContentType="application/vnd.openxmlformats-officedocument.presentationml.slide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Layouts/slideLayout40.xml" ContentType="application/vnd.openxmlformats-officedocument.presentationml.slideLayout+xml"/>
  <Override PartName="/ppt/theme/theme27.xml" ContentType="application/vnd.openxmlformats-officedocument.theme+xml"/>
  <Override PartName="/ppt/theme/theme45.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commentAuthors.xml" ContentType="application/vnd.openxmlformats-officedocument.presentationml.commentAuthors+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heme/theme28.xml" ContentType="application/vnd.openxmlformats-officedocument.theme+xml"/>
  <Override PartName="/ppt/slideLayouts/slideLayout52.xml" ContentType="application/vnd.openxmlformats-officedocument.presentationml.slideLayout+xml"/>
  <Override PartName="/ppt/theme/theme46.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88" r:id="rId10"/>
    <p:sldMasterId id="2147483678" r:id="rId11"/>
    <p:sldMasterId id="2147483680" r:id="rId12"/>
    <p:sldMasterId id="2147483682" r:id="rId13"/>
    <p:sldMasterId id="2147483684" r:id="rId14"/>
    <p:sldMasterId id="2147483686" r:id="rId15"/>
    <p:sldMasterId id="2147483698" r:id="rId16"/>
    <p:sldMasterId id="2147483701" r:id="rId17"/>
    <p:sldMasterId id="2147483703" r:id="rId18"/>
    <p:sldMasterId id="2147483705" r:id="rId19"/>
    <p:sldMasterId id="2147483707" r:id="rId20"/>
    <p:sldMasterId id="2147483709" r:id="rId21"/>
    <p:sldMasterId id="2147483711" r:id="rId22"/>
    <p:sldMasterId id="2147483714" r:id="rId23"/>
    <p:sldMasterId id="2147483716" r:id="rId24"/>
    <p:sldMasterId id="2147483719" r:id="rId25"/>
    <p:sldMasterId id="2147483721" r:id="rId26"/>
    <p:sldMasterId id="2147483724" r:id="rId27"/>
    <p:sldMasterId id="2147483726" r:id="rId28"/>
    <p:sldMasterId id="2147483728" r:id="rId29"/>
    <p:sldMasterId id="2147483730" r:id="rId30"/>
    <p:sldMasterId id="2147483732" r:id="rId31"/>
    <p:sldMasterId id="2147483734" r:id="rId32"/>
    <p:sldMasterId id="2147483737" r:id="rId33"/>
    <p:sldMasterId id="2147483740" r:id="rId34"/>
    <p:sldMasterId id="2147483742" r:id="rId35"/>
    <p:sldMasterId id="2147483744" r:id="rId36"/>
    <p:sldMasterId id="2147483746" r:id="rId37"/>
    <p:sldMasterId id="2147483749" r:id="rId38"/>
    <p:sldMasterId id="2147483751" r:id="rId39"/>
    <p:sldMasterId id="2147483753" r:id="rId40"/>
    <p:sldMasterId id="2147483756" r:id="rId41"/>
    <p:sldMasterId id="2147483758" r:id="rId42"/>
    <p:sldMasterId id="2147483761" r:id="rId43"/>
    <p:sldMasterId id="2147483764" r:id="rId44"/>
    <p:sldMasterId id="2147483767" r:id="rId45"/>
    <p:sldMasterId id="2147483770" r:id="rId46"/>
  </p:sldMasterIdLst>
  <p:notesMasterIdLst>
    <p:notesMasterId r:id="rId95"/>
  </p:notesMasterIdLst>
  <p:sldIdLst>
    <p:sldId id="256" r:id="rId47"/>
    <p:sldId id="272" r:id="rId48"/>
    <p:sldId id="926" r:id="rId49"/>
    <p:sldId id="927" r:id="rId50"/>
    <p:sldId id="928" r:id="rId51"/>
    <p:sldId id="929" r:id="rId52"/>
    <p:sldId id="930" r:id="rId53"/>
    <p:sldId id="863" r:id="rId54"/>
    <p:sldId id="931" r:id="rId55"/>
    <p:sldId id="616" r:id="rId56"/>
    <p:sldId id="462" r:id="rId57"/>
    <p:sldId id="529" r:id="rId58"/>
    <p:sldId id="922" r:id="rId59"/>
    <p:sldId id="923" r:id="rId60"/>
    <p:sldId id="905" r:id="rId61"/>
    <p:sldId id="906" r:id="rId62"/>
    <p:sldId id="907" r:id="rId63"/>
    <p:sldId id="924" r:id="rId64"/>
    <p:sldId id="549" r:id="rId65"/>
    <p:sldId id="684" r:id="rId66"/>
    <p:sldId id="685" r:id="rId67"/>
    <p:sldId id="824" r:id="rId68"/>
    <p:sldId id="828" r:id="rId69"/>
    <p:sldId id="829" r:id="rId70"/>
    <p:sldId id="830" r:id="rId71"/>
    <p:sldId id="831" r:id="rId72"/>
    <p:sldId id="833" r:id="rId73"/>
    <p:sldId id="839" r:id="rId74"/>
    <p:sldId id="840" r:id="rId75"/>
    <p:sldId id="932" r:id="rId76"/>
    <p:sldId id="703" r:id="rId77"/>
    <p:sldId id="705" r:id="rId78"/>
    <p:sldId id="925" r:id="rId79"/>
    <p:sldId id="708" r:id="rId80"/>
    <p:sldId id="709" r:id="rId81"/>
    <p:sldId id="710" r:id="rId82"/>
    <p:sldId id="933" r:id="rId83"/>
    <p:sldId id="934" r:id="rId84"/>
    <p:sldId id="799" r:id="rId85"/>
    <p:sldId id="920" r:id="rId86"/>
    <p:sldId id="921" r:id="rId87"/>
    <p:sldId id="711" r:id="rId88"/>
    <p:sldId id="712" r:id="rId89"/>
    <p:sldId id="901" r:id="rId90"/>
    <p:sldId id="900" r:id="rId91"/>
    <p:sldId id="899" r:id="rId92"/>
    <p:sldId id="714" r:id="rId93"/>
    <p:sldId id="820" r:id="rId94"/>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2BB29E59-ECC8-144E-B941-1F38A3CB3CBA}">
          <p14:sldIdLst>
            <p14:sldId id="256"/>
            <p14:sldId id="328"/>
            <p14:sldId id="272"/>
            <p14:sldId id="258"/>
            <p14:sldId id="273"/>
            <p14:sldId id="275"/>
            <p14:sldId id="276"/>
            <p14:sldId id="277"/>
            <p14:sldId id="279"/>
            <p14:sldId id="316"/>
            <p14:sldId id="283"/>
            <p14:sldId id="285"/>
            <p14:sldId id="286"/>
            <p14:sldId id="259"/>
            <p14:sldId id="306"/>
            <p14:sldId id="288"/>
            <p14:sldId id="289"/>
            <p14:sldId id="323"/>
            <p14:sldId id="326"/>
            <p14:sldId id="331"/>
            <p14:sldId id="322"/>
            <p14:sldId id="260"/>
            <p14:sldId id="293"/>
            <p14:sldId id="294"/>
            <p14:sldId id="307"/>
            <p14:sldId id="261"/>
            <p14:sldId id="304"/>
            <p14:sldId id="297"/>
            <p14:sldId id="298"/>
            <p14:sldId id="330"/>
            <p14:sldId id="327"/>
            <p14:sldId id="300"/>
            <p14:sldId id="301"/>
            <p14:sldId id="30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un McLaren" initials="" lastIdx="1" clrIdx="0"/>
  <p:cmAuthor id="1" name="Ben Clayton" initials="BMC" lastIdx="0" clrIdx="1"/>
  <p:cmAuthor id="2" name="Beech" initials="SA" lastIdx="3" clrIdx="2"/>
  <p:cmAuthor id="3" name="beechs" initials="SA" lastIdx="1" clrIdx="3"/>
  <p:cmAuthor id="4" name="beechs" initials="b" lastIdx="8" clrIdx="4"/>
  <p:cmAuthor id="5" name="mcneilk" initials="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83AE"/>
    <a:srgbClr val="CC0066"/>
    <a:srgbClr val="FF0066"/>
    <a:srgbClr val="6699FF"/>
    <a:srgbClr val="0099FF"/>
    <a:srgbClr val="19C3FF"/>
    <a:srgbClr val="53D2FF"/>
    <a:srgbClr val="3333FF"/>
    <a:srgbClr val="0099CC"/>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1900" autoAdjust="0"/>
  </p:normalViewPr>
  <p:slideViewPr>
    <p:cSldViewPr snapToGrid="0">
      <p:cViewPr>
        <p:scale>
          <a:sx n="60" d="100"/>
          <a:sy n="60" d="100"/>
        </p:scale>
        <p:origin x="-176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7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1.xml"/><Relationship Id="rId50" Type="http://schemas.openxmlformats.org/officeDocument/2006/relationships/slide" Target="slides/slide4.xml"/><Relationship Id="rId55" Type="http://schemas.openxmlformats.org/officeDocument/2006/relationships/slide" Target="slides/slide9.xml"/><Relationship Id="rId63" Type="http://schemas.openxmlformats.org/officeDocument/2006/relationships/slide" Target="slides/slide17.xml"/><Relationship Id="rId68" Type="http://schemas.openxmlformats.org/officeDocument/2006/relationships/slide" Target="slides/slide22.xml"/><Relationship Id="rId76" Type="http://schemas.openxmlformats.org/officeDocument/2006/relationships/slide" Target="slides/slide30.xml"/><Relationship Id="rId84" Type="http://schemas.openxmlformats.org/officeDocument/2006/relationships/slide" Target="slides/slide38.xml"/><Relationship Id="rId89" Type="http://schemas.openxmlformats.org/officeDocument/2006/relationships/slide" Target="slides/slide43.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slide" Target="slides/slide41.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slide" Target="slides/slide44.xml"/><Relationship Id="rId95"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93" Type="http://schemas.openxmlformats.org/officeDocument/2006/relationships/slide" Target="slides/slide47.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slide" Target="slides/slide42.xml"/><Relationship Id="rId91" Type="http://schemas.openxmlformats.org/officeDocument/2006/relationships/slide" Target="slides/slide45.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29F3F92B-347D-4760-9D8A-E59A7BE29C3D}" type="datetimeFigureOut">
              <a:rPr lang="en-US" smtClean="0"/>
              <a:pPr/>
              <a:t>5/8/2018</a:t>
            </a:fld>
            <a:endParaRPr lang="en-GB"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68F06BC3-6117-4E1D-B9D9-E7699CC24DBE}" type="slidenum">
              <a:rPr lang="en-GB" smtClean="0"/>
              <a:pPr/>
              <a:t>‹#›</a:t>
            </a:fld>
            <a:endParaRPr lang="en-GB" dirty="0"/>
          </a:p>
        </p:txBody>
      </p:sp>
    </p:spTree>
    <p:extLst>
      <p:ext uri="{BB962C8B-B14F-4D97-AF65-F5344CB8AC3E}">
        <p14:creationId xmlns:p14="http://schemas.microsoft.com/office/powerpoint/2010/main" xmlns="" val="208096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ucas.com/sf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hangingPunct="0"/>
            <a:r>
              <a:rPr lang="en-GB" sz="1200" i="1" u="sng" kern="1200" dirty="0" smtClean="0">
                <a:solidFill>
                  <a:schemeClr val="tx1"/>
                </a:solidFill>
                <a:latin typeface="+mn-lt"/>
                <a:ea typeface="+mn-ea"/>
                <a:cs typeface="+mn-cs"/>
              </a:rPr>
              <a:t>Household Income Assessment</a:t>
            </a:r>
            <a:endParaRPr lang="en-GB" sz="1200" kern="1200" dirty="0" smtClean="0">
              <a:solidFill>
                <a:schemeClr val="tx1"/>
              </a:solidFill>
              <a:latin typeface="+mn-lt"/>
              <a:ea typeface="+mn-ea"/>
              <a:cs typeface="+mn-cs"/>
            </a:endParaRPr>
          </a:p>
          <a:p>
            <a:pPr hangingPunct="0"/>
            <a:r>
              <a:rPr lang="en-GB" sz="1200"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hangingPunct="0"/>
            <a:r>
              <a:rPr lang="en-GB" sz="1200" kern="1200" dirty="0" smtClean="0">
                <a:solidFill>
                  <a:schemeClr val="tx1"/>
                </a:solidFill>
                <a:latin typeface="+mn-lt"/>
                <a:ea typeface="+mn-ea"/>
                <a:cs typeface="+mn-cs"/>
              </a:rPr>
              <a:t>The income assessment for full year and final year rates of loans for living costs is calculated as follows:</a:t>
            </a:r>
          </a:p>
          <a:p>
            <a:pPr hangingPunct="0"/>
            <a:r>
              <a:rPr lang="en-GB" sz="1200" kern="1200" dirty="0" smtClean="0">
                <a:solidFill>
                  <a:schemeClr val="tx1"/>
                </a:solidFill>
                <a:latin typeface="+mn-lt"/>
                <a:ea typeface="+mn-ea"/>
                <a:cs typeface="+mn-cs"/>
              </a:rPr>
              <a:t> </a:t>
            </a:r>
          </a:p>
          <a:p>
            <a:pPr fontAlgn="auto" hangingPunct="1"/>
            <a:r>
              <a:rPr lang="en-GB" sz="1200" kern="1200" dirty="0" smtClean="0">
                <a:solidFill>
                  <a:schemeClr val="tx1"/>
                </a:solidFill>
                <a:latin typeface="+mn-lt"/>
                <a:ea typeface="+mn-ea"/>
                <a:cs typeface="+mn-cs"/>
              </a:rPr>
              <a:t>Parental Home Rate: £1 reduction in loan for every complete £8.10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London Rate: £1 reduction in loan for every complete £7.87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Elsewhere Rate: £1 reduction in loan for every complete £8.01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Overseas Rate: £1 reduction in loan for every complete £7.93 increase in income above £25,000.</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 for the minimum non-income assessed </a:t>
            </a:r>
            <a:r>
              <a:rPr lang="en-GB" sz="1200" u="sng" kern="1200" dirty="0" smtClean="0">
                <a:solidFill>
                  <a:schemeClr val="tx1"/>
                </a:solidFill>
                <a:latin typeface="+mn-lt"/>
                <a:ea typeface="+mn-ea"/>
                <a:cs typeface="+mn-cs"/>
              </a:rPr>
              <a:t>full rate</a:t>
            </a:r>
            <a:r>
              <a:rPr lang="en-GB" sz="1200" kern="1200" dirty="0" smtClean="0">
                <a:solidFill>
                  <a:schemeClr val="tx1"/>
                </a:solidFill>
                <a:latin typeface="+mn-lt"/>
                <a:ea typeface="+mn-ea"/>
                <a:cs typeface="+mn-cs"/>
              </a:rPr>
              <a:t> of overseas loan is: £65,816.</a:t>
            </a:r>
          </a:p>
          <a:p>
            <a:pPr fontAlgn="auto" hangingPunct="1"/>
            <a:endParaRPr lang="en-GB" sz="1200" kern="1200" dirty="0" smtClean="0">
              <a:solidFill>
                <a:schemeClr val="tx1"/>
              </a:solidFill>
              <a:latin typeface="+mn-lt"/>
              <a:ea typeface="+mn-ea"/>
              <a:cs typeface="+mn-cs"/>
            </a:endParaRPr>
          </a:p>
          <a:p>
            <a:pPr fontAlgn="auto" hangingPunct="1"/>
            <a:r>
              <a:rPr lang="en-GB" sz="1200" kern="1200" dirty="0" smtClean="0">
                <a:solidFill>
                  <a:schemeClr val="tx1"/>
                </a:solidFill>
                <a:latin typeface="+mn-lt"/>
                <a:ea typeface="+mn-ea"/>
                <a:cs typeface="+mn-cs"/>
              </a:rPr>
              <a:t>The income thresholds for the minimum non-income assessed </a:t>
            </a:r>
            <a:r>
              <a:rPr lang="en-GB" sz="1200" u="sng" kern="1200" dirty="0" smtClean="0">
                <a:solidFill>
                  <a:schemeClr val="tx1"/>
                </a:solidFill>
                <a:latin typeface="+mn-lt"/>
                <a:ea typeface="+mn-ea"/>
                <a:cs typeface="+mn-cs"/>
              </a:rPr>
              <a:t>final year rates</a:t>
            </a:r>
            <a:r>
              <a:rPr lang="en-GB" sz="1200" kern="1200" dirty="0" smtClean="0">
                <a:solidFill>
                  <a:schemeClr val="tx1"/>
                </a:solidFill>
                <a:latin typeface="+mn-lt"/>
                <a:ea typeface="+mn-ea"/>
                <a:cs typeface="+mn-cs"/>
              </a:rPr>
              <a:t> of loans are: £56,833 (Home), £67,239 (London), £60,717 (Elsewhere), and £62,533(Overseas).</a:t>
            </a:r>
          </a:p>
          <a:p>
            <a:pPr hangingPunct="0"/>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pPr/>
              <a:t>12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If their household income is less</a:t>
            </a:r>
            <a:r>
              <a:rPr lang="en-GB" baseline="0" dirty="0" smtClean="0">
                <a:ea typeface="ＭＳ Ｐゴシック" pitchFamily="34" charset="-128"/>
              </a:rPr>
              <a:t> than £59,200, p</a:t>
            </a:r>
            <a:r>
              <a:rPr lang="en-GB" dirty="0" smtClean="0">
                <a:ea typeface="ＭＳ Ｐゴシック" pitchFamily="34" charset="-128"/>
              </a:rPr>
              <a:t>arent(s)</a:t>
            </a:r>
            <a:r>
              <a:rPr lang="en-GB" baseline="0" dirty="0" smtClean="0">
                <a:ea typeface="ＭＳ Ｐゴシック" pitchFamily="34" charset="-128"/>
              </a:rPr>
              <a:t> or partners should provide details of their household income to ensure the student gets the full amount they’re entitled to. If their household income is over £59,200 providing these details will not increase the amount of student finance the student gets.</a:t>
            </a: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09251418-CCD3-4A97-AD23-689369E27570}" type="slidenum">
              <a:rPr lang="en-GB" smtClean="0"/>
              <a:pPr>
                <a:defRPr/>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2017/18 Example</a:t>
            </a:r>
            <a:r>
              <a:rPr lang="en-GB" baseline="0" dirty="0" smtClean="0"/>
              <a:t> of LCL Assessment....</a:t>
            </a:r>
            <a:endParaRPr lang="en-GB" dirty="0" smtClean="0"/>
          </a:p>
          <a:p>
            <a:endParaRPr lang="en-GB" dirty="0" smtClean="0"/>
          </a:p>
          <a:p>
            <a:pPr marL="360000" indent="-360000"/>
            <a:r>
              <a:rPr lang="en-GB" sz="1200" dirty="0" smtClean="0">
                <a:latin typeface="Arial" pitchFamily="34" charset="0"/>
                <a:cs typeface="Arial" pitchFamily="34" charset="0"/>
              </a:rPr>
              <a:t>If the student’s household income is below £39,796, they’ll be able to get the maximum loan amount per additional week:</a:t>
            </a:r>
          </a:p>
          <a:p>
            <a:pPr marL="360000" indent="-360000"/>
            <a:endParaRPr lang="en-GB" sz="1200" dirty="0" smtClean="0">
              <a:latin typeface="Arial" pitchFamily="34" charset="0"/>
              <a:cs typeface="Arial" pitchFamily="34" charset="0"/>
            </a:endParaRPr>
          </a:p>
          <a:p>
            <a:pPr marL="360000" indent="-360000"/>
            <a:r>
              <a:rPr lang="en-GB" sz="1200" dirty="0" smtClean="0">
                <a:latin typeface="Arial" pitchFamily="34" charset="0"/>
                <a:cs typeface="Arial" pitchFamily="34" charset="0"/>
              </a:rPr>
              <a:t>The amount of Long Courses Loan they can get will be reduced by £1 for every £8.97 of household income over the threshold of £39,796 </a:t>
            </a:r>
          </a:p>
          <a:p>
            <a:pPr marL="360000" indent="-360000"/>
            <a:endParaRPr lang="en-GB" sz="1200" dirty="0" smtClean="0">
              <a:latin typeface="Arial" pitchFamily="34" charset="0"/>
              <a:cs typeface="Arial" pitchFamily="34" charset="0"/>
            </a:endParaRPr>
          </a:p>
          <a:p>
            <a:pPr marL="360000" indent="-360000">
              <a:buFont typeface="Arial" pitchFamily="34" charset="0"/>
              <a:buChar char="•"/>
            </a:pPr>
            <a:r>
              <a:rPr lang="en-GB" sz="1200" dirty="0" smtClean="0">
                <a:latin typeface="Arial" pitchFamily="34" charset="0"/>
                <a:cs typeface="Arial" pitchFamily="34" charset="0"/>
              </a:rPr>
              <a:t>If the student only gets the part of the Maintenance Loan that  doesn’t depend on household income they won’t be able to get the Long Courses Loan </a:t>
            </a:r>
          </a:p>
          <a:p>
            <a:pPr marL="360000" indent="-360000">
              <a:buFont typeface="Arial" pitchFamily="34" charset="0"/>
              <a:buChar char="•"/>
            </a:pPr>
            <a:endParaRPr lang="en-GB" sz="1200" dirty="0" smtClean="0">
              <a:latin typeface="Arial" pitchFamily="34" charset="0"/>
              <a:cs typeface="Arial" pitchFamily="34" charset="0"/>
            </a:endParaRPr>
          </a:p>
          <a:p>
            <a:pPr marL="360000" indent="-360000">
              <a:buFont typeface="Arial" pitchFamily="34" charset="0"/>
              <a:buChar char="•"/>
            </a:pPr>
            <a:r>
              <a:rPr lang="en-GB" sz="1200" dirty="0" smtClean="0">
                <a:latin typeface="Arial" pitchFamily="34" charset="0"/>
                <a:cs typeface="Arial" pitchFamily="34" charset="0"/>
              </a:rPr>
              <a:t>The Long Courses Loan is paid with the Maintenance Loan in three instalments</a:t>
            </a:r>
          </a:p>
          <a:p>
            <a:endParaRPr lang="en-GB" dirty="0" smtClean="0"/>
          </a:p>
          <a:p>
            <a:r>
              <a:rPr lang="en-GB" dirty="0" smtClean="0"/>
              <a:t>EXAMPLE: A student is living outside London, not in the parental home. </a:t>
            </a:r>
          </a:p>
          <a:p>
            <a:endParaRPr lang="en-GB" dirty="0" smtClean="0"/>
          </a:p>
          <a:p>
            <a:r>
              <a:rPr lang="en-GB" dirty="0" smtClean="0"/>
              <a:t>Their household income is £45,000. Their academic year runs for a total of 37 weeks. </a:t>
            </a:r>
          </a:p>
          <a:p>
            <a:endParaRPr lang="en-GB" dirty="0" smtClean="0"/>
          </a:p>
          <a:p>
            <a:r>
              <a:rPr lang="en-GB" dirty="0" smtClean="0"/>
              <a:t>Step 1 If a student has a household income of £45,000, the income we’d use to calculate the student’s Long Courses Loan entitlement is worked out as follows: Household income Threshold Household income – threshold £45,000 – £39,796 so this is the amount taken into account for calculating the Long Courses Loan entitlement = £45,000 - £39,796 = £5,204 </a:t>
            </a:r>
          </a:p>
          <a:p>
            <a:endParaRPr lang="en-GB" dirty="0" smtClean="0"/>
          </a:p>
          <a:p>
            <a:r>
              <a:rPr lang="en-GB" dirty="0" smtClean="0"/>
              <a:t>Step 2 Where the income exceeds £39,796, a contribution of £1 for each additional £8.97 is calculated, as follows: Household income over the threshold Contribution calculation - £1 for each £8.97 above this figure £5,204/£8.97 = £580 </a:t>
            </a:r>
          </a:p>
          <a:p>
            <a:endParaRPr lang="en-GB" dirty="0" smtClean="0"/>
          </a:p>
          <a:p>
            <a:r>
              <a:rPr lang="en-GB" dirty="0" smtClean="0"/>
              <a:t>Step 3 Once we have the contribution amount, we’ll then work out the total amount of Long Courses Loan the student could get. We do this by multiplying the applicable weekly rate, depending upon where the student is living while studying, by the number of extra weeks of attendance above 30 weeks and three days, as follows: </a:t>
            </a:r>
          </a:p>
          <a:p>
            <a:r>
              <a:rPr lang="en-GB" dirty="0" smtClean="0"/>
              <a:t>Maximum weekly rate (living outside London, not in parental home) Additional number of weeks = 7 Maximum weekly rate x number of extra weeks of attendance £88 x 7 = £616 </a:t>
            </a:r>
          </a:p>
          <a:p>
            <a:endParaRPr lang="en-GB" dirty="0" smtClean="0"/>
          </a:p>
          <a:p>
            <a:r>
              <a:rPr lang="en-GB" dirty="0" smtClean="0"/>
              <a:t>Step 4 We can then subtract the contribution amount from the total Long Courses Loan entitlement, to give the amount payable: Total potential Long Courses Loan entitlement (£616) – contribution amount (£580) = £36 </a:t>
            </a:r>
          </a:p>
          <a:p>
            <a:endParaRPr lang="en-GB" dirty="0" smtClean="0"/>
          </a:p>
          <a:p>
            <a:r>
              <a:rPr lang="en-GB" dirty="0" smtClean="0"/>
              <a:t>So in this case, the total amount of Long Courses Loan payable is £36</a:t>
            </a: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65B8069-FBC7-48B5-9C33-0C2A48A6898C}" type="slidenum">
              <a:rPr lang="en-GB" smtClean="0"/>
              <a:pPr/>
              <a:t>14</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16</a:t>
            </a:fld>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Front images</a:t>
            </a:r>
            <a:r>
              <a:rPr lang="en-GB" sz="1200" kern="1200" baseline="0" dirty="0" smtClean="0">
                <a:solidFill>
                  <a:schemeClr val="tx1"/>
                </a:solidFill>
                <a:latin typeface="+mn-lt"/>
                <a:ea typeface="+mn-ea"/>
                <a:cs typeface="+mn-cs"/>
              </a:rPr>
              <a:t> contain links to NHSBSA site!</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5B8069-FBC7-48B5-9C33-0C2A48A6898C}" type="slidenum">
              <a:rPr lang="en-GB" smtClean="0">
                <a:solidFill>
                  <a:prstClr val="black"/>
                </a:solidFill>
              </a:rPr>
              <a:pPr/>
              <a:t>19</a:t>
            </a:fld>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431800" indent="-358775">
              <a:buFont typeface="Arial" pitchFamily="34" charset="0"/>
              <a:buChar char="•"/>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fld id="{3E0FD27D-A177-4A0F-B96B-18D052A8CC6D}" type="slidenum">
              <a:rPr lang="en-US" smtClean="0"/>
              <a:pPr/>
              <a:t>21</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rtl="0"/>
            <a:endParaRPr lang="en-GB" sz="1200" kern="1200" baseline="0" dirty="0" smtClean="0">
              <a:solidFill>
                <a:schemeClr val="tx1"/>
              </a:solidFill>
              <a:latin typeface="+mn-lt"/>
              <a:ea typeface="+mn-ea"/>
              <a:cs typeface="+mn-cs"/>
            </a:endParaRPr>
          </a:p>
          <a:p>
            <a:pPr marL="431800" indent="-358775">
              <a:buFont typeface="Arial" pitchFamily="34" charset="0"/>
              <a:buNone/>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fld id="{3E0FD27D-A177-4A0F-B96B-18D052A8CC6D}" type="slidenum">
              <a:rPr lang="en-US" smtClean="0">
                <a:solidFill>
                  <a:prstClr val="black"/>
                </a:solidFill>
              </a:rPr>
              <a:pPr/>
              <a:t>22</a:t>
            </a:fld>
            <a:endParaRPr 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The new e-signature screens start here by setting the customers expectations and presenting them with their key responsibilities when taking out student finance. There is also a message to advise returning customers the process has changed before they submit.</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page will only be displayed to returning students</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Domicile specific data protection statement and</a:t>
            </a:r>
            <a:r>
              <a:rPr lang="en-GB" baseline="0" dirty="0" smtClean="0"/>
              <a:t> </a:t>
            </a:r>
            <a:r>
              <a:rPr lang="en-GB" dirty="0" smtClean="0"/>
              <a:t>correct guide to terms and conditions will open in a new window by</a:t>
            </a:r>
            <a:r>
              <a:rPr lang="en-GB" baseline="0" dirty="0" smtClean="0"/>
              <a:t> clicking the links embedded in the text.</a:t>
            </a:r>
            <a:endParaRPr lang="en-GB" dirty="0" smtClean="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The electronic signature is a combination of answering ‘yes’, entering the correct password and submitting the application.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If the customer doesn’t agree to the terms and conditions, they can’t continue with their application</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can’t submit their application, their progress will be saved so they can return later</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1" i="0" kern="1200" dirty="0" smtClean="0">
                <a:solidFill>
                  <a:schemeClr val="tx1"/>
                </a:solidFill>
                <a:latin typeface="+mn-lt"/>
                <a:ea typeface="+mn-ea"/>
                <a:cs typeface="+mn-cs"/>
              </a:rPr>
              <a:t>The earnings threshold is:</a:t>
            </a:r>
          </a:p>
          <a:p>
            <a:r>
              <a:rPr lang="en-GB" sz="1200" b="0" i="0" kern="1200" dirty="0" smtClean="0">
                <a:solidFill>
                  <a:schemeClr val="tx1"/>
                </a:solidFill>
                <a:latin typeface="+mn-lt"/>
                <a:ea typeface="+mn-ea"/>
                <a:cs typeface="+mn-cs"/>
              </a:rPr>
              <a:t>£404 a week		</a:t>
            </a:r>
          </a:p>
          <a:p>
            <a:r>
              <a:rPr lang="en-GB" sz="1200" b="0" i="0" kern="1200" dirty="0" smtClean="0">
                <a:solidFill>
                  <a:schemeClr val="tx1"/>
                </a:solidFill>
                <a:latin typeface="+mn-lt"/>
                <a:ea typeface="+mn-ea"/>
                <a:cs typeface="+mn-cs"/>
              </a:rPr>
              <a:t>£1,750 a month	</a:t>
            </a:r>
          </a:p>
          <a:p>
            <a:r>
              <a:rPr lang="en-GB" sz="1200" b="0" i="0" kern="1200" dirty="0" smtClean="0">
                <a:solidFill>
                  <a:schemeClr val="tx1"/>
                </a:solidFill>
                <a:latin typeface="+mn-lt"/>
                <a:ea typeface="+mn-ea"/>
                <a:cs typeface="+mn-cs"/>
              </a:rPr>
              <a:t>£21,000 a year</a:t>
            </a:r>
          </a:p>
          <a:p>
            <a:endParaRPr lang="en-US" dirty="0" smtClean="0">
              <a:ea typeface="ＭＳ Ｐゴシック" pitchFamily="34" charset="-128"/>
            </a:endParaRPr>
          </a:p>
          <a:p>
            <a:r>
              <a:rPr lang="en-US" dirty="0" smtClean="0">
                <a:ea typeface="ＭＳ Ｐゴシック" pitchFamily="34" charset="-128"/>
              </a:rPr>
              <a:t>Students who started their course before 1 September 2012 will now repay 9% of any income over £16,910 before tax per year after the April 2014 inflation increase.</a:t>
            </a:r>
          </a:p>
          <a:p>
            <a:endParaRPr lang="en-GB" dirty="0" smtClean="0">
              <a:ea typeface="ＭＳ Ｐゴシック" pitchFamily="34" charset="-128"/>
            </a:endParaRPr>
          </a:p>
          <a:p>
            <a:r>
              <a:rPr lang="en-US" dirty="0" smtClean="0">
                <a:ea typeface="ＭＳ Ｐゴシック" pitchFamily="34" charset="-128"/>
              </a:rPr>
              <a:t>Students who started their course on or after 1 September 2012 will repay 9% of any income over £21,000 before tax per year.</a:t>
            </a:r>
          </a:p>
          <a:p>
            <a:endParaRPr lang="en-US" b="1" dirty="0" smtClean="0">
              <a:ea typeface="ＭＳ Ｐゴシック" pitchFamily="34" charset="-128"/>
            </a:endParaRPr>
          </a:p>
          <a:p>
            <a:r>
              <a:rPr lang="en-GB" b="1" dirty="0" smtClean="0">
                <a:ea typeface="ＭＳ Ｐゴシック" pitchFamily="34" charset="-128"/>
              </a:rPr>
              <a:t>Overseas income assessment</a:t>
            </a:r>
          </a:p>
          <a:p>
            <a:r>
              <a:rPr lang="en-GB" dirty="0" smtClean="0">
                <a:ea typeface="ＭＳ Ｐゴシック" pitchFamily="34" charset="-128"/>
              </a:rPr>
              <a:t>If a student will be overseas for more than 3 months when in repayment, they will need to complete an Overseas Income Assessment Form to enable us to calculate how much they need to repay.</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On the Overseas Income Assessment Form students should provide us with details of their circumstances and prospective income. They will also be required to provide evidence of your income or means of support.</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We will then send the student a repayment schedule showing how much they need to pay each month. The monthly payments will be based upon the earnings threshold for the destination country</a:t>
            </a:r>
          </a:p>
          <a:p>
            <a:endParaRPr lang="en-GB" dirty="0" smtClean="0">
              <a:ea typeface="ＭＳ Ｐゴシック" pitchFamily="34" charset="-128"/>
            </a:endParaRPr>
          </a:p>
          <a:p>
            <a:r>
              <a:rPr lang="en-GB" dirty="0" smtClean="0">
                <a:ea typeface="ＭＳ Ｐゴシック" pitchFamily="34" charset="-128"/>
              </a:rPr>
              <a:t>The repayment threshold for the UK is £21,000. So anyone with an annual salary of over £21,000 is required to repay their loan and they pay 9% of their earnings over this threshold.</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If students are living overseas we work out their monthly repayment amount using the same principles as for those who live in the UK. So, they will repay 9% of earnings over the repayment threshold for the country they are living in.</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To take account of differences in living costs, the repayment threshold in a foreign country may not be the same as in the UK. We will update thresholds each year to take account of price changes.</a:t>
            </a:r>
          </a:p>
          <a:p>
            <a:endParaRPr lang="en-GB" dirty="0" smtClean="0">
              <a:ea typeface="ＭＳ Ｐゴシック" pitchFamily="34" charset="-128"/>
            </a:endParaRPr>
          </a:p>
          <a:p>
            <a:r>
              <a:rPr lang="en-GB" dirty="0" smtClean="0">
                <a:ea typeface="ＭＳ Ｐゴシック" pitchFamily="34" charset="-128"/>
              </a:rPr>
              <a:t>If income changes while overseas</a:t>
            </a:r>
          </a:p>
          <a:p>
            <a:r>
              <a:rPr lang="en-GB" dirty="0" smtClean="0">
                <a:ea typeface="ＭＳ Ｐゴシック" pitchFamily="34" charset="-128"/>
              </a:rPr>
              <a:t>Normally a students scheduled repayment amount is fixed for a 12 month period. However, students can apply for a reassessment of their scheduled repayment amount at any time if their income level changes.</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Students can also apply for reassessment if moving between countries with different threshold bands</a:t>
            </a:r>
          </a:p>
          <a:p>
            <a:r>
              <a:rPr lang="en-GB" dirty="0" smtClean="0">
                <a:ea typeface="ＭＳ Ｐゴシック" pitchFamily="34" charset="-128"/>
              </a:rPr>
              <a:t/>
            </a:r>
            <a:br>
              <a:rPr lang="en-GB" dirty="0" smtClean="0">
                <a:ea typeface="ＭＳ Ｐゴシック" pitchFamily="34" charset="-128"/>
              </a:rPr>
            </a:br>
            <a:r>
              <a:rPr lang="en-GB" dirty="0" smtClean="0">
                <a:ea typeface="ＭＳ Ｐゴシック" pitchFamily="34" charset="-128"/>
              </a:rPr>
              <a:t>Students can contact us on </a:t>
            </a:r>
            <a:r>
              <a:rPr lang="en-GB" b="1" dirty="0" smtClean="0">
                <a:ea typeface="ＭＳ Ｐゴシック" pitchFamily="34" charset="-128"/>
              </a:rPr>
              <a:t>+44 141 243 3660</a:t>
            </a:r>
            <a:r>
              <a:rPr lang="en-GB" dirty="0" smtClean="0">
                <a:ea typeface="ＭＳ Ｐゴシック" pitchFamily="34" charset="-128"/>
              </a:rPr>
              <a:t> to advise if they need their repayment amount reassessed.</a:t>
            </a:r>
          </a:p>
          <a:p>
            <a:endParaRPr lang="en-GB" dirty="0" smtClean="0">
              <a:ea typeface="ＭＳ Ｐゴシック" pitchFamily="34" charset="-128"/>
            </a:endParaRPr>
          </a:p>
          <a:p>
            <a:endParaRPr lang="en-GB"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31BF12AC-656E-4FF5-98BC-53CD0F0E60A0}" type="slidenum">
              <a:rPr lang="en-US" smtClean="0">
                <a:solidFill>
                  <a:srgbClr val="000000"/>
                </a:solidFill>
              </a:rPr>
              <a:pPr/>
              <a:t>32</a:t>
            </a:fld>
            <a:endParaRPr lang="en-US" smtClean="0">
              <a:solidFill>
                <a:srgbClr val="000000"/>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Notes 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ea typeface="ＭＳ Ｐゴシック" pitchFamily="34" charset="-128"/>
                <a:cs typeface="Arial" pitchFamily="34" charset="0"/>
              </a:rPr>
              <a:t>A basic way of working out the monthly repayment would be to divide</a:t>
            </a:r>
            <a:r>
              <a:rPr lang="en-GB" baseline="0" dirty="0" smtClean="0">
                <a:latin typeface="Arial" pitchFamily="34" charset="0"/>
                <a:ea typeface="ＭＳ Ｐゴシック" pitchFamily="34" charset="-128"/>
                <a:cs typeface="Arial" pitchFamily="34" charset="0"/>
              </a:rPr>
              <a:t> income over threshold</a:t>
            </a:r>
            <a:r>
              <a:rPr lang="en-GB" dirty="0" smtClean="0">
                <a:latin typeface="Arial" pitchFamily="34" charset="0"/>
                <a:ea typeface="ＭＳ Ｐゴシック" pitchFamily="34" charset="-128"/>
                <a:cs typeface="Arial" pitchFamily="34" charset="0"/>
              </a:rPr>
              <a:t> by 12</a:t>
            </a:r>
            <a:r>
              <a:rPr lang="en-GB" baseline="0" dirty="0" smtClean="0">
                <a:latin typeface="Arial" pitchFamily="34" charset="0"/>
                <a:ea typeface="ＭＳ Ｐゴシック" pitchFamily="34" charset="-128"/>
                <a:cs typeface="Arial" pitchFamily="34" charset="0"/>
              </a:rPr>
              <a:t> </a:t>
            </a:r>
            <a:r>
              <a:rPr lang="en-GB" dirty="0" smtClean="0">
                <a:latin typeface="Arial" pitchFamily="34" charset="0"/>
                <a:ea typeface="ＭＳ Ｐゴシック" pitchFamily="34" charset="-128"/>
                <a:cs typeface="Arial" pitchFamily="34" charset="0"/>
              </a:rPr>
              <a:t>and number that by 9% (or multiply by 0.9) giving the monthly repayment.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31BF12AC-656E-4FF5-98BC-53CD0F0E60A0}" type="slidenum">
              <a:rPr lang="en-US" smtClean="0">
                <a:solidFill>
                  <a:srgbClr val="000000"/>
                </a:solidFill>
              </a:rPr>
              <a:pPr/>
              <a:t>33</a:t>
            </a:fld>
            <a:endParaRPr lang="en-US" smtClean="0">
              <a:solidFill>
                <a:srgbClr val="000000"/>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Notes Placeholder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30052" name="Slide Number Placeholder 3"/>
          <p:cNvSpPr>
            <a:spLocks noGrp="1"/>
          </p:cNvSpPr>
          <p:nvPr>
            <p:ph type="sldNum" sz="quarter" idx="5"/>
          </p:nvPr>
        </p:nvSpPr>
        <p:spPr bwMode="auto">
          <a:noFill/>
          <a:ln>
            <a:miter lim="800000"/>
            <a:headEnd/>
            <a:tailEnd/>
          </a:ln>
        </p:spPr>
        <p:txBody>
          <a:bodyPr/>
          <a:lstStyle/>
          <a:p>
            <a:fld id="{07D15BC8-09DE-40C6-B7AE-00B1F2CAF2E9}" type="slidenum">
              <a:rPr lang="en-US" smtClean="0">
                <a:solidFill>
                  <a:srgbClr val="000000"/>
                </a:solidFill>
              </a:rPr>
              <a:pPr/>
              <a:t>34</a:t>
            </a:fld>
            <a:endParaRPr lang="en-US" dirty="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1200" kern="1200" baseline="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Students will be charged RPI plus </a:t>
            </a:r>
            <a:r>
              <a:rPr lang="en-GB" sz="1200" b="1" i="0" kern="1200" dirty="0" smtClean="0">
                <a:solidFill>
                  <a:schemeClr val="tx1"/>
                </a:solidFill>
                <a:latin typeface="+mn-lt"/>
                <a:ea typeface="+mn-ea"/>
                <a:cs typeface="+mn-cs"/>
              </a:rPr>
              <a:t>up to</a:t>
            </a:r>
            <a:r>
              <a:rPr lang="en-GB" sz="1200" b="0" i="0" kern="1200" dirty="0" smtClean="0">
                <a:solidFill>
                  <a:schemeClr val="tx1"/>
                </a:solidFill>
                <a:latin typeface="+mn-lt"/>
                <a:ea typeface="+mn-ea"/>
                <a:cs typeface="+mn-cs"/>
              </a:rPr>
              <a:t> 3%, depending on their circumstances and income.</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While they’re studying, they’ll be charged RPI plus 3%.</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Once they’ve left their course, the amount of interest they’ll be charged will depend on their income. </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If they earn less than £21,000 a year, they will only be charged RPI.</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If their annual income is between £21,000 and £41,000, they will be charged on a sliding scale. </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This will be RPI plus </a:t>
            </a:r>
            <a:r>
              <a:rPr lang="en-GB" sz="1200" b="1" i="0" kern="1200" dirty="0" smtClean="0">
                <a:solidFill>
                  <a:schemeClr val="tx1"/>
                </a:solidFill>
                <a:latin typeface="+mn-lt"/>
                <a:ea typeface="+mn-ea"/>
                <a:cs typeface="+mn-cs"/>
              </a:rPr>
              <a:t>up to</a:t>
            </a:r>
            <a:r>
              <a:rPr lang="en-GB" sz="1200" b="0" i="0" kern="1200" dirty="0" smtClean="0">
                <a:solidFill>
                  <a:schemeClr val="tx1"/>
                </a:solidFill>
                <a:latin typeface="+mn-lt"/>
                <a:ea typeface="+mn-ea"/>
                <a:cs typeface="+mn-cs"/>
              </a:rPr>
              <a:t> 3%, depending on their income. </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So if RPI is 3.1% for 2017/18, here are some examples of the total interest rates that would apply to a range of incomes:</a:t>
            </a:r>
          </a:p>
          <a:p>
            <a:endParaRPr lang="en-GB" sz="1200" b="0" i="0" kern="1200" dirty="0" smtClean="0">
              <a:solidFill>
                <a:schemeClr val="tx1"/>
              </a:solidFill>
              <a:latin typeface="+mn-lt"/>
              <a:ea typeface="+mn-ea"/>
              <a:cs typeface="+mn-cs"/>
            </a:endParaRPr>
          </a:p>
          <a:p>
            <a:pPr>
              <a:buFont typeface="Arial" pitchFamily="34" charset="0"/>
              <a:buChar char="•"/>
            </a:pPr>
            <a:r>
              <a:rPr lang="en-GB" dirty="0" smtClean="0"/>
              <a:t>£21,000 RPI only = 3.1%</a:t>
            </a:r>
          </a:p>
          <a:p>
            <a:pPr>
              <a:buFont typeface="Arial" pitchFamily="34" charset="0"/>
              <a:buChar char="•"/>
            </a:pPr>
            <a:r>
              <a:rPr lang="en-GB" dirty="0" smtClean="0"/>
              <a:t>£25,000 RPI plus 0.6% = 3.8%</a:t>
            </a:r>
          </a:p>
          <a:p>
            <a:pPr>
              <a:buFont typeface="Arial" pitchFamily="34" charset="0"/>
              <a:buChar char="•"/>
            </a:pPr>
            <a:r>
              <a:rPr lang="en-GB" dirty="0" smtClean="0"/>
              <a:t>£27,000 RPI plus 0.9% = 4.0%</a:t>
            </a:r>
          </a:p>
          <a:p>
            <a:pPr>
              <a:buFont typeface="Arial" pitchFamily="34" charset="0"/>
              <a:buChar char="•"/>
            </a:pPr>
            <a:r>
              <a:rPr lang="en-GB" dirty="0" smtClean="0"/>
              <a:t>£31,000 RPI plus 1.5% = 4.6%</a:t>
            </a:r>
          </a:p>
          <a:p>
            <a:pPr>
              <a:buFont typeface="Arial" pitchFamily="34" charset="0"/>
              <a:buChar char="•"/>
            </a:pPr>
            <a:r>
              <a:rPr lang="en-GB" dirty="0" smtClean="0"/>
              <a:t>£35,000 RPI plus 2.1% = 5.2%</a:t>
            </a:r>
          </a:p>
          <a:p>
            <a:pPr>
              <a:buFont typeface="Arial" pitchFamily="34" charset="0"/>
              <a:buChar char="•"/>
            </a:pPr>
            <a:r>
              <a:rPr lang="en-GB" dirty="0" smtClean="0"/>
              <a:t>£37,000 RPI plus 2.4% = 5.5%</a:t>
            </a:r>
          </a:p>
          <a:p>
            <a:pPr>
              <a:buFont typeface="Arial" pitchFamily="34" charset="0"/>
              <a:buChar char="•"/>
            </a:pPr>
            <a:r>
              <a:rPr lang="en-GB" dirty="0" smtClean="0"/>
              <a:t>£41,000 RPI plus 3% = 6.1%</a:t>
            </a:r>
            <a:br>
              <a:rPr lang="en-GB" dirty="0" smtClean="0"/>
            </a:br>
            <a:endParaRPr lang="en-GB" dirty="0" smtClean="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2B11717F-0F04-4268-818B-5C516C86752A}" type="slidenum">
              <a:rPr lang="en-US" smtClean="0">
                <a:solidFill>
                  <a:prstClr val="black"/>
                </a:solidFill>
              </a:rPr>
              <a:pPr/>
              <a:t>35</a:t>
            </a:fld>
            <a:endParaRPr 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ln>
            <a:miter lim="800000"/>
            <a:headEnd/>
            <a:tailEnd/>
          </a:ln>
        </p:spPr>
        <p:txBody>
          <a:bodyPr/>
          <a:lstStyle/>
          <a:p>
            <a:fld id="{56B63FA7-BEBB-47B8-8F0E-4A1440380059}" type="slidenum">
              <a:rPr lang="en-US" smtClean="0"/>
              <a:pPr/>
              <a:t>36</a:t>
            </a:fld>
            <a:endParaRPr lang="en-US" smtClean="0"/>
          </a:p>
        </p:txBody>
      </p:sp>
      <p:sp>
        <p:nvSpPr>
          <p:cNvPr id="144387" name="Rectangle 2"/>
          <p:cNvSpPr>
            <a:spLocks noGrp="1" noRot="1" noChangeAspect="1" noChangeArrowheads="1" noTextEdit="1"/>
          </p:cNvSpPr>
          <p:nvPr>
            <p:ph type="sldImg"/>
          </p:nvPr>
        </p:nvSpPr>
        <p:spPr bwMode="auto">
          <a:xfrm>
            <a:off x="890588" y="733425"/>
            <a:ext cx="4887912" cy="3667125"/>
          </a:xfrm>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lIns="88880" tIns="44440" rIns="88880" bIns="44440" numCol="1" anchor="t" anchorCtr="0" compatLnSpc="1">
            <a:prstTxWarp prst="textNoShape">
              <a:avLst/>
            </a:prstTxWarp>
          </a:bodyPr>
          <a:lstStyle/>
          <a:p>
            <a:pPr eaLnBrk="1" hangingPunct="1"/>
            <a:r>
              <a:rPr lang="en-US" smtClean="0">
                <a:latin typeface="Arial" pitchFamily="34" charset="0"/>
                <a:ea typeface="ＭＳ Ｐゴシック" pitchFamily="34" charset="-128"/>
              </a:rPr>
              <a:t>Click image to link to page!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7B1F3CB3-80C3-42AA-B7D2-30C213E8C75D}" type="slidenum">
              <a:rPr lang="en-US" smtClean="0">
                <a:solidFill>
                  <a:prstClr val="black"/>
                </a:solidFill>
              </a:rPr>
              <a:pPr/>
              <a:t>4</a:t>
            </a:fld>
            <a:endParaRPr lang="en-US" dirty="0" smtClean="0">
              <a:solidFill>
                <a:prstClr val="black"/>
              </a:solidFill>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Hold and manage the personal details of 7.7 million customers</a:t>
            </a:r>
          </a:p>
          <a:p>
            <a:r>
              <a:rPr lang="en-GB" sz="1200" kern="1200" baseline="0" dirty="0" smtClean="0">
                <a:solidFill>
                  <a:schemeClr val="tx1"/>
                </a:solidFill>
                <a:latin typeface="+mn-lt"/>
                <a:ea typeface="+mn-ea"/>
                <a:cs typeface="+mn-cs"/>
              </a:rPr>
              <a:t>- therefore have an important relationship with 9.3% of the population of the UK</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31BF12AC-656E-4FF5-98BC-53CD0F0E60A0}" type="slidenum">
              <a:rPr lang="en-US" smtClean="0">
                <a:solidFill>
                  <a:srgbClr val="000000"/>
                </a:solidFill>
              </a:rPr>
              <a:pPr/>
              <a:t>38</a:t>
            </a:fld>
            <a:endParaRPr lang="en-US" smtClean="0">
              <a:solidFill>
                <a:srgbClr val="000000"/>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Notes 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ea typeface="ＭＳ Ｐゴシック" pitchFamily="34" charset="-128"/>
                <a:cs typeface="Arial" pitchFamily="34" charset="0"/>
              </a:rPr>
              <a:t>A basic way of working out the monthly repayment would be to divide</a:t>
            </a:r>
            <a:r>
              <a:rPr lang="en-GB" baseline="0" dirty="0" smtClean="0">
                <a:latin typeface="Arial" pitchFamily="34" charset="0"/>
                <a:ea typeface="ＭＳ Ｐゴシック" pitchFamily="34" charset="-128"/>
                <a:cs typeface="Arial" pitchFamily="34" charset="0"/>
              </a:rPr>
              <a:t> income over threshold</a:t>
            </a:r>
            <a:r>
              <a:rPr lang="en-GB" dirty="0" smtClean="0">
                <a:latin typeface="Arial" pitchFamily="34" charset="0"/>
                <a:ea typeface="ＭＳ Ｐゴシック" pitchFamily="34" charset="-128"/>
                <a:cs typeface="Arial" pitchFamily="34" charset="0"/>
              </a:rPr>
              <a:t> by 12</a:t>
            </a:r>
            <a:r>
              <a:rPr lang="en-GB" baseline="0" dirty="0" smtClean="0">
                <a:latin typeface="Arial" pitchFamily="34" charset="0"/>
                <a:ea typeface="ＭＳ Ｐゴシック" pitchFamily="34" charset="-128"/>
                <a:cs typeface="Arial" pitchFamily="34" charset="0"/>
              </a:rPr>
              <a:t> </a:t>
            </a:r>
            <a:r>
              <a:rPr lang="en-GB" dirty="0" smtClean="0">
                <a:latin typeface="Arial" pitchFamily="34" charset="0"/>
                <a:ea typeface="ＭＳ Ｐゴシック" pitchFamily="34" charset="-128"/>
                <a:cs typeface="Arial" pitchFamily="34" charset="0"/>
              </a:rPr>
              <a:t>and number that by 9% (or multiply by 0.9) giving the monthly repayment.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Click image to link to page</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73257-100F-4FEA-A3DF-9A38032C96C0}" type="slidenum">
              <a:rPr lang="en-GB" smtClean="0">
                <a:solidFill>
                  <a:prstClr val="black"/>
                </a:solidFill>
              </a:rPr>
              <a:pPr fontAlgn="base">
                <a:spcBef>
                  <a:spcPct val="0"/>
                </a:spcBef>
                <a:spcAft>
                  <a:spcPct val="0"/>
                </a:spcAft>
                <a:defRPr/>
              </a:pPr>
              <a:t>43</a:t>
            </a:fld>
            <a:endParaRPr lang="en-GB"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Click image to link to page</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73257-100F-4FEA-A3DF-9A38032C96C0}" type="slidenum">
              <a:rPr lang="en-GB" smtClean="0">
                <a:solidFill>
                  <a:prstClr val="black"/>
                </a:solidFill>
              </a:rPr>
              <a:pPr fontAlgn="base">
                <a:spcBef>
                  <a:spcPct val="0"/>
                </a:spcBef>
                <a:spcAft>
                  <a:spcPct val="0"/>
                </a:spcAft>
                <a:defRPr/>
              </a:pPr>
              <a:t>44</a:t>
            </a:fld>
            <a:endParaRPr lang="en-GB" dirty="0"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45</a:t>
            </a:fld>
            <a:endParaRPr lang="en-GB"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help students as they plan to go to university, we’ve launched a new space on the </a:t>
            </a:r>
            <a:r>
              <a:rPr lang="en-GB" sz="1200" b="1" kern="1200" dirty="0" smtClean="0">
                <a:solidFill>
                  <a:schemeClr val="tx1"/>
                </a:solidFill>
                <a:latin typeface="+mn-lt"/>
                <a:ea typeface="+mn-ea"/>
                <a:cs typeface="+mn-cs"/>
                <a:hlinkClick r:id="rId3" tooltip="link opens the UCAS website in a new window"/>
              </a:rPr>
              <a:t>UCAS website</a:t>
            </a:r>
            <a:r>
              <a:rPr lang="en-GB" dirty="0" smtClean="0"/>
              <a:t>. It has all the student finance information they need, including: what they can get, </a:t>
            </a:r>
          </a:p>
          <a:p>
            <a:r>
              <a:rPr lang="en-GB" dirty="0" smtClean="0"/>
              <a:t>how to apply, and </a:t>
            </a:r>
          </a:p>
          <a:p>
            <a:r>
              <a:rPr lang="en-GB" dirty="0" smtClean="0"/>
              <a:t>how and when to repay.</a:t>
            </a:r>
          </a:p>
          <a:p>
            <a:r>
              <a:rPr lang="en-GB" dirty="0" smtClean="0"/>
              <a:t>There’s also student finance information for continuing students and for anyone thinking about doing a postgraduate course. For the most up-to-date information, encourage your students to visit </a:t>
            </a:r>
            <a:r>
              <a:rPr lang="en-GB" sz="1200" b="1" kern="1200" dirty="0" smtClean="0">
                <a:solidFill>
                  <a:schemeClr val="tx1"/>
                </a:solidFill>
                <a:latin typeface="+mn-lt"/>
                <a:ea typeface="+mn-ea"/>
                <a:cs typeface="+mn-cs"/>
                <a:hlinkClick r:id="rId3" tooltip="link opens the UCAS website in a new window"/>
              </a:rPr>
              <a:t>www.ucas.com/sfe</a:t>
            </a:r>
            <a:r>
              <a:rPr lang="en-GB" dirty="0" smtClean="0"/>
              <a:t> </a:t>
            </a:r>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46</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any image to go to 16/17 resources page</a:t>
            </a:r>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47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01EBC6B6-F027-4DA9-AA54-FCF0C92155AC}" type="slidenum">
              <a:rPr lang="en-US" smtClean="0">
                <a:solidFill>
                  <a:prstClr val="black"/>
                </a:solidFill>
              </a:rPr>
              <a:pPr/>
              <a:t>5</a:t>
            </a:fld>
            <a:endParaRPr lang="en-US" dirty="0" smtClean="0">
              <a:solidFill>
                <a:prstClr val="black"/>
              </a:solidFill>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a:lstStyle/>
          <a:p>
            <a:fld id="{0DC4E4CA-39E7-48FB-BD20-72C81EF7E8AB}" type="slidenum">
              <a:rPr lang="en-US" smtClean="0">
                <a:solidFill>
                  <a:prstClr val="black"/>
                </a:solidFill>
              </a:rPr>
              <a:pPr/>
              <a:t>6</a:t>
            </a:fld>
            <a:endParaRPr lang="en-US" dirty="0" smtClean="0">
              <a:solidFill>
                <a:prstClr val="black"/>
              </a:solidFill>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01EBC6B6-F027-4DA9-AA54-FCF0C92155AC}" type="slidenum">
              <a:rPr lang="en-US" smtClean="0">
                <a:solidFill>
                  <a:prstClr val="black"/>
                </a:solidFill>
              </a:rPr>
              <a:pPr/>
              <a:t>7</a:t>
            </a:fld>
            <a:endParaRPr lang="en-US" dirty="0" smtClean="0">
              <a:solidFill>
                <a:prstClr val="black"/>
              </a:solidFill>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p:txBody>
          <a:bodyPr>
            <a:normAutofit/>
          </a:bodyPr>
          <a:lstStyle/>
          <a:p>
            <a:r>
              <a:rPr lang="en-GB" dirty="0" err="1" smtClean="0"/>
              <a:t>Avg</a:t>
            </a:r>
            <a:r>
              <a:rPr lang="en-GB" dirty="0" smtClean="0"/>
              <a:t> Balance</a:t>
            </a:r>
          </a:p>
          <a:p>
            <a:endParaRPr lang="en-GB" dirty="0" smtClean="0"/>
          </a:p>
          <a:p>
            <a:r>
              <a:rPr lang="en-GB" dirty="0" smtClean="0"/>
              <a:t>Scotland – £11,740</a:t>
            </a:r>
          </a:p>
          <a:p>
            <a:r>
              <a:rPr lang="en-GB" dirty="0" smtClean="0"/>
              <a:t>Wales – £19,280</a:t>
            </a:r>
          </a:p>
          <a:p>
            <a:r>
              <a:rPr lang="en-GB" dirty="0" smtClean="0"/>
              <a:t>NI</a:t>
            </a:r>
            <a:r>
              <a:rPr lang="en-GB" baseline="0" dirty="0" smtClean="0"/>
              <a:t> – £20,990</a:t>
            </a:r>
          </a:p>
          <a:p>
            <a:endParaRPr lang="en-GB" baseline="0" dirty="0" smtClean="0"/>
          </a:p>
          <a:p>
            <a:r>
              <a:rPr lang="en-GB" baseline="0" dirty="0" err="1" smtClean="0"/>
              <a:t>Avg</a:t>
            </a:r>
            <a:r>
              <a:rPr lang="en-GB" baseline="0" dirty="0" smtClean="0"/>
              <a:t> Repayment</a:t>
            </a:r>
          </a:p>
          <a:p>
            <a:endParaRPr lang="en-GB" baseline="0" dirty="0" smtClean="0"/>
          </a:p>
          <a:p>
            <a:r>
              <a:rPr lang="en-GB" baseline="0" dirty="0" smtClean="0"/>
              <a:t>Scotland - £660</a:t>
            </a:r>
          </a:p>
          <a:p>
            <a:r>
              <a:rPr lang="en-GB" baseline="0" dirty="0" smtClean="0"/>
              <a:t>Wales - £795</a:t>
            </a:r>
          </a:p>
          <a:p>
            <a:r>
              <a:rPr lang="en-GB" baseline="0" dirty="0" smtClean="0"/>
              <a:t>NI - £800</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Tuition fees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Maximum tuition fee caps will be maintained at 2017/18 academic year levels in the 2018/19 academic year.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HEFCE funded providers that have a current Teaching Excellence Framework (TEF) award and have an access agreement with the Office for Fair Access (OFFA), the maximum tuition fee for full-time courses will remain £9,250 in 2018/19.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HEFCE funded providers that have a current TEF award but do not have an access agreement with OFFA, the maximum tuition fee for full-time courses will be £6,165 in 2018/19.</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For HEFCE funded providers that do not have a current TEF award, the maximum tuition fee for full-time courses in 2018/19 will remain £9,000 for providers with an OFFA access agreement and £6,000 for providers without an OFFA access agreement.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Maximum fee loans for all new students and eligible continuing students who started their full-time courses at publicly funded providers on or after 1 September 2012 will be maintained at £9,250 in 2018/19 academic year.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continuing students who started their full-time courses before September 2012, maximum tuition fee and fee loan caps at publicly funded providers in 2018/19 will be maintained at £3,465.</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77727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48347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42032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0405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67784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63419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19468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209062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2032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2032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38764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0620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0620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78820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67784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468703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46870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194689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78820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20324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788206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0204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209062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90621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08685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99229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2" descr="SFW_1718_Triangles Phase 28.jpg"/>
          <p:cNvPicPr>
            <a:picLocks noChangeAspect="1"/>
          </p:cNvPicPr>
          <p:nvPr userDrawn="1"/>
        </p:nvPicPr>
        <p:blipFill>
          <a:blip r:embed="rId2" cstate="print"/>
          <a:stretch>
            <a:fillRect/>
          </a:stretch>
        </p:blipFill>
        <p:spPr>
          <a:xfrm>
            <a:off x="0" y="2928"/>
            <a:ext cx="9144000" cy="685214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0.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7.emf"/></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8.emf"/><Relationship Id="rId5" Type="http://schemas.openxmlformats.org/officeDocument/2006/relationships/theme" Target="../theme/theme12.xml"/><Relationship Id="rId4"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9.emf"/></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0.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e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17.xml"/><Relationship Id="rId1" Type="http://schemas.openxmlformats.org/officeDocument/2006/relationships/slideLayout" Target="../slideLayouts/slideLayout30.xml"/><Relationship Id="rId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18.xml"/><Relationship Id="rId1" Type="http://schemas.openxmlformats.org/officeDocument/2006/relationships/slideLayout" Target="../slideLayouts/slideLayout3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9.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7.em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0.xml"/><Relationship Id="rId1" Type="http://schemas.openxmlformats.org/officeDocument/2006/relationships/slideLayout" Target="../slideLayouts/slideLayout33.xml"/><Relationship Id="rId4" Type="http://schemas.openxmlformats.org/officeDocument/2006/relationships/image" Target="../media/image7.em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34.xml"/><Relationship Id="rId4" Type="http://schemas.openxmlformats.org/officeDocument/2006/relationships/image" Target="../media/image7.emf"/></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22.xml"/><Relationship Id="rId1" Type="http://schemas.openxmlformats.org/officeDocument/2006/relationships/slideLayout" Target="../slideLayouts/slideLayout35.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3.xml"/><Relationship Id="rId1" Type="http://schemas.openxmlformats.org/officeDocument/2006/relationships/slideLayout" Target="../slideLayouts/slideLayout36.xml"/><Relationship Id="rId4" Type="http://schemas.openxmlformats.org/officeDocument/2006/relationships/image" Target="../media/image7.emf"/></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24.xml"/><Relationship Id="rId1" Type="http://schemas.openxmlformats.org/officeDocument/2006/relationships/slideLayout" Target="../slideLayouts/slideLayout37.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5.xml"/><Relationship Id="rId1" Type="http://schemas.openxmlformats.org/officeDocument/2006/relationships/slideLayout" Target="../slideLayouts/slideLayout38.xml"/><Relationship Id="rId4" Type="http://schemas.openxmlformats.org/officeDocument/2006/relationships/image" Target="../media/image7.emf"/></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26.xml"/><Relationship Id="rId1" Type="http://schemas.openxmlformats.org/officeDocument/2006/relationships/slideLayout" Target="../slideLayouts/slideLayout39.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7.xml"/><Relationship Id="rId1" Type="http://schemas.openxmlformats.org/officeDocument/2006/relationships/slideLayout" Target="../slideLayouts/slideLayout40.xml"/><Relationship Id="rId4" Type="http://schemas.openxmlformats.org/officeDocument/2006/relationships/image" Target="../media/image8.emf"/></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28.xml"/><Relationship Id="rId1" Type="http://schemas.openxmlformats.org/officeDocument/2006/relationships/slideLayout" Target="../slideLayouts/slideLayout41.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29.xml"/><Relationship Id="rId1" Type="http://schemas.openxmlformats.org/officeDocument/2006/relationships/slideLayout" Target="../slideLayouts/slideLayout4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8.emf"/></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30.xml"/><Relationship Id="rId1" Type="http://schemas.openxmlformats.org/officeDocument/2006/relationships/slideLayout" Target="../slideLayouts/slideLayout43.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1.xml"/><Relationship Id="rId1" Type="http://schemas.openxmlformats.org/officeDocument/2006/relationships/slideLayout" Target="../slideLayouts/slideLayout44.xml"/><Relationship Id="rId4" Type="http://schemas.openxmlformats.org/officeDocument/2006/relationships/image" Target="../media/image7.emf"/></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7.emf"/></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7.emf"/></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4.xml"/><Relationship Id="rId1" Type="http://schemas.openxmlformats.org/officeDocument/2006/relationships/slideLayout" Target="../slideLayouts/slideLayout49.xml"/><Relationship Id="rId4" Type="http://schemas.openxmlformats.org/officeDocument/2006/relationships/image" Target="../media/image7.emf"/></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5.xml"/><Relationship Id="rId1" Type="http://schemas.openxmlformats.org/officeDocument/2006/relationships/slideLayout" Target="../slideLayouts/slideLayout50.xml"/><Relationship Id="rId4" Type="http://schemas.openxmlformats.org/officeDocument/2006/relationships/image" Target="../media/image7.emf"/></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6.xml"/><Relationship Id="rId1" Type="http://schemas.openxmlformats.org/officeDocument/2006/relationships/slideLayout" Target="../slideLayouts/slideLayout51.xml"/><Relationship Id="rId4" Type="http://schemas.openxmlformats.org/officeDocument/2006/relationships/image" Target="../media/image7.emf"/></Relationships>
</file>

<file path=ppt/slideMasters/_rels/slideMaster37.xml.rels><?xml version="1.0" encoding="UTF-8" standalone="yes"?>
<Relationships xmlns="http://schemas.openxmlformats.org/package/2006/relationships"><Relationship Id="rId3" Type="http://schemas.openxmlformats.org/officeDocument/2006/relationships/theme" Target="../theme/theme3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7.emf"/></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8.xml"/><Relationship Id="rId1" Type="http://schemas.openxmlformats.org/officeDocument/2006/relationships/slideLayout" Target="../slideLayouts/slideLayout54.xml"/><Relationship Id="rId4" Type="http://schemas.openxmlformats.org/officeDocument/2006/relationships/image" Target="../media/image7.emf"/></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9.xml"/><Relationship Id="rId1" Type="http://schemas.openxmlformats.org/officeDocument/2006/relationships/slideLayout" Target="../slideLayouts/slideLayout55.xml"/><Relationship Id="rId4"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9.emf"/></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7.emf"/></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1.xml"/><Relationship Id="rId1" Type="http://schemas.openxmlformats.org/officeDocument/2006/relationships/slideLayout" Target="../slideLayouts/slideLayout58.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2.xml"/><Relationship Id="rId1" Type="http://schemas.openxmlformats.org/officeDocument/2006/relationships/slideLayout" Target="../slideLayouts/slideLayout59.xml"/></Relationships>
</file>

<file path=ppt/slideMasters/_rels/slideMaster43.xml.rels><?xml version="1.0" encoding="UTF-8" standalone="yes"?>
<Relationships xmlns="http://schemas.openxmlformats.org/package/2006/relationships"><Relationship Id="rId3" Type="http://schemas.openxmlformats.org/officeDocument/2006/relationships/theme" Target="../theme/theme43.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7.emf"/></Relationships>
</file>

<file path=ppt/slideMasters/_rels/slideMaster44.xml.rels><?xml version="1.0" encoding="UTF-8" standalone="yes"?>
<Relationships xmlns="http://schemas.openxmlformats.org/package/2006/relationships"><Relationship Id="rId3" Type="http://schemas.openxmlformats.org/officeDocument/2006/relationships/theme" Target="../theme/theme4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7.emf"/></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5.xml"/><Relationship Id="rId1" Type="http://schemas.openxmlformats.org/officeDocument/2006/relationships/slideLayout" Target="../slideLayouts/slideLayout64.xml"/></Relationships>
</file>

<file path=ppt/slideMasters/_rels/slideMaster46.xml.rels><?xml version="1.0" encoding="UTF-8" standalone="yes"?>
<Relationships xmlns="http://schemas.openxmlformats.org/package/2006/relationships"><Relationship Id="rId3" Type="http://schemas.openxmlformats.org/officeDocument/2006/relationships/theme" Target="../theme/theme4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8.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8.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1"/>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5240338" y="2708275"/>
            <a:ext cx="2667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4"/>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66800" y="363538"/>
            <a:ext cx="444500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 descr="sfe logo &amp; strapline_full colou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7769225" y="5842000"/>
            <a:ext cx="9747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bwMode="auto">
          <a:xfrm>
            <a:off x="1495927" y="5807075"/>
            <a:ext cx="331367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22"/>
          <p:cNvSpPr txBox="1">
            <a:spLocks noChangeArrowheads="1"/>
          </p:cNvSpPr>
          <p:nvPr userDrawn="1"/>
        </p:nvSpPr>
        <p:spPr bwMode="auto">
          <a:xfrm>
            <a:off x="1533525" y="6296025"/>
            <a:ext cx="2452688"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dirty="0">
                <a:latin typeface="Arial"/>
                <a:cs typeface="Arial"/>
              </a:rPr>
              <a:t>www.gov.uk/studentfinance  </a:t>
            </a:r>
          </a:p>
        </p:txBody>
      </p:sp>
      <p:sp>
        <p:nvSpPr>
          <p:cNvPr id="26" name="TextBox 4"/>
          <p:cNvSpPr txBox="1">
            <a:spLocks noChangeArrowheads="1"/>
          </p:cNvSpPr>
          <p:nvPr userDrawn="1"/>
        </p:nvSpPr>
        <p:spPr bwMode="auto">
          <a:xfrm>
            <a:off x="7080250" y="1884363"/>
            <a:ext cx="919163" cy="307975"/>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dirty="0" smtClean="0">
                <a:latin typeface="HelveticaNeueLT Std" charset="0"/>
                <a:cs typeface="HelveticaNeueLT Std" charset="0"/>
              </a:rPr>
              <a:t>2016/17</a:t>
            </a:r>
          </a:p>
        </p:txBody>
      </p:sp>
      <p:pic>
        <p:nvPicPr>
          <p:cNvPr id="27" name="Picture 17"/>
          <p:cNvPicPr>
            <a:picLocks noChangeAspect="1"/>
          </p:cNvPicPr>
          <p:nvPr userDrawn="1"/>
        </p:nvPicPr>
        <p:blipFill>
          <a:blip r:embed="rId8">
            <a:extLst>
              <a:ext uri="{28A0092B-C50C-407E-A947-70E740481C1C}">
                <a14:useLocalDpi xmlns:a14="http://schemas.microsoft.com/office/drawing/2010/main" xmlns="" val="0"/>
              </a:ext>
            </a:extLst>
          </a:blip>
          <a:srcRect/>
          <a:stretch>
            <a:fillRect/>
          </a:stretch>
        </p:blipFill>
        <p:spPr bwMode="auto">
          <a:xfrm>
            <a:off x="6683375" y="1206500"/>
            <a:ext cx="16891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6"/>
          <p:cNvSpPr txBox="1">
            <a:spLocks noChangeArrowheads="1"/>
          </p:cNvSpPr>
          <p:nvPr userDrawn="1"/>
        </p:nvSpPr>
        <p:spPr bwMode="auto">
          <a:xfrm>
            <a:off x="1466850" y="3360738"/>
            <a:ext cx="84138"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dirty="0"/>
          </a:p>
        </p:txBody>
      </p:sp>
      <p:sp>
        <p:nvSpPr>
          <p:cNvPr id="29" name="Right Triangle 28"/>
          <p:cNvSpPr/>
          <p:nvPr userDrawn="1"/>
        </p:nvSpPr>
        <p:spPr>
          <a:xfrm>
            <a:off x="0" y="365125"/>
            <a:ext cx="457200" cy="6492875"/>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0" name="Right Triangle 2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descr="SLC_revised-logo.jpg"/>
          <p:cNvPicPr>
            <a:picLocks noChangeAspect="1"/>
          </p:cNvPicPr>
          <p:nvPr userDrawn="1"/>
        </p:nvPicPr>
        <p:blipFill>
          <a:blip r:embed="rId9">
            <a:extLst>
              <a:ext uri="{28A0092B-C50C-407E-A947-70E740481C1C}">
                <a14:useLocalDpi xmlns:a14="http://schemas.microsoft.com/office/drawing/2010/main" xmlns="" val="0"/>
              </a:ext>
            </a:extLst>
          </a:blip>
          <a:stretch>
            <a:fillRect/>
          </a:stretch>
        </p:blipFill>
        <p:spPr>
          <a:xfrm>
            <a:off x="6413500" y="5875424"/>
            <a:ext cx="1244600" cy="880976"/>
          </a:xfrm>
          <a:prstGeom prst="rect">
            <a:avLst/>
          </a:prstGeom>
        </p:spPr>
      </p:pic>
      <p:sp>
        <p:nvSpPr>
          <p:cNvPr id="3" name="Rectangle 2"/>
          <p:cNvSpPr/>
          <p:nvPr userDrawn="1"/>
        </p:nvSpPr>
        <p:spPr>
          <a:xfrm>
            <a:off x="7202130" y="1958258"/>
            <a:ext cx="655484" cy="25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extBox 3"/>
          <p:cNvSpPr txBox="1"/>
          <p:nvPr userDrawn="1"/>
        </p:nvSpPr>
        <p:spPr>
          <a:xfrm>
            <a:off x="7005484" y="1884514"/>
            <a:ext cx="1056968" cy="60016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HelveticaNeueLT Std" charset="0"/>
                <a:cs typeface="HelveticaNeueLT Std" charset="0"/>
              </a:rPr>
              <a:t>2018/19</a:t>
            </a:r>
          </a:p>
          <a:p>
            <a:pPr algn="ctr"/>
            <a:endParaRPr lang="en-US" dirty="0">
              <a:solidFill>
                <a:schemeClr val="tx1"/>
              </a:solidFill>
            </a:endParaRPr>
          </a:p>
        </p:txBody>
      </p:sp>
    </p:spTree>
    <p:extLst>
      <p:ext uri="{BB962C8B-B14F-4D97-AF65-F5344CB8AC3E}">
        <p14:creationId xmlns:p14="http://schemas.microsoft.com/office/powerpoint/2010/main" xmlns="" val="3577218110"/>
      </p:ext>
    </p:extLst>
  </p:cSld>
  <p:clrMap bg1="lt1" tx1="dk1" bg2="lt2" tx2="dk2" accent1="accent1" accent2="accent2" accent3="accent3" accent4="accent4" accent5="accent5" accent6="accent6" hlink="hlink" folHlink="folHlink"/>
  <p:sldLayoutIdLst>
    <p:sldLayoutId id="2147483649" r:id="rId1"/>
    <p:sldLayoutId id="2147483690"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9"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Triangle 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33171374"/>
      </p:ext>
    </p:extLst>
  </p:cSld>
  <p:clrMap bg1="lt1" tx1="dk1" bg2="lt2" tx2="dk2" accent1="accent1" accent2="accent2" accent3="accent3" accent4="accent4" accent5="accent5" accent6="accent6" hlink="hlink" folHlink="folHlink"/>
  <p:sldLayoutIdLst>
    <p:sldLayoutId id="2147483689"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679" r:id="rId1"/>
    <p:sldLayoutId id="2147483791"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8" name="Picture 19"/>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2</a:t>
            </a:r>
          </a:p>
        </p:txBody>
      </p:sp>
    </p:spTree>
    <p:extLst>
      <p:ext uri="{BB962C8B-B14F-4D97-AF65-F5344CB8AC3E}">
        <p14:creationId xmlns:p14="http://schemas.microsoft.com/office/powerpoint/2010/main" xmlns="" val="184534883"/>
      </p:ext>
    </p:extLst>
  </p:cSld>
  <p:clrMap bg1="lt1" tx1="dk1" bg2="lt2" tx2="dk2" accent1="accent1" accent2="accent2" accent3="accent3" accent4="accent4" accent5="accent5" accent6="accent6" hlink="hlink" folHlink="folHlink"/>
  <p:sldLayoutIdLst>
    <p:sldLayoutId id="2147483681" r:id="rId1"/>
    <p:sldLayoutId id="2147483773" r:id="rId2"/>
    <p:sldLayoutId id="2147483776" r:id="rId3"/>
    <p:sldLayoutId id="2147483777" r:id="rId4"/>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0" name="Right Triangle 9"/>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TextBox 10"/>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3</a:t>
            </a: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xmlns="" val="429079961"/>
      </p:ext>
    </p:extLst>
  </p:cSld>
  <p:clrMap bg1="lt1" tx1="dk1" bg2="lt2" tx2="dk2" accent1="accent1" accent2="accent2" accent3="accent3" accent4="accent4" accent5="accent5" accent6="accent6" hlink="hlink" folHlink="folHlink"/>
  <p:sldLayoutIdLst>
    <p:sldLayoutId id="2147483683" r:id="rId1"/>
    <p:sldLayoutId id="2147483798"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8"/>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1355"/>
              </a:solidFill>
            </a:endParaRP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xmlns="" val="3275737372"/>
      </p:ext>
    </p:extLst>
  </p:cSld>
  <p:clrMap bg1="lt1" tx1="dk1" bg2="lt2" tx2="dk2" accent1="accent1" accent2="accent2" accent3="accent3" accent4="accent4" accent5="accent5" accent6="accent6" hlink="hlink" folHlink="folHlink"/>
  <p:sldLayoutIdLst>
    <p:sldLayoutId id="2147483685" r:id="rId1"/>
    <p:sldLayoutId id="2147483796"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3"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ight Triangle 13"/>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756561390"/>
      </p:ext>
    </p:extLst>
  </p:cSld>
  <p:clrMap bg1="lt1" tx1="dk1" bg2="lt2" tx2="dk2" accent1="accent1" accent2="accent2" accent3="accent3" accent4="accent4" accent5="accent5" accent6="accent6" hlink="hlink" folHlink="folHlink"/>
  <p:sldLayoutIdLst>
    <p:sldLayoutId id="214748368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3" name="Picture 14"/>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ight Triangle 13"/>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756561390"/>
      </p:ext>
    </p:extLst>
  </p:cSld>
  <p:clrMap bg1="lt1" tx1="dk1" bg2="lt2" tx2="dk2" accent1="accent1" accent2="accent2" accent3="accent3" accent4="accent4" accent5="accent5" accent6="accent6" hlink="hlink" folHlink="folHlink"/>
  <p:sldLayoutIdLst>
    <p:sldLayoutId id="2147483699" r:id="rId1"/>
    <p:sldLayoutId id="2147483700"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6" name="Picture 2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3411352470"/>
      </p:ext>
    </p:extLst>
  </p:cSld>
  <p:clrMap bg1="lt1" tx1="dk1" bg2="lt2" tx2="dk2" accent1="accent1" accent2="accent2" accent3="accent3" accent4="accent4" accent5="accent5" accent6="accent6" hlink="hlink" folHlink="folHlink"/>
  <p:sldLayoutIdLst>
    <p:sldLayoutId id="2147483702"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04"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7"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1355"/>
              </a:solidFill>
            </a:endParaRPr>
          </a:p>
        </p:txBody>
      </p:sp>
    </p:spTree>
    <p:extLst>
      <p:ext uri="{BB962C8B-B14F-4D97-AF65-F5344CB8AC3E}">
        <p14:creationId xmlns:p14="http://schemas.microsoft.com/office/powerpoint/2010/main" xmlns="" val="1064430456"/>
      </p:ext>
    </p:extLst>
  </p:cSld>
  <p:clrMap bg1="lt1" tx1="dk1" bg2="lt2" tx2="dk2" accent1="accent1" accent2="accent2" accent3="accent3" accent4="accent4" accent5="accent5" accent6="accent6" hlink="hlink" folHlink="folHlink"/>
  <p:sldLayoutIdLst>
    <p:sldLayoutId id="2147483706"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661"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08"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10"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12"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15"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1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20"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22"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sp>
        <p:nvSpPr>
          <p:cNvPr id="9"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00985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985F"/>
              </a:solidFill>
            </a:endParaRPr>
          </a:p>
        </p:txBody>
      </p:sp>
      <p:sp>
        <p:nvSpPr>
          <p:cNvPr id="12" name="Right Triangle 11"/>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14" name="Picture 21"/>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87475" y="2012950"/>
            <a:ext cx="1690688"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605981834"/>
      </p:ext>
    </p:extLst>
  </p:cSld>
  <p:clrMap bg1="lt1" tx1="dk1" bg2="lt2" tx2="dk2" accent1="accent1" accent2="accent2" accent3="accent3" accent4="accent4" accent5="accent5" accent6="accent6" hlink="hlink" folHlink="folHlink"/>
  <p:sldLayoutIdLst>
    <p:sldLayoutId id="2147483725"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8" name="Picture 19"/>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2</a:t>
            </a:r>
          </a:p>
        </p:txBody>
      </p:sp>
    </p:spTree>
    <p:extLst>
      <p:ext uri="{BB962C8B-B14F-4D97-AF65-F5344CB8AC3E}">
        <p14:creationId xmlns:p14="http://schemas.microsoft.com/office/powerpoint/2010/main" xmlns="" val="184534883"/>
      </p:ext>
    </p:extLst>
  </p:cSld>
  <p:clrMap bg1="lt1" tx1="dk1" bg2="lt2" tx2="dk2" accent1="accent1" accent2="accent2" accent3="accent3" accent4="accent4" accent5="accent5" accent6="accent6" hlink="hlink" folHlink="folHlink"/>
  <p:sldLayoutIdLst>
    <p:sldLayoutId id="214748372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16" name="Picture 2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3411352470"/>
      </p:ext>
    </p:extLst>
  </p:cSld>
  <p:clrMap bg1="lt1" tx1="dk1" bg2="lt2" tx2="dk2" accent1="accent1" accent2="accent2" accent3="accent3" accent4="accent4" accent5="accent5" accent6="accent6" hlink="hlink" folHlink="folHlink"/>
  <p:sldLayoutIdLst>
    <p:sldLayoutId id="2147483729"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9"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00985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985F"/>
              </a:solidFill>
            </a:endParaRPr>
          </a:p>
        </p:txBody>
      </p:sp>
      <p:sp>
        <p:nvSpPr>
          <p:cNvPr id="12" name="Right Triangle 11"/>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4" name="Picture 21"/>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87475" y="2012950"/>
            <a:ext cx="1690688"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1605981834"/>
      </p:ext>
    </p:extLst>
  </p:cSld>
  <p:clrMap bg1="lt1" tx1="dk1" bg2="lt2" tx2="dk2" accent1="accent1" accent2="accent2" accent3="accent3" accent4="accent4" accent5="accent5" accent6="accent6" hlink="hlink" folHlink="folHlink"/>
  <p:sldLayoutIdLst>
    <p:sldLayoutId id="2147483663"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0" name="Right Triangle 9"/>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TextBox 10"/>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3</a:t>
            </a: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xmlns="" val="429079961"/>
      </p:ext>
    </p:extLst>
  </p:cSld>
  <p:clrMap bg1="lt1" tx1="dk1" bg2="lt2" tx2="dk2" accent1="accent1" accent2="accent2" accent3="accent3" accent4="accent4" accent5="accent5" accent6="accent6" hlink="hlink" folHlink="folHlink"/>
  <p:sldLayoutIdLst>
    <p:sldLayoutId id="2147483731"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33"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38" r:id="rId1"/>
    <p:sldLayoutId id="2147483739"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41"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43"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45"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47" r:id="rId1"/>
    <p:sldLayoutId id="2147483748"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50"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Tree>
    <p:extLst>
      <p:ext uri="{BB962C8B-B14F-4D97-AF65-F5344CB8AC3E}">
        <p14:creationId xmlns:p14="http://schemas.microsoft.com/office/powerpoint/2010/main" xmlns="" val="1877966094"/>
      </p:ext>
    </p:extLst>
  </p:cSld>
  <p:clrMap bg1="lt1" tx1="dk1" bg2="lt2" tx2="dk2" accent1="accent1" accent2="accent2" accent3="accent3" accent4="accent4" accent5="accent5" accent6="accent6" hlink="hlink" folHlink="folHlink"/>
  <p:sldLayoutIdLst>
    <p:sldLayoutId id="2147483752"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6" name="Picture 24"/>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3411352470"/>
      </p:ext>
    </p:extLst>
  </p:cSld>
  <p:clrMap bg1="lt1" tx1="dk1" bg2="lt2" tx2="dk2" accent1="accent1" accent2="accent2" accent3="accent3" accent4="accent4" accent5="accent5" accent6="accent6" hlink="hlink" folHlink="folHlink"/>
  <p:sldLayoutIdLst>
    <p:sldLayoutId id="2147483665" r:id="rId1"/>
    <p:sldLayoutId id="2147483797"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54" r:id="rId1"/>
    <p:sldLayoutId id="2147483755"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17500" y="144463"/>
            <a:ext cx="1274763" cy="127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2017/18</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 xmlns:p14="http://schemas.microsoft.com/office/powerpoint/2010/main" val="4117375186"/>
      </p:ext>
    </p:extLst>
  </p:cSld>
  <p:clrMap bg1="lt1" tx1="dk1" bg2="lt2" tx2="dk2" accent1="accent1" accent2="accent2" accent3="accent3" accent4="accent4" accent5="accent5" accent6="accent6" hlink="hlink" folHlink="folHlink"/>
  <p:sldLayoutIdLst>
    <p:sldLayoutId id="214748375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59"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62" r:id="rId1"/>
    <p:sldLayoutId id="2147483763"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65" r:id="rId1"/>
    <p:sldLayoutId id="2147483766"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68"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prstClr val="white"/>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prstClr val="white"/>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4117375186"/>
      </p:ext>
    </p:extLst>
  </p:cSld>
  <p:clrMap bg1="lt1" tx1="dk1" bg2="lt2" tx2="dk2" accent1="accent1" accent2="accent2" accent3="accent3" accent4="accent4" accent5="accent5" accent6="accent6" hlink="hlink" folHlink="folHlink"/>
  <p:sldLayoutIdLst>
    <p:sldLayoutId id="2147483771" r:id="rId1"/>
    <p:sldLayoutId id="2147483772"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397000" y="2008188"/>
            <a:ext cx="1698625"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a:xfrm>
            <a:off x="0" y="365125"/>
            <a:ext cx="457200" cy="6492875"/>
          </a:xfrm>
          <a:prstGeom prst="rtTriangle">
            <a:avLst/>
          </a:prstGeom>
          <a:solidFill>
            <a:srgbClr val="6012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B1E69"/>
              </a:solidFill>
            </a:endParaRPr>
          </a:p>
        </p:txBody>
      </p:sp>
      <p:sp>
        <p:nvSpPr>
          <p:cNvPr id="10" name="Right Triangle 9"/>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1355"/>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4" name="Picture 18"/>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flipH="1">
            <a:off x="280988" y="5861050"/>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4"/>
          <p:cNvSpPr txBox="1">
            <a:spLocks noChangeArrowheads="1"/>
          </p:cNvSpPr>
          <p:nvPr userDrawn="1"/>
        </p:nvSpPr>
        <p:spPr bwMode="auto">
          <a:xfrm>
            <a:off x="260350" y="6056313"/>
            <a:ext cx="714375" cy="26161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xmlns="" val="1546952626"/>
      </p:ext>
    </p:extLst>
  </p:cSld>
  <p:clrMap bg1="lt1" tx1="dk1" bg2="lt2" tx2="dk2" accent1="accent1" accent2="accent2" accent3="accent3" accent4="accent4" accent5="accent5" accent6="accent6" hlink="hlink" folHlink="folHlink"/>
  <p:sldLayoutIdLst>
    <p:sldLayoutId id="2147483667"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12" name="Picture 12"/>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6" name="Right Triangle 15"/>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3" descr="sfe logo &amp; strapline_full colour.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4330849"/>
      </p:ext>
    </p:extLst>
  </p:cSld>
  <p:clrMap bg1="lt1" tx1="dk1" bg2="lt2" tx2="dk2" accent1="accent1" accent2="accent2" accent3="accent3" accent4="accent4" accent5="accent5" accent6="accent6" hlink="hlink" folHlink="folHlink"/>
  <p:sldLayoutIdLst>
    <p:sldLayoutId id="2147483669" r:id="rId1"/>
    <p:sldLayoutId id="2147483799"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9"/>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2</a:t>
            </a:r>
          </a:p>
        </p:txBody>
      </p:sp>
      <p:pic>
        <p:nvPicPr>
          <p:cNvPr id="15" name="Picture 3" descr="sfe logo &amp; strapline_full colou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6129312"/>
      </p:ext>
    </p:extLst>
  </p:cSld>
  <p:clrMap bg1="lt1" tx1="dk1" bg2="lt2" tx2="dk2" accent1="accent1" accent2="accent2" accent3="accent3" accent4="accent4" accent5="accent5" accent6="accent6" hlink="hlink" folHlink="folHlink"/>
  <p:sldLayoutIdLst>
    <p:sldLayoutId id="2147483671" r:id="rId1"/>
    <p:sldLayoutId id="2147483693" r:id="rId2"/>
    <p:sldLayoutId id="2147483787" r:id="rId3"/>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3</a:t>
            </a:r>
          </a:p>
        </p:txBody>
      </p:sp>
      <p:pic>
        <p:nvPicPr>
          <p:cNvPr id="14" name="Picture 3" descr="sfe logo &amp; strapline_full colour.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6586520"/>
      </p:ext>
    </p:extLst>
  </p:cSld>
  <p:clrMap bg1="lt1" tx1="dk1" bg2="lt2" tx2="dk2" accent1="accent1" accent2="accent2" accent3="accent3" accent4="accent4" accent5="accent5" accent6="accent6" hlink="hlink" folHlink="folHlink"/>
  <p:sldLayoutIdLst>
    <p:sldLayoutId id="2147483673" r:id="rId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7" name="Picture 3" descr="sfe logo &amp; strapline_full colour.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1355"/>
              </a:solidFill>
            </a:endParaRPr>
          </a:p>
        </p:txBody>
      </p:sp>
    </p:spTree>
    <p:extLst>
      <p:ext uri="{BB962C8B-B14F-4D97-AF65-F5344CB8AC3E}">
        <p14:creationId xmlns:p14="http://schemas.microsoft.com/office/powerpoint/2010/main" xmlns="" val="1064430456"/>
      </p:ext>
    </p:extLst>
  </p:cSld>
  <p:clrMap bg1="lt1" tx1="dk1" bg2="lt2" tx2="dk2" accent1="accent1" accent2="accent2" accent3="accent3" accent4="accent4" accent5="accent5" accent6="accent6" hlink="hlink" folHlink="folHlink"/>
  <p:sldLayoutIdLst>
    <p:sldLayoutId id="2147483675" r:id="rId1"/>
    <p:sldLayoutId id="2147483779" r:id="rId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n_legg@slc.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nhsbsa.nhs.uk/learning-support-fund"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nhsbsa.nhs.uk/learning-support-fund" TargetMode="External"/><Relationship Id="rId7" Type="http://schemas.openxmlformats.org/officeDocument/2006/relationships/hyperlink" Target="https://www.nhsbsa.nhs.uk/learning-support-fund/travel-and-dual-accommodation-expense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hyperlink" Target="https://www.nhsbsa.nhs.uk/learning-support-fund/check-your-eligiblity-learning-support-fund" TargetMode="External"/><Relationship Id="rId9" Type="http://schemas.openxmlformats.org/officeDocument/2006/relationships/hyperlink" Target="https://www.nhsbsa.nhs.uk/learning-support-fund/child-dependants-allowanc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student-finance"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www.rcn.org.uk/employment-and-pay/nhs-pay-scales-2016-17"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www.studentloanrepayment.co.uk/portal/page?_pageid=93,3866794&amp;_dad=portal&amp;_schema=PORTAL"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slc.co.u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www.gov.uk/advancedlearningloans"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hyperlink" Target="http://www.heiinfo.slc.co.uk/guidance/sfe-postgraduate-loans.aspx" TargetMode="Externa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practitioners.slc.co.uk/products/"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hyperlink" Target="http://www.practitioners.slc.co.uk/" TargetMode="Externa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http://www.practitioners.slc.co.uk/supporting-materials/"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hyperlink" Target="http://www.ucas.com/sfe/"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openxmlformats.org/officeDocument/2006/relationships/hyperlink" Target="http://www.ucas.com/sfe" TargetMode="Externa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hyperlink" Target="http://www.practitioners.slc.co.uk/about-us/funding-information-partners-account-managers" TargetMode="External"/><Relationship Id="rId2" Type="http://schemas.openxmlformats.org/officeDocument/2006/relationships/hyperlink" Target="http://www.practitioners.slc.co.uk/about-us/funding-information-partners-account-managers/" TargetMode="External"/><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hyperlink" Target="http://www.slc.co.uk/media/6492/slc_businessplan_1516_final.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slc.co.u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slc.co.u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rot="20808171">
            <a:off x="1583171" y="1714795"/>
            <a:ext cx="3609790" cy="2126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ts val="1200"/>
              </a:spcAft>
              <a:defRPr/>
            </a:pPr>
            <a:r>
              <a:rPr lang="en-US" sz="3600" baseline="-25000" dirty="0" smtClean="0">
                <a:solidFill>
                  <a:prstClr val="white"/>
                </a:solidFill>
                <a:latin typeface="Arial" pitchFamily="34" charset="0"/>
                <a:cs typeface="Arial" pitchFamily="34" charset="0"/>
              </a:rPr>
              <a:t>STUDENT FINANCE 2018/19</a:t>
            </a:r>
          </a:p>
          <a:p>
            <a:pPr algn="ctr" eaLnBrk="1" hangingPunct="1">
              <a:lnSpc>
                <a:spcPct val="80000"/>
              </a:lnSpc>
              <a:spcAft>
                <a:spcPts val="1200"/>
              </a:spcAft>
              <a:defRPr/>
            </a:pPr>
            <a:r>
              <a:rPr lang="en-US" sz="3600" baseline="-25000" dirty="0" smtClean="0">
                <a:solidFill>
                  <a:prstClr val="white"/>
                </a:solidFill>
                <a:latin typeface="Arial" pitchFamily="34" charset="0"/>
                <a:cs typeface="Arial" pitchFamily="34" charset="0"/>
              </a:rPr>
              <a:t>University of Manchester: National Teacher &amp; Adviser Conference</a:t>
            </a:r>
          </a:p>
          <a:p>
            <a:pPr algn="ctr" eaLnBrk="1" hangingPunct="1">
              <a:lnSpc>
                <a:spcPct val="80000"/>
              </a:lnSpc>
              <a:spcAft>
                <a:spcPts val="1200"/>
              </a:spcAft>
              <a:defRPr/>
            </a:pPr>
            <a:r>
              <a:rPr lang="en-US" sz="3600" baseline="-25000" dirty="0" smtClean="0">
                <a:solidFill>
                  <a:prstClr val="white"/>
                </a:solidFill>
                <a:latin typeface="Arial" pitchFamily="34" charset="0"/>
                <a:cs typeface="Arial" pitchFamily="34" charset="0"/>
              </a:rPr>
              <a:t>09.05.2018</a:t>
            </a:r>
          </a:p>
        </p:txBody>
      </p:sp>
      <p:sp>
        <p:nvSpPr>
          <p:cNvPr id="5" name="TextBox 12"/>
          <p:cNvSpPr txBox="1">
            <a:spLocks noChangeArrowheads="1"/>
          </p:cNvSpPr>
          <p:nvPr/>
        </p:nvSpPr>
        <p:spPr bwMode="auto">
          <a:xfrm>
            <a:off x="5480777" y="3234543"/>
            <a:ext cx="2291624"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prstClr val="black"/>
                </a:solidFill>
                <a:latin typeface="Arial" pitchFamily="34" charset="0"/>
                <a:cs typeface="Arial" pitchFamily="34" charset="0"/>
              </a:rPr>
              <a:t>Jon Legg</a:t>
            </a:r>
          </a:p>
          <a:p>
            <a:pPr algn="ctr" eaLnBrk="1" hangingPunct="1">
              <a:defRPr/>
            </a:pPr>
            <a:r>
              <a:rPr lang="en-US" sz="1800" dirty="0" smtClean="0">
                <a:solidFill>
                  <a:prstClr val="black"/>
                </a:solidFill>
                <a:latin typeface="Arial" pitchFamily="34" charset="0"/>
                <a:cs typeface="Arial" pitchFamily="34" charset="0"/>
              </a:rPr>
              <a:t>Funding Information Partners Account Manager</a:t>
            </a:r>
          </a:p>
          <a:p>
            <a:pPr algn="ctr" eaLnBrk="1" hangingPunct="1">
              <a:defRPr/>
            </a:pPr>
            <a:r>
              <a:rPr lang="en-US" sz="1600" dirty="0" smtClean="0">
                <a:solidFill>
                  <a:prstClr val="black"/>
                </a:solidFill>
                <a:latin typeface="Arial" pitchFamily="34" charset="0"/>
                <a:cs typeface="Arial" pitchFamily="34" charset="0"/>
                <a:hlinkClick r:id="rId3"/>
              </a:rPr>
              <a:t>jon_legg@slc.co.uk</a:t>
            </a:r>
            <a:endParaRPr lang="en-US" sz="1600" dirty="0" smtClean="0">
              <a:solidFill>
                <a:prstClr val="black"/>
              </a:solidFill>
              <a:latin typeface="Arial" pitchFamily="34" charset="0"/>
              <a:cs typeface="Arial" pitchFamily="34" charset="0"/>
            </a:endParaRPr>
          </a:p>
          <a:p>
            <a:pPr algn="ctr" eaLnBrk="1" hangingPunct="1">
              <a:defRPr/>
            </a:pPr>
            <a:r>
              <a:rPr lang="en-US" sz="1600" dirty="0" smtClean="0">
                <a:solidFill>
                  <a:prstClr val="black"/>
                </a:solidFill>
                <a:latin typeface="Arial" pitchFamily="34" charset="0"/>
                <a:cs typeface="Arial" pitchFamily="34" charset="0"/>
              </a:rPr>
              <a:t>0777 162 4163</a:t>
            </a:r>
          </a:p>
        </p:txBody>
      </p:sp>
    </p:spTree>
    <p:extLst>
      <p:ext uri="{BB962C8B-B14F-4D97-AF65-F5344CB8AC3E}">
        <p14:creationId xmlns:p14="http://schemas.microsoft.com/office/powerpoint/2010/main" xmlns="" val="13183909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a:spLocks noChangeArrowheads="1"/>
          </p:cNvSpPr>
          <p:nvPr/>
        </p:nvSpPr>
        <p:spPr bwMode="auto">
          <a:xfrm>
            <a:off x="1777999" y="361950"/>
            <a:ext cx="6640787"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TUITION FEE &amp; MAINTENANCE LOANS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POLICY OVERVIEW</a:t>
            </a:r>
            <a:endParaRPr lang="en-US" sz="2000" dirty="0">
              <a:solidFill>
                <a:prstClr val="black"/>
              </a:solidFill>
              <a:latin typeface="Arial" pitchFamily="34" charset="0"/>
              <a:cs typeface="Arial" pitchFamily="34" charset="0"/>
            </a:endParaRPr>
          </a:p>
        </p:txBody>
      </p:sp>
      <p:sp>
        <p:nvSpPr>
          <p:cNvPr id="4" name="Content Placeholder 2"/>
          <p:cNvSpPr>
            <a:spLocks noGrp="1"/>
          </p:cNvSpPr>
          <p:nvPr>
            <p:ph idx="4294967295"/>
          </p:nvPr>
        </p:nvSpPr>
        <p:spPr>
          <a:xfrm>
            <a:off x="173038" y="1666875"/>
            <a:ext cx="8970962" cy="4525963"/>
          </a:xfrm>
          <a:prstGeom prst="rect">
            <a:avLst/>
          </a:prstGeom>
        </p:spPr>
        <p:txBody>
          <a:bodyPr>
            <a:noAutofit/>
          </a:bodyPr>
          <a:lstStyle/>
          <a:p>
            <a:pPr marL="360000" indent="-360000">
              <a:spcBef>
                <a:spcPts val="0"/>
              </a:spcBef>
              <a:buNone/>
            </a:pPr>
            <a:r>
              <a:rPr lang="en-GB" sz="2000" dirty="0" smtClean="0">
                <a:latin typeface="Arial" pitchFamily="34" charset="0"/>
                <a:cs typeface="Arial" pitchFamily="34" charset="0"/>
              </a:rPr>
              <a:t>Maximum </a:t>
            </a:r>
            <a:r>
              <a:rPr lang="en-GB" sz="2000" b="1" dirty="0" smtClean="0">
                <a:latin typeface="Arial" pitchFamily="34" charset="0"/>
                <a:cs typeface="Arial" pitchFamily="34" charset="0"/>
              </a:rPr>
              <a:t>Tuition Fee </a:t>
            </a:r>
            <a:r>
              <a:rPr lang="en-GB" sz="2000" dirty="0" smtClean="0">
                <a:latin typeface="Arial" pitchFamily="34" charset="0"/>
                <a:cs typeface="Arial" pitchFamily="34" charset="0"/>
              </a:rPr>
              <a:t>caps maintained at 2017/18 levels in 2018/19:</a:t>
            </a:r>
          </a:p>
          <a:p>
            <a:pPr marL="360000" indent="-360000">
              <a:spcBef>
                <a:spcPts val="0"/>
              </a:spcBef>
              <a:buNone/>
            </a:pPr>
            <a:endParaRPr lang="en-GB" sz="2000" dirty="0" smtClean="0">
              <a:latin typeface="Arial" pitchFamily="34" charset="0"/>
              <a:cs typeface="Arial" pitchFamily="34" charset="0"/>
            </a:endParaRPr>
          </a:p>
          <a:p>
            <a:pPr marL="360000" indent="-360000">
              <a:spcBef>
                <a:spcPts val="0"/>
              </a:spcBef>
            </a:pPr>
            <a:r>
              <a:rPr lang="en-GB" sz="2000" dirty="0" smtClean="0">
                <a:latin typeface="Arial" pitchFamily="34" charset="0"/>
                <a:cs typeface="Arial" pitchFamily="34" charset="0"/>
              </a:rPr>
              <a:t>For publicly funded institutions with a current TEF award and an approved OFFA Access Agreement, maximum tuition fee for full-time courses </a:t>
            </a:r>
          </a:p>
          <a:p>
            <a:pPr marL="360000" indent="-360000">
              <a:spcBef>
                <a:spcPts val="0"/>
              </a:spcBef>
              <a:buNone/>
            </a:pPr>
            <a:r>
              <a:rPr lang="en-GB" sz="2000" dirty="0" smtClean="0">
                <a:latin typeface="Arial" pitchFamily="34" charset="0"/>
                <a:cs typeface="Arial" pitchFamily="34" charset="0"/>
              </a:rPr>
              <a:t>	will </a:t>
            </a:r>
            <a:r>
              <a:rPr lang="en-GB" sz="2000" b="1" dirty="0" smtClean="0">
                <a:latin typeface="Arial" pitchFamily="34" charset="0"/>
                <a:cs typeface="Arial" pitchFamily="34" charset="0"/>
              </a:rPr>
              <a:t>remain</a:t>
            </a:r>
            <a:r>
              <a:rPr lang="en-GB" sz="2000" dirty="0" smtClean="0">
                <a:latin typeface="Arial" pitchFamily="34" charset="0"/>
                <a:cs typeface="Arial" pitchFamily="34" charset="0"/>
              </a:rPr>
              <a:t> at </a:t>
            </a:r>
            <a:r>
              <a:rPr lang="en-GB" sz="2000" b="1" dirty="0" smtClean="0">
                <a:latin typeface="Arial" pitchFamily="34" charset="0"/>
                <a:cs typeface="Arial" pitchFamily="34" charset="0"/>
              </a:rPr>
              <a:t>£9,250 </a:t>
            </a:r>
            <a:r>
              <a:rPr lang="en-GB" sz="2000" dirty="0" smtClean="0">
                <a:latin typeface="Arial" pitchFamily="34" charset="0"/>
                <a:cs typeface="Arial" pitchFamily="34" charset="0"/>
              </a:rPr>
              <a:t>in AY 2018/19</a:t>
            </a:r>
          </a:p>
          <a:p>
            <a:pPr marL="360000" indent="-360000">
              <a:spcBef>
                <a:spcPts val="0"/>
              </a:spcBef>
              <a:buNone/>
            </a:pPr>
            <a:endParaRPr lang="en-GB" sz="1400" dirty="0" smtClean="0">
              <a:latin typeface="Arial" pitchFamily="34" charset="0"/>
              <a:cs typeface="Arial" pitchFamily="34" charset="0"/>
            </a:endParaRPr>
          </a:p>
          <a:p>
            <a:pPr marL="360000" indent="-360000">
              <a:spcBef>
                <a:spcPts val="0"/>
              </a:spcBef>
            </a:pPr>
            <a:r>
              <a:rPr lang="en-GB" sz="2000" dirty="0" smtClean="0">
                <a:latin typeface="Arial" pitchFamily="34" charset="0"/>
                <a:cs typeface="Arial" pitchFamily="34" charset="0"/>
              </a:rPr>
              <a:t>A non-means tested Tuition Fee Loan will meet the full cost of eligible students’ tuition: fees paid directly to university or college in instalments</a:t>
            </a:r>
          </a:p>
          <a:p>
            <a:pPr marL="360000" indent="-360000">
              <a:spcBef>
                <a:spcPts val="0"/>
              </a:spcBef>
            </a:pPr>
            <a:endParaRPr lang="en-GB" sz="2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The maximum levels for </a:t>
            </a:r>
            <a:r>
              <a:rPr lang="en-GB" sz="2000" b="1" dirty="0" smtClean="0">
                <a:latin typeface="Arial" pitchFamily="34" charset="0"/>
                <a:cs typeface="Arial" pitchFamily="34" charset="0"/>
              </a:rPr>
              <a:t>Maintenance Loans </a:t>
            </a:r>
            <a:r>
              <a:rPr lang="en-GB" sz="2000" dirty="0" smtClean="0">
                <a:latin typeface="Arial" pitchFamily="34" charset="0"/>
                <a:cs typeface="Arial" pitchFamily="34" charset="0"/>
              </a:rPr>
              <a:t>(to help with living costs) for academic year 2018/19 have </a:t>
            </a:r>
            <a:r>
              <a:rPr lang="en-GB" sz="2000" b="1" dirty="0" smtClean="0">
                <a:latin typeface="Arial" pitchFamily="34" charset="0"/>
                <a:cs typeface="Arial" pitchFamily="34" charset="0"/>
              </a:rPr>
              <a:t>increased</a:t>
            </a:r>
            <a:r>
              <a:rPr lang="en-GB" sz="2000" dirty="0" smtClean="0">
                <a:latin typeface="Arial" pitchFamily="34" charset="0"/>
                <a:cs typeface="Arial" pitchFamily="34" charset="0"/>
              </a:rPr>
              <a:t> by </a:t>
            </a:r>
            <a:r>
              <a:rPr lang="en-GB" sz="2000" b="1" dirty="0" smtClean="0">
                <a:latin typeface="Arial" pitchFamily="34" charset="0"/>
                <a:cs typeface="Arial" pitchFamily="34" charset="0"/>
              </a:rPr>
              <a:t>3.2%</a:t>
            </a:r>
            <a:r>
              <a:rPr lang="en-GB" sz="2000" dirty="0" smtClean="0">
                <a:latin typeface="Arial" pitchFamily="34" charset="0"/>
                <a:cs typeface="Arial" pitchFamily="34" charset="0"/>
              </a:rPr>
              <a:t> in line with inflation</a:t>
            </a:r>
          </a:p>
          <a:p>
            <a:pPr marL="360000" indent="-360000">
              <a:spcBef>
                <a:spcPts val="0"/>
              </a:spcBef>
              <a:buNone/>
            </a:pPr>
            <a:endParaRPr lang="en-GB" sz="1400" dirty="0" smtClean="0">
              <a:latin typeface="Arial" pitchFamily="34" charset="0"/>
              <a:cs typeface="Arial" pitchFamily="34" charset="0"/>
            </a:endParaRPr>
          </a:p>
          <a:p>
            <a:pPr marL="360000" indent="-360000">
              <a:spcBef>
                <a:spcPts val="0"/>
              </a:spcBef>
            </a:pPr>
            <a:r>
              <a:rPr lang="en-GB" sz="2000" dirty="0" smtClean="0">
                <a:latin typeface="Arial" pitchFamily="34" charset="0"/>
                <a:cs typeface="Arial" pitchFamily="34" charset="0"/>
              </a:rPr>
              <a:t>Maintenance Loans are paid directly to the student in </a:t>
            </a:r>
            <a:r>
              <a:rPr lang="en-GB" sz="2000" dirty="0" err="1" smtClean="0">
                <a:latin typeface="Arial" pitchFamily="34" charset="0"/>
                <a:cs typeface="Arial" pitchFamily="34" charset="0"/>
              </a:rPr>
              <a:t>termly</a:t>
            </a:r>
            <a:r>
              <a:rPr lang="en-GB" sz="2000" dirty="0" smtClean="0">
                <a:latin typeface="Arial" pitchFamily="34" charset="0"/>
                <a:cs typeface="Arial" pitchFamily="34" charset="0"/>
              </a:rPr>
              <a:t> instalments</a:t>
            </a:r>
          </a:p>
          <a:p>
            <a:pPr marL="360000" indent="-360000">
              <a:spcBef>
                <a:spcPts val="0"/>
              </a:spcBef>
            </a:pPr>
            <a:endParaRPr lang="en-GB" sz="2000" dirty="0" smtClean="0">
              <a:latin typeface="Arial" pitchFamily="34" charset="0"/>
              <a:cs typeface="Arial" pitchFamily="34" charset="0"/>
            </a:endParaRPr>
          </a:p>
        </p:txBody>
      </p:sp>
      <p:grpSp>
        <p:nvGrpSpPr>
          <p:cNvPr id="5" name="Group 39"/>
          <p:cNvGrpSpPr/>
          <p:nvPr/>
        </p:nvGrpSpPr>
        <p:grpSpPr>
          <a:xfrm>
            <a:off x="204711" y="5738588"/>
            <a:ext cx="8618056" cy="923330"/>
            <a:chOff x="-1583146" y="3432097"/>
            <a:chExt cx="8618056"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15"/>
            <p:cNvSpPr>
              <a:spLocks noChangeArrowheads="1"/>
            </p:cNvSpPr>
            <p:nvPr/>
          </p:nvSpPr>
          <p:spPr bwMode="auto">
            <a:xfrm>
              <a:off x="-800735" y="3542983"/>
              <a:ext cx="7722423" cy="707886"/>
            </a:xfrm>
            <a:prstGeom prst="rect">
              <a:avLst/>
            </a:prstGeom>
            <a:noFill/>
            <a:ln w="9525">
              <a:noFill/>
              <a:miter lim="800000"/>
              <a:headEnd/>
              <a:tailEnd/>
            </a:ln>
          </p:spPr>
          <p:txBody>
            <a:bodyPr wrap="square">
              <a:spAutoFit/>
            </a:bodyPr>
            <a:lstStyle/>
            <a:p>
              <a:pPr marL="412750" indent="-341313"/>
              <a:r>
                <a:rPr lang="en-GB" sz="2000" dirty="0" smtClean="0">
                  <a:latin typeface="Arial" pitchFamily="34" charset="0"/>
                  <a:cs typeface="Arial" pitchFamily="34" charset="0"/>
                </a:rPr>
                <a:t>*TEF = Teaching Excellence Framework</a:t>
              </a:r>
            </a:p>
            <a:p>
              <a:pPr marL="412750" indent="-341313"/>
              <a:r>
                <a:rPr lang="en-GB" sz="2000" dirty="0" smtClean="0">
                  <a:latin typeface="Arial" pitchFamily="34" charset="0"/>
                  <a:cs typeface="Arial" pitchFamily="34" charset="0"/>
                </a:rPr>
                <a:t>**OFFA = Office for Fair Access</a:t>
              </a:r>
            </a:p>
          </p:txBody>
        </p:sp>
        <p:sp>
          <p:nvSpPr>
            <p:cNvPr id="9" name="Oval 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1710" y="2121398"/>
          <a:ext cx="8413914" cy="3388665"/>
        </p:xfrm>
        <a:graphic>
          <a:graphicData uri="http://schemas.openxmlformats.org/drawingml/2006/table">
            <a:tbl>
              <a:tblPr firstRow="1" bandRow="1">
                <a:tableStyleId>{5C22544A-7EE6-4342-B048-85BDC9FD1C3A}</a:tableStyleId>
              </a:tblPr>
              <a:tblGrid>
                <a:gridCol w="2544096"/>
                <a:gridCol w="2007266"/>
                <a:gridCol w="1907628"/>
                <a:gridCol w="1954924"/>
              </a:tblGrid>
              <a:tr h="10190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Full Year Student*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Maximum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Loan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Non-Income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636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£7,324</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£3,224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£4,100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5776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£8,700</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£4,054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£4,646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5776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£11,354</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£5,654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£5,700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5776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£9,963</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£4,816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£5,147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3824204" y="5639125"/>
            <a:ext cx="5096267" cy="369332"/>
          </a:xfrm>
          <a:prstGeom prst="rect">
            <a:avLst/>
          </a:prstGeom>
          <a:noFill/>
        </p:spPr>
        <p:txBody>
          <a:bodyPr wrap="none" rtlCol="0">
            <a:spAutoFit/>
          </a:bodyPr>
          <a:lstStyle/>
          <a:p>
            <a:r>
              <a:rPr lang="en-GB" dirty="0" smtClean="0">
                <a:latin typeface="Arial" pitchFamily="34" charset="0"/>
                <a:cs typeface="Arial" pitchFamily="34" charset="0"/>
              </a:rPr>
              <a:t>*Lower amounts available for final year students</a:t>
            </a:r>
            <a:endParaRPr lang="en-GB" dirty="0">
              <a:latin typeface="Arial" pitchFamily="34" charset="0"/>
              <a:cs typeface="Arial" pitchFamily="34" charset="0"/>
            </a:endParaRPr>
          </a:p>
        </p:txBody>
      </p:sp>
      <p:sp>
        <p:nvSpPr>
          <p:cNvPr id="6" name="TextBox 5"/>
          <p:cNvSpPr txBox="1"/>
          <p:nvPr/>
        </p:nvSpPr>
        <p:spPr>
          <a:xfrm>
            <a:off x="382135" y="1617030"/>
            <a:ext cx="7738209" cy="400110"/>
          </a:xfrm>
          <a:prstGeom prst="rect">
            <a:avLst/>
          </a:prstGeom>
          <a:noFill/>
        </p:spPr>
        <p:txBody>
          <a:bodyPr wrap="none" rtlCol="0">
            <a:spAutoFit/>
          </a:bodyPr>
          <a:lstStyle/>
          <a:p>
            <a:r>
              <a:rPr lang="en-GB" sz="2000" dirty="0" smtClean="0">
                <a:latin typeface="Arial" pitchFamily="34" charset="0"/>
                <a:cs typeface="Arial" pitchFamily="34" charset="0"/>
              </a:rPr>
              <a:t>2016 cohort FT students, not eligible for benefits or aged over 60</a:t>
            </a:r>
            <a:endParaRPr lang="en-GB" sz="2000" dirty="0">
              <a:latin typeface="Arial" pitchFamily="34" charset="0"/>
              <a:cs typeface="Arial" pitchFamily="34" charset="0"/>
            </a:endParaRPr>
          </a:p>
        </p:txBody>
      </p:sp>
      <p:sp>
        <p:nvSpPr>
          <p:cNvPr id="7"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MAINTENANCE SUPPORT</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FULL YEAR MAINTENANCE LOAN RATES</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2248" y="1921459"/>
          <a:ext cx="8623736" cy="4663910"/>
        </p:xfrm>
        <a:graphic>
          <a:graphicData uri="http://schemas.openxmlformats.org/drawingml/2006/table">
            <a:tbl>
              <a:tblPr firstRow="1" bandRow="1">
                <a:tableStyleId>{5C22544A-7EE6-4342-B048-85BDC9FD1C3A}</a:tableStyleId>
              </a:tblPr>
              <a:tblGrid>
                <a:gridCol w="2155934"/>
                <a:gridCol w="2155934"/>
                <a:gridCol w="2155934"/>
                <a:gridCol w="2155934"/>
              </a:tblGrid>
              <a:tr h="632558">
                <a:tc>
                  <a:txBody>
                    <a:bodyPr/>
                    <a:lstStyle/>
                    <a:p>
                      <a:pPr algn="ctr"/>
                      <a:r>
                        <a:rPr lang="en-GB" sz="2000" b="0" dirty="0" smtClean="0">
                          <a:solidFill>
                            <a:schemeClr val="bg1"/>
                          </a:solidFill>
                          <a:latin typeface="Arial" pitchFamily="34" charset="0"/>
                          <a:cs typeface="Arial" pitchFamily="34" charset="0"/>
                        </a:rPr>
                        <a:t>Household Income </a:t>
                      </a:r>
                      <a:endParaRPr lang="en-GB" sz="20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baseline="0" dirty="0" smtClean="0">
                          <a:solidFill>
                            <a:schemeClr val="bg1"/>
                          </a:solidFill>
                          <a:latin typeface="Arial" pitchFamily="34" charset="0"/>
                          <a:cs typeface="Arial" pitchFamily="34" charset="0"/>
                        </a:rPr>
                        <a:t>Home </a:t>
                      </a:r>
                    </a:p>
                    <a:p>
                      <a:pPr algn="ctr"/>
                      <a:r>
                        <a:rPr lang="en-GB" sz="1800" b="0" baseline="0" dirty="0" smtClean="0">
                          <a:solidFill>
                            <a:schemeClr val="bg1"/>
                          </a:solidFill>
                          <a:latin typeface="Arial" pitchFamily="34" charset="0"/>
                          <a:cs typeface="Arial" pitchFamily="34" charset="0"/>
                        </a:rPr>
                        <a:t>(£58,215)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baseline="0" dirty="0" smtClean="0">
                          <a:solidFill>
                            <a:schemeClr val="bg1"/>
                          </a:solidFill>
                          <a:latin typeface="Arial" pitchFamily="34" charset="0"/>
                          <a:cs typeface="Arial" pitchFamily="34" charset="0"/>
                        </a:rPr>
                        <a:t>Elsewhere </a:t>
                      </a:r>
                      <a:r>
                        <a:rPr lang="en-GB" sz="1800" b="0" baseline="0" dirty="0" smtClean="0">
                          <a:solidFill>
                            <a:schemeClr val="bg1"/>
                          </a:solidFill>
                          <a:latin typeface="Arial" pitchFamily="34" charset="0"/>
                          <a:cs typeface="Arial" pitchFamily="34" charset="0"/>
                        </a:rPr>
                        <a:t>(£62,215)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dirty="0" smtClean="0">
                          <a:solidFill>
                            <a:schemeClr val="bg1"/>
                          </a:solidFill>
                          <a:latin typeface="Arial" pitchFamily="34" charset="0"/>
                          <a:cs typeface="Arial" pitchFamily="34" charset="0"/>
                        </a:rPr>
                        <a:t>London </a:t>
                      </a:r>
                    </a:p>
                    <a:p>
                      <a:pPr algn="ctr"/>
                      <a:r>
                        <a:rPr lang="en-GB" sz="1800" b="0" dirty="0" smtClean="0">
                          <a:solidFill>
                            <a:schemeClr val="bg1"/>
                          </a:solidFill>
                          <a:latin typeface="Arial" pitchFamily="34" charset="0"/>
                          <a:cs typeface="Arial" pitchFamily="34" charset="0"/>
                        </a:rPr>
                        <a:t>(£69,860)</a:t>
                      </a:r>
                      <a:endParaRPr lang="en-GB" sz="1800" b="0" dirty="0">
                        <a:solidFill>
                          <a:schemeClr val="bg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96286">
                <a:tc>
                  <a:txBody>
                    <a:bodyPr/>
                    <a:lstStyle/>
                    <a:p>
                      <a:r>
                        <a:rPr lang="en-GB" sz="2000" b="0" dirty="0" smtClean="0">
                          <a:solidFill>
                            <a:schemeClr val="tx1"/>
                          </a:solidFill>
                          <a:latin typeface="Arial" pitchFamily="34" charset="0"/>
                          <a:cs typeface="Arial" pitchFamily="34" charset="0"/>
                        </a:rPr>
                        <a:t>£25,000 &amp; under</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£7,324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£8,700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£11,354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96286">
                <a:tc>
                  <a:txBody>
                    <a:bodyPr/>
                    <a:lstStyle/>
                    <a:p>
                      <a:r>
                        <a:rPr lang="en-GB" sz="2000" b="0" dirty="0" smtClean="0">
                          <a:solidFill>
                            <a:schemeClr val="tx1"/>
                          </a:solidFill>
                          <a:latin typeface="Arial" pitchFamily="34" charset="0"/>
                          <a:cs typeface="Arial" pitchFamily="34" charset="0"/>
                        </a:rPr>
                        <a:t>£30,000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£6,707</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£8,076</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£10,719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6286">
                <a:tc>
                  <a:txBody>
                    <a:bodyPr/>
                    <a:lstStyle/>
                    <a:p>
                      <a:r>
                        <a:rPr lang="en-GB" sz="2000" b="0" dirty="0" smtClean="0">
                          <a:solidFill>
                            <a:schemeClr val="tx1"/>
                          </a:solidFill>
                          <a:latin typeface="Arial" pitchFamily="34" charset="0"/>
                          <a:cs typeface="Arial" pitchFamily="34" charset="0"/>
                        </a:rPr>
                        <a:t>£35,000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£6,090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£7,452</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£10,084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96286">
                <a:tc>
                  <a:txBody>
                    <a:bodyPr/>
                    <a:lstStyle/>
                    <a:p>
                      <a:r>
                        <a:rPr lang="en-GB" sz="2000" b="0" dirty="0" smtClean="0">
                          <a:solidFill>
                            <a:schemeClr val="tx1"/>
                          </a:solidFill>
                          <a:latin typeface="Arial" pitchFamily="34" charset="0"/>
                          <a:cs typeface="Arial" pitchFamily="34" charset="0"/>
                        </a:rPr>
                        <a:t>£40,000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£5,473</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£6,828</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£9,449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6286">
                <a:tc>
                  <a:txBody>
                    <a:bodyPr/>
                    <a:lstStyle/>
                    <a:p>
                      <a:r>
                        <a:rPr lang="en-GB" sz="2000" b="0" dirty="0" smtClean="0">
                          <a:solidFill>
                            <a:schemeClr val="tx1"/>
                          </a:solidFill>
                          <a:latin typeface="Arial" pitchFamily="34" charset="0"/>
                          <a:cs typeface="Arial" pitchFamily="34" charset="0"/>
                        </a:rPr>
                        <a:t>£45,000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£4,855</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£6,204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£8,813</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96286">
                <a:tc>
                  <a:txBody>
                    <a:bodyPr/>
                    <a:lstStyle/>
                    <a:p>
                      <a:r>
                        <a:rPr lang="en-GB" sz="2000" b="0" dirty="0" smtClean="0">
                          <a:solidFill>
                            <a:schemeClr val="tx1"/>
                          </a:solidFill>
                          <a:latin typeface="Arial" pitchFamily="34" charset="0"/>
                          <a:cs typeface="Arial" pitchFamily="34" charset="0"/>
                        </a:rPr>
                        <a:t>£50,000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£4,238</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£5,579</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£8,178</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6286">
                <a:tc>
                  <a:txBody>
                    <a:bodyPr/>
                    <a:lstStyle/>
                    <a:p>
                      <a:r>
                        <a:rPr lang="en-GB" sz="2000" b="0" dirty="0" smtClean="0">
                          <a:solidFill>
                            <a:schemeClr val="tx1"/>
                          </a:solidFill>
                          <a:latin typeface="Arial" pitchFamily="34" charset="0"/>
                          <a:cs typeface="Arial" pitchFamily="34" charset="0"/>
                        </a:rPr>
                        <a:t>£55,000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£3,621</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£4,955</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£7,543</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96286">
                <a:tc>
                  <a:txBody>
                    <a:bodyPr/>
                    <a:lstStyle/>
                    <a:p>
                      <a:r>
                        <a:rPr lang="en-GB" sz="2000" b="0" dirty="0" smtClean="0">
                          <a:solidFill>
                            <a:schemeClr val="tx1"/>
                          </a:solidFill>
                          <a:latin typeface="Arial" pitchFamily="34" charset="0"/>
                          <a:cs typeface="Arial" pitchFamily="34" charset="0"/>
                        </a:rPr>
                        <a:t>£60,000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smtClean="0">
                          <a:solidFill>
                            <a:schemeClr val="tx1"/>
                          </a:solidFill>
                          <a:latin typeface="Arial" pitchFamily="34" charset="0"/>
                          <a:cs typeface="Arial" pitchFamily="34" charset="0"/>
                        </a:rPr>
                        <a:t>£3,224</a:t>
                      </a:r>
                      <a:endParaRPr lang="en-GB" sz="2000" b="1"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£4,331</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£6,907</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6286">
                <a:tc>
                  <a:txBody>
                    <a:bodyPr/>
                    <a:lstStyle/>
                    <a:p>
                      <a:r>
                        <a:rPr lang="en-GB" sz="2000" b="0" dirty="0" smtClean="0">
                          <a:solidFill>
                            <a:schemeClr val="tx1"/>
                          </a:solidFill>
                          <a:latin typeface="Arial" pitchFamily="34" charset="0"/>
                          <a:cs typeface="Arial" pitchFamily="34" charset="0"/>
                        </a:rPr>
                        <a:t>£65,000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£3,224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1" dirty="0" smtClean="0">
                          <a:solidFill>
                            <a:schemeClr val="tx1"/>
                          </a:solidFill>
                          <a:latin typeface="Arial" pitchFamily="34" charset="0"/>
                          <a:cs typeface="Arial" pitchFamily="34" charset="0"/>
                        </a:rPr>
                        <a:t>£4,054</a:t>
                      </a:r>
                      <a:endParaRPr lang="en-GB" sz="2000" b="1"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£6,272</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96286">
                <a:tc>
                  <a:txBody>
                    <a:bodyPr/>
                    <a:lstStyle/>
                    <a:p>
                      <a:r>
                        <a:rPr lang="en-GB" sz="2000" b="0" dirty="0" smtClean="0">
                          <a:solidFill>
                            <a:schemeClr val="tx1"/>
                          </a:solidFill>
                          <a:latin typeface="Arial" pitchFamily="34" charset="0"/>
                          <a:cs typeface="Arial" pitchFamily="34" charset="0"/>
                        </a:rPr>
                        <a:t>£70,000</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£3,224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£4,054</a:t>
                      </a:r>
                      <a:endParaRPr lang="en-GB" sz="20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smtClean="0">
                          <a:solidFill>
                            <a:schemeClr val="tx1"/>
                          </a:solidFill>
                          <a:latin typeface="Arial" pitchFamily="34" charset="0"/>
                          <a:cs typeface="Arial" pitchFamily="34" charset="0"/>
                        </a:rPr>
                        <a:t>£5,654</a:t>
                      </a:r>
                      <a:endParaRPr lang="en-GB" sz="2000" b="1"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287539" y="1467651"/>
            <a:ext cx="7738209" cy="400110"/>
          </a:xfrm>
          <a:prstGeom prst="rect">
            <a:avLst/>
          </a:prstGeom>
          <a:noFill/>
        </p:spPr>
        <p:txBody>
          <a:bodyPr wrap="none" rtlCol="0">
            <a:spAutoFit/>
          </a:bodyPr>
          <a:lstStyle/>
          <a:p>
            <a:r>
              <a:rPr lang="en-GB" sz="2000" dirty="0" smtClean="0">
                <a:latin typeface="Arial" pitchFamily="34" charset="0"/>
                <a:cs typeface="Arial" pitchFamily="34" charset="0"/>
              </a:rPr>
              <a:t>2016 cohort FT students, not eligible for benefits or aged over 60</a:t>
            </a:r>
            <a:endParaRPr lang="en-GB" sz="2000" dirty="0">
              <a:latin typeface="Arial" pitchFamily="34" charset="0"/>
              <a:cs typeface="Arial" pitchFamily="34" charset="0"/>
            </a:endParaRPr>
          </a:p>
        </p:txBody>
      </p:sp>
      <p:sp>
        <p:nvSpPr>
          <p:cNvPr id="5"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MAINTENANCE SUPPORT</a:t>
            </a:r>
          </a:p>
          <a:p>
            <a:pPr>
              <a:spcAft>
                <a:spcPts val="600"/>
              </a:spcAft>
            </a:pPr>
            <a:r>
              <a:rPr lang="en-US" sz="2000" dirty="0" smtClean="0">
                <a:latin typeface="Arial" pitchFamily="34" charset="0"/>
                <a:cs typeface="Arial" pitchFamily="34" charset="0"/>
              </a:rPr>
              <a:t>MAINTENANCE LOAN ENTITLEMENT</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0"/>
          <p:cNvSpPr txBox="1">
            <a:spLocks noChangeArrowheads="1"/>
          </p:cNvSpPr>
          <p:nvPr/>
        </p:nvSpPr>
        <p:spPr bwMode="auto">
          <a:xfrm>
            <a:off x="513357" y="338294"/>
            <a:ext cx="8630643" cy="472849"/>
          </a:xfrm>
          <a:prstGeom prst="rect">
            <a:avLst/>
          </a:prstGeom>
          <a:noFill/>
          <a:ln w="9525">
            <a:noFill/>
            <a:miter lim="800000"/>
            <a:headEnd/>
            <a:tailEnd/>
          </a:ln>
        </p:spPr>
        <p:txBody>
          <a:bodyPr wrap="square" lIns="87276" tIns="43638" rIns="87276" bIns="43638">
            <a:spAutoFit/>
          </a:bodyPr>
          <a:lstStyle/>
          <a:p>
            <a:r>
              <a:rPr lang="cy-GB" sz="2500" dirty="0">
                <a:solidFill>
                  <a:srgbClr val="EC008C"/>
                </a:solidFill>
              </a:rPr>
              <a:t>MAINTENANCE </a:t>
            </a:r>
            <a:r>
              <a:rPr lang="cy-GB" sz="2500" dirty="0" smtClean="0">
                <a:solidFill>
                  <a:srgbClr val="EC008C"/>
                </a:solidFill>
              </a:rPr>
              <a:t>SUPPORT – STUDENT FINANCE WALES 2018/19</a:t>
            </a:r>
            <a:endParaRPr lang="cy-GB" sz="2500" dirty="0">
              <a:solidFill>
                <a:srgbClr val="EC008C"/>
              </a:solidFill>
            </a:endParaRPr>
          </a:p>
        </p:txBody>
      </p:sp>
      <p:graphicFrame>
        <p:nvGraphicFramePr>
          <p:cNvPr id="8" name="Table 7"/>
          <p:cNvGraphicFramePr>
            <a:graphicFrameLocks noGrp="1"/>
          </p:cNvGraphicFramePr>
          <p:nvPr/>
        </p:nvGraphicFramePr>
        <p:xfrm>
          <a:off x="179512" y="836712"/>
          <a:ext cx="8763737" cy="4909314"/>
        </p:xfrm>
        <a:graphic>
          <a:graphicData uri="http://schemas.openxmlformats.org/drawingml/2006/table">
            <a:tbl>
              <a:tblPr/>
              <a:tblGrid>
                <a:gridCol w="1039162"/>
                <a:gridCol w="766705"/>
                <a:gridCol w="673831"/>
                <a:gridCol w="1110643"/>
                <a:gridCol w="647200"/>
                <a:gridCol w="673087"/>
                <a:gridCol w="1137453"/>
                <a:gridCol w="687649"/>
                <a:gridCol w="673087"/>
                <a:gridCol w="1354920"/>
              </a:tblGrid>
              <a:tr h="508563">
                <a:tc rowSpan="2">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Income</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gridSpan="3">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Living with parents</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Living</a:t>
                      </a:r>
                      <a:r>
                        <a:rPr lang="en-GB" sz="1500" b="1" baseline="0" dirty="0" smtClean="0">
                          <a:solidFill>
                            <a:schemeClr val="bg1"/>
                          </a:solidFill>
                          <a:latin typeface="Arial" pitchFamily="34" charset="0"/>
                          <a:ea typeface="Calibri"/>
                          <a:cs typeface="Arial" pitchFamily="34" charset="0"/>
                        </a:rPr>
                        <a:t> a</a:t>
                      </a:r>
                      <a:r>
                        <a:rPr lang="en-GB" sz="1500" b="1" dirty="0" smtClean="0">
                          <a:solidFill>
                            <a:schemeClr val="bg1"/>
                          </a:solidFill>
                          <a:latin typeface="Arial" pitchFamily="34" charset="0"/>
                          <a:ea typeface="Calibri"/>
                          <a:cs typeface="Arial" pitchFamily="34" charset="0"/>
                        </a:rPr>
                        <a:t>way from home, outside of London</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Living</a:t>
                      </a:r>
                      <a:r>
                        <a:rPr lang="en-GB" sz="1500" b="1" baseline="0" dirty="0" smtClean="0">
                          <a:solidFill>
                            <a:schemeClr val="bg1"/>
                          </a:solidFill>
                          <a:latin typeface="Arial" pitchFamily="34" charset="0"/>
                          <a:ea typeface="Calibri"/>
                          <a:cs typeface="Arial" pitchFamily="34" charset="0"/>
                        </a:rPr>
                        <a:t> a</a:t>
                      </a:r>
                      <a:r>
                        <a:rPr lang="en-GB" sz="1500" b="1" dirty="0" smtClean="0">
                          <a:solidFill>
                            <a:schemeClr val="bg1"/>
                          </a:solidFill>
                          <a:latin typeface="Arial" pitchFamily="34" charset="0"/>
                          <a:ea typeface="Calibri"/>
                          <a:cs typeface="Arial" pitchFamily="34" charset="0"/>
                        </a:rPr>
                        <a:t>way</a:t>
                      </a:r>
                      <a:r>
                        <a:rPr lang="en-GB" sz="1500" b="1" baseline="0" dirty="0" smtClean="0">
                          <a:solidFill>
                            <a:schemeClr val="bg1"/>
                          </a:solidFill>
                          <a:latin typeface="Arial" pitchFamily="34" charset="0"/>
                          <a:ea typeface="Calibri"/>
                          <a:cs typeface="Arial" pitchFamily="34" charset="0"/>
                        </a:rPr>
                        <a:t> from home, studying in London</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hMerge="1">
                  <a:txBody>
                    <a:bodyPr/>
                    <a:lstStyle/>
                    <a:p>
                      <a:endParaRPr lang="en-GB"/>
                    </a:p>
                  </a:txBody>
                  <a:tcPr/>
                </a:tc>
                <a:tc hMerge="1">
                  <a:txBody>
                    <a:bodyPr/>
                    <a:lstStyle/>
                    <a:p>
                      <a:endParaRPr lang="en-GB"/>
                    </a:p>
                  </a:txBody>
                  <a:tcPr/>
                </a:tc>
              </a:tr>
              <a:tr h="385798">
                <a:tc vMerge="1">
                  <a:txBody>
                    <a:bodyPr/>
                    <a:lstStyle/>
                    <a:p>
                      <a:pPr algn="ctr">
                        <a:lnSpc>
                          <a:spcPct val="115000"/>
                        </a:lnSpc>
                        <a:spcAft>
                          <a:spcPts val="0"/>
                        </a:spcAft>
                      </a:pPr>
                      <a:endParaRPr lang="en-GB" sz="1600" dirty="0">
                        <a:latin typeface="Calibri"/>
                        <a:ea typeface="Calibri"/>
                        <a:cs typeface="Times New Roman"/>
                      </a:endParaRPr>
                    </a:p>
                  </a:txBody>
                  <a:tcPr marL="57290" marR="57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Grant</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Loan</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Total</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Grant</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Loan</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Total</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Grant</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Loan</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c>
                  <a:txBody>
                    <a:bodyPr/>
                    <a:lstStyle/>
                    <a:p>
                      <a:pPr algn="ctr">
                        <a:lnSpc>
                          <a:spcPct val="115000"/>
                        </a:lnSpc>
                        <a:spcAft>
                          <a:spcPts val="0"/>
                        </a:spcAft>
                      </a:pPr>
                      <a:r>
                        <a:rPr lang="en-GB" sz="1500" b="1" dirty="0" smtClean="0">
                          <a:solidFill>
                            <a:schemeClr val="bg1"/>
                          </a:solidFill>
                          <a:latin typeface="Arial" pitchFamily="34" charset="0"/>
                          <a:ea typeface="Calibri"/>
                          <a:cs typeface="Arial" pitchFamily="34" charset="0"/>
                        </a:rPr>
                        <a:t>Total</a:t>
                      </a:r>
                      <a:endParaRPr lang="en-GB" sz="1500" b="1" dirty="0">
                        <a:solidFill>
                          <a:schemeClr val="bg1"/>
                        </a:solidFill>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711C"/>
                    </a:solidFill>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£18,370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a:t>
                      </a:r>
                      <a:r>
                        <a:rPr lang="en-GB" sz="1300" dirty="0" smtClean="0">
                          <a:latin typeface="Arial" pitchFamily="34" charset="0"/>
                          <a:ea typeface="Calibri"/>
                          <a:cs typeface="Arial" pitchFamily="34" charset="0"/>
                        </a:rPr>
                        <a:t>6,885</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£765</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a:lnSpc>
                          <a:spcPct val="115000"/>
                        </a:lnSpc>
                        <a:spcAft>
                          <a:spcPts val="0"/>
                        </a:spcAft>
                      </a:pPr>
                      <a:r>
                        <a:rPr lang="en-GB" sz="2500" b="1" dirty="0" smtClean="0">
                          <a:latin typeface="Arial" pitchFamily="34" charset="0"/>
                          <a:ea typeface="Calibri"/>
                          <a:cs typeface="Arial" pitchFamily="34" charset="0"/>
                        </a:rPr>
                        <a:t>£7,650</a:t>
                      </a:r>
                      <a:endParaRPr lang="en-GB" sz="2200" b="1"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£8,100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£900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a:lnSpc>
                          <a:spcPct val="115000"/>
                        </a:lnSpc>
                        <a:spcAft>
                          <a:spcPts val="0"/>
                        </a:spcAft>
                      </a:pPr>
                      <a:r>
                        <a:rPr lang="en-GB" sz="2500" b="1" dirty="0">
                          <a:latin typeface="Arial" pitchFamily="34" charset="0"/>
                          <a:ea typeface="Calibri"/>
                          <a:cs typeface="Arial" pitchFamily="34" charset="0"/>
                        </a:rPr>
                        <a:t>£</a:t>
                      </a:r>
                      <a:r>
                        <a:rPr lang="en-GB" sz="2500" b="1" dirty="0" smtClean="0">
                          <a:latin typeface="Arial" pitchFamily="34" charset="0"/>
                          <a:ea typeface="Calibri"/>
                          <a:cs typeface="Arial" pitchFamily="34" charset="0"/>
                        </a:rPr>
                        <a:t>9,000</a:t>
                      </a:r>
                      <a:endParaRPr lang="en-GB" sz="2500" b="1"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£10,124</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a:t>
                      </a:r>
                      <a:r>
                        <a:rPr lang="en-GB" sz="1300" dirty="0" smtClean="0">
                          <a:latin typeface="Arial" pitchFamily="34" charset="0"/>
                          <a:ea typeface="Calibri"/>
                          <a:cs typeface="Arial" pitchFamily="34" charset="0"/>
                        </a:rPr>
                        <a:t>1,126</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a:lnSpc>
                          <a:spcPct val="115000"/>
                        </a:lnSpc>
                        <a:spcAft>
                          <a:spcPts val="0"/>
                        </a:spcAft>
                      </a:pPr>
                      <a:r>
                        <a:rPr lang="en-GB" sz="2500" b="1" dirty="0" smtClean="0">
                          <a:latin typeface="Arial" pitchFamily="34" charset="0"/>
                          <a:ea typeface="Calibri"/>
                          <a:cs typeface="Arial" pitchFamily="34" charset="0"/>
                        </a:rPr>
                        <a:t>£11,250</a:t>
                      </a:r>
                      <a:endParaRPr lang="en-GB" sz="2500" b="1"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£20,000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£6,651</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£999</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300" dirty="0" smtClean="0">
                          <a:latin typeface="Arial" pitchFamily="34" charset="0"/>
                          <a:cs typeface="Arial" pitchFamily="34" charset="0"/>
                        </a:rPr>
                        <a:t>£7,817</a:t>
                      </a:r>
                      <a:endParaRPr lang="en-GB" sz="13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300" dirty="0" smtClean="0">
                          <a:latin typeface="Arial" pitchFamily="34" charset="0"/>
                          <a:cs typeface="Arial" pitchFamily="34" charset="0"/>
                        </a:rPr>
                        <a:t>£1,183</a:t>
                      </a:r>
                      <a:endParaRPr lang="en-GB" sz="1300" dirty="0">
                        <a:latin typeface="Arial" pitchFamily="34" charset="0"/>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£9,760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£1,490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£25,000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£5,930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£1,720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£6,947</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£2,053</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£8,643</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£2,607</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£30,000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pitchFamily="34" charset="0"/>
                          <a:ea typeface="Calibri"/>
                          <a:cs typeface="Arial" pitchFamily="34" charset="0"/>
                        </a:rPr>
                        <a:t>£5,209</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£2,441</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£6,078</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£2,922</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£7,526</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£3,724</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£35,000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£4,488</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£3,162</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£5,208</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£3,792</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£6,408</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£4,842</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£40,000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£3,767</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£3,883</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£4,339</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£4,661</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£5,291</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£5,959</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£45,000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£3,047</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£4,603</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£3,469</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£5,531</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£4,174</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£7,076</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£50,000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£2,326</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£5,324</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£2,600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£6,400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£3,056</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£8,194</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£55,000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£1,605</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£6,045</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£1,730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£7,270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£1,939</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£9,311</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98">
                <a:tc>
                  <a:txBody>
                    <a:bodyPr/>
                    <a:lstStyle/>
                    <a:p>
                      <a:pPr algn="ctr">
                        <a:lnSpc>
                          <a:spcPct val="115000"/>
                        </a:lnSpc>
                        <a:spcAft>
                          <a:spcPts val="0"/>
                        </a:spcAft>
                      </a:pPr>
                      <a:r>
                        <a:rPr lang="en-GB" sz="1500" b="1" dirty="0">
                          <a:latin typeface="Arial" pitchFamily="34" charset="0"/>
                          <a:ea typeface="Calibri"/>
                          <a:cs typeface="Arial" pitchFamily="34" charset="0"/>
                        </a:rPr>
                        <a:t>£59,200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pitchFamily="34" charset="0"/>
                          <a:ea typeface="Calibri"/>
                          <a:cs typeface="Arial" pitchFamily="34" charset="0"/>
                        </a:rPr>
                        <a:t>£1,000</a:t>
                      </a: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£6,650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£1,000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£8,000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tc>
                <a:tc>
                  <a:txBody>
                    <a:bodyPr/>
                    <a:lstStyle/>
                    <a:p>
                      <a:pPr algn="ctr">
                        <a:lnSpc>
                          <a:spcPct val="115000"/>
                        </a:lnSpc>
                        <a:spcAft>
                          <a:spcPts val="0"/>
                        </a:spcAft>
                      </a:pPr>
                      <a:r>
                        <a:rPr lang="en-GB" sz="1300" dirty="0" smtClean="0">
                          <a:latin typeface="Arial" pitchFamily="34" charset="0"/>
                          <a:ea typeface="Calibri"/>
                          <a:cs typeface="Arial" pitchFamily="34" charset="0"/>
                        </a:rPr>
                        <a:t>£1,000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pitchFamily="34" charset="0"/>
                          <a:ea typeface="Calibri"/>
                          <a:cs typeface="Arial" pitchFamily="34" charset="0"/>
                        </a:rPr>
                        <a:t>£10,250</a:t>
                      </a:r>
                      <a:endParaRPr lang="en-GB" sz="1300" dirty="0">
                        <a:latin typeface="Arial" pitchFamily="34" charset="0"/>
                        <a:ea typeface="Calibri"/>
                        <a:cs typeface="Arial" pitchFamily="34" charset="0"/>
                      </a:endParaRPr>
                    </a:p>
                  </a:txBody>
                  <a:tcPr marL="49011" marR="49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GB" sz="900" dirty="0">
                        <a:latin typeface="Calibri"/>
                        <a:ea typeface="Calibri"/>
                        <a:cs typeface="Times New Roman"/>
                      </a:endParaRPr>
                    </a:p>
                  </a:txBody>
                  <a:tcPr marL="57290" marR="5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478" y="1596933"/>
            <a:ext cx="8693617" cy="2041585"/>
          </a:xfrm>
          <a:prstGeom prst="rect">
            <a:avLst/>
          </a:prstGeom>
        </p:spPr>
        <p:txBody>
          <a:bodyPr wrap="square">
            <a:spAutoFit/>
          </a:bodyPr>
          <a:lstStyle/>
          <a:p>
            <a:pPr marL="360000" indent="-360000"/>
            <a:r>
              <a:rPr lang="en-GB" sz="2000" dirty="0" smtClean="0">
                <a:latin typeface="Arial" pitchFamily="34" charset="0"/>
                <a:cs typeface="Arial" pitchFamily="34" charset="0"/>
              </a:rPr>
              <a:t>Students may be eligible for the Long Courses Loan if they’re studying a </a:t>
            </a:r>
          </a:p>
          <a:p>
            <a:pPr marL="360000" indent="-360000"/>
            <a:r>
              <a:rPr lang="en-GB" sz="2000" dirty="0" smtClean="0">
                <a:latin typeface="Arial" pitchFamily="34" charset="0"/>
                <a:cs typeface="Arial" pitchFamily="34" charset="0"/>
              </a:rPr>
              <a:t>full-time higher-education course where the academic year exceeds the</a:t>
            </a:r>
          </a:p>
          <a:p>
            <a:pPr marL="360000" indent="-360000"/>
            <a:r>
              <a:rPr lang="en-GB" sz="2000" dirty="0" smtClean="0">
                <a:latin typeface="Arial" pitchFamily="34" charset="0"/>
                <a:cs typeface="Arial" pitchFamily="34" charset="0"/>
              </a:rPr>
              <a:t>standard 30 weeks and three days:</a:t>
            </a:r>
          </a:p>
          <a:p>
            <a:pPr marL="360000" indent="-360000"/>
            <a:endParaRPr lang="en-GB" sz="2000" b="1" dirty="0" smtClean="0">
              <a:latin typeface="Arial" pitchFamily="34" charset="0"/>
              <a:cs typeface="Arial" pitchFamily="34" charset="0"/>
            </a:endParaRPr>
          </a:p>
          <a:p>
            <a:pPr marL="360000" indent="-360000">
              <a:spcAft>
                <a:spcPts val="800"/>
              </a:spcAft>
              <a:buFont typeface="Arial" pitchFamily="34" charset="0"/>
              <a:buChar char="•"/>
            </a:pPr>
            <a:r>
              <a:rPr lang="en-GB" sz="2000" dirty="0" smtClean="0">
                <a:latin typeface="Arial" pitchFamily="34" charset="0"/>
                <a:cs typeface="Arial" pitchFamily="34" charset="0"/>
              </a:rPr>
              <a:t>Students can get a fixed amount per extra week or part week of study</a:t>
            </a:r>
          </a:p>
          <a:p>
            <a:pPr marL="360000" indent="-360000">
              <a:buFont typeface="Arial" pitchFamily="34" charset="0"/>
              <a:buChar char="•"/>
            </a:pPr>
            <a:r>
              <a:rPr lang="en-GB" sz="2000" dirty="0" smtClean="0">
                <a:latin typeface="Arial" pitchFamily="34" charset="0"/>
                <a:cs typeface="Arial" pitchFamily="34" charset="0"/>
              </a:rPr>
              <a:t>Rate depends on where students live/study and household income*</a:t>
            </a:r>
            <a:endParaRPr lang="en-GB" sz="2000" dirty="0">
              <a:latin typeface="Arial" pitchFamily="34" charset="0"/>
              <a:cs typeface="Arial" pitchFamily="34" charset="0"/>
            </a:endParaRPr>
          </a:p>
        </p:txBody>
      </p:sp>
      <p:graphicFrame>
        <p:nvGraphicFramePr>
          <p:cNvPr id="10" name="Table 9"/>
          <p:cNvGraphicFramePr>
            <a:graphicFrameLocks noGrp="1"/>
          </p:cNvGraphicFramePr>
          <p:nvPr/>
        </p:nvGraphicFramePr>
        <p:xfrm>
          <a:off x="831964" y="3824878"/>
          <a:ext cx="7288449" cy="1654981"/>
        </p:xfrm>
        <a:graphic>
          <a:graphicData uri="http://schemas.openxmlformats.org/drawingml/2006/table">
            <a:tbl>
              <a:tblPr firstRow="1" bandRow="1">
                <a:tableStyleId>{5C22544A-7EE6-4342-B048-85BDC9FD1C3A}</a:tableStyleId>
              </a:tblPr>
              <a:tblGrid>
                <a:gridCol w="1993118"/>
                <a:gridCol w="1555844"/>
                <a:gridCol w="1937982"/>
                <a:gridCol w="1801505"/>
              </a:tblGrid>
              <a:tr h="696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Student Lives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&amp; Studies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Weekly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Amount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Student Lives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&amp; Studies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Weekly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Amount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456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£61</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£93</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36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£120</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£129</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pSp>
        <p:nvGrpSpPr>
          <p:cNvPr id="2" name="Group 12"/>
          <p:cNvGrpSpPr/>
          <p:nvPr/>
        </p:nvGrpSpPr>
        <p:grpSpPr>
          <a:xfrm>
            <a:off x="204711" y="5738588"/>
            <a:ext cx="8618056" cy="923330"/>
            <a:chOff x="-1583146" y="3432097"/>
            <a:chExt cx="8618056" cy="923330"/>
          </a:xfrm>
        </p:grpSpPr>
        <p:sp>
          <p:nvSpPr>
            <p:cNvPr id="14" name="Rounded Rectangle 13"/>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a:spLocks noChangeArrowheads="1"/>
            </p:cNvSpPr>
            <p:nvPr/>
          </p:nvSpPr>
          <p:spPr bwMode="auto">
            <a:xfrm>
              <a:off x="-800735" y="3540865"/>
              <a:ext cx="7825803" cy="707886"/>
            </a:xfrm>
            <a:prstGeom prst="rect">
              <a:avLst/>
            </a:prstGeom>
            <a:noFill/>
            <a:ln w="9525">
              <a:noFill/>
              <a:miter lim="800000"/>
              <a:headEnd/>
              <a:tailEnd/>
            </a:ln>
          </p:spPr>
          <p:txBody>
            <a:bodyPr wrap="square">
              <a:spAutoFit/>
            </a:bodyPr>
            <a:lstStyle/>
            <a:p>
              <a:pPr marL="432000" indent="-360000">
                <a:defRPr/>
              </a:pPr>
              <a:r>
                <a:rPr lang="en-GB" sz="2000" dirty="0" smtClean="0">
                  <a:latin typeface="Arial" pitchFamily="34" charset="0"/>
                  <a:cs typeface="Arial" pitchFamily="34" charset="0"/>
                </a:rPr>
                <a:t>*Long Course Loan is a means tested product so only awarded to</a:t>
              </a:r>
            </a:p>
            <a:p>
              <a:pPr marL="432000" indent="-360000">
                <a:defRPr/>
              </a:pPr>
              <a:r>
                <a:rPr lang="en-GB" sz="2000" dirty="0" smtClean="0">
                  <a:latin typeface="Arial" pitchFamily="34" charset="0"/>
                  <a:cs typeface="Arial" pitchFamily="34" charset="0"/>
                </a:rPr>
                <a:t> students who have a means tested student finance assessment</a:t>
              </a:r>
            </a:p>
          </p:txBody>
        </p:sp>
        <p:sp>
          <p:nvSpPr>
            <p:cNvPr id="17" name="Oval 16"/>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TextBox 19"/>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11" name="TextBox 14"/>
          <p:cNvSpPr txBox="1">
            <a:spLocks noChangeArrowheads="1"/>
          </p:cNvSpPr>
          <p:nvPr/>
        </p:nvSpPr>
        <p:spPr bwMode="auto">
          <a:xfrm>
            <a:off x="1777999" y="361950"/>
            <a:ext cx="638336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MAINTENANCE SUPPORT</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LONG COURSES LOAN RATES</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72" y="1606281"/>
            <a:ext cx="8850703" cy="3785652"/>
          </a:xfrm>
          <a:prstGeom prst="rect">
            <a:avLst/>
          </a:prstGeom>
        </p:spPr>
        <p:txBody>
          <a:bodyPr wrap="square">
            <a:spAutoFit/>
          </a:bodyPr>
          <a:lstStyle/>
          <a:p>
            <a:pPr defTabSz="457200">
              <a:defRPr/>
            </a:pPr>
            <a:r>
              <a:rPr lang="en-GB" sz="2000" dirty="0" smtClean="0">
                <a:latin typeface="Arial" pitchFamily="34" charset="0"/>
                <a:cs typeface="Arial" pitchFamily="34" charset="0"/>
              </a:rPr>
              <a:t>From 1 August 2017, </a:t>
            </a:r>
            <a:r>
              <a:rPr lang="en-GB" sz="2000" b="1" dirty="0" smtClean="0">
                <a:latin typeface="Arial" pitchFamily="34" charset="0"/>
                <a:cs typeface="Arial" pitchFamily="34" charset="0"/>
              </a:rPr>
              <a:t>new</a:t>
            </a:r>
            <a:r>
              <a:rPr lang="en-GB" sz="2000" dirty="0" smtClean="0">
                <a:latin typeface="Arial" pitchFamily="34" charset="0"/>
                <a:cs typeface="Arial" pitchFamily="34" charset="0"/>
              </a:rPr>
              <a:t> nursing, midwifery and allied health students studying in England no longer receive NHS grants and bursaries: </a:t>
            </a:r>
          </a:p>
          <a:p>
            <a:pPr marL="360000" indent="-360000" defTabSz="457200">
              <a:defRPr/>
            </a:pPr>
            <a:endParaRPr lang="en-GB" sz="2000" dirty="0" smtClean="0">
              <a:latin typeface="Arial" pitchFamily="34" charset="0"/>
              <a:cs typeface="Arial" pitchFamily="34" charset="0"/>
            </a:endParaRPr>
          </a:p>
          <a:p>
            <a:pPr marL="412750" indent="-341313">
              <a:buFont typeface="Arial" pitchFamily="34" charset="0"/>
              <a:buChar char="•"/>
            </a:pPr>
            <a:r>
              <a:rPr lang="en-GB" sz="2000" dirty="0" smtClean="0">
                <a:latin typeface="Arial" pitchFamily="34" charset="0"/>
                <a:cs typeface="Arial" pitchFamily="34" charset="0"/>
              </a:rPr>
              <a:t>Instead, they have access to the same student finance system* as other undergraduate students</a:t>
            </a:r>
          </a:p>
          <a:p>
            <a:pPr marL="412750" indent="-341313"/>
            <a:endParaRPr lang="en-GB" sz="2000" dirty="0" smtClean="0">
              <a:latin typeface="Arial" pitchFamily="34" charset="0"/>
              <a:cs typeface="Arial" pitchFamily="34" charset="0"/>
            </a:endParaRPr>
          </a:p>
          <a:p>
            <a:pPr marL="412750" indent="-341313">
              <a:buFont typeface="Arial" pitchFamily="34" charset="0"/>
              <a:buChar char="•"/>
            </a:pPr>
            <a:r>
              <a:rPr lang="en-GB" sz="2000" dirty="0" smtClean="0">
                <a:latin typeface="Arial" pitchFamily="34" charset="0"/>
                <a:cs typeface="Arial" pitchFamily="34" charset="0"/>
              </a:rPr>
              <a:t>This means that Nursing, Midwifery and AHP students are funded by </a:t>
            </a:r>
            <a:r>
              <a:rPr lang="en-GB" sz="2000" dirty="0" err="1" smtClean="0">
                <a:latin typeface="Arial" pitchFamily="34" charset="0"/>
                <a:cs typeface="Arial" pitchFamily="34" charset="0"/>
              </a:rPr>
              <a:t>DfE</a:t>
            </a:r>
            <a:r>
              <a:rPr lang="en-GB" sz="2000" dirty="0" smtClean="0">
                <a:latin typeface="Arial" pitchFamily="34" charset="0"/>
                <a:cs typeface="Arial" pitchFamily="34" charset="0"/>
              </a:rPr>
              <a:t> in exactly the same way as students on other eligible HE courses</a:t>
            </a:r>
          </a:p>
          <a:p>
            <a:pPr marL="360000" indent="-360000">
              <a:defRPr/>
            </a:pPr>
            <a:endParaRPr lang="en-GB" sz="2000" dirty="0" smtClean="0">
              <a:latin typeface="Arial" pitchFamily="34" charset="0"/>
              <a:cs typeface="Arial" pitchFamily="34" charset="0"/>
            </a:endParaRPr>
          </a:p>
          <a:p>
            <a:pPr marL="360000" indent="-360000">
              <a:buFont typeface="Arial" pitchFamily="34" charset="0"/>
              <a:buChar char="•"/>
              <a:defRPr/>
            </a:pPr>
            <a:r>
              <a:rPr lang="en-GB" sz="2000" dirty="0" smtClean="0">
                <a:latin typeface="Arial" pitchFamily="34" charset="0"/>
                <a:cs typeface="Arial" pitchFamily="34" charset="0"/>
              </a:rPr>
              <a:t>Students studying nursing, midwifery and allied health subjects as a </a:t>
            </a:r>
            <a:r>
              <a:rPr lang="en-GB" sz="2000" b="1" dirty="0" smtClean="0">
                <a:latin typeface="Arial" pitchFamily="34" charset="0"/>
                <a:cs typeface="Arial" pitchFamily="34" charset="0"/>
              </a:rPr>
              <a:t>second degree </a:t>
            </a:r>
            <a:r>
              <a:rPr lang="en-GB" sz="2000" dirty="0" smtClean="0">
                <a:latin typeface="Arial" pitchFamily="34" charset="0"/>
                <a:cs typeface="Arial" pitchFamily="34" charset="0"/>
              </a:rPr>
              <a:t>in England are also eligible to apply for the full package of support administered by SFE</a:t>
            </a:r>
            <a:endParaRPr lang="en-GB" sz="2000" dirty="0" smtClean="0">
              <a:solidFill>
                <a:prstClr val="black"/>
              </a:solidFill>
              <a:latin typeface="Arial" pitchFamily="34" charset="0"/>
              <a:ea typeface="ＭＳ Ｐゴシック" charset="-128"/>
              <a:cs typeface="Arial" pitchFamily="34" charset="0"/>
            </a:endParaRPr>
          </a:p>
        </p:txBody>
      </p:sp>
      <p:sp>
        <p:nvSpPr>
          <p:cNvPr id="4" name="TextBox 14"/>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NHS STUDENT FUNDING REFORM</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POLICY INTENT</a:t>
            </a:r>
            <a:endParaRPr lang="en-US" sz="2000" dirty="0">
              <a:latin typeface="Arial" pitchFamily="34" charset="0"/>
              <a:cs typeface="Arial" pitchFamily="34" charset="0"/>
            </a:endParaRPr>
          </a:p>
        </p:txBody>
      </p:sp>
      <p:grpSp>
        <p:nvGrpSpPr>
          <p:cNvPr id="2" name="Group 5"/>
          <p:cNvGrpSpPr/>
          <p:nvPr/>
        </p:nvGrpSpPr>
        <p:grpSpPr>
          <a:xfrm>
            <a:off x="204711" y="5738588"/>
            <a:ext cx="8618056" cy="923330"/>
            <a:chOff x="-1583146" y="3432097"/>
            <a:chExt cx="8618056"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Rectangle 15"/>
            <p:cNvSpPr>
              <a:spLocks noChangeArrowheads="1"/>
            </p:cNvSpPr>
            <p:nvPr/>
          </p:nvSpPr>
          <p:spPr bwMode="auto">
            <a:xfrm>
              <a:off x="-800735" y="3540865"/>
              <a:ext cx="7722423" cy="707886"/>
            </a:xfrm>
            <a:prstGeom prst="rect">
              <a:avLst/>
            </a:prstGeom>
            <a:noFill/>
            <a:ln w="9525">
              <a:noFill/>
              <a:miter lim="800000"/>
              <a:headEnd/>
              <a:tailEnd/>
            </a:ln>
          </p:spPr>
          <p:txBody>
            <a:bodyPr wrap="square">
              <a:spAutoFit/>
            </a:bodyPr>
            <a:lstStyle/>
            <a:p>
              <a:pPr marL="412750" indent="-341313"/>
              <a:r>
                <a:rPr lang="en-US" sz="2000" dirty="0" smtClean="0">
                  <a:latin typeface="Arial" pitchFamily="34" charset="0"/>
                  <a:cs typeface="Arial" pitchFamily="34" charset="0"/>
                </a:rPr>
                <a:t>*</a:t>
              </a:r>
              <a:r>
                <a:rPr lang="en-GB" sz="2000" dirty="0" smtClean="0">
                  <a:latin typeface="Arial" pitchFamily="34" charset="0"/>
                  <a:cs typeface="Arial" pitchFamily="34" charset="0"/>
                </a:rPr>
                <a:t>All full-time and part-time support products - Tuition Fee Loan,</a:t>
              </a:r>
            </a:p>
            <a:p>
              <a:pPr marL="412750" indent="-341313"/>
              <a:r>
                <a:rPr lang="en-GB" sz="2000" dirty="0" smtClean="0">
                  <a:latin typeface="Arial" pitchFamily="34" charset="0"/>
                  <a:cs typeface="Arial" pitchFamily="34" charset="0"/>
                </a:rPr>
                <a:t> Maintenance Loan, Targeted Grants and DSA at the same rates</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297" y="1372299"/>
            <a:ext cx="8850703" cy="400110"/>
          </a:xfrm>
          <a:prstGeom prst="rect">
            <a:avLst/>
          </a:prstGeom>
        </p:spPr>
        <p:txBody>
          <a:bodyPr wrap="square">
            <a:spAutoFit/>
          </a:bodyPr>
          <a:lstStyle/>
          <a:p>
            <a:pPr marL="360000" indent="-360000"/>
            <a:r>
              <a:rPr lang="en-GB" sz="2000" dirty="0" smtClean="0">
                <a:solidFill>
                  <a:prstClr val="black"/>
                </a:solidFill>
                <a:latin typeface="Arial" pitchFamily="34" charset="0"/>
                <a:cs typeface="Arial" pitchFamily="34" charset="0"/>
              </a:rPr>
              <a:t>Courses within scope of the funding policy change:</a:t>
            </a:r>
          </a:p>
        </p:txBody>
      </p:sp>
      <p:sp>
        <p:nvSpPr>
          <p:cNvPr id="4" name="TextBox 14"/>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NHS STUDENT FUNDING REFORM</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COURSES AFFECTED 2018/19</a:t>
            </a:r>
            <a:endParaRPr lang="en-US" sz="2000" dirty="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nvGraphicFramePr>
        <p:xfrm>
          <a:off x="315310" y="1822655"/>
          <a:ext cx="8534400" cy="3543706"/>
        </p:xfrm>
        <a:graphic>
          <a:graphicData uri="http://schemas.openxmlformats.org/drawingml/2006/table">
            <a:tbl>
              <a:tblPr firstRow="1" bandRow="1">
                <a:tableStyleId>{5C22544A-7EE6-4342-B048-85BDC9FD1C3A}</a:tableStyleId>
              </a:tblPr>
              <a:tblGrid>
                <a:gridCol w="3252952"/>
                <a:gridCol w="2538248"/>
                <a:gridCol w="2743200"/>
              </a:tblGrid>
              <a:tr h="526186">
                <a:tc>
                  <a:txBody>
                    <a:bodyPr/>
                    <a:lstStyle/>
                    <a:p>
                      <a:pPr algn="ctr"/>
                      <a:r>
                        <a:rPr lang="en-GB" b="0" dirty="0" smtClean="0">
                          <a:latin typeface="Arial" pitchFamily="34" charset="0"/>
                          <a:cs typeface="Arial" pitchFamily="34" charset="0"/>
                        </a:rPr>
                        <a:t>Nursing</a:t>
                      </a:r>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a:r>
                        <a:rPr lang="en-GB" b="0" dirty="0" smtClean="0">
                          <a:latin typeface="Arial" pitchFamily="34" charset="0"/>
                          <a:cs typeface="Arial" pitchFamily="34" charset="0"/>
                        </a:rPr>
                        <a:t>Allied</a:t>
                      </a:r>
                      <a:r>
                        <a:rPr lang="en-GB" b="0" baseline="0" dirty="0" smtClean="0">
                          <a:latin typeface="Arial" pitchFamily="34" charset="0"/>
                          <a:cs typeface="Arial" pitchFamily="34" charset="0"/>
                        </a:rPr>
                        <a:t> Health Professions</a:t>
                      </a:r>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r>
              <a:tr h="14751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itchFamily="34" charset="0"/>
                          <a:ea typeface="+mn-ea"/>
                          <a:cs typeface="Arial" pitchFamily="34" charset="0"/>
                        </a:rPr>
                        <a:t>Degrees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Arial" pitchFamily="34" charset="0"/>
                          <a:ea typeface="+mn-ea"/>
                          <a:cs typeface="Arial" pitchFamily="34" charset="0"/>
                        </a:rPr>
                        <a:t>(Including courses to convert from second to first level registration)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marL="36000" lvl="0" indent="-180000">
                        <a:spcBef>
                          <a:spcPts val="600"/>
                        </a:spcBef>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Chiropody</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Dietetics and Nutrition</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Occupational Therapy</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Operating Department         Practice (Diploma and Degree)</a:t>
                      </a:r>
                    </a:p>
                    <a:p>
                      <a:pPr marL="36000" marR="0" lvl="0" indent="-180000" algn="l" defTabSz="457200" rtl="0" eaLnBrk="1" fontAlgn="auto" latinLnBrk="0" hangingPunct="1">
                        <a:lnSpc>
                          <a:spcPct val="100000"/>
                        </a:lnSpc>
                        <a:spcBef>
                          <a:spcPts val="0"/>
                        </a:spcBef>
                        <a:spcAft>
                          <a:spcPts val="600"/>
                        </a:spcAft>
                        <a:buClrTx/>
                        <a:buSzTx/>
                        <a:buFont typeface="Arial" pitchFamily="34" charset="0"/>
                        <a:buNone/>
                        <a:tabLst/>
                        <a:defRPr/>
                      </a:pPr>
                      <a:r>
                        <a:rPr lang="en-GB" sz="1800" kern="1200" dirty="0" err="1" smtClean="0">
                          <a:solidFill>
                            <a:schemeClr val="dk1"/>
                          </a:solidFill>
                          <a:latin typeface="Arial" pitchFamily="34" charset="0"/>
                          <a:ea typeface="+mn-ea"/>
                          <a:cs typeface="Arial" pitchFamily="34" charset="0"/>
                        </a:rPr>
                        <a:t>Orthoptics</a:t>
                      </a:r>
                      <a:endParaRPr lang="en-GB" sz="1800" kern="1200" dirty="0" smtClean="0">
                        <a:solidFill>
                          <a:schemeClr val="dk1"/>
                        </a:solidFill>
                        <a:latin typeface="Arial" pitchFamily="34" charset="0"/>
                        <a:ea typeface="+mn-ea"/>
                        <a:cs typeface="Arial" pitchFamily="34" charset="0"/>
                      </a:endParaRPr>
                    </a:p>
                    <a:p>
                      <a:pPr marL="36000" marR="0" lvl="0" indent="-180000" algn="l" defTabSz="457200" rtl="0" eaLnBrk="1" fontAlgn="auto" latinLnBrk="0" hangingPunct="1">
                        <a:lnSpc>
                          <a:spcPct val="100000"/>
                        </a:lnSpc>
                        <a:spcBef>
                          <a:spcPts val="0"/>
                        </a:spcBef>
                        <a:spcAft>
                          <a:spcPts val="600"/>
                        </a:spcAft>
                        <a:buClrTx/>
                        <a:buSzTx/>
                        <a:buFont typeface="Arial" pitchFamily="34" charset="0"/>
                        <a:buNone/>
                        <a:tabLst/>
                        <a:defRPr/>
                      </a:pPr>
                      <a:r>
                        <a:rPr lang="en-GB" sz="1800" kern="1200" dirty="0" smtClean="0">
                          <a:solidFill>
                            <a:schemeClr val="dk1"/>
                          </a:solidFill>
                          <a:latin typeface="Arial" pitchFamily="34" charset="0"/>
                          <a:ea typeface="+mn-ea"/>
                          <a:cs typeface="Arial" pitchFamily="34" charset="0"/>
                        </a:rPr>
                        <a:t>Physiotherapy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Podiatry</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Prosthetics and Orthotics</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Radiography</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Radiotherapy</a:t>
                      </a:r>
                    </a:p>
                    <a:p>
                      <a:pPr marL="36000" lvl="0" indent="-180000">
                        <a:spcAft>
                          <a:spcPts val="600"/>
                        </a:spcAft>
                        <a:buFont typeface="Arial" pitchFamily="34" charset="0"/>
                        <a:buNone/>
                      </a:pPr>
                      <a:r>
                        <a:rPr lang="en-GB" sz="1800" kern="1200" dirty="0" smtClean="0">
                          <a:solidFill>
                            <a:schemeClr val="dk1"/>
                          </a:solidFill>
                          <a:latin typeface="Arial" pitchFamily="34" charset="0"/>
                          <a:ea typeface="+mn-ea"/>
                          <a:cs typeface="Arial" pitchFamily="34" charset="0"/>
                        </a:rPr>
                        <a:t>Speech and Language Therapy</a:t>
                      </a:r>
                    </a:p>
                    <a:p>
                      <a:pPr marL="36000" lvl="0" indent="-180000">
                        <a:spcAft>
                          <a:spcPts val="600"/>
                        </a:spcAft>
                        <a:buFont typeface="Arial" pitchFamily="34" charset="0"/>
                        <a:buNone/>
                      </a:pPr>
                      <a:r>
                        <a:rPr lang="en-GB" sz="1800" dirty="0" smtClean="0">
                          <a:solidFill>
                            <a:prstClr val="black"/>
                          </a:solidFill>
                          <a:latin typeface="Arial" pitchFamily="34" charset="0"/>
                          <a:cs typeface="Arial" pitchFamily="34" charset="0"/>
                        </a:rPr>
                        <a:t>*Dental Hygiene &amp; Dental Therapy</a:t>
                      </a:r>
                    </a:p>
                    <a:p>
                      <a:pPr marL="36000" lvl="0" indent="-180000">
                        <a:spcAft>
                          <a:spcPts val="600"/>
                        </a:spcAft>
                        <a:buFont typeface="Arial" pitchFamily="34" charset="0"/>
                        <a:buNone/>
                      </a:pPr>
                      <a:r>
                        <a:rPr lang="en-GB" sz="1800" dirty="0" smtClean="0">
                          <a:solidFill>
                            <a:prstClr val="black"/>
                          </a:solidFill>
                          <a:latin typeface="Arial" pitchFamily="34" charset="0"/>
                          <a:cs typeface="Arial" pitchFamily="34" charset="0"/>
                        </a:rPr>
                        <a:t>[new for 18/19]</a:t>
                      </a:r>
                      <a:endParaRPr lang="en-GB" sz="1800" kern="1200" dirty="0" smtClean="0">
                        <a:solidFill>
                          <a:schemeClr val="dk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5139">
                <a:tc>
                  <a:txBody>
                    <a:bodyPr/>
                    <a:lstStyle/>
                    <a:p>
                      <a:pPr algn="ctr"/>
                      <a:r>
                        <a:rPr lang="en-GB" dirty="0" smtClean="0">
                          <a:solidFill>
                            <a:schemeClr val="bg1"/>
                          </a:solidFill>
                          <a:latin typeface="Arial" pitchFamily="34" charset="0"/>
                          <a:cs typeface="Arial" pitchFamily="34" charset="0"/>
                        </a:rPr>
                        <a:t>Midwifery</a:t>
                      </a:r>
                      <a:endParaRPr lang="en-GB"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vMerge="1">
                  <a:txBody>
                    <a:bodyPr/>
                    <a:lstStyle/>
                    <a:p>
                      <a:endParaRPr lang="en-GB" dirty="0"/>
                    </a:p>
                  </a:txBody>
                  <a:tcPr/>
                </a:tc>
                <a:tc vMerge="1">
                  <a:txBody>
                    <a:bodyPr/>
                    <a:lstStyle/>
                    <a:p>
                      <a:endParaRPr lang="en-GB"/>
                    </a:p>
                  </a:txBody>
                  <a:tcPr/>
                </a:tc>
              </a:tr>
              <a:tr h="936517">
                <a:tc>
                  <a:txBody>
                    <a:bodyPr/>
                    <a:lstStyle/>
                    <a:p>
                      <a:r>
                        <a:rPr lang="en-GB" dirty="0" smtClean="0">
                          <a:latin typeface="Arial" pitchFamily="34" charset="0"/>
                          <a:cs typeface="Arial" pitchFamily="34" charset="0"/>
                        </a:rPr>
                        <a:t>Degrees</a:t>
                      </a:r>
                      <a:endParaRPr lang="en-GB"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GB" dirty="0"/>
                    </a:p>
                  </a:txBody>
                  <a:tcPr/>
                </a:tc>
                <a:tc vMerge="1">
                  <a:txBody>
                    <a:bodyPr/>
                    <a:lstStyle/>
                    <a:p>
                      <a:endParaRPr lang="en-GB"/>
                    </a:p>
                  </a:txBody>
                  <a:tcPr/>
                </a:tc>
              </a:tr>
            </a:tbl>
          </a:graphicData>
        </a:graphic>
      </p:graphicFrame>
      <p:grpSp>
        <p:nvGrpSpPr>
          <p:cNvPr id="2" name="Group 5"/>
          <p:cNvGrpSpPr/>
          <p:nvPr/>
        </p:nvGrpSpPr>
        <p:grpSpPr>
          <a:xfrm>
            <a:off x="204711" y="5738588"/>
            <a:ext cx="8687041" cy="923330"/>
            <a:chOff x="-1583146" y="3432097"/>
            <a:chExt cx="8687041"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8" name="Rectangle 15"/>
            <p:cNvSpPr>
              <a:spLocks noChangeArrowheads="1"/>
            </p:cNvSpPr>
            <p:nvPr/>
          </p:nvSpPr>
          <p:spPr bwMode="auto">
            <a:xfrm>
              <a:off x="-753437" y="3540865"/>
              <a:ext cx="7857332" cy="707886"/>
            </a:xfrm>
            <a:prstGeom prst="rect">
              <a:avLst/>
            </a:prstGeom>
            <a:noFill/>
            <a:ln w="9525">
              <a:noFill/>
              <a:miter lim="800000"/>
              <a:headEnd/>
              <a:tailEnd/>
            </a:ln>
          </p:spPr>
          <p:txBody>
            <a:bodyPr wrap="square">
              <a:spAutoFit/>
            </a:bodyPr>
            <a:lstStyle/>
            <a:p>
              <a:pPr marL="360000" indent="-360000"/>
              <a:r>
                <a:rPr lang="en-GB" sz="2000" dirty="0" smtClean="0">
                  <a:solidFill>
                    <a:prstClr val="black"/>
                  </a:solidFill>
                  <a:latin typeface="Arial" pitchFamily="34" charset="0"/>
                  <a:cs typeface="Arial" pitchFamily="34" charset="0"/>
                </a:rPr>
                <a:t>Funding models for undergraduate Medicine and Dentistry courses </a:t>
              </a:r>
            </a:p>
            <a:p>
              <a:pPr marL="360000" indent="-360000"/>
              <a:r>
                <a:rPr lang="en-GB" sz="2000" dirty="0" smtClean="0">
                  <a:solidFill>
                    <a:prstClr val="black"/>
                  </a:solidFill>
                  <a:latin typeface="Arial" pitchFamily="34" charset="0"/>
                  <a:cs typeface="Arial" pitchFamily="34" charset="0"/>
                </a:rPr>
                <a:t>( As 1</a:t>
              </a:r>
              <a:r>
                <a:rPr lang="en-GB" sz="2000" baseline="30000" dirty="0" smtClean="0">
                  <a:solidFill>
                    <a:prstClr val="black"/>
                  </a:solidFill>
                  <a:latin typeface="Arial" pitchFamily="34" charset="0"/>
                  <a:cs typeface="Arial" pitchFamily="34" charset="0"/>
                </a:rPr>
                <a:t>st</a:t>
              </a:r>
              <a:r>
                <a:rPr lang="en-GB" sz="2000" dirty="0" smtClean="0">
                  <a:solidFill>
                    <a:prstClr val="black"/>
                  </a:solidFill>
                  <a:latin typeface="Arial" pitchFamily="34" charset="0"/>
                  <a:cs typeface="Arial" pitchFamily="34" charset="0"/>
                </a:rPr>
                <a:t> or 2</a:t>
              </a:r>
              <a:r>
                <a:rPr lang="en-GB" sz="2000" baseline="30000" dirty="0" smtClean="0">
                  <a:solidFill>
                    <a:prstClr val="black"/>
                  </a:solidFill>
                  <a:latin typeface="Arial" pitchFamily="34" charset="0"/>
                  <a:cs typeface="Arial" pitchFamily="34" charset="0"/>
                </a:rPr>
                <a:t>nd</a:t>
              </a:r>
              <a:r>
                <a:rPr lang="en-GB" sz="2000" dirty="0" smtClean="0">
                  <a:solidFill>
                    <a:prstClr val="black"/>
                  </a:solidFill>
                  <a:latin typeface="Arial" pitchFamily="34" charset="0"/>
                  <a:cs typeface="Arial" pitchFamily="34" charset="0"/>
                </a:rPr>
                <a:t> degree and graduate entry) are unchanged</a:t>
              </a:r>
            </a:p>
          </p:txBody>
        </p:sp>
        <p:sp>
          <p:nvSpPr>
            <p:cNvPr id="9" name="Oval 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
        <p:nvSpPr>
          <p:cNvPr id="11" name="Rectangle 10"/>
          <p:cNvSpPr/>
          <p:nvPr/>
        </p:nvSpPr>
        <p:spPr>
          <a:xfrm>
            <a:off x="293297" y="5450313"/>
            <a:ext cx="8850703" cy="307777"/>
          </a:xfrm>
          <a:prstGeom prst="rect">
            <a:avLst/>
          </a:prstGeom>
        </p:spPr>
        <p:txBody>
          <a:bodyPr wrap="square">
            <a:spAutoFit/>
          </a:bodyPr>
          <a:lstStyle/>
          <a:p>
            <a:r>
              <a:rPr lang="en-GB" sz="1400" dirty="0" smtClean="0">
                <a:solidFill>
                  <a:prstClr val="black"/>
                </a:solidFill>
                <a:latin typeface="Arial" pitchFamily="34" charset="0"/>
                <a:cs typeface="Arial" pitchFamily="34" charset="0"/>
              </a:rPr>
              <a:t>*apart from DH / DT courses at 5 institutions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72" y="1606281"/>
            <a:ext cx="8850703" cy="4093428"/>
          </a:xfrm>
          <a:prstGeom prst="rect">
            <a:avLst/>
          </a:prstGeom>
        </p:spPr>
        <p:txBody>
          <a:bodyPr wrap="square">
            <a:spAutoFit/>
          </a:bodyPr>
          <a:lstStyle/>
          <a:p>
            <a:pPr marL="361950" indent="-361950" defTabSz="457200">
              <a:buFont typeface="Arial" pitchFamily="34" charset="0"/>
              <a:buChar char="•"/>
              <a:defRPr/>
            </a:pPr>
            <a:r>
              <a:rPr lang="en-GB" sz="2000" dirty="0" smtClean="0">
                <a:latin typeface="Arial" pitchFamily="34" charset="0"/>
                <a:cs typeface="Arial" pitchFamily="34" charset="0"/>
              </a:rPr>
              <a:t>Following a consultation in 2016, The Department of Health decided to make available </a:t>
            </a:r>
            <a:r>
              <a:rPr lang="en-GB" sz="2000" b="1" dirty="0" smtClean="0">
                <a:latin typeface="Arial" pitchFamily="34" charset="0"/>
                <a:cs typeface="Arial" pitchFamily="34" charset="0"/>
              </a:rPr>
              <a:t>supplementary funding </a:t>
            </a:r>
            <a:r>
              <a:rPr lang="en-GB" sz="2000" dirty="0" smtClean="0">
                <a:latin typeface="Arial" pitchFamily="34" charset="0"/>
                <a:cs typeface="Arial" pitchFamily="34" charset="0"/>
              </a:rPr>
              <a:t>for loan-funded healthcare students</a:t>
            </a:r>
          </a:p>
          <a:p>
            <a:pPr marL="360000" indent="-360000"/>
            <a:endParaRPr lang="en-GB" sz="2000" dirty="0" smtClean="0">
              <a:latin typeface="Arial" pitchFamily="34" charset="0"/>
              <a:cs typeface="Arial" pitchFamily="34" charset="0"/>
            </a:endParaRPr>
          </a:p>
          <a:p>
            <a:pPr marL="360000" indent="-360000">
              <a:buFont typeface="Arial" pitchFamily="34" charset="0"/>
              <a:buChar char="•"/>
            </a:pPr>
            <a:r>
              <a:rPr lang="en-GB" sz="2000" dirty="0" smtClean="0">
                <a:latin typeface="Arial" pitchFamily="34" charset="0"/>
                <a:cs typeface="Arial" pitchFamily="34" charset="0"/>
              </a:rPr>
              <a:t>The supplementary funding is known as the </a:t>
            </a:r>
            <a:r>
              <a:rPr lang="en-GB" sz="2000" b="1" dirty="0" smtClean="0">
                <a:latin typeface="Arial" pitchFamily="34" charset="0"/>
                <a:cs typeface="Arial" pitchFamily="34" charset="0"/>
              </a:rPr>
              <a:t>Learning Support Fund (LSF</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and administered by </a:t>
            </a:r>
            <a:r>
              <a:rPr lang="en-GB" sz="2000" b="1" dirty="0" smtClean="0">
                <a:latin typeface="Arial" pitchFamily="34" charset="0"/>
                <a:cs typeface="Arial" pitchFamily="34" charset="0"/>
              </a:rPr>
              <a:t>NHS BSA </a:t>
            </a:r>
            <a:r>
              <a:rPr lang="en-GB" sz="2000" dirty="0" smtClean="0">
                <a:latin typeface="Arial" pitchFamily="34" charset="0"/>
                <a:cs typeface="Arial" pitchFamily="34" charset="0"/>
              </a:rPr>
              <a:t>(17/18 system launched Nov 2017)</a:t>
            </a:r>
            <a:endParaRPr lang="en-GB" sz="2000" b="1" dirty="0" smtClean="0">
              <a:latin typeface="Arial" pitchFamily="34" charset="0"/>
              <a:cs typeface="Arial" pitchFamily="34" charset="0"/>
            </a:endParaRPr>
          </a:p>
          <a:p>
            <a:pPr marL="360000" indent="-360000">
              <a:buFont typeface="Arial" pitchFamily="34" charset="0"/>
              <a:buChar char="•"/>
            </a:pPr>
            <a:endParaRPr lang="en-GB" sz="2000" b="1" dirty="0" smtClean="0">
              <a:latin typeface="Arial" pitchFamily="34" charset="0"/>
              <a:cs typeface="Arial" pitchFamily="34" charset="0"/>
            </a:endParaRPr>
          </a:p>
          <a:p>
            <a:pPr marL="360000" indent="-360000">
              <a:buFont typeface="Arial" pitchFamily="34" charset="0"/>
              <a:buChar char="•"/>
            </a:pPr>
            <a:r>
              <a:rPr lang="en-GB" sz="2000" dirty="0" smtClean="0">
                <a:latin typeface="Arial" pitchFamily="34" charset="0"/>
                <a:cs typeface="Arial" pitchFamily="34" charset="0"/>
              </a:rPr>
              <a:t>The LSF provides three types of support:</a:t>
            </a:r>
          </a:p>
          <a:p>
            <a:pPr marL="360000" indent="-360000">
              <a:buFont typeface="Arial" pitchFamily="34" charset="0"/>
              <a:buChar char="•"/>
            </a:pPr>
            <a:endParaRPr lang="en-GB" sz="2000" dirty="0" smtClean="0">
              <a:latin typeface="Arial" pitchFamily="34" charset="0"/>
              <a:cs typeface="Arial" pitchFamily="34" charset="0"/>
            </a:endParaRPr>
          </a:p>
          <a:p>
            <a:pPr marL="817200" lvl="1" indent="-360000">
              <a:buFont typeface="Arial" pitchFamily="34" charset="0"/>
              <a:buChar char="•"/>
            </a:pPr>
            <a:r>
              <a:rPr lang="en-GB" sz="2000" dirty="0" smtClean="0">
                <a:latin typeface="Arial" pitchFamily="34" charset="0"/>
                <a:cs typeface="Arial" pitchFamily="34" charset="0"/>
              </a:rPr>
              <a:t>Travel &amp; Dual Accommodation Expenses (TDAE) – placement costs</a:t>
            </a:r>
          </a:p>
          <a:p>
            <a:pPr marL="817200" lvl="1" indent="-360000">
              <a:buFont typeface="Arial" pitchFamily="34" charset="0"/>
              <a:buChar char="•"/>
            </a:pPr>
            <a:r>
              <a:rPr lang="en-GB" sz="2000" dirty="0" smtClean="0">
                <a:latin typeface="Arial" pitchFamily="34" charset="0"/>
                <a:cs typeface="Arial" pitchFamily="34" charset="0"/>
              </a:rPr>
              <a:t>Child Dependants Allowance (CDA) – annual £1000 grant</a:t>
            </a:r>
          </a:p>
          <a:p>
            <a:pPr marL="817200" lvl="1" indent="-360000">
              <a:buFont typeface="Arial" pitchFamily="34" charset="0"/>
              <a:buChar char="•"/>
            </a:pPr>
            <a:r>
              <a:rPr lang="en-GB" sz="2000" dirty="0" smtClean="0">
                <a:latin typeface="Arial" pitchFamily="34" charset="0"/>
                <a:cs typeface="Arial" pitchFamily="34" charset="0"/>
              </a:rPr>
              <a:t>Exceptional Support Fund (ESF) – a hardship </a:t>
            </a:r>
            <a:r>
              <a:rPr lang="en-GB" sz="2000" dirty="0" smtClean="0">
                <a:latin typeface="Arial" pitchFamily="34" charset="0"/>
                <a:cs typeface="Arial" pitchFamily="34" charset="0"/>
              </a:rPr>
              <a:t>fund</a:t>
            </a:r>
            <a:endParaRPr lang="en-GB" sz="2000" dirty="0" smtClean="0">
              <a:latin typeface="Arial" pitchFamily="34" charset="0"/>
              <a:cs typeface="Arial" pitchFamily="34" charset="0"/>
            </a:endParaRPr>
          </a:p>
        </p:txBody>
      </p:sp>
      <p:sp>
        <p:nvSpPr>
          <p:cNvPr id="4" name="TextBox 14"/>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NHS STUDENT FUNDING REFORM</a:t>
            </a:r>
          </a:p>
          <a:p>
            <a:pPr>
              <a:spcAft>
                <a:spcPts val="600"/>
              </a:spcAft>
            </a:pPr>
            <a:r>
              <a:rPr lang="en-US" sz="2000" dirty="0" smtClean="0">
                <a:latin typeface="Arial" pitchFamily="34" charset="0"/>
                <a:cs typeface="Arial" pitchFamily="34" charset="0"/>
              </a:rPr>
              <a:t>NHS BSA’S LEARNING SUPPORT FUND</a:t>
            </a:r>
            <a:endParaRPr lang="en-US" sz="2000" dirty="0">
              <a:latin typeface="Arial" pitchFamily="34" charset="0"/>
              <a:cs typeface="Arial" pitchFamily="34" charset="0"/>
            </a:endParaRPr>
          </a:p>
        </p:txBody>
      </p:sp>
      <p:grpSp>
        <p:nvGrpSpPr>
          <p:cNvPr id="11" name="Group 5"/>
          <p:cNvGrpSpPr/>
          <p:nvPr/>
        </p:nvGrpSpPr>
        <p:grpSpPr>
          <a:xfrm>
            <a:off x="204711" y="5738588"/>
            <a:ext cx="8630958" cy="923330"/>
            <a:chOff x="-1583146" y="3432097"/>
            <a:chExt cx="8630958" cy="923330"/>
          </a:xfrm>
        </p:grpSpPr>
        <p:sp>
          <p:nvSpPr>
            <p:cNvPr id="12" name="Rounded Rectangle 11"/>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Rectangle 15"/>
            <p:cNvSpPr>
              <a:spLocks noChangeArrowheads="1"/>
            </p:cNvSpPr>
            <p:nvPr/>
          </p:nvSpPr>
          <p:spPr bwMode="auto">
            <a:xfrm>
              <a:off x="-674611" y="3698520"/>
              <a:ext cx="7722423" cy="400110"/>
            </a:xfrm>
            <a:prstGeom prst="rect">
              <a:avLst/>
            </a:prstGeom>
            <a:noFill/>
            <a:ln w="9525">
              <a:noFill/>
              <a:miter lim="800000"/>
              <a:headEnd/>
              <a:tailEnd/>
            </a:ln>
          </p:spPr>
          <p:txBody>
            <a:bodyPr wrap="square">
              <a:spAutoFit/>
            </a:bodyPr>
            <a:lstStyle/>
            <a:p>
              <a:pPr marL="412750" indent="-341313"/>
              <a:r>
                <a:rPr lang="en-GB" sz="2000" dirty="0" smtClean="0">
                  <a:solidFill>
                    <a:prstClr val="black"/>
                  </a:solidFill>
                  <a:latin typeface="Arial" pitchFamily="34" charset="0"/>
                  <a:cs typeface="Arial" pitchFamily="34" charset="0"/>
                  <a:hlinkClick r:id="rId3"/>
                </a:rPr>
                <a:t>www.nhsbsa.nhs.uk/learning-support-fund</a:t>
              </a:r>
              <a:endParaRPr lang="en-GB" sz="2000" dirty="0" smtClean="0">
                <a:solidFill>
                  <a:prstClr val="black"/>
                </a:solidFill>
                <a:latin typeface="Arial" pitchFamily="34" charset="0"/>
                <a:cs typeface="Arial" pitchFamily="34" charset="0"/>
              </a:endParaRPr>
            </a:p>
          </p:txBody>
        </p:sp>
        <p:sp>
          <p:nvSpPr>
            <p:cNvPr id="14" name="Oval 13"/>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04711" y="5738588"/>
            <a:ext cx="8952937" cy="923330"/>
            <a:chOff x="-1583146" y="3432097"/>
            <a:chExt cx="8952937"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Rectangle 15"/>
            <p:cNvSpPr>
              <a:spLocks noChangeArrowheads="1"/>
            </p:cNvSpPr>
            <p:nvPr/>
          </p:nvSpPr>
          <p:spPr bwMode="auto">
            <a:xfrm>
              <a:off x="-787087" y="3690993"/>
              <a:ext cx="8156878" cy="400110"/>
            </a:xfrm>
            <a:prstGeom prst="rect">
              <a:avLst/>
            </a:prstGeom>
            <a:noFill/>
            <a:ln w="9525">
              <a:noFill/>
              <a:miter lim="800000"/>
              <a:headEnd/>
              <a:tailEnd/>
            </a:ln>
          </p:spPr>
          <p:txBody>
            <a:bodyPr wrap="square">
              <a:spAutoFit/>
            </a:bodyPr>
            <a:lstStyle/>
            <a:p>
              <a:pPr marL="412750" indent="-341313"/>
              <a:r>
                <a:rPr lang="en-GB" sz="2000" dirty="0" smtClean="0">
                  <a:solidFill>
                    <a:prstClr val="black"/>
                  </a:solidFill>
                  <a:latin typeface="Arial" pitchFamily="34" charset="0"/>
                  <a:cs typeface="Arial" pitchFamily="34" charset="0"/>
                  <a:hlinkClick r:id="rId3"/>
                </a:rPr>
                <a:t>www.nhsbsa.nhs.uk/learning-support-fund</a:t>
              </a:r>
              <a:endParaRPr lang="en-GB" sz="2000" dirty="0" smtClean="0">
                <a:solidFill>
                  <a:prstClr val="black"/>
                </a:solidFill>
                <a:latin typeface="Arial" pitchFamily="34" charset="0"/>
                <a:cs typeface="Arial" pitchFamily="34" charset="0"/>
              </a:endParaRP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
        <p:nvSpPr>
          <p:cNvPr id="3" name="Rectangle 2"/>
          <p:cNvSpPr/>
          <p:nvPr/>
        </p:nvSpPr>
        <p:spPr>
          <a:xfrm>
            <a:off x="144108" y="1470979"/>
            <a:ext cx="8850703" cy="1015663"/>
          </a:xfrm>
          <a:prstGeom prst="rect">
            <a:avLst/>
          </a:prstGeom>
        </p:spPr>
        <p:txBody>
          <a:bodyPr wrap="square">
            <a:spAutoFit/>
          </a:bodyPr>
          <a:lstStyle/>
          <a:p>
            <a:pPr marL="360000" indent="-360000"/>
            <a:r>
              <a:rPr lang="en-GB" sz="2000" dirty="0" smtClean="0">
                <a:solidFill>
                  <a:prstClr val="black"/>
                </a:solidFill>
                <a:latin typeface="Arial" pitchFamily="34" charset="0"/>
                <a:cs typeface="Arial" pitchFamily="34" charset="0"/>
              </a:rPr>
              <a:t>NHSBSA have produced a range of resources on the LSF, including detailed</a:t>
            </a:r>
          </a:p>
          <a:p>
            <a:pPr marL="360000" indent="-360000"/>
            <a:r>
              <a:rPr lang="en-GB" sz="2000" dirty="0" smtClean="0">
                <a:solidFill>
                  <a:prstClr val="black"/>
                </a:solidFill>
                <a:latin typeface="Arial" pitchFamily="34" charset="0"/>
                <a:cs typeface="Arial" pitchFamily="34" charset="0"/>
              </a:rPr>
              <a:t>student guide and a selection of ‘infographics’ for both students and HEPs:</a:t>
            </a:r>
          </a:p>
          <a:p>
            <a:pPr marL="360000" indent="-360000"/>
            <a:endParaRPr lang="en-GB" sz="2000" dirty="0" smtClean="0">
              <a:solidFill>
                <a:prstClr val="black"/>
              </a:solidFill>
              <a:latin typeface="Arial" pitchFamily="34" charset="0"/>
              <a:cs typeface="Arial" pitchFamily="34" charset="0"/>
            </a:endParaRPr>
          </a:p>
        </p:txBody>
      </p:sp>
      <p:grpSp>
        <p:nvGrpSpPr>
          <p:cNvPr id="4" name="Group 15"/>
          <p:cNvGrpSpPr/>
          <p:nvPr/>
        </p:nvGrpSpPr>
        <p:grpSpPr>
          <a:xfrm>
            <a:off x="368463" y="2361060"/>
            <a:ext cx="3929309" cy="3098042"/>
            <a:chOff x="95532" y="2374710"/>
            <a:chExt cx="3929309" cy="3098042"/>
          </a:xfrm>
        </p:grpSpPr>
        <p:pic>
          <p:nvPicPr>
            <p:cNvPr id="1028" name="Picture 4">
              <a:hlinkClick r:id="rId4"/>
            </p:cNvPr>
            <p:cNvPicPr>
              <a:picLocks noChangeAspect="1" noChangeArrowheads="1"/>
            </p:cNvPicPr>
            <p:nvPr/>
          </p:nvPicPr>
          <p:blipFill>
            <a:blip r:embed="rId5"/>
            <a:srcRect l="33847" t="17118" r="35105" b="5457"/>
            <a:stretch>
              <a:fillRect/>
            </a:stretch>
          </p:blipFill>
          <p:spPr bwMode="auto">
            <a:xfrm>
              <a:off x="1815153" y="2374710"/>
              <a:ext cx="2209688" cy="3098042"/>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pic>
          <p:nvPicPr>
            <p:cNvPr id="1027" name="Picture 3">
              <a:hlinkClick r:id="rId4"/>
            </p:cNvPr>
            <p:cNvPicPr>
              <a:picLocks noChangeAspect="1" noChangeArrowheads="1"/>
            </p:cNvPicPr>
            <p:nvPr/>
          </p:nvPicPr>
          <p:blipFill>
            <a:blip r:embed="rId6"/>
            <a:srcRect l="33742" t="17304" r="35105" b="6576"/>
            <a:stretch>
              <a:fillRect/>
            </a:stretch>
          </p:blipFill>
          <p:spPr bwMode="auto">
            <a:xfrm>
              <a:off x="95532" y="2620372"/>
              <a:ext cx="1969494" cy="270556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grpSp>
      <p:grpSp>
        <p:nvGrpSpPr>
          <p:cNvPr id="5" name="Group 14"/>
          <p:cNvGrpSpPr/>
          <p:nvPr/>
        </p:nvGrpSpPr>
        <p:grpSpPr>
          <a:xfrm>
            <a:off x="4916258" y="2388356"/>
            <a:ext cx="3818309" cy="3043451"/>
            <a:chOff x="4888963" y="2415653"/>
            <a:chExt cx="3750070" cy="3002508"/>
          </a:xfrm>
        </p:grpSpPr>
        <p:pic>
          <p:nvPicPr>
            <p:cNvPr id="1029" name="Picture 5">
              <a:hlinkClick r:id="rId7"/>
            </p:cNvPr>
            <p:cNvPicPr>
              <a:picLocks noChangeAspect="1" noChangeArrowheads="1"/>
            </p:cNvPicPr>
            <p:nvPr/>
          </p:nvPicPr>
          <p:blipFill>
            <a:blip r:embed="rId8"/>
            <a:srcRect l="23672" t="21968" r="21469" b="8256"/>
            <a:stretch>
              <a:fillRect/>
            </a:stretch>
          </p:blipFill>
          <p:spPr bwMode="auto">
            <a:xfrm>
              <a:off x="4888963" y="2415653"/>
              <a:ext cx="2671896" cy="1910687"/>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pic>
          <p:nvPicPr>
            <p:cNvPr id="1031" name="Picture 7">
              <a:hlinkClick r:id="rId9"/>
            </p:cNvPr>
            <p:cNvPicPr>
              <a:picLocks noChangeAspect="1" noChangeArrowheads="1"/>
            </p:cNvPicPr>
            <p:nvPr/>
          </p:nvPicPr>
          <p:blipFill>
            <a:blip r:embed="rId10"/>
            <a:srcRect l="14861" t="21035" r="29756" b="11054"/>
            <a:stretch>
              <a:fillRect/>
            </a:stretch>
          </p:blipFill>
          <p:spPr bwMode="auto">
            <a:xfrm>
              <a:off x="5810945" y="3468495"/>
              <a:ext cx="2828088" cy="1949666"/>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grpSp>
      <p:sp>
        <p:nvSpPr>
          <p:cNvPr id="17" name="TextBox 14"/>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NHS STUDENT FUNDING REFORM</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LEARNING SUPPORT FUND - RESOURCES</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SUPPLEMENTARY SUPPORT</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OVERVIEW</a:t>
            </a:r>
            <a:endParaRPr lang="en-US" sz="2000" dirty="0">
              <a:solidFill>
                <a:prstClr val="black"/>
              </a:solidFill>
              <a:latin typeface="Arial" pitchFamily="34" charset="0"/>
              <a:cs typeface="Arial" pitchFamily="34" charset="0"/>
            </a:endParaRPr>
          </a:p>
        </p:txBody>
      </p:sp>
      <p:sp>
        <p:nvSpPr>
          <p:cNvPr id="5" name="Rectangle 3"/>
          <p:cNvSpPr txBox="1">
            <a:spLocks noChangeArrowheads="1"/>
          </p:cNvSpPr>
          <p:nvPr/>
        </p:nvSpPr>
        <p:spPr>
          <a:xfrm>
            <a:off x="365071" y="1516303"/>
            <a:ext cx="8416322" cy="3221038"/>
          </a:xfrm>
          <a:prstGeom prst="rect">
            <a:avLst/>
          </a:prstGeom>
          <a:noFill/>
        </p:spPr>
        <p:txBody>
          <a:bodyPr/>
          <a:lstStyle/>
          <a:p>
            <a:pPr marL="432000" indent="-360000" eaLnBrk="0" hangingPunct="0">
              <a:spcBef>
                <a:spcPts val="0"/>
              </a:spcBef>
              <a:defRPr/>
            </a:pPr>
            <a:r>
              <a:rPr lang="en-GB" sz="2000" kern="0" dirty="0">
                <a:latin typeface="Arial" pitchFamily="34" charset="0"/>
                <a:ea typeface="ＭＳ Ｐゴシック" charset="-128"/>
                <a:cs typeface="Arial" pitchFamily="34" charset="0"/>
              </a:rPr>
              <a:t>Extra money or support may be available </a:t>
            </a:r>
            <a:r>
              <a:rPr lang="en-GB" sz="2000" kern="0" dirty="0" smtClean="0">
                <a:latin typeface="Arial" pitchFamily="34" charset="0"/>
                <a:ea typeface="ＭＳ Ｐゴシック" charset="-128"/>
                <a:cs typeface="Arial" pitchFamily="34" charset="0"/>
              </a:rPr>
              <a:t>from SFE if a student:</a:t>
            </a:r>
          </a:p>
          <a:p>
            <a:pPr marL="432000" indent="-360000" eaLnBrk="0" hangingPunct="0">
              <a:spcBef>
                <a:spcPts val="0"/>
              </a:spcBef>
              <a:defRPr/>
            </a:pPr>
            <a:endParaRPr lang="en-GB" sz="1000" kern="0" dirty="0">
              <a:latin typeface="Arial" pitchFamily="34" charset="0"/>
              <a:ea typeface="ＭＳ Ｐゴシック" charset="-128"/>
              <a:cs typeface="Arial" pitchFamily="34" charset="0"/>
            </a:endParaRPr>
          </a:p>
          <a:p>
            <a:pPr marL="432000" indent="-360000" eaLnBrk="0" hangingPunct="0">
              <a:spcBef>
                <a:spcPts val="0"/>
              </a:spcBef>
              <a:buFont typeface="Arial" pitchFamily="34" charset="0"/>
              <a:buChar char="•"/>
              <a:defRPr/>
            </a:pPr>
            <a:r>
              <a:rPr lang="en-GB" sz="2000" kern="0" dirty="0" smtClean="0">
                <a:latin typeface="Arial" pitchFamily="34" charset="0"/>
                <a:ea typeface="ＭＳ Ｐゴシック" charset="-128"/>
                <a:cs typeface="Arial" pitchFamily="34" charset="0"/>
              </a:rPr>
              <a:t>has </a:t>
            </a:r>
            <a:r>
              <a:rPr lang="en-GB" sz="2000" kern="0" dirty="0">
                <a:latin typeface="Arial" pitchFamily="34" charset="0"/>
                <a:ea typeface="ＭＳ Ｐゴシック" charset="-128"/>
                <a:cs typeface="Arial" pitchFamily="34" charset="0"/>
              </a:rPr>
              <a:t>a </a:t>
            </a:r>
            <a:r>
              <a:rPr lang="en-GB" sz="2000" kern="0" dirty="0" smtClean="0">
                <a:latin typeface="Arial" pitchFamily="34" charset="0"/>
                <a:ea typeface="ＭＳ Ｐゴシック" charset="-128"/>
                <a:cs typeface="Arial" pitchFamily="34" charset="0"/>
              </a:rPr>
              <a:t>disability, including a long-term health condition, mental-health </a:t>
            </a:r>
            <a:r>
              <a:rPr lang="en-GB" sz="2000" kern="0" dirty="0">
                <a:latin typeface="Arial" pitchFamily="34" charset="0"/>
                <a:ea typeface="ＭＳ Ｐゴシック" charset="-128"/>
                <a:cs typeface="Arial" pitchFamily="34" charset="0"/>
              </a:rPr>
              <a:t>condition </a:t>
            </a:r>
            <a:r>
              <a:rPr lang="en-GB" sz="2000" kern="0" dirty="0" smtClean="0">
                <a:latin typeface="Arial" pitchFamily="34" charset="0"/>
                <a:ea typeface="ＭＳ Ｐゴシック" charset="-128"/>
                <a:cs typeface="Arial" pitchFamily="34" charset="0"/>
              </a:rPr>
              <a:t>or </a:t>
            </a:r>
            <a:r>
              <a:rPr lang="en-GB" sz="2000" kern="0" dirty="0">
                <a:latin typeface="Arial" pitchFamily="34" charset="0"/>
                <a:ea typeface="ＭＳ Ｐゴシック" charset="-128"/>
                <a:cs typeface="Arial" pitchFamily="34" charset="0"/>
              </a:rPr>
              <a:t>specific learning </a:t>
            </a:r>
            <a:r>
              <a:rPr lang="en-GB" sz="2000" kern="0" dirty="0" smtClean="0">
                <a:latin typeface="Arial" pitchFamily="34" charset="0"/>
                <a:ea typeface="ＭＳ Ｐゴシック" charset="-128"/>
                <a:cs typeface="Arial" pitchFamily="34" charset="0"/>
              </a:rPr>
              <a:t>difficulty, or</a:t>
            </a:r>
          </a:p>
          <a:p>
            <a:pPr marL="432000" indent="-360000" eaLnBrk="0" hangingPunct="0">
              <a:spcBef>
                <a:spcPts val="0"/>
              </a:spcBef>
              <a:defRPr/>
            </a:pPr>
            <a:r>
              <a:rPr lang="en-GB" sz="2000" kern="0" dirty="0" smtClean="0">
                <a:latin typeface="Arial" pitchFamily="34" charset="0"/>
                <a:ea typeface="ＭＳ Ｐゴシック" charset="-128"/>
                <a:cs typeface="Arial" pitchFamily="34" charset="0"/>
              </a:rPr>
              <a:t>      </a:t>
            </a:r>
          </a:p>
          <a:p>
            <a:pPr marL="432000" indent="-360000" eaLnBrk="0" hangingPunct="0">
              <a:spcBef>
                <a:spcPts val="0"/>
              </a:spcBef>
              <a:buFont typeface="Arial" pitchFamily="34" charset="0"/>
              <a:buChar char="•"/>
              <a:defRPr/>
            </a:pPr>
            <a:r>
              <a:rPr lang="en-GB" sz="2000" kern="0" dirty="0" smtClean="0">
                <a:latin typeface="Arial" pitchFamily="34" charset="0"/>
                <a:ea typeface="ＭＳ Ｐゴシック" charset="-128"/>
                <a:cs typeface="Arial" pitchFamily="34" charset="0"/>
              </a:rPr>
              <a:t>has </a:t>
            </a:r>
            <a:r>
              <a:rPr lang="en-GB" sz="2000" kern="0" dirty="0">
                <a:latin typeface="Arial" pitchFamily="34" charset="0"/>
                <a:ea typeface="ＭＳ Ｐゴシック" charset="-128"/>
                <a:cs typeface="Arial" pitchFamily="34" charset="0"/>
              </a:rPr>
              <a:t>children or adults </a:t>
            </a:r>
            <a:r>
              <a:rPr lang="en-GB" sz="2000" kern="0" dirty="0" smtClean="0">
                <a:latin typeface="Arial" pitchFamily="34" charset="0"/>
                <a:ea typeface="ＭＳ Ｐゴシック" charset="-128"/>
                <a:cs typeface="Arial" pitchFamily="34" charset="0"/>
              </a:rPr>
              <a:t>who depend on them.</a:t>
            </a:r>
          </a:p>
          <a:p>
            <a:pPr marL="432000" indent="-360000" eaLnBrk="0" hangingPunct="0">
              <a:spcBef>
                <a:spcPts val="0"/>
              </a:spcBef>
              <a:buFont typeface="Arial" pitchFamily="34" charset="0"/>
              <a:buChar char="•"/>
              <a:defRPr/>
            </a:pPr>
            <a:endParaRPr lang="en-GB" sz="2000" kern="0" dirty="0" smtClean="0">
              <a:latin typeface="Arial" pitchFamily="34" charset="0"/>
              <a:ea typeface="ＭＳ Ｐゴシック" charset="-128"/>
              <a:cs typeface="Arial" pitchFamily="34" charset="0"/>
            </a:endParaRPr>
          </a:p>
          <a:p>
            <a:pPr marL="87313" indent="-14288" eaLnBrk="0" hangingPunct="0">
              <a:spcBef>
                <a:spcPts val="0"/>
              </a:spcBef>
              <a:defRPr/>
            </a:pPr>
            <a:r>
              <a:rPr lang="en-GB" sz="2000" dirty="0" smtClean="0">
                <a:latin typeface="Arial" pitchFamily="34" charset="0"/>
                <a:cs typeface="Arial" pitchFamily="34" charset="0"/>
              </a:rPr>
              <a:t>Extra money or support may also be available from universities and colleges: this will vary by institution, so students need to research this.</a:t>
            </a:r>
            <a:endParaRPr lang="en-GB" sz="2000" dirty="0" smtClean="0"/>
          </a:p>
          <a:p>
            <a:pPr marL="431800" indent="-341313"/>
            <a:endParaRPr lang="en-GB" sz="2000" dirty="0" smtClean="0"/>
          </a:p>
          <a:p>
            <a:pPr marL="431800" indent="-341313">
              <a:buFont typeface="Arial" pitchFamily="34" charset="0"/>
              <a:buChar char="•"/>
            </a:pPr>
            <a:r>
              <a:rPr lang="en-GB" sz="2000" dirty="0" smtClean="0">
                <a:latin typeface="Arial" pitchFamily="34" charset="0"/>
                <a:cs typeface="Arial" pitchFamily="34" charset="0"/>
              </a:rPr>
              <a:t>Students are more likely to get help if...</a:t>
            </a:r>
          </a:p>
          <a:p>
            <a:pPr marL="889000" lvl="1" indent="-341313">
              <a:buFontTx/>
              <a:buChar char="-"/>
            </a:pPr>
            <a:r>
              <a:rPr lang="en-GB" sz="2000" dirty="0" smtClean="0">
                <a:latin typeface="Arial" pitchFamily="34" charset="0"/>
                <a:cs typeface="Arial" pitchFamily="34" charset="0"/>
              </a:rPr>
              <a:t>their family has a low income</a:t>
            </a:r>
          </a:p>
          <a:p>
            <a:pPr marL="889000" lvl="1" indent="-341313">
              <a:buFontTx/>
              <a:buChar char="-"/>
            </a:pPr>
            <a:r>
              <a:rPr lang="en-GB" sz="2000" dirty="0" smtClean="0">
                <a:latin typeface="Arial" pitchFamily="34" charset="0"/>
                <a:cs typeface="Arial" pitchFamily="34" charset="0"/>
              </a:rPr>
              <a:t>they are the first person in their family to go to university</a:t>
            </a:r>
          </a:p>
          <a:p>
            <a:pPr marL="889000" lvl="1" indent="-341313">
              <a:buFontTx/>
              <a:buChar char="-"/>
            </a:pPr>
            <a:r>
              <a:rPr lang="en-GB" sz="2000" dirty="0" smtClean="0">
                <a:latin typeface="Arial" pitchFamily="34" charset="0"/>
                <a:cs typeface="Arial" pitchFamily="34" charset="0"/>
              </a:rPr>
              <a:t>they study a particular subject (depending on university)</a:t>
            </a:r>
          </a:p>
          <a:p>
            <a:pPr marL="889000" lvl="1" indent="-341313">
              <a:buFontTx/>
              <a:buChar char="-"/>
            </a:pPr>
            <a:r>
              <a:rPr lang="en-GB" sz="2000" dirty="0" smtClean="0">
                <a:latin typeface="Arial" pitchFamily="34" charset="0"/>
                <a:cs typeface="Arial" pitchFamily="34" charset="0"/>
              </a:rPr>
              <a:t>they get good grades at school/college</a:t>
            </a:r>
          </a:p>
          <a:p>
            <a:pPr marL="889000" lvl="1" indent="-341313">
              <a:buFontTx/>
              <a:buChar char="-"/>
            </a:pPr>
            <a:r>
              <a:rPr lang="en-GB" sz="2000" dirty="0" smtClean="0">
                <a:latin typeface="Arial" pitchFamily="34" charset="0"/>
                <a:cs typeface="Arial" pitchFamily="34" charset="0"/>
              </a:rPr>
              <a:t>they study locally</a:t>
            </a:r>
          </a:p>
          <a:p>
            <a:pPr marL="87313" indent="-14288" eaLnBrk="0" hangingPunct="0">
              <a:spcBef>
                <a:spcPts val="0"/>
              </a:spcBef>
              <a:defRPr/>
            </a:pPr>
            <a:endParaRPr lang="en-GB" sz="2000" kern="0" dirty="0">
              <a:latin typeface="Arial" pitchFamily="34" charset="0"/>
              <a:ea typeface="ＭＳ Ｐゴシック" charset="-128"/>
              <a:cs typeface="Arial" pitchFamily="34" charset="0"/>
            </a:endParaRPr>
          </a:p>
          <a:p>
            <a:pPr marL="432000" indent="-360000">
              <a:defRPr/>
            </a:pPr>
            <a:endParaRPr lang="en-GB" sz="2000" b="1" kern="0" dirty="0">
              <a:latin typeface="+mn-lt"/>
              <a:ea typeface="ＭＳ Ｐゴシック" charset="-128"/>
            </a:endParaRPr>
          </a:p>
          <a:p>
            <a:pPr marL="432000" indent="-360000">
              <a:defRPr/>
            </a:pPr>
            <a:endParaRPr lang="en-GB" sz="2000" b="1" dirty="0" smtClean="0"/>
          </a:p>
          <a:p>
            <a:pPr marL="432000" indent="-360000">
              <a:defRPr/>
            </a:pPr>
            <a:r>
              <a:rPr lang="en-GB" sz="2000" dirty="0" smtClean="0"/>
              <a:t>	</a:t>
            </a:r>
            <a:endParaRPr lang="en-GB" sz="2000" dirty="0"/>
          </a:p>
          <a:p>
            <a:pPr marL="432000" indent="-360000" eaLnBrk="0" hangingPunct="0">
              <a:spcBef>
                <a:spcPts val="0"/>
              </a:spcBef>
              <a:buFont typeface="Arial" pitchFamily="34" charset="0"/>
              <a:buChar char="•"/>
              <a:defRPr/>
            </a:pPr>
            <a:endParaRPr lang="en-GB" sz="2000" kern="0" dirty="0">
              <a:latin typeface="+mn-lt"/>
              <a:ea typeface="ＭＳ Ｐゴシック" charset="-128"/>
              <a:cs typeface="+mn-cs"/>
            </a:endParaRPr>
          </a:p>
          <a:p>
            <a:pPr marL="432000" indent="-360000" eaLnBrk="0" hangingPunct="0">
              <a:spcBef>
                <a:spcPts val="0"/>
              </a:spcBef>
              <a:defRPr/>
            </a:pPr>
            <a:endParaRPr lang="en-GB" sz="2000" kern="0" dirty="0">
              <a:latin typeface="+mn-lt"/>
              <a:ea typeface="ＭＳ Ｐゴシック" charset="-128"/>
              <a:cs typeface="+mn-cs"/>
            </a:endParaRPr>
          </a:p>
          <a:p>
            <a:pPr marL="432000" indent="-360000" eaLnBrk="0" hangingPunct="0">
              <a:spcBef>
                <a:spcPts val="0"/>
              </a:spcBef>
              <a:defRPr/>
            </a:pPr>
            <a:r>
              <a:rPr lang="en-GB" sz="2000" kern="0" dirty="0">
                <a:latin typeface="+mn-lt"/>
                <a:ea typeface="ＭＳ Ｐゴシック" charset="-128"/>
                <a:cs typeface="+mn-cs"/>
              </a:rPr>
              <a:t>	</a:t>
            </a:r>
            <a:endParaRPr lang="en-US" sz="2000" b="1" kern="0" dirty="0">
              <a:latin typeface="+mn-l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p:cNvSpPr txBox="1">
            <a:spLocks noChangeArrowheads="1"/>
          </p:cNvSpPr>
          <p:nvPr/>
        </p:nvSpPr>
        <p:spPr bwMode="auto">
          <a:xfrm>
            <a:off x="1778000" y="361950"/>
            <a:ext cx="5754688" cy="430887"/>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SESSION CONTENTS</a:t>
            </a:r>
          </a:p>
        </p:txBody>
      </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5" name="Content Placeholder 2"/>
          <p:cNvSpPr txBox="1">
            <a:spLocks/>
          </p:cNvSpPr>
          <p:nvPr/>
        </p:nvSpPr>
        <p:spPr>
          <a:xfrm>
            <a:off x="201086" y="1592955"/>
            <a:ext cx="8942914" cy="4035335"/>
          </a:xfrm>
          <a:prstGeom prst="rect">
            <a:avLst/>
          </a:prstGeom>
        </p:spPr>
        <p:txBody>
          <a:bodyPr>
            <a:noAutofit/>
          </a:bodyPr>
          <a:lstStyle/>
          <a:p>
            <a:pPr marL="360000" indent="-360000">
              <a:lnSpc>
                <a:spcPct val="150000"/>
              </a:lnSpc>
              <a:spcBef>
                <a:spcPts val="0"/>
              </a:spcBef>
              <a:buFont typeface="Arial" pitchFamily="34" charset="0"/>
              <a:buChar char="•"/>
            </a:pPr>
            <a:r>
              <a:rPr lang="en-GB" sz="2400" dirty="0" smtClean="0">
                <a:latin typeface="Arial" pitchFamily="34" charset="0"/>
                <a:cs typeface="Arial" pitchFamily="34" charset="0"/>
              </a:rPr>
              <a:t>Quiz: </a:t>
            </a:r>
            <a:r>
              <a:rPr lang="en-GB" sz="2400" dirty="0" smtClean="0">
                <a:latin typeface="Arial" pitchFamily="34" charset="0"/>
                <a:cs typeface="Arial" pitchFamily="34" charset="0"/>
              </a:rPr>
              <a:t>Facts &amp; Figures</a:t>
            </a:r>
            <a:endParaRPr lang="en-GB" sz="2400" dirty="0" smtClean="0">
              <a:latin typeface="Arial" pitchFamily="34" charset="0"/>
              <a:cs typeface="Arial" pitchFamily="34" charset="0"/>
            </a:endParaRPr>
          </a:p>
          <a:p>
            <a:pPr marL="360000" indent="-360000">
              <a:lnSpc>
                <a:spcPct val="150000"/>
              </a:lnSpc>
              <a:spcBef>
                <a:spcPts val="0"/>
              </a:spcBef>
              <a:buFont typeface="Arial" pitchFamily="34" charset="0"/>
              <a:buChar char="•"/>
            </a:pPr>
            <a:r>
              <a:rPr lang="en-GB" sz="2400" dirty="0" smtClean="0">
                <a:latin typeface="Arial" pitchFamily="34" charset="0"/>
                <a:cs typeface="Arial" pitchFamily="34" charset="0"/>
              </a:rPr>
              <a:t>Full-time </a:t>
            </a:r>
            <a:r>
              <a:rPr lang="en-GB" sz="2400" dirty="0" smtClean="0">
                <a:latin typeface="Arial" pitchFamily="34" charset="0"/>
                <a:cs typeface="Arial" pitchFamily="34" charset="0"/>
              </a:rPr>
              <a:t>undergraduate student finance package 2018/19</a:t>
            </a:r>
          </a:p>
          <a:p>
            <a:pPr marL="360000" indent="-360000">
              <a:lnSpc>
                <a:spcPct val="150000"/>
              </a:lnSpc>
              <a:spcBef>
                <a:spcPts val="0"/>
              </a:spcBef>
              <a:buFont typeface="Arial" pitchFamily="34" charset="0"/>
              <a:buChar char="•"/>
            </a:pPr>
            <a:r>
              <a:rPr lang="en-GB" sz="2400" dirty="0" smtClean="0">
                <a:latin typeface="Arial" pitchFamily="34" charset="0"/>
                <a:cs typeface="Arial" pitchFamily="34" charset="0"/>
              </a:rPr>
              <a:t>Full-time applications 2018/19</a:t>
            </a:r>
          </a:p>
          <a:p>
            <a:pPr marL="360000" lvl="0" indent="-360000">
              <a:lnSpc>
                <a:spcPct val="150000"/>
              </a:lnSpc>
              <a:spcBef>
                <a:spcPts val="0"/>
              </a:spcBef>
              <a:buFont typeface="Arial" pitchFamily="34" charset="0"/>
              <a:buChar char="•"/>
            </a:pPr>
            <a:r>
              <a:rPr lang="en-GB" sz="2400" dirty="0" smtClean="0">
                <a:latin typeface="Arial" pitchFamily="34" charset="0"/>
                <a:cs typeface="Arial" pitchFamily="34" charset="0"/>
              </a:rPr>
              <a:t>Repayment and Interest </a:t>
            </a:r>
            <a:r>
              <a:rPr lang="en-GB" sz="2400" dirty="0" smtClean="0">
                <a:latin typeface="Arial" pitchFamily="34" charset="0"/>
                <a:cs typeface="Arial" pitchFamily="34" charset="0"/>
              </a:rPr>
              <a:t>Rates</a:t>
            </a:r>
          </a:p>
          <a:p>
            <a:pPr marL="360000" lvl="0" indent="-360000">
              <a:lnSpc>
                <a:spcPct val="150000"/>
              </a:lnSpc>
              <a:spcBef>
                <a:spcPts val="0"/>
              </a:spcBef>
              <a:buFont typeface="Arial" pitchFamily="34" charset="0"/>
              <a:buChar char="•"/>
            </a:pPr>
            <a:r>
              <a:rPr lang="en-GB" sz="2400" dirty="0" smtClean="0">
                <a:latin typeface="Arial" pitchFamily="34" charset="0"/>
                <a:cs typeface="Arial" pitchFamily="34" charset="0"/>
              </a:rPr>
              <a:t>Discussion: Frequently Asked Questions &amp; Key Messages</a:t>
            </a:r>
            <a:endParaRPr lang="en-GB" sz="2400" dirty="0" smtClean="0">
              <a:latin typeface="Arial" pitchFamily="34" charset="0"/>
              <a:cs typeface="Arial" pitchFamily="34" charset="0"/>
            </a:endParaRPr>
          </a:p>
          <a:p>
            <a:pPr marL="360000" lvl="0" indent="-360000">
              <a:lnSpc>
                <a:spcPct val="150000"/>
              </a:lnSpc>
              <a:spcBef>
                <a:spcPts val="0"/>
              </a:spcBef>
              <a:buFont typeface="Arial" pitchFamily="34" charset="0"/>
              <a:buChar char="•"/>
            </a:pPr>
            <a:r>
              <a:rPr lang="en-GB" sz="2400" dirty="0" smtClean="0">
                <a:latin typeface="Arial" pitchFamily="34" charset="0"/>
                <a:cs typeface="Arial" pitchFamily="34" charset="0"/>
              </a:rPr>
              <a:t>Other funding (FE, part-time UG, PG)</a:t>
            </a:r>
          </a:p>
          <a:p>
            <a:pPr marL="360000" indent="-360000">
              <a:lnSpc>
                <a:spcPct val="150000"/>
              </a:lnSpc>
              <a:buFont typeface="Arial" pitchFamily="34" charset="0"/>
              <a:buChar char="•"/>
            </a:pPr>
            <a:r>
              <a:rPr lang="en-GB" sz="2400" dirty="0" smtClean="0">
                <a:latin typeface="Arial" pitchFamily="34" charset="0"/>
                <a:cs typeface="Arial" pitchFamily="34" charset="0"/>
              </a:rPr>
              <a:t>Resources &amp; Websites</a:t>
            </a:r>
            <a:endPar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203575" y="2530475"/>
            <a:ext cx="5754688" cy="815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chemeClr val="accent6">
                    <a:lumMod val="75000"/>
                  </a:schemeClr>
                </a:solidFill>
                <a:cs typeface="Arial" charset="0"/>
              </a:rPr>
              <a:t>STUDENT FINANCE 2018/19</a:t>
            </a:r>
          </a:p>
          <a:p>
            <a:pPr eaLnBrk="1" hangingPunct="1">
              <a:spcAft>
                <a:spcPts val="600"/>
              </a:spcAft>
              <a:defRPr/>
            </a:pPr>
            <a:r>
              <a:rPr lang="en-US" sz="2000" dirty="0" smtClean="0">
                <a:cs typeface="Arial" charset="0"/>
              </a:rPr>
              <a:t>APPLICATIONS</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1</a:t>
            </a:r>
          </a:p>
        </p:txBody>
      </p:sp>
    </p:spTree>
    <p:extLst>
      <p:ext uri="{BB962C8B-B14F-4D97-AF65-F5344CB8AC3E}">
        <p14:creationId xmlns="" xmlns:p14="http://schemas.microsoft.com/office/powerpoint/2010/main" val="2344072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467780" y="1434662"/>
            <a:ext cx="3234786" cy="3941379"/>
          </a:xfrm>
          <a:prstGeom prst="rect">
            <a:avLst/>
          </a:prstGeom>
        </p:spPr>
        <p:txBody>
          <a:bodyPr/>
          <a:lstStyle/>
          <a:p>
            <a:pPr marL="360000" indent="-360000">
              <a:buFont typeface="Arial" pitchFamily="34" charset="0"/>
              <a:buChar char="•"/>
              <a:defRPr/>
            </a:pPr>
            <a:r>
              <a:rPr lang="en-GB" sz="2000" kern="0" dirty="0" smtClean="0">
                <a:latin typeface="Arial" pitchFamily="34" charset="0"/>
                <a:ea typeface="ＭＳ Ｐゴシック" charset="0"/>
                <a:cs typeface="Arial" pitchFamily="34" charset="0"/>
              </a:rPr>
              <a:t>Apply </a:t>
            </a:r>
            <a:r>
              <a:rPr lang="en-GB" sz="2000" b="1" kern="0" dirty="0" smtClean="0">
                <a:latin typeface="Arial" pitchFamily="34" charset="0"/>
                <a:ea typeface="ＭＳ Ｐゴシック" charset="0"/>
                <a:cs typeface="Arial" pitchFamily="34" charset="0"/>
              </a:rPr>
              <a:t>with all required evidence </a:t>
            </a:r>
            <a:r>
              <a:rPr lang="en-GB" sz="2000" kern="0" dirty="0" smtClean="0">
                <a:latin typeface="Arial" pitchFamily="34" charset="0"/>
                <a:ea typeface="ＭＳ Ｐゴシック" charset="0"/>
                <a:cs typeface="Arial" pitchFamily="34" charset="0"/>
              </a:rPr>
              <a:t>before deadline date* to guarantee support in place at start of term</a:t>
            </a:r>
          </a:p>
          <a:p>
            <a:pPr marL="360000" indent="-360000">
              <a:buFont typeface="Arial" pitchFamily="34" charset="0"/>
              <a:buChar char="•"/>
              <a:defRPr/>
            </a:pPr>
            <a:endParaRPr lang="en-GB" sz="1400" kern="0" dirty="0" smtClean="0">
              <a:latin typeface="Arial" pitchFamily="34" charset="0"/>
              <a:ea typeface="ＭＳ Ｐゴシック" charset="0"/>
              <a:cs typeface="Arial" pitchFamily="34" charset="0"/>
            </a:endParaRPr>
          </a:p>
          <a:p>
            <a:pPr marL="360000" indent="-360000">
              <a:buFontTx/>
              <a:buChar char="•"/>
              <a:defRPr/>
            </a:pPr>
            <a:r>
              <a:rPr lang="en-GB" sz="2000" kern="0" dirty="0" smtClean="0">
                <a:latin typeface="Arial" pitchFamily="34" charset="0"/>
                <a:ea typeface="ＭＳ Ｐゴシック" charset="0"/>
                <a:cs typeface="Arial" pitchFamily="34" charset="0"/>
              </a:rPr>
              <a:t>Students </a:t>
            </a:r>
            <a:r>
              <a:rPr lang="en-GB" sz="2000" kern="0" dirty="0">
                <a:latin typeface="Arial" pitchFamily="34" charset="0"/>
                <a:ea typeface="ＭＳ Ｐゴシック" charset="0"/>
                <a:cs typeface="Arial" pitchFamily="34" charset="0"/>
              </a:rPr>
              <a:t>don’t need a confirmed place at </a:t>
            </a:r>
            <a:r>
              <a:rPr lang="en-GB" sz="2000" kern="0" dirty="0" err="1" smtClean="0">
                <a:latin typeface="Arial" pitchFamily="34" charset="0"/>
                <a:ea typeface="ＭＳ Ｐゴシック" charset="0"/>
                <a:cs typeface="Arial" pitchFamily="34" charset="0"/>
              </a:rPr>
              <a:t>uni</a:t>
            </a:r>
            <a:r>
              <a:rPr lang="en-GB" sz="2000" kern="0" dirty="0" smtClean="0">
                <a:latin typeface="Arial" pitchFamily="34" charset="0"/>
                <a:ea typeface="ＭＳ Ｐゴシック" charset="0"/>
                <a:cs typeface="Arial" pitchFamily="34" charset="0"/>
              </a:rPr>
              <a:t> </a:t>
            </a:r>
            <a:r>
              <a:rPr lang="en-GB" sz="2000" kern="0" dirty="0">
                <a:latin typeface="Arial" pitchFamily="34" charset="0"/>
                <a:ea typeface="ＭＳ Ｐゴシック" charset="0"/>
                <a:cs typeface="Arial" pitchFamily="34" charset="0"/>
              </a:rPr>
              <a:t>or college to apply </a:t>
            </a:r>
          </a:p>
          <a:p>
            <a:pPr marL="360000" indent="-360000">
              <a:defRPr/>
            </a:pPr>
            <a:endParaRPr lang="en-GB" sz="1400" kern="0" dirty="0">
              <a:latin typeface="Arial" pitchFamily="34" charset="0"/>
              <a:ea typeface="ＭＳ Ｐゴシック" charset="0"/>
              <a:cs typeface="Arial" pitchFamily="34" charset="0"/>
            </a:endParaRPr>
          </a:p>
          <a:p>
            <a:pPr marL="360000" indent="-360000">
              <a:buFont typeface="Arial" pitchFamily="34" charset="0"/>
              <a:buChar char="•"/>
              <a:defRPr/>
            </a:pPr>
            <a:r>
              <a:rPr lang="en-GB" sz="2000" kern="0" dirty="0" smtClean="0">
                <a:latin typeface="Arial" pitchFamily="34" charset="0"/>
                <a:ea typeface="ＭＳ Ｐゴシック" charset="0"/>
                <a:cs typeface="Arial" pitchFamily="34" charset="0"/>
              </a:rPr>
              <a:t>They should apply </a:t>
            </a:r>
            <a:r>
              <a:rPr lang="en-GB" sz="2000" kern="0" dirty="0">
                <a:latin typeface="Arial" pitchFamily="34" charset="0"/>
                <a:ea typeface="ＭＳ Ｐゴシック" charset="0"/>
                <a:cs typeface="Arial" pitchFamily="34" charset="0"/>
              </a:rPr>
              <a:t>with </a:t>
            </a:r>
            <a:r>
              <a:rPr lang="en-GB" sz="2000" kern="0" dirty="0" smtClean="0">
                <a:latin typeface="Arial" pitchFamily="34" charset="0"/>
                <a:ea typeface="ＭＳ Ｐゴシック" charset="0"/>
                <a:cs typeface="Arial" pitchFamily="34" charset="0"/>
              </a:rPr>
              <a:t>their preferred </a:t>
            </a:r>
            <a:r>
              <a:rPr lang="en-GB" sz="2000" kern="0" dirty="0">
                <a:latin typeface="Arial" pitchFamily="34" charset="0"/>
                <a:ea typeface="ＭＳ Ｐゴシック" charset="0"/>
                <a:cs typeface="Arial" pitchFamily="34" charset="0"/>
              </a:rPr>
              <a:t>choice, </a:t>
            </a:r>
            <a:r>
              <a:rPr lang="en-GB" sz="2000" kern="0" dirty="0" smtClean="0">
                <a:latin typeface="Arial" pitchFamily="34" charset="0"/>
                <a:ea typeface="ＭＳ Ｐゴシック" charset="0"/>
                <a:cs typeface="Arial" pitchFamily="34" charset="0"/>
              </a:rPr>
              <a:t>they </a:t>
            </a:r>
            <a:r>
              <a:rPr lang="en-GB" sz="2000" kern="0" dirty="0">
                <a:latin typeface="Arial" pitchFamily="34" charset="0"/>
                <a:ea typeface="ＭＳ Ｐゴシック" charset="0"/>
                <a:cs typeface="Arial" pitchFamily="34" charset="0"/>
              </a:rPr>
              <a:t>can change details later if </a:t>
            </a:r>
            <a:r>
              <a:rPr lang="en-GB" sz="2000" kern="0" dirty="0" smtClean="0">
                <a:latin typeface="Arial" pitchFamily="34" charset="0"/>
                <a:ea typeface="ＭＳ Ｐゴシック" charset="0"/>
                <a:cs typeface="Arial" pitchFamily="34" charset="0"/>
              </a:rPr>
              <a:t>needed</a:t>
            </a:r>
            <a:endParaRPr lang="en-GB" sz="2000" kern="0" dirty="0">
              <a:latin typeface="Arial" pitchFamily="34" charset="0"/>
              <a:ea typeface="ＭＳ Ｐゴシック" charset="0"/>
              <a:cs typeface="Arial" pitchFamily="34" charset="0"/>
            </a:endParaRPr>
          </a:p>
          <a:p>
            <a:pPr marL="360000" indent="-360000">
              <a:defRPr/>
            </a:pPr>
            <a:endParaRPr lang="en-GB" sz="2000" kern="0" dirty="0">
              <a:latin typeface="Arial" pitchFamily="34" charset="0"/>
              <a:ea typeface="ＭＳ Ｐゴシック" charset="0"/>
              <a:cs typeface="Arial" pitchFamily="34" charset="0"/>
            </a:endParaRPr>
          </a:p>
          <a:p>
            <a:pPr marL="360000" indent="-360000">
              <a:defRPr/>
            </a:pPr>
            <a:endParaRPr lang="en-US" sz="2000" kern="0" dirty="0">
              <a:latin typeface="Arial" pitchFamily="34" charset="0"/>
              <a:ea typeface="ＭＳ Ｐゴシック" charset="0"/>
              <a:cs typeface="Arial" pitchFamily="34" charset="0"/>
            </a:endParaRPr>
          </a:p>
          <a:p>
            <a:pPr marL="360000" indent="-360000">
              <a:buFontTx/>
              <a:buChar char="•"/>
              <a:defRPr/>
            </a:pPr>
            <a:endParaRPr lang="en-GB" sz="2000" kern="0" dirty="0">
              <a:latin typeface="Arial" pitchFamily="34" charset="0"/>
              <a:ea typeface="ＭＳ Ｐゴシック" charset="0"/>
              <a:cs typeface="Arial" pitchFamily="34" charset="0"/>
            </a:endParaRPr>
          </a:p>
          <a:p>
            <a:pPr marL="360000" indent="-360000">
              <a:buFontTx/>
              <a:buChar char="•"/>
              <a:defRPr/>
            </a:pPr>
            <a:endParaRPr lang="en-GB" sz="2000" kern="0" dirty="0">
              <a:latin typeface="Arial" pitchFamily="34" charset="0"/>
              <a:ea typeface="ＭＳ Ｐゴシック" charset="0"/>
              <a:cs typeface="Arial" pitchFamily="34" charset="0"/>
            </a:endParaRPr>
          </a:p>
          <a:p>
            <a:pPr marL="360000" indent="-360000">
              <a:buFontTx/>
              <a:buChar char="•"/>
              <a:defRPr/>
            </a:pPr>
            <a:endParaRPr lang="en-US" sz="2000" kern="0" dirty="0">
              <a:latin typeface="Arial" pitchFamily="34" charset="0"/>
              <a:ea typeface="ＭＳ Ｐゴシック"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2018/19 APPLICATIONS ARE NOW LIVE!</a:t>
            </a:r>
            <a:endParaRPr lang="en-US" sz="2000" dirty="0">
              <a:latin typeface="Arial" pitchFamily="34" charset="0"/>
              <a:cs typeface="Arial" pitchFamily="34" charset="0"/>
            </a:endParaRPr>
          </a:p>
        </p:txBody>
      </p:sp>
      <p:grpSp>
        <p:nvGrpSpPr>
          <p:cNvPr id="2" name="Group 3"/>
          <p:cNvGrpSpPr/>
          <p:nvPr/>
        </p:nvGrpSpPr>
        <p:grpSpPr>
          <a:xfrm>
            <a:off x="236243" y="5745484"/>
            <a:ext cx="8633822" cy="923330"/>
            <a:chOff x="-1583146" y="3432097"/>
            <a:chExt cx="8633822" cy="923330"/>
          </a:xfrm>
        </p:grpSpPr>
        <p:sp>
          <p:nvSpPr>
            <p:cNvPr id="6" name="Rounded Rectangle 5"/>
            <p:cNvSpPr/>
            <p:nvPr/>
          </p:nvSpPr>
          <p:spPr>
            <a:xfrm>
              <a:off x="-1363738"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8</a:t>
              </a:r>
              <a:endParaRPr lang="en-GB" dirty="0"/>
            </a:p>
          </p:txBody>
        </p:sp>
        <p:sp>
          <p:nvSpPr>
            <p:cNvPr id="7" name="Rectangle 6"/>
            <p:cNvSpPr>
              <a:spLocks noChangeArrowheads="1"/>
            </p:cNvSpPr>
            <p:nvPr/>
          </p:nvSpPr>
          <p:spPr bwMode="auto">
            <a:xfrm>
              <a:off x="-784969" y="3537581"/>
              <a:ext cx="7526257" cy="707886"/>
            </a:xfrm>
            <a:prstGeom prst="rect">
              <a:avLst/>
            </a:prstGeom>
            <a:noFill/>
            <a:ln w="9525">
              <a:noFill/>
              <a:miter lim="800000"/>
              <a:headEnd/>
              <a:tailEnd/>
            </a:ln>
          </p:spPr>
          <p:txBody>
            <a:bodyPr wrap="square">
              <a:spAutoFit/>
            </a:bodyPr>
            <a:lstStyle/>
            <a:p>
              <a:pPr marL="95250" indent="-23813"/>
              <a:r>
                <a:rPr lang="en-GB" sz="2000" dirty="0" smtClean="0">
                  <a:latin typeface="Arial" pitchFamily="34" charset="0"/>
                  <a:cs typeface="Arial" pitchFamily="34" charset="0"/>
                </a:rPr>
                <a:t>*The SFE deadline dates for 2018/19 applications are </a:t>
              </a:r>
              <a:r>
                <a:rPr lang="en-GB" sz="2000" b="1" dirty="0" smtClean="0">
                  <a:latin typeface="Arial" pitchFamily="34" charset="0"/>
                  <a:cs typeface="Arial" pitchFamily="34" charset="0"/>
                </a:rPr>
                <a:t>May 25th </a:t>
              </a:r>
              <a:r>
                <a:rPr lang="en-GB" sz="2000" dirty="0" smtClean="0">
                  <a:latin typeface="Arial" pitchFamily="34" charset="0"/>
                  <a:cs typeface="Arial" pitchFamily="34" charset="0"/>
                </a:rPr>
                <a:t>for New Students and </a:t>
              </a:r>
              <a:r>
                <a:rPr lang="en-GB" sz="2000" b="1" dirty="0" smtClean="0">
                  <a:latin typeface="Arial" pitchFamily="34" charset="0"/>
                  <a:cs typeface="Arial" pitchFamily="34" charset="0"/>
                </a:rPr>
                <a:t>June 22nd</a:t>
              </a:r>
              <a:r>
                <a:rPr lang="en-GB" sz="2000" dirty="0" smtClean="0">
                  <a:latin typeface="Arial" pitchFamily="34" charset="0"/>
                  <a:cs typeface="Arial" pitchFamily="34" charset="0"/>
                </a:rPr>
                <a:t> for Returners</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pic>
        <p:nvPicPr>
          <p:cNvPr id="10" name="Picture 2">
            <a:hlinkClick r:id="rId3"/>
          </p:cNvPr>
          <p:cNvPicPr>
            <a:picLocks noChangeAspect="1" noChangeArrowheads="1"/>
          </p:cNvPicPr>
          <p:nvPr/>
        </p:nvPicPr>
        <p:blipFill>
          <a:blip r:embed="rId4" cstate="print"/>
          <a:srcRect l="14244" r="15552" b="29035"/>
          <a:stretch>
            <a:fillRect/>
          </a:stretch>
        </p:blipFill>
        <p:spPr bwMode="auto">
          <a:xfrm>
            <a:off x="361001" y="1860329"/>
            <a:ext cx="4949193" cy="2812662"/>
          </a:xfrm>
          <a:prstGeom prst="rect">
            <a:avLst/>
          </a:prstGeom>
          <a:noFill/>
          <a:ln w="38100">
            <a:solidFill>
              <a:schemeClr val="tx1">
                <a:lumMod val="75000"/>
                <a:lumOff val="25000"/>
              </a:schemeClr>
            </a:solidFill>
            <a:miter lim="800000"/>
            <a:headEnd/>
            <a:tailEnd/>
          </a:ln>
          <a:effectLst/>
        </p:spPr>
      </p:pic>
      <p:sp>
        <p:nvSpPr>
          <p:cNvPr id="11" name="Rectangle 8"/>
          <p:cNvSpPr>
            <a:spLocks noChangeArrowheads="1"/>
          </p:cNvSpPr>
          <p:nvPr/>
        </p:nvSpPr>
        <p:spPr bwMode="auto">
          <a:xfrm>
            <a:off x="323528" y="4653136"/>
            <a:ext cx="5013435" cy="461665"/>
          </a:xfrm>
          <a:prstGeom prst="rect">
            <a:avLst/>
          </a:prstGeom>
          <a:solidFill>
            <a:schemeClr val="tx1"/>
          </a:solidFill>
          <a:ln w="9525">
            <a:noFill/>
            <a:miter lim="800000"/>
            <a:headEnd/>
            <a:tailEnd/>
          </a:ln>
        </p:spPr>
        <p:txBody>
          <a:bodyPr wrap="square">
            <a:spAutoFit/>
          </a:bodyPr>
          <a:lstStyle/>
          <a:p>
            <a:pPr algn="ctr"/>
            <a:r>
              <a:rPr lang="en-US" sz="2400" dirty="0">
                <a:solidFill>
                  <a:schemeClr val="bg1"/>
                </a:solidFill>
                <a:latin typeface="Arial" pitchFamily="34" charset="0"/>
                <a:cs typeface="Arial" pitchFamily="34" charset="0"/>
              </a:rPr>
              <a:t>www.gov.uk/studentfinance</a:t>
            </a:r>
            <a:endParaRPr lang="en-GB"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74633" y="1599933"/>
            <a:ext cx="8982075" cy="4321175"/>
          </a:xfrm>
          <a:prstGeom prst="rect">
            <a:avLst/>
          </a:prstGeom>
        </p:spPr>
        <p:txBody>
          <a:bodyPr/>
          <a:lstStyle/>
          <a:p>
            <a:pPr marL="360000" indent="-360000">
              <a:defRPr/>
            </a:pPr>
            <a:r>
              <a:rPr lang="en-GB" sz="2000" kern="0" dirty="0" smtClean="0">
                <a:solidFill>
                  <a:prstClr val="black"/>
                </a:solidFill>
                <a:latin typeface="Arial" pitchFamily="34" charset="0"/>
                <a:ea typeface="ＭＳ Ｐゴシック" charset="0"/>
                <a:cs typeface="Arial" pitchFamily="34" charset="0"/>
              </a:rPr>
              <a:t>To further enhance the application experience for students, a new </a:t>
            </a:r>
            <a:r>
              <a:rPr lang="en-GB" sz="2000" b="1" kern="0" dirty="0" smtClean="0">
                <a:solidFill>
                  <a:prstClr val="black"/>
                </a:solidFill>
                <a:latin typeface="Arial" pitchFamily="34" charset="0"/>
                <a:ea typeface="ＭＳ Ｐゴシック" charset="0"/>
                <a:cs typeface="Arial" pitchFamily="34" charset="0"/>
              </a:rPr>
              <a:t>Electronic</a:t>
            </a:r>
          </a:p>
          <a:p>
            <a:pPr marL="360000" indent="-360000">
              <a:defRPr/>
            </a:pPr>
            <a:r>
              <a:rPr lang="en-GB" sz="2000" b="1" kern="0" dirty="0" smtClean="0">
                <a:solidFill>
                  <a:prstClr val="black"/>
                </a:solidFill>
                <a:latin typeface="Arial" pitchFamily="34" charset="0"/>
                <a:ea typeface="ＭＳ Ｐゴシック" charset="0"/>
                <a:cs typeface="Arial" pitchFamily="34" charset="0"/>
              </a:rPr>
              <a:t>Signature</a:t>
            </a:r>
            <a:r>
              <a:rPr lang="en-GB" sz="2000" kern="0" dirty="0" smtClean="0">
                <a:solidFill>
                  <a:prstClr val="black"/>
                </a:solidFill>
                <a:latin typeface="Arial" pitchFamily="34" charset="0"/>
                <a:ea typeface="ＭＳ Ｐゴシック" charset="0"/>
                <a:cs typeface="Arial" pitchFamily="34" charset="0"/>
              </a:rPr>
              <a:t> function has been introduced, replacing Online Declaration forms:</a:t>
            </a:r>
            <a:endParaRPr lang="en-GB" sz="2000" dirty="0" smtClean="0">
              <a:solidFill>
                <a:prstClr val="black"/>
              </a:solidFill>
              <a:latin typeface="Arial" pitchFamily="34" charset="0"/>
              <a:cs typeface="Arial" pitchFamily="34" charset="0"/>
            </a:endParaRPr>
          </a:p>
          <a:p>
            <a:pPr marL="360000" indent="-360000">
              <a:spcBef>
                <a:spcPts val="2000"/>
              </a:spcBef>
              <a:buFont typeface="Arial" pitchFamily="34" charset="0"/>
              <a:buChar char="•"/>
            </a:pPr>
            <a:r>
              <a:rPr lang="en-GB" sz="2000" dirty="0" smtClean="0">
                <a:solidFill>
                  <a:prstClr val="black"/>
                </a:solidFill>
                <a:latin typeface="Arial" pitchFamily="34" charset="0"/>
                <a:cs typeface="Arial" pitchFamily="34" charset="0"/>
              </a:rPr>
              <a:t>In the first phase, new and returning full-time undergraduate students in </a:t>
            </a:r>
          </a:p>
          <a:p>
            <a:pPr marL="360000" indent="-360000"/>
            <a:r>
              <a:rPr lang="en-GB" sz="2000" dirty="0" smtClean="0">
                <a:solidFill>
                  <a:prstClr val="black"/>
                </a:solidFill>
                <a:latin typeface="Arial" pitchFamily="34" charset="0"/>
                <a:cs typeface="Arial" pitchFamily="34" charset="0"/>
              </a:rPr>
              <a:t>	AY 2018/19 will be able to use the E-signature functionality </a:t>
            </a:r>
          </a:p>
          <a:p>
            <a:pPr marL="360000" indent="-360000">
              <a:spcBef>
                <a:spcPts val="2000"/>
              </a:spcBef>
              <a:buFont typeface="Arial" pitchFamily="34" charset="0"/>
              <a:buChar char="•"/>
            </a:pPr>
            <a:r>
              <a:rPr lang="en-GB" sz="2000" dirty="0" smtClean="0">
                <a:solidFill>
                  <a:prstClr val="black"/>
                </a:solidFill>
                <a:latin typeface="Arial" pitchFamily="34" charset="0"/>
                <a:cs typeface="Arial" pitchFamily="34" charset="0"/>
              </a:rPr>
              <a:t>The E-signature process for full-time students launched for all domiciles* </a:t>
            </a:r>
          </a:p>
          <a:p>
            <a:pPr marL="360000" indent="-360000"/>
            <a:r>
              <a:rPr lang="en-GB" sz="2000" dirty="0" smtClean="0">
                <a:solidFill>
                  <a:prstClr val="black"/>
                </a:solidFill>
                <a:latin typeface="Arial" pitchFamily="34" charset="0"/>
                <a:cs typeface="Arial" pitchFamily="34" charset="0"/>
              </a:rPr>
              <a:t>	on the 25</a:t>
            </a:r>
            <a:r>
              <a:rPr lang="en-GB" sz="2000" baseline="30000" dirty="0" smtClean="0">
                <a:solidFill>
                  <a:prstClr val="black"/>
                </a:solidFill>
                <a:latin typeface="Arial" pitchFamily="34" charset="0"/>
                <a:cs typeface="Arial" pitchFamily="34" charset="0"/>
              </a:rPr>
              <a:t>th</a:t>
            </a:r>
            <a:r>
              <a:rPr lang="en-GB" sz="2000" dirty="0" smtClean="0">
                <a:solidFill>
                  <a:prstClr val="black"/>
                </a:solidFill>
                <a:latin typeface="Arial" pitchFamily="34" charset="0"/>
                <a:cs typeface="Arial" pitchFamily="34" charset="0"/>
              </a:rPr>
              <a:t> March</a:t>
            </a:r>
          </a:p>
          <a:p>
            <a:pPr marL="360000" indent="-360000"/>
            <a:endParaRPr lang="en-GB" sz="2000" dirty="0" smtClean="0">
              <a:solidFill>
                <a:prstClr val="black"/>
              </a:solidFill>
              <a:latin typeface="Arial" pitchFamily="34" charset="0"/>
              <a:cs typeface="Arial" pitchFamily="34" charset="0"/>
            </a:endParaRPr>
          </a:p>
          <a:p>
            <a:pPr marL="360000" indent="-360000">
              <a:buFont typeface="Arial" pitchFamily="34" charset="0"/>
              <a:buChar char="•"/>
            </a:pPr>
            <a:r>
              <a:rPr lang="en-GB" sz="2000" dirty="0" smtClean="0">
                <a:solidFill>
                  <a:prstClr val="black"/>
                </a:solidFill>
                <a:latin typeface="Arial" pitchFamily="34" charset="0"/>
                <a:cs typeface="Arial" pitchFamily="34" charset="0"/>
              </a:rPr>
              <a:t>E-signatures will enable us to initiate our NINO checks with DWP earlier </a:t>
            </a:r>
          </a:p>
          <a:p>
            <a:pPr marL="360000" indent="-360000">
              <a:buFont typeface="Arial" pitchFamily="34" charset="0"/>
              <a:buChar char="•"/>
            </a:pPr>
            <a:endParaRPr lang="en-GB" sz="2000" dirty="0" smtClean="0">
              <a:solidFill>
                <a:prstClr val="black"/>
              </a:solidFill>
              <a:latin typeface="Arial" pitchFamily="34" charset="0"/>
              <a:cs typeface="Arial" pitchFamily="34" charset="0"/>
            </a:endParaRPr>
          </a:p>
          <a:p>
            <a:pPr marL="360000" indent="-360000">
              <a:buFont typeface="Arial" pitchFamily="34" charset="0"/>
              <a:buChar char="•"/>
            </a:pPr>
            <a:r>
              <a:rPr lang="en-GB" sz="2000" dirty="0" smtClean="0">
                <a:solidFill>
                  <a:prstClr val="black"/>
                </a:solidFill>
                <a:latin typeface="Arial" pitchFamily="34" charset="0"/>
                <a:cs typeface="Arial" pitchFamily="34" charset="0"/>
              </a:rPr>
              <a:t>This process will allow for applications to be approved quicker than in previous academic years</a:t>
            </a:r>
            <a:endParaRPr lang="en-US" sz="2000" kern="0" dirty="0">
              <a:solidFill>
                <a:prstClr val="black"/>
              </a:solidFill>
              <a:latin typeface="Arial" pitchFamily="34" charset="0"/>
              <a:ea typeface="ＭＳ Ｐゴシック"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OVERVIEW</a:t>
            </a:r>
            <a:endParaRPr lang="en-US" sz="2000" dirty="0">
              <a:solidFill>
                <a:prstClr val="black"/>
              </a:solidFill>
              <a:latin typeface="Arial" pitchFamily="34" charset="0"/>
              <a:cs typeface="Arial" pitchFamily="34" charset="0"/>
            </a:endParaRPr>
          </a:p>
        </p:txBody>
      </p:sp>
      <p:grpSp>
        <p:nvGrpSpPr>
          <p:cNvPr id="2" name="Group 9"/>
          <p:cNvGrpSpPr/>
          <p:nvPr/>
        </p:nvGrpSpPr>
        <p:grpSpPr>
          <a:xfrm>
            <a:off x="204711" y="5738588"/>
            <a:ext cx="8653539" cy="923330"/>
            <a:chOff x="-1583146" y="3432097"/>
            <a:chExt cx="8653539" cy="923330"/>
          </a:xfrm>
        </p:grpSpPr>
        <p:sp>
          <p:nvSpPr>
            <p:cNvPr id="11" name="Rounded Rectangle 10"/>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a:spLocks noChangeArrowheads="1"/>
            </p:cNvSpPr>
            <p:nvPr/>
          </p:nvSpPr>
          <p:spPr bwMode="auto">
            <a:xfrm>
              <a:off x="-800735" y="3523933"/>
              <a:ext cx="7871128" cy="707886"/>
            </a:xfrm>
            <a:prstGeom prst="rect">
              <a:avLst/>
            </a:prstGeom>
            <a:noFill/>
            <a:ln w="9525">
              <a:noFill/>
              <a:miter lim="800000"/>
              <a:headEnd/>
              <a:tailEnd/>
            </a:ln>
          </p:spPr>
          <p:txBody>
            <a:bodyPr wrap="square">
              <a:spAutoFit/>
            </a:bodyPr>
            <a:lstStyle/>
            <a:p>
              <a:pPr marL="412750" indent="-341313"/>
              <a:r>
                <a:rPr lang="en-GB" sz="2000" dirty="0" smtClean="0">
                  <a:solidFill>
                    <a:prstClr val="black"/>
                  </a:solidFill>
                  <a:latin typeface="Arial" pitchFamily="34" charset="0"/>
                  <a:cs typeface="Arial" pitchFamily="34" charset="0"/>
                </a:rPr>
                <a:t>*EU students will need to sign and submit the declaration on their</a:t>
              </a:r>
            </a:p>
            <a:p>
              <a:pPr marL="412750" indent="-341313"/>
              <a:r>
                <a:rPr lang="en-GB" sz="2000" dirty="0" smtClean="0">
                  <a:solidFill>
                    <a:prstClr val="black"/>
                  </a:solidFill>
                  <a:latin typeface="Arial" pitchFamily="34" charset="0"/>
                  <a:cs typeface="Arial" pitchFamily="34" charset="0"/>
                </a:rPr>
                <a:t> paper application form</a:t>
              </a:r>
            </a:p>
          </p:txBody>
        </p:sp>
        <p:sp>
          <p:nvSpPr>
            <p:cNvPr id="14" name="Oval 13"/>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4633" y="1572637"/>
            <a:ext cx="8982075" cy="4321175"/>
          </a:xfrm>
          <a:prstGeom prst="rect">
            <a:avLst/>
          </a:prstGeom>
        </p:spPr>
        <p:txBody>
          <a:bodyPr/>
          <a:lstStyle/>
          <a:p>
            <a:r>
              <a:rPr lang="en-GB" sz="2000" dirty="0" smtClean="0">
                <a:solidFill>
                  <a:prstClr val="black"/>
                </a:solidFill>
                <a:latin typeface="Arial" pitchFamily="34" charset="0"/>
                <a:cs typeface="Arial" pitchFamily="34" charset="0"/>
              </a:rPr>
              <a:t>The E-signature screens start by setting expectations and presenting the </a:t>
            </a:r>
          </a:p>
          <a:p>
            <a:r>
              <a:rPr lang="en-GB" sz="2000" dirty="0" smtClean="0">
                <a:solidFill>
                  <a:prstClr val="black"/>
                </a:solidFill>
                <a:latin typeface="Arial" pitchFamily="34" charset="0"/>
                <a:cs typeface="Arial" pitchFamily="34" charset="0"/>
              </a:rPr>
              <a:t>key responsibilities when taking out student finance:</a:t>
            </a: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kern="0" dirty="0">
              <a:solidFill>
                <a:prstClr val="black"/>
              </a:solidFill>
              <a:latin typeface="Arial" pitchFamily="34" charset="0"/>
              <a:ea typeface="ＭＳ Ｐゴシック" charset="0"/>
              <a:cs typeface="Arial" pitchFamily="34" charset="0"/>
            </a:endParaRPr>
          </a:p>
          <a:p>
            <a:pPr marL="360000" indent="-360000">
              <a:defRPr/>
            </a:pPr>
            <a:endParaRPr lang="en-US"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US" sz="2000" kern="0" dirty="0">
              <a:solidFill>
                <a:prstClr val="black"/>
              </a:solidFill>
              <a:latin typeface="Arial" pitchFamily="34" charset="0"/>
              <a:ea typeface="ＭＳ Ｐゴシック" charset="0"/>
              <a:cs typeface="Arial" pitchFamily="34" charset="0"/>
            </a:endParaRPr>
          </a:p>
        </p:txBody>
      </p:sp>
      <p:pic>
        <p:nvPicPr>
          <p:cNvPr id="4" name="Picture 2"/>
          <p:cNvPicPr>
            <a:picLocks noChangeAspect="1" noChangeArrowheads="1"/>
          </p:cNvPicPr>
          <p:nvPr/>
        </p:nvPicPr>
        <p:blipFill>
          <a:blip r:embed="rId3" cstate="print"/>
          <a:srcRect t="31766" r="8966" b="5856"/>
          <a:stretch>
            <a:fillRect/>
          </a:stretch>
        </p:blipFill>
        <p:spPr bwMode="auto">
          <a:xfrm>
            <a:off x="639230" y="2375067"/>
            <a:ext cx="7848463" cy="3241964"/>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PRE-SUBMISSION PAGES</a:t>
            </a:r>
            <a:endParaRPr lang="en-US" sz="2000" dirty="0">
              <a:solidFill>
                <a:prstClr val="black"/>
              </a:solidFill>
              <a:latin typeface="Arial" pitchFamily="34" charset="0"/>
              <a:cs typeface="Arial" pitchFamily="34" charset="0"/>
            </a:endParaRPr>
          </a:p>
        </p:txBody>
      </p:sp>
      <p:grpSp>
        <p:nvGrpSpPr>
          <p:cNvPr id="3" name="Group 5"/>
          <p:cNvGrpSpPr/>
          <p:nvPr/>
        </p:nvGrpSpPr>
        <p:grpSpPr>
          <a:xfrm>
            <a:off x="204711" y="5738588"/>
            <a:ext cx="8653539" cy="923330"/>
            <a:chOff x="-1583146" y="3432097"/>
            <a:chExt cx="8653539"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a:spLocks noChangeArrowheads="1"/>
            </p:cNvSpPr>
            <p:nvPr/>
          </p:nvSpPr>
          <p:spPr bwMode="auto">
            <a:xfrm>
              <a:off x="-800735" y="3523933"/>
              <a:ext cx="7871128" cy="707886"/>
            </a:xfrm>
            <a:prstGeom prst="rect">
              <a:avLst/>
            </a:prstGeom>
            <a:noFill/>
            <a:ln w="9525">
              <a:noFill/>
              <a:miter lim="800000"/>
              <a:headEnd/>
              <a:tailEnd/>
            </a:ln>
          </p:spPr>
          <p:txBody>
            <a:bodyPr wrap="square">
              <a:spAutoFit/>
            </a:bodyPr>
            <a:lstStyle/>
            <a:p>
              <a:pPr marL="412750" indent="-341313"/>
              <a:r>
                <a:rPr lang="en-GB" sz="2000" dirty="0" smtClean="0">
                  <a:solidFill>
                    <a:prstClr val="black"/>
                  </a:solidFill>
                  <a:latin typeface="Arial" pitchFamily="34" charset="0"/>
                  <a:cs typeface="Arial" pitchFamily="34" charset="0"/>
                </a:rPr>
                <a:t>There is also a tailored message advising returning applicants the</a:t>
              </a:r>
            </a:p>
            <a:p>
              <a:pPr marL="412750" indent="-341313"/>
              <a:r>
                <a:rPr lang="en-GB" sz="2000" dirty="0" smtClean="0">
                  <a:solidFill>
                    <a:prstClr val="black"/>
                  </a:solidFill>
                  <a:latin typeface="Arial" pitchFamily="34" charset="0"/>
                  <a:cs typeface="Arial" pitchFamily="34" charset="0"/>
                </a:rPr>
                <a:t>process has changed before they submit</a:t>
              </a:r>
            </a:p>
          </p:txBody>
        </p:sp>
        <p:sp>
          <p:nvSpPr>
            <p:cNvPr id="9" name="Oval 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92" t="12201" r="607"/>
          <a:stretch>
            <a:fillRect/>
          </a:stretch>
        </p:blipFill>
        <p:spPr bwMode="auto">
          <a:xfrm>
            <a:off x="700645" y="1735677"/>
            <a:ext cx="7742711" cy="3818678"/>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PRE-SUBMISSION PAGES</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11404" b="10644"/>
          <a:stretch>
            <a:fillRect/>
          </a:stretch>
        </p:blipFill>
        <p:spPr bwMode="auto">
          <a:xfrm>
            <a:off x="723406" y="1721923"/>
            <a:ext cx="7696200" cy="3823854"/>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6"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PRE-SUBMISSION PAGES</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l="19848" t="19625" r="22360" b="35633"/>
          <a:stretch>
            <a:fillRect/>
          </a:stretch>
        </p:blipFill>
        <p:spPr bwMode="auto">
          <a:xfrm>
            <a:off x="717154" y="2065288"/>
            <a:ext cx="7702451" cy="3626069"/>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1"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PRE-SUBMISSION PAGES</a:t>
            </a:r>
            <a:endParaRPr lang="en-US" sz="2000" dirty="0">
              <a:solidFill>
                <a:prstClr val="black"/>
              </a:solidFill>
              <a:latin typeface="Arial" pitchFamily="34" charset="0"/>
              <a:cs typeface="Arial" pitchFamily="34" charset="0"/>
            </a:endParaRPr>
          </a:p>
        </p:txBody>
      </p:sp>
      <p:sp>
        <p:nvSpPr>
          <p:cNvPr id="12" name="Content Placeholder 2"/>
          <p:cNvSpPr txBox="1">
            <a:spLocks/>
          </p:cNvSpPr>
          <p:nvPr/>
        </p:nvSpPr>
        <p:spPr>
          <a:xfrm>
            <a:off x="174633" y="1541105"/>
            <a:ext cx="8982075" cy="4321175"/>
          </a:xfrm>
          <a:prstGeom prst="rect">
            <a:avLst/>
          </a:prstGeom>
        </p:spPr>
        <p:txBody>
          <a:bodyPr/>
          <a:lstStyle/>
          <a:p>
            <a:r>
              <a:rPr lang="en-GB" sz="2000" dirty="0" smtClean="0">
                <a:solidFill>
                  <a:prstClr val="black"/>
                </a:solidFill>
                <a:latin typeface="Arial" pitchFamily="34" charset="0"/>
                <a:cs typeface="Arial" pitchFamily="34" charset="0"/>
              </a:rPr>
              <a:t>This page will only be displayed to returning applicants:</a:t>
            </a:r>
          </a:p>
          <a:p>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kern="0" dirty="0">
              <a:solidFill>
                <a:prstClr val="black"/>
              </a:solidFill>
              <a:latin typeface="Arial" pitchFamily="34" charset="0"/>
              <a:ea typeface="ＭＳ Ｐゴシック" charset="0"/>
              <a:cs typeface="Arial" pitchFamily="34" charset="0"/>
            </a:endParaRPr>
          </a:p>
          <a:p>
            <a:pPr marL="360000" indent="-360000">
              <a:defRPr/>
            </a:pPr>
            <a:endParaRPr lang="en-US"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US" sz="2000" kern="0" dirty="0">
              <a:solidFill>
                <a:prstClr val="black"/>
              </a:solidFill>
              <a:latin typeface="Arial" pitchFamily="34" charset="0"/>
              <a:ea typeface="ＭＳ Ｐゴシック"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74633" y="1588403"/>
            <a:ext cx="8982075" cy="4321175"/>
          </a:xfrm>
          <a:prstGeom prst="rect">
            <a:avLst/>
          </a:prstGeom>
        </p:spPr>
        <p:txBody>
          <a:bodyPr/>
          <a:lstStyle/>
          <a:p>
            <a:r>
              <a:rPr lang="en-GB" sz="2000" dirty="0" smtClean="0">
                <a:solidFill>
                  <a:prstClr val="black"/>
                </a:solidFill>
                <a:latin typeface="Arial" pitchFamily="34" charset="0"/>
                <a:cs typeface="Arial" pitchFamily="34" charset="0"/>
              </a:rPr>
              <a:t>Domicile specific data protection statement and correct guide to terms and conditions will open when the applicant clicks links embedded in the text:</a:t>
            </a:r>
          </a:p>
          <a:p>
            <a:endParaRPr lang="en-GB" sz="2000" dirty="0" smtClean="0">
              <a:solidFill>
                <a:prstClr val="black"/>
              </a:solidFill>
              <a:latin typeface="Arial" pitchFamily="34" charset="0"/>
              <a:cs typeface="Arial" pitchFamily="34" charset="0"/>
            </a:endParaRPr>
          </a:p>
          <a:p>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kern="0" dirty="0">
              <a:solidFill>
                <a:prstClr val="black"/>
              </a:solidFill>
              <a:latin typeface="Arial" pitchFamily="34" charset="0"/>
              <a:ea typeface="ＭＳ Ｐゴシック" charset="0"/>
              <a:cs typeface="Arial" pitchFamily="34" charset="0"/>
            </a:endParaRPr>
          </a:p>
          <a:p>
            <a:pPr marL="360000" indent="-360000">
              <a:defRPr/>
            </a:pPr>
            <a:endParaRPr lang="en-US"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US" sz="2000" kern="0" dirty="0">
              <a:solidFill>
                <a:prstClr val="black"/>
              </a:solidFill>
              <a:latin typeface="Arial" pitchFamily="34" charset="0"/>
              <a:ea typeface="ＭＳ Ｐゴシック" charset="0"/>
              <a:cs typeface="Arial" pitchFamily="34" charset="0"/>
            </a:endParaRPr>
          </a:p>
        </p:txBody>
      </p:sp>
      <p:pic>
        <p:nvPicPr>
          <p:cNvPr id="5" name="Picture 2"/>
          <p:cNvPicPr>
            <a:picLocks noChangeAspect="1" noChangeArrowheads="1"/>
          </p:cNvPicPr>
          <p:nvPr/>
        </p:nvPicPr>
        <p:blipFill>
          <a:blip r:embed="rId3" cstate="print"/>
          <a:srcRect t="4403" r="703" b="65427"/>
          <a:stretch>
            <a:fillRect/>
          </a:stretch>
        </p:blipFill>
        <p:spPr bwMode="auto">
          <a:xfrm>
            <a:off x="710544" y="2443654"/>
            <a:ext cx="7700776" cy="3184634"/>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0"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TERMS AND CONDITIONS</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4633" y="1525339"/>
            <a:ext cx="8982075" cy="4321175"/>
          </a:xfrm>
          <a:prstGeom prst="rect">
            <a:avLst/>
          </a:prstGeom>
        </p:spPr>
        <p:txBody>
          <a:bodyPr/>
          <a:lstStyle/>
          <a:p>
            <a:pPr marL="360000" indent="-360000" defTabSz="914400">
              <a:defRPr/>
            </a:pPr>
            <a:r>
              <a:rPr lang="en-GB" sz="2000" dirty="0" smtClean="0">
                <a:solidFill>
                  <a:prstClr val="black"/>
                </a:solidFill>
                <a:latin typeface="Arial" pitchFamily="34" charset="0"/>
                <a:cs typeface="Arial" pitchFamily="34" charset="0"/>
              </a:rPr>
              <a:t>The E-signature is a combination of answering ‘yes’, entering the correct</a:t>
            </a:r>
          </a:p>
          <a:p>
            <a:pPr marL="360000" indent="-360000" defTabSz="914400">
              <a:defRPr/>
            </a:pPr>
            <a:r>
              <a:rPr lang="en-GB" sz="2000" dirty="0" smtClean="0">
                <a:solidFill>
                  <a:prstClr val="black"/>
                </a:solidFill>
                <a:latin typeface="Arial" pitchFamily="34" charset="0"/>
                <a:cs typeface="Arial" pitchFamily="34" charset="0"/>
              </a:rPr>
              <a:t>password and submitting the application:</a:t>
            </a:r>
          </a:p>
          <a:p>
            <a:pPr marL="360000" indent="-360000"/>
            <a:endParaRPr lang="en-GB" sz="2000" dirty="0" smtClean="0">
              <a:solidFill>
                <a:prstClr val="black"/>
              </a:solidFill>
              <a:latin typeface="Arial" pitchFamily="34" charset="0"/>
              <a:cs typeface="Arial" pitchFamily="34" charset="0"/>
            </a:endParaRPr>
          </a:p>
          <a:p>
            <a:pPr marL="360000" indent="-360000"/>
            <a:endParaRPr lang="en-GB" sz="2000" dirty="0" smtClean="0">
              <a:solidFill>
                <a:prstClr val="black"/>
              </a:solidFill>
              <a:latin typeface="Arial" pitchFamily="34" charset="0"/>
              <a:cs typeface="Arial" pitchFamily="34" charset="0"/>
            </a:endParaRPr>
          </a:p>
          <a:p>
            <a:pPr marL="360000" indent="-360000"/>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dirty="0" smtClean="0">
              <a:solidFill>
                <a:prstClr val="black"/>
              </a:solidFill>
              <a:latin typeface="Arial" pitchFamily="34" charset="0"/>
              <a:cs typeface="Arial" pitchFamily="34" charset="0"/>
            </a:endParaRPr>
          </a:p>
          <a:p>
            <a:pPr marL="360000" indent="-360000">
              <a:defRPr/>
            </a:pPr>
            <a:endParaRPr lang="en-GB" sz="2000" kern="0" dirty="0">
              <a:solidFill>
                <a:prstClr val="black"/>
              </a:solidFill>
              <a:latin typeface="Arial" pitchFamily="34" charset="0"/>
              <a:ea typeface="ＭＳ Ｐゴシック" charset="0"/>
              <a:cs typeface="Arial" pitchFamily="34" charset="0"/>
            </a:endParaRPr>
          </a:p>
          <a:p>
            <a:pPr marL="360000" indent="-360000">
              <a:defRPr/>
            </a:pPr>
            <a:endParaRPr lang="en-US"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GB" sz="2000" kern="0" dirty="0">
              <a:solidFill>
                <a:prstClr val="black"/>
              </a:solidFill>
              <a:latin typeface="Arial" pitchFamily="34" charset="0"/>
              <a:ea typeface="ＭＳ Ｐゴシック" charset="0"/>
              <a:cs typeface="Arial" pitchFamily="34" charset="0"/>
            </a:endParaRPr>
          </a:p>
          <a:p>
            <a:pPr marL="360000" indent="-360000">
              <a:buFontTx/>
              <a:buChar char="•"/>
              <a:defRPr/>
            </a:pPr>
            <a:endParaRPr lang="en-US" sz="2000" kern="0" dirty="0">
              <a:solidFill>
                <a:prstClr val="black"/>
              </a:solidFill>
              <a:latin typeface="Arial" pitchFamily="34" charset="0"/>
              <a:ea typeface="ＭＳ Ｐゴシック" charset="0"/>
              <a:cs typeface="Arial" pitchFamily="34" charset="0"/>
            </a:endParaRPr>
          </a:p>
        </p:txBody>
      </p:sp>
      <p:pic>
        <p:nvPicPr>
          <p:cNvPr id="4098" name="Picture 2"/>
          <p:cNvPicPr>
            <a:picLocks noChangeAspect="1" noChangeArrowheads="1"/>
          </p:cNvPicPr>
          <p:nvPr/>
        </p:nvPicPr>
        <p:blipFill>
          <a:blip r:embed="rId3"/>
          <a:srcRect l="24597" t="13722" r="24737" b="34778"/>
          <a:stretch>
            <a:fillRect/>
          </a:stretch>
        </p:blipFill>
        <p:spPr bwMode="auto">
          <a:xfrm>
            <a:off x="1081166" y="2333300"/>
            <a:ext cx="6990766" cy="399510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sp>
        <p:nvSpPr>
          <p:cNvPr id="4"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TERMS AND CONDITIONS AGREEMENT</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3091" t="10174" r="24703" b="34918"/>
          <a:stretch>
            <a:fillRect/>
          </a:stretch>
        </p:blipFill>
        <p:spPr bwMode="auto">
          <a:xfrm>
            <a:off x="982641" y="1579004"/>
            <a:ext cx="7151426" cy="4228734"/>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2"/>
          <a:srcRect l="23780" t="65984" r="25799" b="9302"/>
          <a:stretch>
            <a:fillRect/>
          </a:stretch>
        </p:blipFill>
        <p:spPr bwMode="auto">
          <a:xfrm>
            <a:off x="1182565" y="3885278"/>
            <a:ext cx="6774079" cy="1866813"/>
          </a:xfrm>
          <a:prstGeom prst="rect">
            <a:avLst/>
          </a:prstGeom>
          <a:noFill/>
          <a:ln w="9525">
            <a:solidFill>
              <a:schemeClr val="bg1"/>
            </a:solidFill>
            <a:miter lim="800000"/>
            <a:headEnd/>
            <a:tailEnd/>
          </a:ln>
          <a:effectLst/>
        </p:spPr>
      </p:pic>
      <p:sp>
        <p:nvSpPr>
          <p:cNvPr id="6"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 APPLICATIONS</a:t>
            </a:r>
            <a:endParaRPr lang="en-US" sz="2800" dirty="0">
              <a:solidFill>
                <a:schemeClr val="accent6">
                  <a:lumMod val="75000"/>
                </a:schemeClr>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E-SIGNATURES – APPLICATION SUBMITTED PAGE</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1317578" y="2064466"/>
            <a:ext cx="1839912" cy="1570037"/>
          </a:xfrm>
          <a:prstGeom prst="rect">
            <a:avLst/>
          </a:prstGeom>
          <a:noFill/>
          <a:ln w="9525">
            <a:noFill/>
            <a:miter lim="800000"/>
            <a:headEnd/>
            <a:tailEnd/>
          </a:ln>
        </p:spPr>
        <p:txBody>
          <a:bodyPr>
            <a:spAutoFit/>
          </a:bodyPr>
          <a:lstStyle/>
          <a:p>
            <a:pPr algn="ctr">
              <a:spcAft>
                <a:spcPts val="1200"/>
              </a:spcAft>
            </a:pPr>
            <a:r>
              <a:rPr lang="en-US" sz="9600" dirty="0">
                <a:solidFill>
                  <a:prstClr val="white"/>
                </a:solidFill>
                <a:latin typeface="Arial" pitchFamily="34" charset="0"/>
                <a:cs typeface="Arial" pitchFamily="34" charset="0"/>
              </a:rPr>
              <a:t>?</a:t>
            </a:r>
          </a:p>
        </p:txBody>
      </p:sp>
      <p:sp>
        <p:nvSpPr>
          <p:cNvPr id="5" name="TextBox 4"/>
          <p:cNvSpPr txBox="1">
            <a:spLocks noChangeArrowheads="1"/>
          </p:cNvSpPr>
          <p:nvPr/>
        </p:nvSpPr>
        <p:spPr bwMode="auto">
          <a:xfrm>
            <a:off x="3203574" y="2530475"/>
            <a:ext cx="5653823" cy="1046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solidFill>
                  <a:srgbClr val="DD4814"/>
                </a:solidFill>
                <a:cs typeface="Arial" charset="0"/>
              </a:rPr>
              <a:t>SLC BY THE NUMBERS</a:t>
            </a:r>
          </a:p>
          <a:p>
            <a:pPr eaLnBrk="1" hangingPunct="1">
              <a:defRPr/>
            </a:pPr>
            <a:r>
              <a:rPr lang="en-US" sz="2000" dirty="0" smtClean="0">
                <a:solidFill>
                  <a:prstClr val="black"/>
                </a:solidFill>
                <a:cs typeface="Arial" charset="0"/>
              </a:rPr>
              <a:t>FACTS &amp; FIGURES</a:t>
            </a:r>
          </a:p>
          <a:p>
            <a:pPr eaLnBrk="1" hangingPunct="1">
              <a:defRPr/>
            </a:pPr>
            <a:endParaRPr lang="en-US" sz="2000" dirty="0" smtClean="0">
              <a:solidFill>
                <a:prstClr val="black"/>
              </a:solidFill>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a:spLocks noChangeArrowheads="1"/>
          </p:cNvSpPr>
          <p:nvPr/>
        </p:nvSpPr>
        <p:spPr bwMode="auto">
          <a:xfrm>
            <a:off x="3224665" y="2518301"/>
            <a:ext cx="6602413"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STUDENT LOAN REPAYMENTS</a:t>
            </a:r>
          </a:p>
          <a:p>
            <a:pPr>
              <a:spcAft>
                <a:spcPts val="600"/>
              </a:spcAft>
            </a:pPr>
            <a:r>
              <a:rPr lang="en-US" sz="2000" dirty="0" smtClean="0">
                <a:latin typeface="Arial" pitchFamily="34" charset="0"/>
                <a:cs typeface="Arial" pitchFamily="34" charset="0"/>
              </a:rPr>
              <a:t>OVERVIEW</a:t>
            </a:r>
            <a:endParaRPr lang="en-US" sz="2000" dirty="0">
              <a:latin typeface="Arial" pitchFamily="34" charset="0"/>
              <a:cs typeface="Arial" pitchFamily="34" charset="0"/>
            </a:endParaRPr>
          </a:p>
        </p:txBody>
      </p:sp>
      <p:sp>
        <p:nvSpPr>
          <p:cNvPr id="2" name="TextBox 12"/>
          <p:cNvSpPr txBox="1">
            <a:spLocks noChangeArrowheads="1"/>
          </p:cNvSpPr>
          <p:nvPr/>
        </p:nvSpPr>
        <p:spPr bwMode="auto">
          <a:xfrm>
            <a:off x="1311275" y="2651125"/>
            <a:ext cx="1839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2</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04711" y="5738588"/>
            <a:ext cx="8939289" cy="923330"/>
            <a:chOff x="-1583146" y="3432097"/>
            <a:chExt cx="8939289" cy="923330"/>
          </a:xfrm>
        </p:grpSpPr>
        <p:sp>
          <p:nvSpPr>
            <p:cNvPr id="11" name="Rounded Rectangle 10"/>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5"/>
            <p:cNvSpPr>
              <a:spLocks noChangeArrowheads="1"/>
            </p:cNvSpPr>
            <p:nvPr/>
          </p:nvSpPr>
          <p:spPr bwMode="auto">
            <a:xfrm>
              <a:off x="-759791" y="3556631"/>
              <a:ext cx="8115934" cy="707886"/>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a:t>
              </a:r>
              <a:r>
                <a:rPr lang="en-GB" sz="2000" dirty="0" smtClean="0">
                  <a:solidFill>
                    <a:srgbClr val="000000"/>
                  </a:solidFill>
                  <a:latin typeface="Arial" pitchFamily="34" charset="0"/>
                  <a:cs typeface="Arial" pitchFamily="34" charset="0"/>
                </a:rPr>
                <a:t>If students move or work overseas, repayments will be</a:t>
              </a:r>
              <a:r>
                <a:rPr lang="en-GB" sz="2000" dirty="0" smtClean="0">
                  <a:latin typeface="Arial" pitchFamily="34" charset="0"/>
                  <a:cs typeface="Arial" pitchFamily="34" charset="0"/>
                </a:rPr>
                <a:t> 9% of any </a:t>
              </a:r>
            </a:p>
            <a:p>
              <a:r>
                <a:rPr lang="en-GB" sz="2000" dirty="0" smtClean="0">
                  <a:latin typeface="Arial" pitchFamily="34" charset="0"/>
                  <a:cs typeface="Arial" pitchFamily="34" charset="0"/>
                </a:rPr>
                <a:t> earnings over the threshold for the country they are living in</a:t>
              </a:r>
              <a:endParaRPr lang="en-GB" sz="2000" dirty="0" smtClean="0">
                <a:solidFill>
                  <a:srgbClr val="000000"/>
                </a:solidFill>
                <a:latin typeface="Arial" pitchFamily="34" charset="0"/>
                <a:cs typeface="Arial" pitchFamily="34" charset="0"/>
              </a:endParaRPr>
            </a:p>
          </p:txBody>
        </p:sp>
        <p:sp>
          <p:nvSpPr>
            <p:cNvPr id="13" name="Oval 12"/>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16"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STUDENT LOAN REPAYMENTS</a:t>
            </a:r>
            <a:endParaRPr lang="en-US" sz="2800" dirty="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sp>
        <p:nvSpPr>
          <p:cNvPr id="9" name="Text Box 4"/>
          <p:cNvSpPr txBox="1">
            <a:spLocks noChangeArrowheads="1"/>
          </p:cNvSpPr>
          <p:nvPr/>
        </p:nvSpPr>
        <p:spPr bwMode="auto">
          <a:xfrm>
            <a:off x="243513" y="1582407"/>
            <a:ext cx="8953500" cy="4124206"/>
          </a:xfrm>
          <a:prstGeom prst="rect">
            <a:avLst/>
          </a:prstGeom>
          <a:noFill/>
          <a:ln w="9525">
            <a:noFill/>
            <a:miter lim="800000"/>
            <a:headEnd/>
            <a:tailEnd/>
          </a:ln>
        </p:spPr>
        <p:txBody>
          <a:bodyPr>
            <a:spAutoFit/>
          </a:bodyPr>
          <a:lstStyle/>
          <a:p>
            <a:pPr marL="360000" indent="-358775">
              <a:buFont typeface="Arial" pitchFamily="34" charset="0"/>
              <a:buChar char="•"/>
            </a:pPr>
            <a:r>
              <a:rPr lang="en-GB" sz="2000" dirty="0" smtClean="0">
                <a:latin typeface="Arial" pitchFamily="34" charset="0"/>
                <a:cs typeface="Arial" pitchFamily="34" charset="0"/>
              </a:rPr>
              <a:t>Since 6</a:t>
            </a:r>
            <a:r>
              <a:rPr lang="en-GB" sz="2000" baseline="30000" dirty="0" smtClean="0">
                <a:latin typeface="Arial" pitchFamily="34" charset="0"/>
                <a:cs typeface="Arial" pitchFamily="34" charset="0"/>
              </a:rPr>
              <a:t>th</a:t>
            </a:r>
            <a:r>
              <a:rPr lang="en-GB" sz="2000" dirty="0" smtClean="0">
                <a:latin typeface="Arial" pitchFamily="34" charset="0"/>
                <a:cs typeface="Arial" pitchFamily="34" charset="0"/>
              </a:rPr>
              <a:t> April, students </a:t>
            </a:r>
            <a:r>
              <a:rPr lang="en-GB" sz="2000" dirty="0">
                <a:latin typeface="Arial" pitchFamily="34" charset="0"/>
                <a:cs typeface="Arial" pitchFamily="34" charset="0"/>
              </a:rPr>
              <a:t>won’t make repayments until </a:t>
            </a:r>
            <a:r>
              <a:rPr lang="en-GB" sz="2000" dirty="0" smtClean="0">
                <a:latin typeface="Arial" pitchFamily="34" charset="0"/>
                <a:cs typeface="Arial" pitchFamily="34" charset="0"/>
              </a:rPr>
              <a:t>their future </a:t>
            </a:r>
            <a:r>
              <a:rPr lang="en-GB" sz="2000" dirty="0">
                <a:latin typeface="Arial" pitchFamily="34" charset="0"/>
                <a:cs typeface="Arial" pitchFamily="34" charset="0"/>
              </a:rPr>
              <a:t>income is </a:t>
            </a:r>
            <a:r>
              <a:rPr lang="en-GB" sz="2000" dirty="0" smtClean="0">
                <a:latin typeface="Arial" pitchFamily="34" charset="0"/>
                <a:cs typeface="Arial" pitchFamily="34" charset="0"/>
              </a:rPr>
              <a:t>over  </a:t>
            </a:r>
            <a:r>
              <a:rPr lang="en-GB" sz="2000" b="1" dirty="0" smtClean="0">
                <a:latin typeface="Arial" pitchFamily="34" charset="0"/>
                <a:cs typeface="Arial" pitchFamily="34" charset="0"/>
              </a:rPr>
              <a:t>£25,000 </a:t>
            </a:r>
            <a:r>
              <a:rPr lang="en-GB" sz="2000" dirty="0">
                <a:latin typeface="Arial" pitchFamily="34" charset="0"/>
                <a:cs typeface="Arial" pitchFamily="34" charset="0"/>
              </a:rPr>
              <a:t>a year </a:t>
            </a:r>
            <a:r>
              <a:rPr lang="en-GB" sz="2000" dirty="0" smtClean="0">
                <a:latin typeface="Arial" pitchFamily="34" charset="0"/>
                <a:cs typeface="Arial" pitchFamily="34" charset="0"/>
              </a:rPr>
              <a:t>gross, i.e. </a:t>
            </a:r>
            <a:r>
              <a:rPr lang="en-GB" sz="2000" b="1" dirty="0" smtClean="0">
                <a:latin typeface="Arial" pitchFamily="34" charset="0"/>
                <a:cs typeface="Arial" pitchFamily="34" charset="0"/>
              </a:rPr>
              <a:t>£480</a:t>
            </a:r>
            <a:r>
              <a:rPr lang="en-GB" sz="2000" dirty="0" smtClean="0">
                <a:latin typeface="Arial" pitchFamily="34" charset="0"/>
                <a:cs typeface="Arial" pitchFamily="34" charset="0"/>
              </a:rPr>
              <a:t> a week or </a:t>
            </a:r>
            <a:r>
              <a:rPr lang="en-GB" sz="2000" b="1" dirty="0" smtClean="0">
                <a:latin typeface="Arial" pitchFamily="34" charset="0"/>
                <a:cs typeface="Arial" pitchFamily="34" charset="0"/>
              </a:rPr>
              <a:t>£2083 </a:t>
            </a:r>
            <a:r>
              <a:rPr lang="en-GB" sz="2000" dirty="0" smtClean="0">
                <a:latin typeface="Arial" pitchFamily="34" charset="0"/>
                <a:cs typeface="Arial" pitchFamily="34" charset="0"/>
              </a:rPr>
              <a:t>a month (before tax) – threshold was formerly £21,000 a year.</a:t>
            </a:r>
            <a:endParaRPr lang="en-GB" sz="2000" dirty="0">
              <a:latin typeface="Arial" pitchFamily="34" charset="0"/>
              <a:cs typeface="Arial" pitchFamily="34" charset="0"/>
            </a:endParaRPr>
          </a:p>
          <a:p>
            <a:pPr marL="360000" indent="-358775">
              <a:buFont typeface="Arial" pitchFamily="34" charset="0"/>
              <a:buChar char="•"/>
            </a:pPr>
            <a:endParaRPr lang="en-GB" sz="1400" dirty="0">
              <a:latin typeface="Arial" pitchFamily="34" charset="0"/>
              <a:cs typeface="Arial" pitchFamily="34" charset="0"/>
            </a:endParaRPr>
          </a:p>
          <a:p>
            <a:pPr marL="360000" indent="-358775">
              <a:buFont typeface="Arial" pitchFamily="34" charset="0"/>
              <a:buChar char="•"/>
            </a:pPr>
            <a:r>
              <a:rPr lang="en-GB" sz="2000" dirty="0" smtClean="0">
                <a:latin typeface="Arial" pitchFamily="34" charset="0"/>
                <a:cs typeface="Arial" pitchFamily="34" charset="0"/>
              </a:rPr>
              <a:t>If they study full-time, students will be due to start repaying in the April after completing or leaving/withdrawing from their course</a:t>
            </a:r>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endParaRPr lang="en-GB" sz="1400" dirty="0">
              <a:latin typeface="Arial" pitchFamily="34" charset="0"/>
              <a:cs typeface="Arial" pitchFamily="34" charset="0"/>
            </a:endParaRPr>
          </a:p>
          <a:p>
            <a:pPr marL="360000" indent="-358775">
              <a:buFont typeface="Arial" pitchFamily="34" charset="0"/>
              <a:buChar char="•"/>
            </a:pPr>
            <a:r>
              <a:rPr lang="en-GB" sz="2000" dirty="0" smtClean="0">
                <a:latin typeface="Arial" pitchFamily="34" charset="0"/>
                <a:cs typeface="Arial" pitchFamily="34" charset="0"/>
              </a:rPr>
              <a:t>They’ll </a:t>
            </a:r>
            <a:r>
              <a:rPr lang="en-GB" sz="2000" dirty="0">
                <a:latin typeface="Arial" pitchFamily="34" charset="0"/>
                <a:cs typeface="Arial" pitchFamily="34" charset="0"/>
              </a:rPr>
              <a:t>repay 9% of </a:t>
            </a:r>
            <a:r>
              <a:rPr lang="en-GB" sz="2000" dirty="0" smtClean="0">
                <a:latin typeface="Arial" pitchFamily="34" charset="0"/>
                <a:cs typeface="Arial" pitchFamily="34" charset="0"/>
              </a:rPr>
              <a:t>any </a:t>
            </a:r>
            <a:r>
              <a:rPr lang="en-GB" sz="2000" dirty="0">
                <a:latin typeface="Arial" pitchFamily="34" charset="0"/>
                <a:cs typeface="Arial" pitchFamily="34" charset="0"/>
              </a:rPr>
              <a:t>income over £</a:t>
            </a:r>
            <a:r>
              <a:rPr lang="en-GB" sz="2000" dirty="0" smtClean="0">
                <a:latin typeface="Arial" pitchFamily="34" charset="0"/>
                <a:cs typeface="Arial" pitchFamily="34" charset="0"/>
              </a:rPr>
              <a:t>25,000 </a:t>
            </a:r>
            <a:r>
              <a:rPr lang="en-GB" sz="2000" dirty="0">
                <a:latin typeface="Arial" pitchFamily="34" charset="0"/>
                <a:cs typeface="Arial" pitchFamily="34" charset="0"/>
              </a:rPr>
              <a:t>and if </a:t>
            </a:r>
            <a:r>
              <a:rPr lang="en-GB" sz="2000" dirty="0" smtClean="0">
                <a:latin typeface="Arial" pitchFamily="34" charset="0"/>
                <a:cs typeface="Arial" pitchFamily="34" charset="0"/>
              </a:rPr>
              <a:t>employed, </a:t>
            </a:r>
            <a:r>
              <a:rPr lang="en-GB" sz="2000" dirty="0">
                <a:latin typeface="Arial" pitchFamily="34" charset="0"/>
                <a:cs typeface="Arial" pitchFamily="34" charset="0"/>
              </a:rPr>
              <a:t>deductions will be made from </a:t>
            </a:r>
            <a:r>
              <a:rPr lang="en-GB" sz="2000" dirty="0" smtClean="0">
                <a:latin typeface="Arial" pitchFamily="34" charset="0"/>
                <a:cs typeface="Arial" pitchFamily="34" charset="0"/>
              </a:rPr>
              <a:t>their </a:t>
            </a:r>
            <a:r>
              <a:rPr lang="en-GB" sz="2000" dirty="0">
                <a:latin typeface="Arial" pitchFamily="34" charset="0"/>
                <a:cs typeface="Arial" pitchFamily="34" charset="0"/>
              </a:rPr>
              <a:t>pay through the HMRC tax </a:t>
            </a:r>
            <a:r>
              <a:rPr lang="en-GB" sz="2000" dirty="0" smtClean="0">
                <a:latin typeface="Arial" pitchFamily="34" charset="0"/>
                <a:cs typeface="Arial" pitchFamily="34" charset="0"/>
              </a:rPr>
              <a:t>system*</a:t>
            </a:r>
            <a:endParaRPr lang="en-GB" sz="2000" dirty="0">
              <a:latin typeface="Arial" pitchFamily="34" charset="0"/>
              <a:cs typeface="Arial" pitchFamily="34" charset="0"/>
            </a:endParaRPr>
          </a:p>
          <a:p>
            <a:pPr marL="360000" indent="-358775">
              <a:buFont typeface="Arial" pitchFamily="34" charset="0"/>
              <a:buChar char="•"/>
            </a:pPr>
            <a:endParaRPr lang="en-GB" sz="1400" dirty="0">
              <a:latin typeface="Arial" pitchFamily="34" charset="0"/>
              <a:cs typeface="Arial" pitchFamily="34" charset="0"/>
            </a:endParaRPr>
          </a:p>
          <a:p>
            <a:pPr marL="360000" indent="-358775">
              <a:buFont typeface="Arial" pitchFamily="34" charset="0"/>
              <a:buChar char="•"/>
            </a:pPr>
            <a:r>
              <a:rPr lang="en-GB" sz="2000" dirty="0">
                <a:latin typeface="Arial" pitchFamily="34" charset="0"/>
                <a:cs typeface="Arial" pitchFamily="34" charset="0"/>
              </a:rPr>
              <a:t>If  </a:t>
            </a:r>
            <a:r>
              <a:rPr lang="en-GB" sz="2000" dirty="0" smtClean="0">
                <a:latin typeface="Arial" pitchFamily="34" charset="0"/>
                <a:cs typeface="Arial" pitchFamily="34" charset="0"/>
              </a:rPr>
              <a:t>their </a:t>
            </a:r>
            <a:r>
              <a:rPr lang="en-GB" sz="2000" dirty="0">
                <a:latin typeface="Arial" pitchFamily="34" charset="0"/>
                <a:cs typeface="Arial" pitchFamily="34" charset="0"/>
              </a:rPr>
              <a:t>income falls to £</a:t>
            </a:r>
            <a:r>
              <a:rPr lang="en-GB" sz="2000" dirty="0" smtClean="0">
                <a:latin typeface="Arial" pitchFamily="34" charset="0"/>
                <a:cs typeface="Arial" pitchFamily="34" charset="0"/>
              </a:rPr>
              <a:t>25,000 </a:t>
            </a:r>
            <a:r>
              <a:rPr lang="en-GB" sz="2000" dirty="0">
                <a:latin typeface="Arial" pitchFamily="34" charset="0"/>
                <a:cs typeface="Arial" pitchFamily="34" charset="0"/>
              </a:rPr>
              <a:t>or below </a:t>
            </a:r>
            <a:r>
              <a:rPr lang="en-GB" sz="2000" dirty="0" smtClean="0">
                <a:latin typeface="Arial" pitchFamily="34" charset="0"/>
                <a:cs typeface="Arial" pitchFamily="34" charset="0"/>
              </a:rPr>
              <a:t>repayments </a:t>
            </a:r>
            <a:r>
              <a:rPr lang="en-GB" sz="2000" dirty="0">
                <a:latin typeface="Arial" pitchFamily="34" charset="0"/>
                <a:cs typeface="Arial" pitchFamily="34" charset="0"/>
              </a:rPr>
              <a:t>will </a:t>
            </a:r>
            <a:r>
              <a:rPr lang="en-GB" sz="2000" dirty="0" smtClean="0">
                <a:latin typeface="Arial" pitchFamily="34" charset="0"/>
                <a:cs typeface="Arial" pitchFamily="34" charset="0"/>
              </a:rPr>
              <a:t>stop; a</a:t>
            </a:r>
            <a:r>
              <a:rPr lang="en-GB" sz="2000" dirty="0" smtClean="0">
                <a:solidFill>
                  <a:srgbClr val="000000"/>
                </a:solidFill>
                <a:latin typeface="Arial" pitchFamily="34" charset="0"/>
                <a:cs typeface="Arial" pitchFamily="34" charset="0"/>
              </a:rPr>
              <a:t>ny </a:t>
            </a:r>
            <a:r>
              <a:rPr lang="en-GB" sz="2000" dirty="0">
                <a:solidFill>
                  <a:srgbClr val="000000"/>
                </a:solidFill>
                <a:latin typeface="Arial" pitchFamily="34" charset="0"/>
                <a:cs typeface="Arial" pitchFamily="34" charset="0"/>
              </a:rPr>
              <a:t>outstanding loan balance </a:t>
            </a:r>
            <a:r>
              <a:rPr lang="en-GB" sz="2000" dirty="0" smtClean="0">
                <a:solidFill>
                  <a:srgbClr val="000000"/>
                </a:solidFill>
                <a:latin typeface="Arial" pitchFamily="34" charset="0"/>
                <a:cs typeface="Arial" pitchFamily="34" charset="0"/>
              </a:rPr>
              <a:t>is </a:t>
            </a:r>
            <a:r>
              <a:rPr lang="en-GB" sz="2000" dirty="0">
                <a:solidFill>
                  <a:srgbClr val="000000"/>
                </a:solidFill>
                <a:latin typeface="Arial" pitchFamily="34" charset="0"/>
                <a:cs typeface="Arial" pitchFamily="34" charset="0"/>
              </a:rPr>
              <a:t>written off 30 years after entering </a:t>
            </a:r>
            <a:r>
              <a:rPr lang="en-GB" sz="2000" dirty="0" smtClean="0">
                <a:solidFill>
                  <a:srgbClr val="000000"/>
                </a:solidFill>
                <a:latin typeface="Arial" pitchFamily="34" charset="0"/>
                <a:cs typeface="Arial" pitchFamily="34" charset="0"/>
              </a:rPr>
              <a:t>repayment</a:t>
            </a:r>
            <a:endParaRPr lang="en-GB" sz="2000" dirty="0">
              <a:solidFill>
                <a:srgbClr val="000000"/>
              </a:solidFill>
              <a:latin typeface="Arial" pitchFamily="34" charset="0"/>
              <a:cs typeface="Arial" pitchFamily="34" charset="0"/>
            </a:endParaRPr>
          </a:p>
          <a:p>
            <a:pPr marL="360000" indent="-358775"/>
            <a:endParaRPr lang="en-GB" sz="2000" dirty="0">
              <a:latin typeface="Arial" pitchFamily="34" charset="0"/>
              <a:cs typeface="Arial" pitchFamily="34" charset="0"/>
            </a:endParaRPr>
          </a:p>
          <a:p>
            <a:pPr marL="360000" indent="-358775">
              <a:buFont typeface="Arial" pitchFamily="34" charset="0"/>
              <a:buChar char="•"/>
            </a:pPr>
            <a:endParaRPr lang="en-GB"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2291" name="Group 3"/>
          <p:cNvGraphicFramePr>
            <a:graphicFrameLocks noGrp="1"/>
          </p:cNvGraphicFramePr>
          <p:nvPr>
            <p:ph idx="4294967295"/>
          </p:nvPr>
        </p:nvGraphicFramePr>
        <p:xfrm>
          <a:off x="520262" y="2026800"/>
          <a:ext cx="8229592" cy="3576720"/>
        </p:xfrm>
        <a:graphic>
          <a:graphicData uri="http://schemas.openxmlformats.org/drawingml/2006/table">
            <a:tbl>
              <a:tblPr>
                <a:tableStyleId>{C4B1156A-380E-4F78-BDF5-A606A8083BF9}</a:tableStyleId>
              </a:tblPr>
              <a:tblGrid>
                <a:gridCol w="2136044"/>
                <a:gridCol w="3050097"/>
                <a:gridCol w="3043451"/>
              </a:tblGrid>
              <a:tr h="648175">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900" b="0" u="none" strike="noStrike" cap="none" normalizeH="0" baseline="0" dirty="0" smtClean="0">
                          <a:ln>
                            <a:noFill/>
                          </a:ln>
                          <a:solidFill>
                            <a:schemeClr val="bg1"/>
                          </a:solidFill>
                          <a:effectLst/>
                          <a:latin typeface="Arial" pitchFamily="34" charset="0"/>
                          <a:cs typeface="Arial" pitchFamily="34" charset="0"/>
                        </a:rPr>
                        <a:t>Annual Gross Income</a:t>
                      </a:r>
                      <a:endParaRPr kumimoji="0" lang="en-GB" sz="19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900" b="0" u="none" strike="noStrike" cap="none" normalizeH="0" baseline="0" dirty="0" smtClean="0">
                          <a:ln>
                            <a:noFill/>
                          </a:ln>
                          <a:solidFill>
                            <a:schemeClr val="bg1"/>
                          </a:solidFill>
                          <a:effectLst/>
                          <a:latin typeface="Arial" pitchFamily="34" charset="0"/>
                          <a:cs typeface="Arial" pitchFamily="34" charset="0"/>
                        </a:rPr>
                        <a:t>Monthly Repayment</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900" b="0" i="0" u="none" strike="noStrike" cap="none" normalizeH="0" baseline="0" dirty="0" smtClean="0">
                          <a:ln>
                            <a:noFill/>
                          </a:ln>
                          <a:solidFill>
                            <a:schemeClr val="bg1"/>
                          </a:solidFill>
                          <a:effectLst/>
                          <a:latin typeface="Arial" pitchFamily="34" charset="0"/>
                          <a:cs typeface="Arial" pitchFamily="34" charset="0"/>
                        </a:rPr>
                        <a:t>(Approx @ £21,000)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900" b="0" u="none" strike="noStrike" cap="none" normalizeH="0" baseline="0" dirty="0" smtClean="0">
                          <a:ln>
                            <a:noFill/>
                          </a:ln>
                          <a:solidFill>
                            <a:schemeClr val="bg1"/>
                          </a:solidFill>
                          <a:effectLst/>
                          <a:latin typeface="Arial" pitchFamily="34" charset="0"/>
                          <a:cs typeface="Arial" pitchFamily="34" charset="0"/>
                        </a:rPr>
                        <a:t>Monthly Repayment</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900" b="0" u="none" strike="noStrike" cap="none" normalizeH="0" baseline="0" dirty="0" smtClean="0">
                          <a:ln>
                            <a:noFill/>
                          </a:ln>
                          <a:solidFill>
                            <a:schemeClr val="bg1"/>
                          </a:solidFill>
                          <a:effectLst/>
                          <a:latin typeface="Arial" pitchFamily="34" charset="0"/>
                          <a:cs typeface="Arial" pitchFamily="34" charset="0"/>
                        </a:rPr>
                        <a:t> (Approx @ £25,000)</a:t>
                      </a:r>
                      <a:endParaRPr kumimoji="0" lang="en-GB" sz="19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98236">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£25,000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236">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98236">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£35,000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£105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£75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236">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£142</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£112</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98236">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£45,000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£180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£150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236">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£50,000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£217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£187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246204">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£292</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£262</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STUDENT LOAN REPAYMENTS</a:t>
            </a:r>
            <a:endParaRPr lang="en-US" sz="2800" dirty="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THE FIGURES</a:t>
            </a:r>
            <a:endParaRPr lang="en-US" sz="2000" dirty="0">
              <a:latin typeface="Arial" pitchFamily="34" charset="0"/>
              <a:cs typeface="Arial" pitchFamily="34" charset="0"/>
            </a:endParaRPr>
          </a:p>
        </p:txBody>
      </p:sp>
      <p:grpSp>
        <p:nvGrpSpPr>
          <p:cNvPr id="2" name="Group 10"/>
          <p:cNvGrpSpPr/>
          <p:nvPr/>
        </p:nvGrpSpPr>
        <p:grpSpPr>
          <a:xfrm>
            <a:off x="204711" y="5738588"/>
            <a:ext cx="8618056" cy="923330"/>
            <a:chOff x="-1583146" y="3432097"/>
            <a:chExt cx="8618056" cy="923330"/>
          </a:xfrm>
        </p:grpSpPr>
        <p:sp>
          <p:nvSpPr>
            <p:cNvPr id="10" name="Rounded Rectangle 9"/>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5"/>
            <p:cNvSpPr>
              <a:spLocks noChangeArrowheads="1"/>
            </p:cNvSpPr>
            <p:nvPr/>
          </p:nvSpPr>
          <p:spPr bwMode="auto">
            <a:xfrm>
              <a:off x="-696727" y="3540865"/>
              <a:ext cx="7722423" cy="707886"/>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From April 2018, the income repayment threshold for ICR Type 1 </a:t>
              </a:r>
            </a:p>
            <a:p>
              <a:r>
                <a:rPr lang="en-GB" sz="2000" dirty="0" smtClean="0">
                  <a:latin typeface="Arial" pitchFamily="34" charset="0"/>
                  <a:cs typeface="Arial" pitchFamily="34" charset="0"/>
                </a:rPr>
                <a:t>(Pre 2012) loans </a:t>
              </a:r>
              <a:r>
                <a:rPr lang="en-GB" sz="2000" dirty="0" smtClean="0">
                  <a:latin typeface="Arial" pitchFamily="34" charset="0"/>
                  <a:cs typeface="Arial" pitchFamily="34" charset="0"/>
                </a:rPr>
                <a:t>is </a:t>
              </a:r>
              <a:r>
                <a:rPr lang="en-GB" sz="2000" b="1" dirty="0" smtClean="0">
                  <a:latin typeface="Arial" pitchFamily="34" charset="0"/>
                  <a:cs typeface="Arial" pitchFamily="34" charset="0"/>
                </a:rPr>
                <a:t>£18,330 </a:t>
              </a:r>
              <a:endParaRPr lang="en-GB" sz="2000" dirty="0" smtClean="0"/>
            </a:p>
          </p:txBody>
        </p:sp>
        <p:sp>
          <p:nvSpPr>
            <p:cNvPr id="17" name="Oval 16"/>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9" name="Rectangle 4"/>
          <p:cNvSpPr>
            <a:spLocks noChangeArrowheads="1"/>
          </p:cNvSpPr>
          <p:nvPr/>
        </p:nvSpPr>
        <p:spPr bwMode="auto">
          <a:xfrm>
            <a:off x="-131977" y="1493579"/>
            <a:ext cx="8597900" cy="400110"/>
          </a:xfrm>
          <a:prstGeom prst="rect">
            <a:avLst/>
          </a:prstGeom>
          <a:noFill/>
          <a:ln w="9525">
            <a:noFill/>
            <a:miter lim="800000"/>
            <a:headEnd/>
            <a:tailEnd/>
          </a:ln>
        </p:spPr>
        <p:txBody>
          <a:bodyPr>
            <a:spAutoFit/>
          </a:bodyPr>
          <a:lstStyle/>
          <a:p>
            <a:pPr algn="ctr"/>
            <a:r>
              <a:rPr lang="en-GB" sz="2000" dirty="0" smtClean="0">
                <a:solidFill>
                  <a:srgbClr val="000000"/>
                </a:solidFill>
                <a:latin typeface="Arial" pitchFamily="34" charset="0"/>
                <a:cs typeface="Arial" pitchFamily="34" charset="0"/>
              </a:rPr>
              <a:t>Monthly repayment comparison of £21,000 and £25,000 thresholds:</a:t>
            </a:r>
            <a:endParaRPr lang="en-US" sz="20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2291" name="Group 3"/>
          <p:cNvGraphicFramePr>
            <a:graphicFrameLocks noGrp="1"/>
          </p:cNvGraphicFramePr>
          <p:nvPr>
            <p:ph idx="4294967295"/>
          </p:nvPr>
        </p:nvGraphicFramePr>
        <p:xfrm>
          <a:off x="299546" y="1580787"/>
          <a:ext cx="8529936" cy="4083924"/>
        </p:xfrm>
        <a:graphic>
          <a:graphicData uri="http://schemas.openxmlformats.org/drawingml/2006/table">
            <a:tbl>
              <a:tblPr>
                <a:tableStyleId>{C4B1156A-380E-4F78-BDF5-A606A8083BF9}</a:tableStyleId>
              </a:tblPr>
              <a:tblGrid>
                <a:gridCol w="2778680"/>
                <a:gridCol w="2740053"/>
                <a:gridCol w="3011203"/>
              </a:tblGrid>
              <a:tr h="768724">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Income each year before tax – BAND 5</a:t>
                      </a: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Income from which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9% is deducted</a:t>
                      </a: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smtClean="0">
                          <a:ln>
                            <a:noFill/>
                          </a:ln>
                          <a:solidFill>
                            <a:schemeClr val="bg1"/>
                          </a:solidFill>
                          <a:effectLst/>
                          <a:latin typeface="Arial" pitchFamily="34" charset="0"/>
                          <a:cs typeface="Arial" pitchFamily="34" charset="0"/>
                        </a:rPr>
                        <a:t>Monthly Repayment (Approx)</a:t>
                      </a:r>
                      <a:endParaRPr kumimoji="0" lang="en-GB" sz="2000" b="0" i="0" u="none" strike="noStrike" cap="none" normalizeH="0" baseline="0" dirty="0" smtClean="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£22,128</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£22,683</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£23,597</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£24,547</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£25,551</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£551</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£4</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£26,565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£1,565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£11</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£27,635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£2,635</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£19</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41440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£28,746</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£3,746</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£28</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pSp>
        <p:nvGrpSpPr>
          <p:cNvPr id="2" name="Group 10"/>
          <p:cNvGrpSpPr/>
          <p:nvPr/>
        </p:nvGrpSpPr>
        <p:grpSpPr>
          <a:xfrm>
            <a:off x="204711" y="5738588"/>
            <a:ext cx="8618056" cy="923330"/>
            <a:chOff x="-1583146" y="3432097"/>
            <a:chExt cx="8618056" cy="923330"/>
          </a:xfrm>
        </p:grpSpPr>
        <p:sp>
          <p:nvSpPr>
            <p:cNvPr id="12" name="Rounded Rectangle 11"/>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5"/>
            <p:cNvSpPr>
              <a:spLocks noChangeArrowheads="1"/>
            </p:cNvSpPr>
            <p:nvPr/>
          </p:nvSpPr>
          <p:spPr bwMode="auto">
            <a:xfrm>
              <a:off x="-759791" y="3522981"/>
              <a:ext cx="7722423" cy="707886"/>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*For illustration only. NHS Pay Band figures taken from: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hlinkClick r:id="rId3"/>
                </a:rPr>
                <a:t>www.rcn.org.uk/employment-and-pay/nhs-pay-scales-2017-18</a:t>
              </a:r>
              <a:r>
                <a:rPr lang="en-GB" sz="2000" dirty="0" smtClean="0">
                  <a:latin typeface="Arial" pitchFamily="34" charset="0"/>
                  <a:cs typeface="Arial" pitchFamily="34" charset="0"/>
                  <a:hlinkClick r:id="rId3"/>
                </a:rPr>
                <a:t> </a:t>
              </a:r>
              <a:endParaRPr lang="en-GB" sz="2000" dirty="0" smtClean="0">
                <a:latin typeface="Arial" pitchFamily="34" charset="0"/>
                <a:cs typeface="Arial" pitchFamily="34" charset="0"/>
              </a:endParaRPr>
            </a:p>
          </p:txBody>
        </p:sp>
        <p:sp>
          <p:nvSpPr>
            <p:cNvPr id="14" name="Oval 13"/>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1351128" y="3432097"/>
              <a:ext cx="42390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16" name="TextBox 14"/>
          <p:cNvSpPr txBox="1">
            <a:spLocks noChangeArrowheads="1"/>
          </p:cNvSpPr>
          <p:nvPr/>
        </p:nvSpPr>
        <p:spPr bwMode="auto">
          <a:xfrm>
            <a:off x="1778000" y="361950"/>
            <a:ext cx="7145283" cy="1123384"/>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B050"/>
                </a:solidFill>
                <a:latin typeface="Arial" pitchFamily="34" charset="0"/>
                <a:cs typeface="Arial" pitchFamily="34" charset="0"/>
              </a:rPr>
              <a:t>REPAYMENT FOR  GRADUATE NURSES*</a:t>
            </a:r>
          </a:p>
          <a:p>
            <a:pPr>
              <a:spcAft>
                <a:spcPts val="600"/>
              </a:spcAft>
            </a:pPr>
            <a:r>
              <a:rPr lang="en-US" sz="2000" dirty="0" smtClean="0">
                <a:latin typeface="Arial" pitchFamily="34" charset="0"/>
                <a:cs typeface="Arial" pitchFamily="34" charset="0"/>
              </a:rPr>
              <a:t>BASED ON 2017/18 FINANCIAL YEAR PAY SCALES AND £25,000 REPAYMENT THRESHOLD (FROM APRIL 2018)</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
          <p:cNvSpPr>
            <a:spLocks noChangeArrowheads="1"/>
          </p:cNvSpPr>
          <p:nvPr/>
        </p:nvSpPr>
        <p:spPr bwMode="auto">
          <a:xfrm>
            <a:off x="246407" y="1367455"/>
            <a:ext cx="8897593" cy="707886"/>
          </a:xfrm>
          <a:prstGeom prst="rect">
            <a:avLst/>
          </a:prstGeom>
          <a:noFill/>
          <a:ln w="9525">
            <a:noFill/>
            <a:miter lim="800000"/>
            <a:headEnd/>
            <a:tailEnd/>
          </a:ln>
        </p:spPr>
        <p:txBody>
          <a:bodyPr wrap="square">
            <a:spAutoFit/>
          </a:bodyPr>
          <a:lstStyle/>
          <a:p>
            <a:pPr algn="ctr"/>
            <a:r>
              <a:rPr lang="en-GB" sz="2000" dirty="0" smtClean="0">
                <a:solidFill>
                  <a:srgbClr val="000000"/>
                </a:solidFill>
                <a:latin typeface="Arial" pitchFamily="34" charset="0"/>
                <a:cs typeface="Arial" pitchFamily="34" charset="0"/>
              </a:rPr>
              <a:t>Income linked interest rates with £25,000 threshold increase:</a:t>
            </a:r>
          </a:p>
          <a:p>
            <a:pPr algn="ctr"/>
            <a:r>
              <a:rPr lang="en-GB" sz="2000" dirty="0" smtClean="0">
                <a:solidFill>
                  <a:srgbClr val="000000"/>
                </a:solidFill>
                <a:latin typeface="Arial" pitchFamily="34" charset="0"/>
                <a:cs typeface="Arial" pitchFamily="34" charset="0"/>
              </a:rPr>
              <a:t>(new bands from 6</a:t>
            </a:r>
            <a:r>
              <a:rPr lang="en-GB" sz="2000" baseline="30000" dirty="0" smtClean="0">
                <a:solidFill>
                  <a:srgbClr val="000000"/>
                </a:solidFill>
                <a:latin typeface="Arial" pitchFamily="34" charset="0"/>
                <a:cs typeface="Arial" pitchFamily="34" charset="0"/>
              </a:rPr>
              <a:t>th</a:t>
            </a:r>
            <a:r>
              <a:rPr lang="en-GB" sz="2000" dirty="0" smtClean="0">
                <a:solidFill>
                  <a:srgbClr val="000000"/>
                </a:solidFill>
                <a:latin typeface="Arial" pitchFamily="34" charset="0"/>
                <a:cs typeface="Arial" pitchFamily="34" charset="0"/>
              </a:rPr>
              <a:t> April 2018)</a:t>
            </a:r>
            <a:endParaRPr lang="en-US" sz="2000" dirty="0">
              <a:solidFill>
                <a:srgbClr val="000000"/>
              </a:solidFill>
              <a:latin typeface="Arial" pitchFamily="34" charset="0"/>
              <a:cs typeface="Arial" pitchFamily="34" charset="0"/>
            </a:endParaRPr>
          </a:p>
        </p:txBody>
      </p:sp>
      <p:sp>
        <p:nvSpPr>
          <p:cNvPr id="63517" name="Rectangle 62"/>
          <p:cNvSpPr>
            <a:spLocks noChangeArrowheads="1"/>
          </p:cNvSpPr>
          <p:nvPr/>
        </p:nvSpPr>
        <p:spPr bwMode="auto">
          <a:xfrm>
            <a:off x="4818063" y="2882874"/>
            <a:ext cx="3507733" cy="707887"/>
          </a:xfrm>
          <a:prstGeom prst="rect">
            <a:avLst/>
          </a:prstGeom>
          <a:noFill/>
          <a:ln w="9525">
            <a:noFill/>
            <a:miter lim="800000"/>
            <a:headEnd/>
            <a:tailEnd/>
          </a:ln>
        </p:spPr>
        <p:txBody>
          <a:bodyPr>
            <a:spAutoFit/>
          </a:bodyPr>
          <a:lstStyle/>
          <a:p>
            <a:pPr marL="228600" lvl="1" indent="-228600" algn="ctr" defTabSz="889000">
              <a:lnSpc>
                <a:spcPct val="90000"/>
              </a:lnSpc>
              <a:spcAft>
                <a:spcPct val="20000"/>
              </a:spcAft>
            </a:pPr>
            <a:r>
              <a:rPr lang="en-US" sz="2000" dirty="0">
                <a:solidFill>
                  <a:prstClr val="white"/>
                </a:solidFill>
              </a:rPr>
              <a:t>Interest rate is: </a:t>
            </a:r>
          </a:p>
          <a:p>
            <a:pPr marL="228600" lvl="1" indent="-228600" algn="ctr" defTabSz="889000">
              <a:lnSpc>
                <a:spcPct val="90000"/>
              </a:lnSpc>
              <a:spcAft>
                <a:spcPct val="20000"/>
              </a:spcAft>
            </a:pPr>
            <a:r>
              <a:rPr lang="en-US" sz="2000" dirty="0">
                <a:solidFill>
                  <a:prstClr val="white"/>
                </a:solidFill>
              </a:rPr>
              <a:t>Set at RPI Only </a:t>
            </a:r>
          </a:p>
        </p:txBody>
      </p:sp>
      <p:grpSp>
        <p:nvGrpSpPr>
          <p:cNvPr id="2" name="Group 48"/>
          <p:cNvGrpSpPr/>
          <p:nvPr/>
        </p:nvGrpSpPr>
        <p:grpSpPr>
          <a:xfrm>
            <a:off x="777922" y="2124547"/>
            <a:ext cx="3388999" cy="709683"/>
            <a:chOff x="777922" y="2188664"/>
            <a:chExt cx="3388999" cy="709683"/>
          </a:xfrm>
        </p:grpSpPr>
        <p:grpSp>
          <p:nvGrpSpPr>
            <p:cNvPr id="3" name="Group 51"/>
            <p:cNvGrpSpPr>
              <a:grpSpLocks/>
            </p:cNvGrpSpPr>
            <p:nvPr/>
          </p:nvGrpSpPr>
          <p:grpSpPr bwMode="auto">
            <a:xfrm>
              <a:off x="1131121" y="2203554"/>
              <a:ext cx="3035800" cy="689300"/>
              <a:chOff x="-2831638" y="3836143"/>
              <a:chExt cx="3209378" cy="754826"/>
            </a:xfrm>
          </p:grpSpPr>
          <p:sp>
            <p:nvSpPr>
              <p:cNvPr id="47" name="Rounded Rectangle 46"/>
              <p:cNvSpPr/>
              <p:nvPr/>
            </p:nvSpPr>
            <p:spPr>
              <a:xfrm>
                <a:off x="-2831638" y="3836143"/>
                <a:ext cx="3104432" cy="75482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63523" name="Rectangle 45"/>
              <p:cNvSpPr>
                <a:spLocks noChangeArrowheads="1"/>
              </p:cNvSpPr>
              <p:nvPr/>
            </p:nvSpPr>
            <p:spPr bwMode="auto">
              <a:xfrm>
                <a:off x="-2774357" y="3855602"/>
                <a:ext cx="3152097" cy="707772"/>
              </a:xfrm>
              <a:prstGeom prst="rect">
                <a:avLst/>
              </a:prstGeom>
              <a:noFill/>
              <a:ln w="9525">
                <a:noFill/>
                <a:miter lim="800000"/>
                <a:headEnd/>
                <a:tailEnd/>
              </a:ln>
            </p:spPr>
            <p:txBody>
              <a:bodyPr>
                <a:spAutoFit/>
              </a:bodyPr>
              <a:lstStyle/>
              <a:p>
                <a:pPr algn="ctr" defTabSz="1111250"/>
                <a:r>
                  <a:rPr lang="en-GB" dirty="0">
                    <a:solidFill>
                      <a:prstClr val="black"/>
                    </a:solidFill>
                    <a:latin typeface="Arial" pitchFamily="34" charset="0"/>
                    <a:cs typeface="Arial" pitchFamily="34" charset="0"/>
                  </a:rPr>
                  <a:t>During study until </a:t>
                </a:r>
              </a:p>
              <a:p>
                <a:pPr algn="ctr" defTabSz="1111250"/>
                <a:r>
                  <a:rPr lang="en-GB" dirty="0">
                    <a:solidFill>
                      <a:prstClr val="black"/>
                    </a:solidFill>
                    <a:latin typeface="Arial" pitchFamily="34" charset="0"/>
                    <a:cs typeface="Arial" pitchFamily="34" charset="0"/>
                  </a:rPr>
                  <a:t>entering repayment</a:t>
                </a:r>
                <a:endParaRPr lang="en-US" dirty="0">
                  <a:solidFill>
                    <a:prstClr val="black"/>
                  </a:solidFill>
                  <a:latin typeface="Arial" pitchFamily="34" charset="0"/>
                  <a:cs typeface="Arial" pitchFamily="34" charset="0"/>
                </a:endParaRPr>
              </a:p>
            </p:txBody>
          </p:sp>
        </p:grpSp>
        <p:sp>
          <p:nvSpPr>
            <p:cNvPr id="55" name="Rounded Rectangle 54"/>
            <p:cNvSpPr/>
            <p:nvPr/>
          </p:nvSpPr>
          <p:spPr>
            <a:xfrm>
              <a:off x="777922" y="2188664"/>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white"/>
                  </a:solidFill>
                  <a:latin typeface="Arial" pitchFamily="34" charset="0"/>
                  <a:cs typeface="Arial" pitchFamily="34" charset="0"/>
                </a:rPr>
                <a:t>£</a:t>
              </a:r>
              <a:endParaRPr lang="en-GB" sz="4800" dirty="0">
                <a:solidFill>
                  <a:prstClr val="white"/>
                </a:solidFill>
                <a:latin typeface="Arial" pitchFamily="34" charset="0"/>
                <a:cs typeface="Arial" pitchFamily="34" charset="0"/>
              </a:endParaRPr>
            </a:p>
          </p:txBody>
        </p:sp>
      </p:grpSp>
      <p:grpSp>
        <p:nvGrpSpPr>
          <p:cNvPr id="4" name="Group 49"/>
          <p:cNvGrpSpPr/>
          <p:nvPr/>
        </p:nvGrpSpPr>
        <p:grpSpPr>
          <a:xfrm>
            <a:off x="695591" y="3050582"/>
            <a:ext cx="3449566" cy="709683"/>
            <a:chOff x="695591" y="3091526"/>
            <a:chExt cx="3449566" cy="709683"/>
          </a:xfrm>
        </p:grpSpPr>
        <p:grpSp>
          <p:nvGrpSpPr>
            <p:cNvPr id="5" name="Group 51"/>
            <p:cNvGrpSpPr>
              <a:grpSpLocks/>
            </p:cNvGrpSpPr>
            <p:nvPr/>
          </p:nvGrpSpPr>
          <p:grpSpPr bwMode="auto">
            <a:xfrm>
              <a:off x="695591" y="3096090"/>
              <a:ext cx="3449566" cy="688926"/>
              <a:chOff x="-2969581" y="3814884"/>
              <a:chExt cx="3866076" cy="782637"/>
            </a:xfrm>
          </p:grpSpPr>
          <p:sp>
            <p:nvSpPr>
              <p:cNvPr id="76" name="Rounded Rectangle 75"/>
              <p:cNvSpPr/>
              <p:nvPr/>
            </p:nvSpPr>
            <p:spPr>
              <a:xfrm>
                <a:off x="-2568954" y="3814884"/>
                <a:ext cx="3373503" cy="782637"/>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77" name="Rectangle 45"/>
              <p:cNvSpPr>
                <a:spLocks noChangeArrowheads="1"/>
              </p:cNvSpPr>
              <p:nvPr/>
            </p:nvSpPr>
            <p:spPr bwMode="auto">
              <a:xfrm>
                <a:off x="-2969581" y="3854637"/>
                <a:ext cx="3866076" cy="699283"/>
              </a:xfrm>
              <a:prstGeom prst="rect">
                <a:avLst/>
              </a:prstGeom>
              <a:noFill/>
              <a:ln w="9525">
                <a:noFill/>
                <a:miter lim="800000"/>
                <a:headEnd/>
                <a:tailEnd/>
              </a:ln>
            </p:spPr>
            <p:txBody>
              <a:bodyPr wrap="square">
                <a:spAutoFit/>
              </a:bodyPr>
              <a:lstStyle/>
              <a:p>
                <a:pPr algn="ctr" defTabSz="1111250"/>
                <a:r>
                  <a:rPr lang="en-GB" sz="1600" dirty="0" smtClean="0">
                    <a:solidFill>
                      <a:prstClr val="white"/>
                    </a:solidFill>
                    <a:latin typeface="Arial" pitchFamily="34" charset="0"/>
                    <a:cs typeface="Arial" pitchFamily="34" charset="0"/>
                  </a:rPr>
                  <a:t>        </a:t>
                </a:r>
                <a:r>
                  <a:rPr lang="en-GB" sz="1600" dirty="0" smtClean="0">
                    <a:solidFill>
                      <a:prstClr val="black"/>
                    </a:solidFill>
                    <a:latin typeface="Arial" pitchFamily="34" charset="0"/>
                    <a:cs typeface="Arial" pitchFamily="34" charset="0"/>
                  </a:rPr>
                  <a:t>Income:</a:t>
                </a:r>
              </a:p>
              <a:p>
                <a:pPr algn="ctr" defTabSz="1111250"/>
                <a:r>
                  <a:rPr lang="en-GB" dirty="0" smtClean="0">
                    <a:solidFill>
                      <a:prstClr val="black"/>
                    </a:solidFill>
                    <a:latin typeface="Arial" pitchFamily="34" charset="0"/>
                    <a:cs typeface="Arial" pitchFamily="34" charset="0"/>
                  </a:rPr>
                  <a:t>       Under £25,000</a:t>
                </a:r>
                <a:endParaRPr lang="en-GB" dirty="0">
                  <a:solidFill>
                    <a:prstClr val="black"/>
                  </a:solidFill>
                  <a:latin typeface="Arial" pitchFamily="34" charset="0"/>
                  <a:cs typeface="Arial" pitchFamily="34" charset="0"/>
                </a:endParaRPr>
              </a:p>
            </p:txBody>
          </p:sp>
        </p:grpSp>
        <p:sp>
          <p:nvSpPr>
            <p:cNvPr id="56" name="Rounded Rectangle 55"/>
            <p:cNvSpPr/>
            <p:nvPr/>
          </p:nvSpPr>
          <p:spPr>
            <a:xfrm>
              <a:off x="775054" y="3091526"/>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white"/>
                  </a:solidFill>
                  <a:latin typeface="Arial" pitchFamily="34" charset="0"/>
                  <a:cs typeface="Arial" pitchFamily="34" charset="0"/>
                </a:rPr>
                <a:t>£</a:t>
              </a:r>
              <a:endParaRPr lang="en-GB" sz="4800" dirty="0">
                <a:solidFill>
                  <a:prstClr val="white"/>
                </a:solidFill>
                <a:latin typeface="Arial" pitchFamily="34" charset="0"/>
                <a:cs typeface="Arial" pitchFamily="34" charset="0"/>
              </a:endParaRPr>
            </a:p>
          </p:txBody>
        </p:sp>
      </p:grpSp>
      <p:grpSp>
        <p:nvGrpSpPr>
          <p:cNvPr id="6" name="Group 50"/>
          <p:cNvGrpSpPr/>
          <p:nvPr/>
        </p:nvGrpSpPr>
        <p:grpSpPr>
          <a:xfrm>
            <a:off x="698762" y="3970708"/>
            <a:ext cx="3449566" cy="709683"/>
            <a:chOff x="698762" y="4011652"/>
            <a:chExt cx="3449566" cy="709683"/>
          </a:xfrm>
        </p:grpSpPr>
        <p:grpSp>
          <p:nvGrpSpPr>
            <p:cNvPr id="7" name="Group 51"/>
            <p:cNvGrpSpPr>
              <a:grpSpLocks/>
            </p:cNvGrpSpPr>
            <p:nvPr/>
          </p:nvGrpSpPr>
          <p:grpSpPr bwMode="auto">
            <a:xfrm>
              <a:off x="698762" y="4022621"/>
              <a:ext cx="3449566" cy="688926"/>
              <a:chOff x="-2969581" y="3814884"/>
              <a:chExt cx="3866076" cy="782637"/>
            </a:xfrm>
          </p:grpSpPr>
          <p:sp>
            <p:nvSpPr>
              <p:cNvPr id="114" name="Rounded Rectangle 113"/>
              <p:cNvSpPr/>
              <p:nvPr/>
            </p:nvSpPr>
            <p:spPr>
              <a:xfrm>
                <a:off x="-2568955" y="3814884"/>
                <a:ext cx="3369949" cy="782637"/>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15" name="Rectangle 45"/>
              <p:cNvSpPr>
                <a:spLocks noChangeArrowheads="1"/>
              </p:cNvSpPr>
              <p:nvPr/>
            </p:nvSpPr>
            <p:spPr bwMode="auto">
              <a:xfrm>
                <a:off x="-2969581" y="3854637"/>
                <a:ext cx="3866076" cy="699283"/>
              </a:xfrm>
              <a:prstGeom prst="rect">
                <a:avLst/>
              </a:prstGeom>
              <a:noFill/>
              <a:ln w="9525">
                <a:noFill/>
                <a:miter lim="800000"/>
                <a:headEnd/>
                <a:tailEnd/>
              </a:ln>
            </p:spPr>
            <p:txBody>
              <a:bodyPr wrap="square">
                <a:spAutoFit/>
              </a:bodyPr>
              <a:lstStyle/>
              <a:p>
                <a:pPr algn="ctr" defTabSz="1111250"/>
                <a:r>
                  <a:rPr lang="en-GB" sz="1600" dirty="0" smtClean="0">
                    <a:solidFill>
                      <a:prstClr val="white"/>
                    </a:solidFill>
                    <a:latin typeface="Arial" pitchFamily="34" charset="0"/>
                    <a:cs typeface="Arial" pitchFamily="34" charset="0"/>
                  </a:rPr>
                  <a:t>        </a:t>
                </a:r>
                <a:r>
                  <a:rPr lang="en-GB" sz="1600" dirty="0" smtClean="0">
                    <a:solidFill>
                      <a:prstClr val="black"/>
                    </a:solidFill>
                    <a:latin typeface="Arial" pitchFamily="34" charset="0"/>
                    <a:cs typeface="Arial" pitchFamily="34" charset="0"/>
                  </a:rPr>
                  <a:t>Income:</a:t>
                </a:r>
              </a:p>
              <a:p>
                <a:pPr algn="ctr" defTabSz="1111250"/>
                <a:r>
                  <a:rPr lang="en-GB" dirty="0" smtClean="0">
                    <a:solidFill>
                      <a:prstClr val="black"/>
                    </a:solidFill>
                    <a:latin typeface="Arial" pitchFamily="34" charset="0"/>
                    <a:cs typeface="Arial" pitchFamily="34" charset="0"/>
                  </a:rPr>
                  <a:t>       £25,000 to £45,000</a:t>
                </a:r>
                <a:endParaRPr lang="en-GB" dirty="0">
                  <a:solidFill>
                    <a:prstClr val="black"/>
                  </a:solidFill>
                  <a:latin typeface="Arial" pitchFamily="34" charset="0"/>
                  <a:cs typeface="Arial" pitchFamily="34" charset="0"/>
                </a:endParaRPr>
              </a:p>
            </p:txBody>
          </p:sp>
        </p:grpSp>
        <p:sp>
          <p:nvSpPr>
            <p:cNvPr id="57" name="Rounded Rectangle 56"/>
            <p:cNvSpPr/>
            <p:nvPr/>
          </p:nvSpPr>
          <p:spPr>
            <a:xfrm>
              <a:off x="772174" y="4011652"/>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white"/>
                  </a:solidFill>
                  <a:latin typeface="Arial" pitchFamily="34" charset="0"/>
                  <a:cs typeface="Arial" pitchFamily="34" charset="0"/>
                </a:rPr>
                <a:t>£</a:t>
              </a:r>
              <a:endParaRPr lang="en-GB" sz="4800" dirty="0">
                <a:solidFill>
                  <a:prstClr val="white"/>
                </a:solidFill>
                <a:latin typeface="Arial" pitchFamily="34" charset="0"/>
                <a:cs typeface="Arial" pitchFamily="34" charset="0"/>
              </a:endParaRPr>
            </a:p>
          </p:txBody>
        </p:sp>
      </p:grpSp>
      <p:grpSp>
        <p:nvGrpSpPr>
          <p:cNvPr id="8" name="Group 51"/>
          <p:cNvGrpSpPr/>
          <p:nvPr/>
        </p:nvGrpSpPr>
        <p:grpSpPr>
          <a:xfrm>
            <a:off x="696507" y="4882250"/>
            <a:ext cx="3449566" cy="709683"/>
            <a:chOff x="696507" y="4923194"/>
            <a:chExt cx="3449566" cy="709683"/>
          </a:xfrm>
        </p:grpSpPr>
        <p:grpSp>
          <p:nvGrpSpPr>
            <p:cNvPr id="9" name="Group 51"/>
            <p:cNvGrpSpPr>
              <a:grpSpLocks/>
            </p:cNvGrpSpPr>
            <p:nvPr/>
          </p:nvGrpSpPr>
          <p:grpSpPr bwMode="auto">
            <a:xfrm>
              <a:off x="696507" y="4932786"/>
              <a:ext cx="3449566" cy="688926"/>
              <a:chOff x="-2969581" y="3814884"/>
              <a:chExt cx="3866076" cy="782637"/>
            </a:xfrm>
          </p:grpSpPr>
          <p:sp>
            <p:nvSpPr>
              <p:cNvPr id="119" name="Rounded Rectangle 118"/>
              <p:cNvSpPr/>
              <p:nvPr/>
            </p:nvSpPr>
            <p:spPr>
              <a:xfrm>
                <a:off x="-2568954" y="3814884"/>
                <a:ext cx="3372476" cy="782637"/>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20" name="Rectangle 45"/>
              <p:cNvSpPr>
                <a:spLocks noChangeArrowheads="1"/>
              </p:cNvSpPr>
              <p:nvPr/>
            </p:nvSpPr>
            <p:spPr bwMode="auto">
              <a:xfrm>
                <a:off x="-2969581" y="3854637"/>
                <a:ext cx="3866076" cy="699283"/>
              </a:xfrm>
              <a:prstGeom prst="rect">
                <a:avLst/>
              </a:prstGeom>
              <a:noFill/>
              <a:ln w="9525">
                <a:noFill/>
                <a:miter lim="800000"/>
                <a:headEnd/>
                <a:tailEnd/>
              </a:ln>
            </p:spPr>
            <p:txBody>
              <a:bodyPr wrap="square">
                <a:spAutoFit/>
              </a:bodyPr>
              <a:lstStyle/>
              <a:p>
                <a:pPr algn="ctr" defTabSz="1111250"/>
                <a:r>
                  <a:rPr lang="en-GB" sz="1600" dirty="0" smtClean="0">
                    <a:solidFill>
                      <a:prstClr val="white"/>
                    </a:solidFill>
                    <a:latin typeface="Arial" pitchFamily="34" charset="0"/>
                    <a:cs typeface="Arial" pitchFamily="34" charset="0"/>
                  </a:rPr>
                  <a:t>        </a:t>
                </a:r>
                <a:r>
                  <a:rPr lang="en-GB" sz="1600" dirty="0" smtClean="0">
                    <a:solidFill>
                      <a:prstClr val="black"/>
                    </a:solidFill>
                    <a:latin typeface="Arial" pitchFamily="34" charset="0"/>
                    <a:cs typeface="Arial" pitchFamily="34" charset="0"/>
                  </a:rPr>
                  <a:t>Income:</a:t>
                </a:r>
              </a:p>
              <a:p>
                <a:pPr algn="ctr" defTabSz="1111250"/>
                <a:r>
                  <a:rPr lang="en-GB" dirty="0" smtClean="0">
                    <a:solidFill>
                      <a:prstClr val="black"/>
                    </a:solidFill>
                    <a:latin typeface="Arial" pitchFamily="34" charset="0"/>
                    <a:cs typeface="Arial" pitchFamily="34" charset="0"/>
                  </a:rPr>
                  <a:t>       Over £45,000</a:t>
                </a:r>
                <a:endParaRPr lang="en-GB" dirty="0">
                  <a:solidFill>
                    <a:prstClr val="black"/>
                  </a:solidFill>
                  <a:latin typeface="Arial" pitchFamily="34" charset="0"/>
                  <a:cs typeface="Arial" pitchFamily="34" charset="0"/>
                </a:endParaRPr>
              </a:p>
            </p:txBody>
          </p:sp>
        </p:grpSp>
        <p:sp>
          <p:nvSpPr>
            <p:cNvPr id="58" name="Rounded Rectangle 57"/>
            <p:cNvSpPr/>
            <p:nvPr/>
          </p:nvSpPr>
          <p:spPr>
            <a:xfrm>
              <a:off x="777918" y="4923194"/>
              <a:ext cx="655093" cy="709683"/>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white"/>
                  </a:solidFill>
                  <a:latin typeface="Arial" pitchFamily="34" charset="0"/>
                  <a:cs typeface="Arial" pitchFamily="34" charset="0"/>
                </a:rPr>
                <a:t>£</a:t>
              </a:r>
              <a:endParaRPr lang="en-GB" sz="4800" dirty="0">
                <a:solidFill>
                  <a:prstClr val="white"/>
                </a:solidFill>
                <a:latin typeface="Arial" pitchFamily="34" charset="0"/>
                <a:cs typeface="Arial" pitchFamily="34" charset="0"/>
              </a:endParaRPr>
            </a:p>
          </p:txBody>
        </p:sp>
      </p:grpSp>
      <p:grpSp>
        <p:nvGrpSpPr>
          <p:cNvPr id="10" name="Group 52"/>
          <p:cNvGrpSpPr/>
          <p:nvPr/>
        </p:nvGrpSpPr>
        <p:grpSpPr>
          <a:xfrm>
            <a:off x="4717904" y="2131204"/>
            <a:ext cx="3663548" cy="709683"/>
            <a:chOff x="4786144" y="2185796"/>
            <a:chExt cx="3663548" cy="709683"/>
          </a:xfrm>
        </p:grpSpPr>
        <p:grpSp>
          <p:nvGrpSpPr>
            <p:cNvPr id="11" name="Group 51"/>
            <p:cNvGrpSpPr>
              <a:grpSpLocks/>
            </p:cNvGrpSpPr>
            <p:nvPr/>
          </p:nvGrpSpPr>
          <p:grpSpPr bwMode="auto">
            <a:xfrm>
              <a:off x="5000126" y="2199677"/>
              <a:ext cx="3449566" cy="688926"/>
              <a:chOff x="-6415048" y="3225698"/>
              <a:chExt cx="3866068" cy="782637"/>
            </a:xfrm>
          </p:grpSpPr>
          <p:sp>
            <p:nvSpPr>
              <p:cNvPr id="99" name="Rounded Rectangle 98"/>
              <p:cNvSpPr/>
              <p:nvPr/>
            </p:nvSpPr>
            <p:spPr>
              <a:xfrm>
                <a:off x="-6243824" y="3225698"/>
                <a:ext cx="3678025"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00" name="Rectangle 45"/>
              <p:cNvSpPr>
                <a:spLocks noChangeArrowheads="1"/>
              </p:cNvSpPr>
              <p:nvPr/>
            </p:nvSpPr>
            <p:spPr bwMode="auto">
              <a:xfrm>
                <a:off x="-6415048" y="3263606"/>
                <a:ext cx="3866068" cy="718912"/>
              </a:xfrm>
              <a:prstGeom prst="rect">
                <a:avLst/>
              </a:prstGeom>
              <a:noFill/>
              <a:ln w="9525">
                <a:noFill/>
                <a:miter lim="800000"/>
                <a:headEnd/>
                <a:tailEnd/>
              </a:ln>
            </p:spPr>
            <p:txBody>
              <a:bodyPr wrap="square">
                <a:spAutoFit/>
              </a:bodyPr>
              <a:lstStyle/>
              <a:p>
                <a:pPr algn="ctr" defTabSz="1111250"/>
                <a:r>
                  <a:rPr lang="en-GB" sz="1600" dirty="0" smtClean="0">
                    <a:solidFill>
                      <a:prstClr val="white"/>
                    </a:solidFill>
                    <a:latin typeface="Arial" pitchFamily="34" charset="0"/>
                    <a:cs typeface="Arial" pitchFamily="34" charset="0"/>
                  </a:rPr>
                  <a:t>        Interest Rate:</a:t>
                </a:r>
              </a:p>
              <a:p>
                <a:pPr algn="ctr" defTabSz="1111250"/>
                <a:r>
                  <a:rPr lang="en-GB" dirty="0" smtClean="0">
                    <a:solidFill>
                      <a:prstClr val="white"/>
                    </a:solidFill>
                    <a:latin typeface="Arial" pitchFamily="34" charset="0"/>
                    <a:cs typeface="Arial" pitchFamily="34" charset="0"/>
                  </a:rPr>
                  <a:t>       Retail Price Index +3%</a:t>
                </a:r>
                <a:endParaRPr lang="en-GB" dirty="0">
                  <a:solidFill>
                    <a:prstClr val="white"/>
                  </a:solidFill>
                  <a:latin typeface="Arial" pitchFamily="34" charset="0"/>
                  <a:cs typeface="Arial" pitchFamily="34" charset="0"/>
                </a:endParaRPr>
              </a:p>
            </p:txBody>
          </p:sp>
        </p:grpSp>
        <p:sp>
          <p:nvSpPr>
            <p:cNvPr id="59" name="Rounded Rectangle 58"/>
            <p:cNvSpPr/>
            <p:nvPr/>
          </p:nvSpPr>
          <p:spPr>
            <a:xfrm>
              <a:off x="4786144" y="2185796"/>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2" name="Group 53"/>
          <p:cNvGrpSpPr/>
          <p:nvPr/>
        </p:nvGrpSpPr>
        <p:grpSpPr>
          <a:xfrm>
            <a:off x="4723662" y="3039088"/>
            <a:ext cx="3656249" cy="709683"/>
            <a:chOff x="4791902" y="3080032"/>
            <a:chExt cx="3656249" cy="709683"/>
          </a:xfrm>
        </p:grpSpPr>
        <p:grpSp>
          <p:nvGrpSpPr>
            <p:cNvPr id="13" name="Group 51"/>
            <p:cNvGrpSpPr>
              <a:grpSpLocks/>
            </p:cNvGrpSpPr>
            <p:nvPr/>
          </p:nvGrpSpPr>
          <p:grpSpPr bwMode="auto">
            <a:xfrm>
              <a:off x="4998585" y="3093186"/>
              <a:ext cx="3449566" cy="688926"/>
              <a:chOff x="-2185413" y="3814886"/>
              <a:chExt cx="3866078" cy="782637"/>
            </a:xfrm>
          </p:grpSpPr>
          <p:sp>
            <p:nvSpPr>
              <p:cNvPr id="88" name="Rounded Rectangle 87"/>
              <p:cNvSpPr/>
              <p:nvPr/>
            </p:nvSpPr>
            <p:spPr>
              <a:xfrm>
                <a:off x="-2116621" y="3814886"/>
                <a:ext cx="3784042"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89" name="Rectangle 45"/>
              <p:cNvSpPr>
                <a:spLocks noChangeArrowheads="1"/>
              </p:cNvSpPr>
              <p:nvPr/>
            </p:nvSpPr>
            <p:spPr bwMode="auto">
              <a:xfrm>
                <a:off x="-2185413" y="3854637"/>
                <a:ext cx="3866078" cy="699283"/>
              </a:xfrm>
              <a:prstGeom prst="rect">
                <a:avLst/>
              </a:prstGeom>
              <a:noFill/>
              <a:ln w="9525">
                <a:noFill/>
                <a:miter lim="800000"/>
                <a:headEnd/>
                <a:tailEnd/>
              </a:ln>
            </p:spPr>
            <p:txBody>
              <a:bodyPr wrap="square">
                <a:spAutoFit/>
              </a:bodyPr>
              <a:lstStyle/>
              <a:p>
                <a:pPr algn="ctr" defTabSz="1111250"/>
                <a:r>
                  <a:rPr lang="en-GB" sz="1600" dirty="0" smtClean="0">
                    <a:solidFill>
                      <a:prstClr val="black"/>
                    </a:solidFill>
                    <a:latin typeface="Arial" pitchFamily="34" charset="0"/>
                    <a:cs typeface="Arial" pitchFamily="34" charset="0"/>
                  </a:rPr>
                  <a:t>        </a:t>
                </a:r>
                <a:r>
                  <a:rPr lang="en-GB" sz="1600" dirty="0" smtClean="0">
                    <a:solidFill>
                      <a:prstClr val="white"/>
                    </a:solidFill>
                    <a:latin typeface="Arial" pitchFamily="34" charset="0"/>
                    <a:cs typeface="Arial" pitchFamily="34" charset="0"/>
                  </a:rPr>
                  <a:t>Interest Rate:</a:t>
                </a:r>
              </a:p>
              <a:p>
                <a:pPr algn="ctr" defTabSz="1111250"/>
                <a:r>
                  <a:rPr lang="en-GB" dirty="0" smtClean="0">
                    <a:solidFill>
                      <a:prstClr val="white"/>
                    </a:solidFill>
                    <a:latin typeface="Arial" pitchFamily="34" charset="0"/>
                    <a:cs typeface="Arial" pitchFamily="34" charset="0"/>
                  </a:rPr>
                  <a:t>       RPI Only</a:t>
                </a:r>
                <a:endParaRPr lang="en-GB" dirty="0">
                  <a:solidFill>
                    <a:prstClr val="white"/>
                  </a:solidFill>
                  <a:latin typeface="Arial" pitchFamily="34" charset="0"/>
                  <a:cs typeface="Arial" pitchFamily="34" charset="0"/>
                </a:endParaRPr>
              </a:p>
            </p:txBody>
          </p:sp>
        </p:grpSp>
        <p:sp>
          <p:nvSpPr>
            <p:cNvPr id="61" name="Rounded Rectangle 60"/>
            <p:cNvSpPr/>
            <p:nvPr/>
          </p:nvSpPr>
          <p:spPr>
            <a:xfrm>
              <a:off x="4791902" y="3080032"/>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4" name="Group 59"/>
          <p:cNvGrpSpPr/>
          <p:nvPr/>
        </p:nvGrpSpPr>
        <p:grpSpPr>
          <a:xfrm>
            <a:off x="4723662" y="3965674"/>
            <a:ext cx="3657575" cy="709683"/>
            <a:chOff x="4791902" y="4006618"/>
            <a:chExt cx="3657575" cy="709683"/>
          </a:xfrm>
        </p:grpSpPr>
        <p:grpSp>
          <p:nvGrpSpPr>
            <p:cNvPr id="15" name="Group 51"/>
            <p:cNvGrpSpPr>
              <a:grpSpLocks/>
            </p:cNvGrpSpPr>
            <p:nvPr/>
          </p:nvGrpSpPr>
          <p:grpSpPr bwMode="auto">
            <a:xfrm>
              <a:off x="4999911" y="4024814"/>
              <a:ext cx="3449566" cy="688926"/>
              <a:chOff x="-2185413" y="3814886"/>
              <a:chExt cx="3866078" cy="782637"/>
            </a:xfrm>
          </p:grpSpPr>
          <p:sp>
            <p:nvSpPr>
              <p:cNvPr id="145" name="Rounded Rectangle 144"/>
              <p:cNvSpPr/>
              <p:nvPr/>
            </p:nvSpPr>
            <p:spPr>
              <a:xfrm>
                <a:off x="-2116621" y="3814886"/>
                <a:ext cx="3784042"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46" name="Rectangle 45"/>
              <p:cNvSpPr>
                <a:spLocks noChangeArrowheads="1"/>
              </p:cNvSpPr>
              <p:nvPr/>
            </p:nvSpPr>
            <p:spPr bwMode="auto">
              <a:xfrm>
                <a:off x="-2185413" y="3854637"/>
                <a:ext cx="3866078" cy="699283"/>
              </a:xfrm>
              <a:prstGeom prst="rect">
                <a:avLst/>
              </a:prstGeom>
              <a:noFill/>
              <a:ln w="9525">
                <a:noFill/>
                <a:miter lim="800000"/>
                <a:headEnd/>
                <a:tailEnd/>
              </a:ln>
            </p:spPr>
            <p:txBody>
              <a:bodyPr wrap="square">
                <a:spAutoFit/>
              </a:bodyPr>
              <a:lstStyle/>
              <a:p>
                <a:pPr algn="ctr" defTabSz="1111250"/>
                <a:r>
                  <a:rPr lang="en-GB" sz="1600" dirty="0" smtClean="0">
                    <a:solidFill>
                      <a:prstClr val="black"/>
                    </a:solidFill>
                    <a:latin typeface="Arial" pitchFamily="34" charset="0"/>
                    <a:cs typeface="Arial" pitchFamily="34" charset="0"/>
                  </a:rPr>
                  <a:t>        </a:t>
                </a:r>
                <a:r>
                  <a:rPr lang="en-GB" sz="1600" dirty="0" smtClean="0">
                    <a:solidFill>
                      <a:prstClr val="white"/>
                    </a:solidFill>
                    <a:latin typeface="Arial" pitchFamily="34" charset="0"/>
                    <a:cs typeface="Arial" pitchFamily="34" charset="0"/>
                  </a:rPr>
                  <a:t>Interest Rate:</a:t>
                </a:r>
              </a:p>
              <a:p>
                <a:pPr algn="ctr" defTabSz="1111250"/>
                <a:r>
                  <a:rPr lang="en-GB" dirty="0" smtClean="0">
                    <a:solidFill>
                      <a:prstClr val="white"/>
                    </a:solidFill>
                    <a:latin typeface="Arial" pitchFamily="34" charset="0"/>
                    <a:cs typeface="Arial" pitchFamily="34" charset="0"/>
                  </a:rPr>
                  <a:t>       RPI + up to 3%</a:t>
                </a:r>
                <a:endParaRPr lang="en-GB" dirty="0">
                  <a:solidFill>
                    <a:prstClr val="white"/>
                  </a:solidFill>
                  <a:latin typeface="Arial" pitchFamily="34" charset="0"/>
                  <a:cs typeface="Arial" pitchFamily="34" charset="0"/>
                </a:endParaRPr>
              </a:p>
            </p:txBody>
          </p:sp>
        </p:grpSp>
        <p:sp>
          <p:nvSpPr>
            <p:cNvPr id="62" name="Rounded Rectangle 61"/>
            <p:cNvSpPr/>
            <p:nvPr/>
          </p:nvSpPr>
          <p:spPr>
            <a:xfrm>
              <a:off x="4791902" y="4006618"/>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6" name="Group 63"/>
          <p:cNvGrpSpPr/>
          <p:nvPr/>
        </p:nvGrpSpPr>
        <p:grpSpPr>
          <a:xfrm>
            <a:off x="4723662" y="4885052"/>
            <a:ext cx="3657571" cy="709683"/>
            <a:chOff x="4791902" y="4925996"/>
            <a:chExt cx="3657571" cy="709683"/>
          </a:xfrm>
        </p:grpSpPr>
        <p:grpSp>
          <p:nvGrpSpPr>
            <p:cNvPr id="17" name="Group 51"/>
            <p:cNvGrpSpPr>
              <a:grpSpLocks/>
            </p:cNvGrpSpPr>
            <p:nvPr/>
          </p:nvGrpSpPr>
          <p:grpSpPr bwMode="auto">
            <a:xfrm>
              <a:off x="4999907" y="4931536"/>
              <a:ext cx="3449566" cy="688926"/>
              <a:chOff x="-2185413" y="3814886"/>
              <a:chExt cx="3866078" cy="782637"/>
            </a:xfrm>
          </p:grpSpPr>
          <p:sp>
            <p:nvSpPr>
              <p:cNvPr id="150" name="Rounded Rectangle 149"/>
              <p:cNvSpPr/>
              <p:nvPr/>
            </p:nvSpPr>
            <p:spPr>
              <a:xfrm>
                <a:off x="-2116621" y="3814886"/>
                <a:ext cx="3784042" cy="782637"/>
              </a:xfrm>
              <a:prstGeom prst="roundRect">
                <a:avLst/>
              </a:prstGeom>
              <a:solidFill>
                <a:srgbClr val="1983A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51" name="Rectangle 45"/>
              <p:cNvSpPr>
                <a:spLocks noChangeArrowheads="1"/>
              </p:cNvSpPr>
              <p:nvPr/>
            </p:nvSpPr>
            <p:spPr bwMode="auto">
              <a:xfrm>
                <a:off x="-2185413" y="3854637"/>
                <a:ext cx="3866078" cy="699283"/>
              </a:xfrm>
              <a:prstGeom prst="rect">
                <a:avLst/>
              </a:prstGeom>
              <a:noFill/>
              <a:ln w="9525">
                <a:noFill/>
                <a:miter lim="800000"/>
                <a:headEnd/>
                <a:tailEnd/>
              </a:ln>
            </p:spPr>
            <p:txBody>
              <a:bodyPr wrap="square">
                <a:spAutoFit/>
              </a:bodyPr>
              <a:lstStyle/>
              <a:p>
                <a:pPr algn="ctr" defTabSz="1111250"/>
                <a:r>
                  <a:rPr lang="en-GB" sz="1600" dirty="0" smtClean="0">
                    <a:solidFill>
                      <a:prstClr val="white"/>
                    </a:solidFill>
                    <a:latin typeface="Arial" pitchFamily="34" charset="0"/>
                    <a:cs typeface="Arial" pitchFamily="34" charset="0"/>
                  </a:rPr>
                  <a:t>        Interest Rate:</a:t>
                </a:r>
              </a:p>
              <a:p>
                <a:pPr algn="ctr" defTabSz="1111250"/>
                <a:r>
                  <a:rPr lang="en-GB" dirty="0" smtClean="0">
                    <a:solidFill>
                      <a:prstClr val="white"/>
                    </a:solidFill>
                    <a:latin typeface="Arial" pitchFamily="34" charset="0"/>
                    <a:cs typeface="Arial" pitchFamily="34" charset="0"/>
                  </a:rPr>
                  <a:t>       RPI +3%</a:t>
                </a:r>
                <a:endParaRPr lang="en-GB" dirty="0">
                  <a:solidFill>
                    <a:prstClr val="white"/>
                  </a:solidFill>
                  <a:latin typeface="Arial" pitchFamily="34" charset="0"/>
                  <a:cs typeface="Arial" pitchFamily="34" charset="0"/>
                </a:endParaRPr>
              </a:p>
            </p:txBody>
          </p:sp>
        </p:grpSp>
        <p:sp>
          <p:nvSpPr>
            <p:cNvPr id="63" name="Rounded Rectangle 62"/>
            <p:cNvSpPr/>
            <p:nvPr/>
          </p:nvSpPr>
          <p:spPr>
            <a:xfrm>
              <a:off x="4791902" y="4925996"/>
              <a:ext cx="655093" cy="709683"/>
            </a:xfrm>
            <a:prstGeom prst="roundRect">
              <a:avLst/>
            </a:prstGeom>
            <a:solidFill>
              <a:schemeClr val="bg1"/>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rgbClr val="002060"/>
                  </a:solidFill>
                  <a:latin typeface="Arial" pitchFamily="34" charset="0"/>
                  <a:cs typeface="Arial" pitchFamily="34" charset="0"/>
                </a:rPr>
                <a:t>%</a:t>
              </a:r>
              <a:endParaRPr lang="en-GB" sz="4400" dirty="0">
                <a:solidFill>
                  <a:srgbClr val="002060"/>
                </a:solidFill>
                <a:latin typeface="Arial" pitchFamily="34" charset="0"/>
                <a:cs typeface="Arial" pitchFamily="34" charset="0"/>
              </a:endParaRPr>
            </a:p>
          </p:txBody>
        </p:sp>
      </p:grpSp>
      <p:grpSp>
        <p:nvGrpSpPr>
          <p:cNvPr id="18" name="Group 42"/>
          <p:cNvGrpSpPr/>
          <p:nvPr/>
        </p:nvGrpSpPr>
        <p:grpSpPr>
          <a:xfrm>
            <a:off x="204711" y="5738588"/>
            <a:ext cx="8624608" cy="923330"/>
            <a:chOff x="-1583146" y="3432097"/>
            <a:chExt cx="8624608" cy="923330"/>
          </a:xfrm>
        </p:grpSpPr>
        <p:sp>
          <p:nvSpPr>
            <p:cNvPr id="44" name="Rounded Rectangle 43"/>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5" name="Rectangle 15"/>
            <p:cNvSpPr>
              <a:spLocks noChangeArrowheads="1"/>
            </p:cNvSpPr>
            <p:nvPr/>
          </p:nvSpPr>
          <p:spPr bwMode="auto">
            <a:xfrm>
              <a:off x="-680961" y="3540865"/>
              <a:ext cx="7722423" cy="646331"/>
            </a:xfrm>
            <a:prstGeom prst="rect">
              <a:avLst/>
            </a:prstGeom>
            <a:noFill/>
            <a:ln w="9525">
              <a:noFill/>
              <a:miter lim="800000"/>
              <a:headEnd/>
              <a:tailEnd/>
            </a:ln>
          </p:spPr>
          <p:txBody>
            <a:bodyPr wrap="square">
              <a:spAutoFit/>
            </a:bodyPr>
            <a:lstStyle/>
            <a:p>
              <a:r>
                <a:rPr lang="en-US" dirty="0" smtClean="0">
                  <a:solidFill>
                    <a:prstClr val="black"/>
                  </a:solidFill>
                  <a:latin typeface="Arial" pitchFamily="34" charset="0"/>
                  <a:cs typeface="Arial" pitchFamily="34" charset="0"/>
                </a:rPr>
                <a:t>The interest rate is updated annually using the RPI figure from March which is carried forward and applied in September (currently 3.1%)</a:t>
              </a:r>
              <a:endParaRPr lang="en-GB" b="1" dirty="0" smtClean="0">
                <a:solidFill>
                  <a:srgbClr val="000000"/>
                </a:solidFill>
                <a:latin typeface="Arial" pitchFamily="34" charset="0"/>
                <a:cs typeface="Arial" pitchFamily="34" charset="0"/>
              </a:endParaRPr>
            </a:p>
          </p:txBody>
        </p:sp>
        <p:sp>
          <p:nvSpPr>
            <p:cNvPr id="46" name="Oval 45"/>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8" name="TextBox 47"/>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
        <p:nvSpPr>
          <p:cNvPr id="51"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STUDENT LOAN REPAYMENTS</a:t>
            </a:r>
            <a:endParaRPr lang="en-US" sz="2800" dirty="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INCOME THRESHOLD INCREASE</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6873" y="1558734"/>
            <a:ext cx="8767763" cy="1246495"/>
          </a:xfrm>
          <a:prstGeom prst="rect">
            <a:avLst/>
          </a:prstGeom>
          <a:noFill/>
          <a:ln w="9525">
            <a:noFill/>
            <a:miter lim="800000"/>
            <a:headEnd/>
            <a:tailEnd/>
          </a:ln>
        </p:spPr>
        <p:txBody>
          <a:bodyPr>
            <a:spAutoFit/>
          </a:bodyPr>
          <a:lstStyle/>
          <a:p>
            <a:pPr marL="360000" indent="-360000"/>
            <a:r>
              <a:rPr lang="en-GB" sz="2000" dirty="0" smtClean="0">
                <a:latin typeface="Arial" pitchFamily="34" charset="0"/>
                <a:cs typeface="Arial" pitchFamily="34" charset="0"/>
              </a:rPr>
              <a:t>Comparison of estimated interest rates applied to Plan 2 loans following the</a:t>
            </a:r>
          </a:p>
          <a:p>
            <a:pPr marL="360000" indent="-360000">
              <a:spcAft>
                <a:spcPts val="1800"/>
              </a:spcAft>
            </a:pPr>
            <a:r>
              <a:rPr lang="en-GB" sz="2000" dirty="0" smtClean="0">
                <a:latin typeface="Arial" pitchFamily="34" charset="0"/>
                <a:cs typeface="Arial" pitchFamily="34" charset="0"/>
              </a:rPr>
              <a:t>April ’18 threshold increase, using RPI figures for AY 2017/18 for illustration:</a:t>
            </a:r>
          </a:p>
          <a:p>
            <a:pPr marL="360000" indent="-360000"/>
            <a:r>
              <a:rPr lang="en-GB" sz="2000" dirty="0" smtClean="0">
                <a:latin typeface="Arial" pitchFamily="34" charset="0"/>
                <a:cs typeface="Arial" pitchFamily="34" charset="0"/>
              </a:rPr>
              <a:t>			     Current Model						 Estimated Model</a:t>
            </a:r>
          </a:p>
        </p:txBody>
      </p:sp>
      <p:graphicFrame>
        <p:nvGraphicFramePr>
          <p:cNvPr id="12" name="Table 11"/>
          <p:cNvGraphicFramePr>
            <a:graphicFrameLocks noGrp="1"/>
          </p:cNvGraphicFramePr>
          <p:nvPr/>
        </p:nvGraphicFramePr>
        <p:xfrm>
          <a:off x="4645761" y="2897176"/>
          <a:ext cx="4236977" cy="3681024"/>
        </p:xfrm>
        <a:graphic>
          <a:graphicData uri="http://schemas.openxmlformats.org/drawingml/2006/table">
            <a:tbl>
              <a:tblPr/>
              <a:tblGrid>
                <a:gridCol w="1357826"/>
                <a:gridCol w="1541593"/>
                <a:gridCol w="1337558"/>
              </a:tblGrid>
              <a:tr h="836976">
                <a:tc>
                  <a:txBody>
                    <a:bodyPr/>
                    <a:lstStyle/>
                    <a:p>
                      <a:pPr algn="ctr"/>
                      <a:r>
                        <a:rPr lang="en-GB" sz="1800" dirty="0" smtClean="0">
                          <a:solidFill>
                            <a:schemeClr val="bg1"/>
                          </a:solidFill>
                          <a:latin typeface="Arial" pitchFamily="34" charset="0"/>
                          <a:cs typeface="Arial" pitchFamily="34" charset="0"/>
                        </a:rPr>
                        <a:t>Income</a:t>
                      </a:r>
                      <a:endParaRPr lang="en-GB" sz="18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dirty="0" smtClean="0">
                          <a:solidFill>
                            <a:schemeClr val="bg1"/>
                          </a:solidFill>
                          <a:latin typeface="Arial" pitchFamily="34" charset="0"/>
                          <a:cs typeface="Arial" pitchFamily="34" charset="0"/>
                        </a:rPr>
                        <a:t>Interest Calculation</a:t>
                      </a:r>
                      <a:endParaRPr lang="en-GB" sz="18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dirty="0" smtClean="0">
                          <a:solidFill>
                            <a:schemeClr val="bg1"/>
                          </a:solidFill>
                          <a:latin typeface="Arial" pitchFamily="34" charset="0"/>
                          <a:cs typeface="Arial" pitchFamily="34" charset="0"/>
                        </a:rPr>
                        <a:t>Total</a:t>
                      </a:r>
                    </a:p>
                    <a:p>
                      <a:pPr algn="ctr"/>
                      <a:r>
                        <a:rPr lang="en-GB" sz="1800" baseline="0" dirty="0" smtClean="0">
                          <a:solidFill>
                            <a:schemeClr val="bg1"/>
                          </a:solidFill>
                          <a:latin typeface="Arial" pitchFamily="34" charset="0"/>
                          <a:cs typeface="Arial" pitchFamily="34" charset="0"/>
                        </a:rPr>
                        <a:t> </a:t>
                      </a:r>
                      <a:r>
                        <a:rPr lang="en-GB" sz="1800" dirty="0" smtClean="0">
                          <a:solidFill>
                            <a:schemeClr val="bg1"/>
                          </a:solidFill>
                          <a:latin typeface="Arial" pitchFamily="34" charset="0"/>
                          <a:cs typeface="Arial" pitchFamily="34" charset="0"/>
                        </a:rPr>
                        <a:t>Rate</a:t>
                      </a:r>
                      <a:endParaRPr lang="en-GB" sz="18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74008">
                <a:tc>
                  <a:txBody>
                    <a:bodyPr/>
                    <a:lstStyle/>
                    <a:p>
                      <a:pPr algn="ctr"/>
                      <a:r>
                        <a:rPr lang="en-GB" sz="1800" dirty="0">
                          <a:latin typeface="Arial" pitchFamily="34" charset="0"/>
                          <a:cs typeface="Arial" pitchFamily="34" charset="0"/>
                        </a:rPr>
                        <a:t>£21,000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latin typeface="Arial" pitchFamily="34" charset="0"/>
                          <a:cs typeface="Arial" pitchFamily="34" charset="0"/>
                        </a:rPr>
                        <a:t>RPI </a:t>
                      </a:r>
                      <a:r>
                        <a:rPr lang="en-GB" sz="1800" dirty="0" smtClean="0">
                          <a:latin typeface="Arial" pitchFamily="34" charset="0"/>
                          <a:cs typeface="Arial" pitchFamily="34" charset="0"/>
                        </a:rPr>
                        <a:t>Only</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latin typeface="Arial" pitchFamily="34" charset="0"/>
                          <a:cs typeface="Arial" pitchFamily="34" charset="0"/>
                        </a:rPr>
                        <a:t>3.1%</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4008">
                <a:tc>
                  <a:txBody>
                    <a:bodyPr/>
                    <a:lstStyle/>
                    <a:p>
                      <a:pPr algn="ctr"/>
                      <a:r>
                        <a:rPr lang="en-GB" sz="1800" b="1" dirty="0">
                          <a:latin typeface="Arial" pitchFamily="34" charset="0"/>
                          <a:cs typeface="Arial" pitchFamily="34" charset="0"/>
                        </a:rPr>
                        <a:t>£</a:t>
                      </a:r>
                      <a:r>
                        <a:rPr lang="en-GB" sz="1800" b="1" dirty="0" smtClean="0">
                          <a:latin typeface="Arial" pitchFamily="34" charset="0"/>
                          <a:cs typeface="Arial" pitchFamily="34" charset="0"/>
                        </a:rPr>
                        <a:t>25,000</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b="1" dirty="0" smtClean="0">
                          <a:latin typeface="Arial" pitchFamily="34" charset="0"/>
                          <a:cs typeface="Arial" pitchFamily="34" charset="0"/>
                        </a:rPr>
                        <a:t>RPI</a:t>
                      </a:r>
                      <a:r>
                        <a:rPr lang="en-GB" sz="1800" b="1" baseline="0" dirty="0" smtClean="0">
                          <a:latin typeface="Arial" pitchFamily="34" charset="0"/>
                          <a:cs typeface="Arial" pitchFamily="34" charset="0"/>
                        </a:rPr>
                        <a:t> Only</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b="1" dirty="0" smtClean="0">
                          <a:latin typeface="Arial" pitchFamily="34" charset="0"/>
                          <a:cs typeface="Arial" pitchFamily="34" charset="0"/>
                        </a:rPr>
                        <a:t>3.1%</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74008">
                <a:tc>
                  <a:txBody>
                    <a:bodyPr/>
                    <a:lstStyle/>
                    <a:p>
                      <a:pPr algn="ctr"/>
                      <a:r>
                        <a:rPr lang="en-GB" sz="1800" dirty="0">
                          <a:latin typeface="Arial" pitchFamily="34" charset="0"/>
                          <a:cs typeface="Arial" pitchFamily="34" charset="0"/>
                        </a:rPr>
                        <a:t>£</a:t>
                      </a:r>
                      <a:r>
                        <a:rPr lang="en-GB" sz="1800" dirty="0" smtClean="0">
                          <a:latin typeface="Arial" pitchFamily="34" charset="0"/>
                          <a:cs typeface="Arial" pitchFamily="34" charset="0"/>
                        </a:rPr>
                        <a:t>31,000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latin typeface="Arial" pitchFamily="34" charset="0"/>
                          <a:cs typeface="Arial" pitchFamily="34" charset="0"/>
                        </a:rPr>
                        <a:t>RPI</a:t>
                      </a:r>
                      <a:r>
                        <a:rPr lang="en-GB" sz="1800" baseline="0" dirty="0" smtClean="0">
                          <a:latin typeface="Arial" pitchFamily="34" charset="0"/>
                          <a:cs typeface="Arial" pitchFamily="34" charset="0"/>
                        </a:rPr>
                        <a:t> + 0.9</a:t>
                      </a:r>
                      <a:r>
                        <a:rPr lang="en-GB" sz="1800" dirty="0" smtClean="0">
                          <a:latin typeface="Arial" pitchFamily="34" charset="0"/>
                          <a:cs typeface="Arial" pitchFamily="34" charset="0"/>
                        </a:rPr>
                        <a:t>%</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latin typeface="Arial" pitchFamily="34" charset="0"/>
                          <a:cs typeface="Arial" pitchFamily="34" charset="0"/>
                        </a:rPr>
                        <a:t>4.0%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4008">
                <a:tc>
                  <a:txBody>
                    <a:bodyPr/>
                    <a:lstStyle/>
                    <a:p>
                      <a:pPr algn="ctr"/>
                      <a:r>
                        <a:rPr lang="en-GB" sz="1800" dirty="0" smtClean="0">
                          <a:latin typeface="Arial" pitchFamily="34" charset="0"/>
                          <a:cs typeface="Arial" pitchFamily="34" charset="0"/>
                        </a:rPr>
                        <a:t>£37,000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latin typeface="Arial" pitchFamily="34" charset="0"/>
                          <a:cs typeface="Arial" pitchFamily="34" charset="0"/>
                        </a:rPr>
                        <a:t>RPI + 1.8%</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latin typeface="Arial" pitchFamily="34" charset="0"/>
                          <a:cs typeface="Arial" pitchFamily="34" charset="0"/>
                        </a:rPr>
                        <a:t>4.9%</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4008">
                <a:tc>
                  <a:txBody>
                    <a:bodyPr/>
                    <a:lstStyle/>
                    <a:p>
                      <a:pPr algn="ctr"/>
                      <a:r>
                        <a:rPr lang="en-GB" sz="1800" b="1" dirty="0" smtClean="0">
                          <a:latin typeface="Arial" pitchFamily="34" charset="0"/>
                          <a:cs typeface="Arial" pitchFamily="34" charset="0"/>
                        </a:rPr>
                        <a:t>£41,000</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smtClean="0">
                          <a:latin typeface="Arial" pitchFamily="34" charset="0"/>
                          <a:cs typeface="Arial" pitchFamily="34" charset="0"/>
                        </a:rPr>
                        <a:t>RPI</a:t>
                      </a:r>
                      <a:r>
                        <a:rPr lang="en-GB" sz="1800" b="1" baseline="0" dirty="0" smtClean="0">
                          <a:latin typeface="Arial" pitchFamily="34" charset="0"/>
                          <a:cs typeface="Arial" pitchFamily="34" charset="0"/>
                        </a:rPr>
                        <a:t> +</a:t>
                      </a:r>
                      <a:r>
                        <a:rPr lang="en-GB" sz="1800" b="1" dirty="0" smtClean="0">
                          <a:latin typeface="Arial" pitchFamily="34" charset="0"/>
                          <a:cs typeface="Arial" pitchFamily="34" charset="0"/>
                        </a:rPr>
                        <a:t> </a:t>
                      </a:r>
                      <a:r>
                        <a:rPr lang="en-GB" sz="1800" b="1" dirty="0">
                          <a:latin typeface="Arial" pitchFamily="34" charset="0"/>
                          <a:cs typeface="Arial" pitchFamily="34" charset="0"/>
                        </a:rPr>
                        <a:t>2.4</a:t>
                      </a:r>
                      <a:r>
                        <a:rPr lang="en-GB" sz="1800" b="1" dirty="0" smtClean="0">
                          <a:latin typeface="Arial" pitchFamily="34" charset="0"/>
                          <a:cs typeface="Arial" pitchFamily="34" charset="0"/>
                        </a:rPr>
                        <a:t>%</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smtClean="0">
                          <a:latin typeface="Arial" pitchFamily="34" charset="0"/>
                          <a:cs typeface="Arial" pitchFamily="34" charset="0"/>
                        </a:rPr>
                        <a:t>5.5%</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4008">
                <a:tc>
                  <a:txBody>
                    <a:bodyPr/>
                    <a:lstStyle/>
                    <a:p>
                      <a:pPr algn="ctr"/>
                      <a:r>
                        <a:rPr lang="en-GB" sz="1800" dirty="0">
                          <a:latin typeface="Arial" pitchFamily="34" charset="0"/>
                          <a:cs typeface="Arial" pitchFamily="34" charset="0"/>
                        </a:rPr>
                        <a:t>£</a:t>
                      </a:r>
                      <a:r>
                        <a:rPr lang="en-GB" sz="1800" dirty="0" smtClean="0">
                          <a:latin typeface="Arial" pitchFamily="34" charset="0"/>
                          <a:cs typeface="Arial" pitchFamily="34" charset="0"/>
                        </a:rPr>
                        <a:t>45,000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itchFamily="34" charset="0"/>
                          <a:cs typeface="Arial" pitchFamily="34" charset="0"/>
                        </a:rPr>
                        <a:t>RPI </a:t>
                      </a:r>
                      <a:r>
                        <a:rPr lang="en-GB" sz="1800" dirty="0" smtClean="0">
                          <a:latin typeface="Arial" pitchFamily="34" charset="0"/>
                          <a:cs typeface="Arial" pitchFamily="34" charset="0"/>
                        </a:rPr>
                        <a:t>+ </a:t>
                      </a:r>
                      <a:r>
                        <a:rPr lang="en-GB" sz="1800" dirty="0">
                          <a:latin typeface="Arial" pitchFamily="34" charset="0"/>
                          <a:cs typeface="Arial" pitchFamily="34" charset="0"/>
                        </a:rPr>
                        <a:t>3</a:t>
                      </a:r>
                      <a:r>
                        <a:rPr lang="en-GB" sz="1800" dirty="0" smtClean="0">
                          <a:latin typeface="Arial" pitchFamily="34" charset="0"/>
                          <a:cs typeface="Arial" pitchFamily="34" charset="0"/>
                        </a:rPr>
                        <a:t>%</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latin typeface="Arial" pitchFamily="34" charset="0"/>
                          <a:cs typeface="Arial" pitchFamily="34" charset="0"/>
                        </a:rPr>
                        <a:t>6.1%</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e 13"/>
          <p:cNvGraphicFramePr>
            <a:graphicFrameLocks noGrp="1"/>
          </p:cNvGraphicFramePr>
          <p:nvPr/>
        </p:nvGraphicFramePr>
        <p:xfrm>
          <a:off x="190534" y="2894537"/>
          <a:ext cx="4236977" cy="3681024"/>
        </p:xfrm>
        <a:graphic>
          <a:graphicData uri="http://schemas.openxmlformats.org/drawingml/2006/table">
            <a:tbl>
              <a:tblPr/>
              <a:tblGrid>
                <a:gridCol w="1357826"/>
                <a:gridCol w="1541593"/>
                <a:gridCol w="1337558"/>
              </a:tblGrid>
              <a:tr h="836976">
                <a:tc>
                  <a:txBody>
                    <a:bodyPr/>
                    <a:lstStyle/>
                    <a:p>
                      <a:pPr algn="ctr"/>
                      <a:r>
                        <a:rPr lang="en-GB" sz="1800" dirty="0" smtClean="0">
                          <a:solidFill>
                            <a:schemeClr val="bg1"/>
                          </a:solidFill>
                          <a:latin typeface="Arial" pitchFamily="34" charset="0"/>
                          <a:cs typeface="Arial" pitchFamily="34" charset="0"/>
                        </a:rPr>
                        <a:t>Income</a:t>
                      </a:r>
                      <a:endParaRPr lang="en-GB" sz="18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dirty="0" smtClean="0">
                          <a:solidFill>
                            <a:schemeClr val="bg1"/>
                          </a:solidFill>
                          <a:latin typeface="Arial" pitchFamily="34" charset="0"/>
                          <a:cs typeface="Arial" pitchFamily="34" charset="0"/>
                        </a:rPr>
                        <a:t>Interest Calculation</a:t>
                      </a:r>
                      <a:endParaRPr lang="en-GB" sz="18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dirty="0" smtClean="0">
                          <a:solidFill>
                            <a:schemeClr val="bg1"/>
                          </a:solidFill>
                          <a:latin typeface="Arial" pitchFamily="34" charset="0"/>
                          <a:cs typeface="Arial" pitchFamily="34" charset="0"/>
                        </a:rPr>
                        <a:t>Total</a:t>
                      </a:r>
                    </a:p>
                    <a:p>
                      <a:pPr algn="ctr"/>
                      <a:r>
                        <a:rPr lang="en-GB" sz="1800" baseline="0" dirty="0" smtClean="0">
                          <a:solidFill>
                            <a:schemeClr val="bg1"/>
                          </a:solidFill>
                          <a:latin typeface="Arial" pitchFamily="34" charset="0"/>
                          <a:cs typeface="Arial" pitchFamily="34" charset="0"/>
                        </a:rPr>
                        <a:t> </a:t>
                      </a:r>
                      <a:r>
                        <a:rPr lang="en-GB" sz="1800" dirty="0" smtClean="0">
                          <a:solidFill>
                            <a:schemeClr val="bg1"/>
                          </a:solidFill>
                          <a:latin typeface="Arial" pitchFamily="34" charset="0"/>
                          <a:cs typeface="Arial" pitchFamily="34" charset="0"/>
                        </a:rPr>
                        <a:t>Rate</a:t>
                      </a:r>
                      <a:endParaRPr lang="en-GB" sz="18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74008">
                <a:tc>
                  <a:txBody>
                    <a:bodyPr/>
                    <a:lstStyle/>
                    <a:p>
                      <a:pPr algn="ctr"/>
                      <a:r>
                        <a:rPr lang="en-GB" sz="1800" dirty="0">
                          <a:latin typeface="Arial" pitchFamily="34" charset="0"/>
                          <a:cs typeface="Arial" pitchFamily="34" charset="0"/>
                        </a:rPr>
                        <a:t>£21,000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a:latin typeface="Arial" pitchFamily="34" charset="0"/>
                          <a:cs typeface="Arial" pitchFamily="34" charset="0"/>
                        </a:rPr>
                        <a:t>RPI </a:t>
                      </a:r>
                      <a:r>
                        <a:rPr lang="en-GB" sz="1800" b="1" dirty="0" smtClean="0">
                          <a:latin typeface="Arial" pitchFamily="34" charset="0"/>
                          <a:cs typeface="Arial" pitchFamily="34" charset="0"/>
                        </a:rPr>
                        <a:t>Only</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smtClean="0">
                          <a:latin typeface="Arial" pitchFamily="34" charset="0"/>
                          <a:cs typeface="Arial" pitchFamily="34" charset="0"/>
                        </a:rPr>
                        <a:t>3.1%</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4008">
                <a:tc>
                  <a:txBody>
                    <a:bodyPr/>
                    <a:lstStyle/>
                    <a:p>
                      <a:pPr algn="ctr"/>
                      <a:r>
                        <a:rPr lang="en-GB" sz="1800" b="1" dirty="0">
                          <a:latin typeface="Arial" pitchFamily="34" charset="0"/>
                          <a:cs typeface="Arial" pitchFamily="34" charset="0"/>
                        </a:rPr>
                        <a:t>£</a:t>
                      </a:r>
                      <a:r>
                        <a:rPr lang="en-GB" sz="1800" b="1" dirty="0" smtClean="0">
                          <a:latin typeface="Arial" pitchFamily="34" charset="0"/>
                          <a:cs typeface="Arial" pitchFamily="34" charset="0"/>
                        </a:rPr>
                        <a:t>25,000</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dirty="0">
                          <a:latin typeface="Arial" pitchFamily="34" charset="0"/>
                          <a:cs typeface="Arial" pitchFamily="34" charset="0"/>
                        </a:rPr>
                        <a:t>RPI </a:t>
                      </a:r>
                      <a:r>
                        <a:rPr lang="en-GB" sz="1800" baseline="0" dirty="0" smtClean="0">
                          <a:latin typeface="Arial" pitchFamily="34" charset="0"/>
                          <a:cs typeface="Arial" pitchFamily="34" charset="0"/>
                        </a:rPr>
                        <a:t> +</a:t>
                      </a:r>
                      <a:r>
                        <a:rPr lang="en-GB" sz="1800" dirty="0" smtClean="0">
                          <a:latin typeface="Arial" pitchFamily="34" charset="0"/>
                          <a:cs typeface="Arial" pitchFamily="34" charset="0"/>
                        </a:rPr>
                        <a:t> 0.6%</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dirty="0" smtClean="0">
                          <a:latin typeface="Arial" pitchFamily="34" charset="0"/>
                          <a:cs typeface="Arial" pitchFamily="34" charset="0"/>
                        </a:rPr>
                        <a:t>3.7%</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74008">
                <a:tc>
                  <a:txBody>
                    <a:bodyPr/>
                    <a:lstStyle/>
                    <a:p>
                      <a:pPr algn="ctr"/>
                      <a:r>
                        <a:rPr lang="en-GB" sz="1800" dirty="0">
                          <a:latin typeface="Arial" pitchFamily="34" charset="0"/>
                          <a:cs typeface="Arial" pitchFamily="34" charset="0"/>
                        </a:rPr>
                        <a:t>£</a:t>
                      </a:r>
                      <a:r>
                        <a:rPr lang="en-GB" sz="1800" dirty="0" smtClean="0">
                          <a:latin typeface="Arial" pitchFamily="34" charset="0"/>
                          <a:cs typeface="Arial" pitchFamily="34" charset="0"/>
                        </a:rPr>
                        <a:t>31,000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latin typeface="Arial" pitchFamily="34" charset="0"/>
                          <a:cs typeface="Arial" pitchFamily="34" charset="0"/>
                        </a:rPr>
                        <a:t>RPI</a:t>
                      </a:r>
                      <a:r>
                        <a:rPr lang="en-GB" sz="1800" baseline="0" dirty="0" smtClean="0">
                          <a:latin typeface="Arial" pitchFamily="34" charset="0"/>
                          <a:cs typeface="Arial" pitchFamily="34" charset="0"/>
                        </a:rPr>
                        <a:t> + </a:t>
                      </a:r>
                      <a:r>
                        <a:rPr lang="en-GB" sz="1800" dirty="0" smtClean="0">
                          <a:latin typeface="Arial" pitchFamily="34" charset="0"/>
                          <a:cs typeface="Arial" pitchFamily="34" charset="0"/>
                        </a:rPr>
                        <a:t>1.5%</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smtClean="0">
                          <a:latin typeface="Arial" pitchFamily="34" charset="0"/>
                          <a:cs typeface="Arial" pitchFamily="34" charset="0"/>
                        </a:rPr>
                        <a:t>4.6%</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4008">
                <a:tc>
                  <a:txBody>
                    <a:bodyPr/>
                    <a:lstStyle/>
                    <a:p>
                      <a:pPr algn="ctr"/>
                      <a:r>
                        <a:rPr lang="en-GB" sz="1800" dirty="0" smtClean="0">
                          <a:latin typeface="Arial" pitchFamily="34" charset="0"/>
                          <a:cs typeface="Arial" pitchFamily="34" charset="0"/>
                        </a:rPr>
                        <a:t>£37,000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latin typeface="Arial" pitchFamily="34" charset="0"/>
                          <a:cs typeface="Arial" pitchFamily="34" charset="0"/>
                        </a:rPr>
                        <a:t>RPI + 2.4%</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latin typeface="Arial" pitchFamily="34" charset="0"/>
                          <a:cs typeface="Arial" pitchFamily="34" charset="0"/>
                        </a:rPr>
                        <a:t>5.5%</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4008">
                <a:tc>
                  <a:txBody>
                    <a:bodyPr/>
                    <a:lstStyle/>
                    <a:p>
                      <a:pPr algn="ctr"/>
                      <a:r>
                        <a:rPr lang="en-GB" sz="1800" b="1" dirty="0" smtClean="0">
                          <a:latin typeface="Arial" pitchFamily="34" charset="0"/>
                          <a:cs typeface="Arial" pitchFamily="34" charset="0"/>
                        </a:rPr>
                        <a:t>£41,000</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smtClean="0">
                          <a:latin typeface="Arial" pitchFamily="34" charset="0"/>
                          <a:cs typeface="Arial" pitchFamily="34" charset="0"/>
                        </a:rPr>
                        <a:t>RPI</a:t>
                      </a:r>
                      <a:r>
                        <a:rPr lang="en-GB" sz="1800" b="1" baseline="0" dirty="0" smtClean="0">
                          <a:latin typeface="Arial" pitchFamily="34" charset="0"/>
                          <a:cs typeface="Arial" pitchFamily="34" charset="0"/>
                        </a:rPr>
                        <a:t> +</a:t>
                      </a:r>
                      <a:r>
                        <a:rPr lang="en-GB" sz="1800" b="1" dirty="0" smtClean="0">
                          <a:latin typeface="Arial" pitchFamily="34" charset="0"/>
                          <a:cs typeface="Arial" pitchFamily="34" charset="0"/>
                        </a:rPr>
                        <a:t> 3%</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smtClean="0">
                          <a:latin typeface="Arial" pitchFamily="34" charset="0"/>
                          <a:cs typeface="Arial" pitchFamily="34" charset="0"/>
                        </a:rPr>
                        <a:t>6.1%</a:t>
                      </a:r>
                      <a:endParaRPr lang="en-GB"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4008">
                <a:tc>
                  <a:txBody>
                    <a:bodyPr/>
                    <a:lstStyle/>
                    <a:p>
                      <a:pPr algn="ctr"/>
                      <a:r>
                        <a:rPr lang="en-GB" sz="1800" dirty="0">
                          <a:latin typeface="Arial" pitchFamily="34" charset="0"/>
                          <a:cs typeface="Arial" pitchFamily="34" charset="0"/>
                        </a:rPr>
                        <a:t>£</a:t>
                      </a:r>
                      <a:r>
                        <a:rPr lang="en-GB" sz="1800" dirty="0" smtClean="0">
                          <a:latin typeface="Arial" pitchFamily="34" charset="0"/>
                          <a:cs typeface="Arial" pitchFamily="34" charset="0"/>
                        </a:rPr>
                        <a:t>45,000</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itchFamily="34" charset="0"/>
                          <a:cs typeface="Arial" pitchFamily="34" charset="0"/>
                        </a:rPr>
                        <a:t>RPI </a:t>
                      </a:r>
                      <a:r>
                        <a:rPr lang="en-GB" sz="1800" dirty="0" smtClean="0">
                          <a:latin typeface="Arial" pitchFamily="34" charset="0"/>
                          <a:cs typeface="Arial" pitchFamily="34" charset="0"/>
                        </a:rPr>
                        <a:t>+ </a:t>
                      </a:r>
                      <a:r>
                        <a:rPr lang="en-GB" sz="1800" dirty="0">
                          <a:latin typeface="Arial" pitchFamily="34" charset="0"/>
                          <a:cs typeface="Arial" pitchFamily="34" charset="0"/>
                        </a:rPr>
                        <a:t>3</a:t>
                      </a:r>
                      <a:r>
                        <a:rPr lang="en-GB" sz="1800" dirty="0" smtClean="0">
                          <a:latin typeface="Arial" pitchFamily="34" charset="0"/>
                          <a:cs typeface="Arial" pitchFamily="34" charset="0"/>
                        </a:rPr>
                        <a:t>%</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latin typeface="Arial" pitchFamily="34" charset="0"/>
                          <a:cs typeface="Arial" pitchFamily="34" charset="0"/>
                        </a:rPr>
                        <a:t>6.1%</a:t>
                      </a:r>
                      <a:endParaRPr lang="en-GB"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STUDENT LOAN REPAYMENTS</a:t>
            </a:r>
            <a:endParaRPr lang="en-US" sz="2800" dirty="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INCOME THRESHOLD INCREASE</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ChangeArrowheads="1"/>
          </p:cNvSpPr>
          <p:nvPr/>
        </p:nvSpPr>
        <p:spPr bwMode="auto">
          <a:xfrm>
            <a:off x="1119188" y="5518289"/>
            <a:ext cx="6954837" cy="400110"/>
          </a:xfrm>
          <a:prstGeom prst="rect">
            <a:avLst/>
          </a:prstGeom>
          <a:solidFill>
            <a:schemeClr val="tx1"/>
          </a:solidFill>
          <a:ln w="9525">
            <a:noFill/>
            <a:miter lim="800000"/>
            <a:headEnd/>
            <a:tailEnd/>
          </a:ln>
        </p:spPr>
        <p:txBody>
          <a:bodyPr>
            <a:spAutoFit/>
          </a:bodyPr>
          <a:lstStyle/>
          <a:p>
            <a:pPr algn="ctr">
              <a:spcBef>
                <a:spcPct val="50000"/>
              </a:spcBef>
            </a:pPr>
            <a:r>
              <a:rPr lang="en-GB" sz="2000" dirty="0">
                <a:solidFill>
                  <a:schemeClr val="bg1"/>
                </a:solidFill>
                <a:latin typeface="Arial" pitchFamily="34" charset="0"/>
                <a:cs typeface="Arial" pitchFamily="34" charset="0"/>
              </a:rPr>
              <a:t>www.studentloanrepayment.co.uk</a:t>
            </a:r>
          </a:p>
        </p:txBody>
      </p:sp>
      <p:pic>
        <p:nvPicPr>
          <p:cNvPr id="1026" name="Picture 2">
            <a:hlinkClick r:id="rId3"/>
          </p:cNvPr>
          <p:cNvPicPr>
            <a:picLocks noChangeAspect="1" noChangeArrowheads="1"/>
          </p:cNvPicPr>
          <p:nvPr/>
        </p:nvPicPr>
        <p:blipFill>
          <a:blip r:embed="rId4" cstate="print"/>
          <a:srcRect r="1732"/>
          <a:stretch>
            <a:fillRect/>
          </a:stretch>
        </p:blipFill>
        <p:spPr bwMode="auto">
          <a:xfrm>
            <a:off x="1143000" y="1561724"/>
            <a:ext cx="6897414" cy="3946239"/>
          </a:xfrm>
          <a:prstGeom prst="rect">
            <a:avLst/>
          </a:prstGeom>
          <a:noFill/>
          <a:ln w="28575">
            <a:solidFill>
              <a:schemeClr val="tx1"/>
            </a:solidFill>
            <a:miter lim="800000"/>
            <a:headEnd/>
            <a:tailEnd/>
          </a:ln>
        </p:spPr>
      </p:pic>
      <p:sp>
        <p:nvSpPr>
          <p:cNvPr id="6"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STUDENT LOAN REPAYMENTS</a:t>
            </a:r>
            <a:endParaRPr lang="en-US" sz="2800" dirty="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DEDICATED WEBSITE</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a:spLocks noChangeArrowheads="1"/>
          </p:cNvSpPr>
          <p:nvPr/>
        </p:nvSpPr>
        <p:spPr bwMode="auto">
          <a:xfrm>
            <a:off x="3114306" y="2518301"/>
            <a:ext cx="5540963" cy="1200329"/>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B050"/>
                </a:solidFill>
                <a:latin typeface="Arial" pitchFamily="34" charset="0"/>
                <a:cs typeface="Arial" pitchFamily="34" charset="0"/>
              </a:rPr>
              <a:t>DISCUSSION</a:t>
            </a:r>
            <a:endParaRPr lang="en-US" sz="2800" dirty="0" smtClean="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FREQUENTLY ASKED QUESTIONS</a:t>
            </a:r>
          </a:p>
          <a:p>
            <a:pPr>
              <a:spcAft>
                <a:spcPts val="600"/>
              </a:spcAft>
            </a:pPr>
            <a:r>
              <a:rPr lang="en-US" sz="2000" dirty="0" smtClean="0">
                <a:latin typeface="Arial" pitchFamily="34" charset="0"/>
                <a:cs typeface="Arial" pitchFamily="34" charset="0"/>
              </a:rPr>
              <a:t>&amp; KEY MESSAGES</a:t>
            </a:r>
            <a:endParaRPr lang="en-US" sz="2000" dirty="0">
              <a:latin typeface="Arial" pitchFamily="34" charset="0"/>
              <a:cs typeface="Arial" pitchFamily="34" charset="0"/>
            </a:endParaRPr>
          </a:p>
        </p:txBody>
      </p:sp>
      <p:sp>
        <p:nvSpPr>
          <p:cNvPr id="2" name="TextBox 12"/>
          <p:cNvSpPr txBox="1">
            <a:spLocks noChangeArrowheads="1"/>
          </p:cNvSpPr>
          <p:nvPr/>
        </p:nvSpPr>
        <p:spPr bwMode="auto">
          <a:xfrm>
            <a:off x="1311275" y="2651125"/>
            <a:ext cx="1839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2</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B050"/>
                </a:solidFill>
                <a:latin typeface="Arial" pitchFamily="34" charset="0"/>
                <a:cs typeface="Arial" pitchFamily="34" charset="0"/>
              </a:rPr>
              <a:t>DISCUSSION</a:t>
            </a:r>
            <a:endParaRPr lang="en-US" sz="2800" dirty="0">
              <a:solidFill>
                <a:srgbClr val="00B05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FREQUENTLY ASKED QUESTIONS &amp; KEY MESSAGES</a:t>
            </a:r>
            <a:endParaRPr lang="en-US" sz="2000" dirty="0">
              <a:latin typeface="Arial" pitchFamily="34" charset="0"/>
              <a:cs typeface="Arial" pitchFamily="34" charset="0"/>
            </a:endParaRPr>
          </a:p>
        </p:txBody>
      </p:sp>
      <p:sp>
        <p:nvSpPr>
          <p:cNvPr id="9" name="Rectangle 4"/>
          <p:cNvSpPr>
            <a:spLocks noChangeArrowheads="1"/>
          </p:cNvSpPr>
          <p:nvPr/>
        </p:nvSpPr>
        <p:spPr bwMode="auto">
          <a:xfrm>
            <a:off x="356754" y="2013842"/>
            <a:ext cx="8597900" cy="3108543"/>
          </a:xfrm>
          <a:prstGeom prst="rect">
            <a:avLst/>
          </a:prstGeom>
          <a:noFill/>
          <a:ln w="9525">
            <a:noFill/>
            <a:miter lim="800000"/>
            <a:headEnd/>
            <a:tailEnd/>
          </a:ln>
        </p:spPr>
        <p:txBody>
          <a:bodyPr>
            <a:spAutoFit/>
          </a:bodyPr>
          <a:lstStyle/>
          <a:p>
            <a:pPr marL="457200" indent="-457200">
              <a:buAutoNum type="arabicParenBoth"/>
            </a:pPr>
            <a:r>
              <a:rPr lang="en-GB" sz="2800" dirty="0" smtClean="0">
                <a:solidFill>
                  <a:srgbClr val="000000"/>
                </a:solidFill>
                <a:latin typeface="Arial" pitchFamily="34" charset="0"/>
                <a:cs typeface="Arial" pitchFamily="34" charset="0"/>
              </a:rPr>
              <a:t> What questions about student finance are you most frequently asked?</a:t>
            </a:r>
          </a:p>
          <a:p>
            <a:pPr marL="457200" indent="-457200">
              <a:buAutoNum type="arabicParenBoth"/>
            </a:pPr>
            <a:endParaRPr lang="en-GB" sz="2800" dirty="0" smtClean="0">
              <a:solidFill>
                <a:srgbClr val="000000"/>
              </a:solidFill>
              <a:latin typeface="Arial" pitchFamily="34" charset="0"/>
              <a:cs typeface="Arial" pitchFamily="34" charset="0"/>
            </a:endParaRPr>
          </a:p>
          <a:p>
            <a:pPr marL="457200" indent="-457200">
              <a:buAutoNum type="arabicParenBoth"/>
            </a:pPr>
            <a:endParaRPr lang="en-GB" sz="2800" dirty="0" smtClean="0">
              <a:solidFill>
                <a:srgbClr val="000000"/>
              </a:solidFill>
              <a:latin typeface="Arial" pitchFamily="34" charset="0"/>
              <a:cs typeface="Arial" pitchFamily="34" charset="0"/>
            </a:endParaRPr>
          </a:p>
          <a:p>
            <a:pPr marL="457200" indent="-457200">
              <a:buAutoNum type="arabicParenBoth"/>
            </a:pPr>
            <a:endParaRPr lang="en-GB" sz="2800" dirty="0" smtClean="0">
              <a:solidFill>
                <a:srgbClr val="000000"/>
              </a:solidFill>
              <a:latin typeface="Arial" pitchFamily="34" charset="0"/>
              <a:cs typeface="Arial" pitchFamily="34" charset="0"/>
            </a:endParaRPr>
          </a:p>
          <a:p>
            <a:pPr marL="457200" indent="-457200">
              <a:buAutoNum type="arabicParenBoth"/>
            </a:pPr>
            <a:r>
              <a:rPr lang="en-GB" sz="2800" dirty="0" smtClean="0">
                <a:solidFill>
                  <a:srgbClr val="000000"/>
                </a:solidFill>
                <a:latin typeface="Arial" pitchFamily="34" charset="0"/>
                <a:cs typeface="Arial" pitchFamily="34" charset="0"/>
              </a:rPr>
              <a:t> What do </a:t>
            </a:r>
            <a:r>
              <a:rPr lang="en-GB" sz="2800" b="1" dirty="0" smtClean="0">
                <a:solidFill>
                  <a:srgbClr val="000000"/>
                </a:solidFill>
                <a:latin typeface="Arial" pitchFamily="34" charset="0"/>
                <a:cs typeface="Arial" pitchFamily="34" charset="0"/>
              </a:rPr>
              <a:t>you</a:t>
            </a:r>
            <a:r>
              <a:rPr lang="en-GB" sz="2800" dirty="0" smtClean="0">
                <a:solidFill>
                  <a:srgbClr val="000000"/>
                </a:solidFill>
                <a:latin typeface="Arial" pitchFamily="34" charset="0"/>
                <a:cs typeface="Arial" pitchFamily="34" charset="0"/>
              </a:rPr>
              <a:t> think are the key messages on student finance?</a:t>
            </a:r>
            <a:endParaRPr lang="en-US" sz="28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3575" y="2530475"/>
            <a:ext cx="5754688"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FF0066"/>
                </a:solidFill>
                <a:cs typeface="Arial" charset="0"/>
              </a:rPr>
              <a:t>OTHER FUNDING</a:t>
            </a:r>
          </a:p>
          <a:p>
            <a:pPr eaLnBrk="1" hangingPunct="1">
              <a:spcAft>
                <a:spcPts val="600"/>
              </a:spcAft>
              <a:defRPr/>
            </a:pPr>
            <a:r>
              <a:rPr lang="en-US" sz="2000" dirty="0" smtClean="0">
                <a:solidFill>
                  <a:prstClr val="black"/>
                </a:solidFill>
                <a:cs typeface="Arial" charset="0"/>
              </a:rPr>
              <a:t>ADVANCED LEARNER LOANS</a:t>
            </a:r>
          </a:p>
          <a:p>
            <a:pPr eaLnBrk="1" hangingPunct="1">
              <a:spcAft>
                <a:spcPts val="600"/>
              </a:spcAft>
              <a:defRPr/>
            </a:pPr>
            <a:r>
              <a:rPr lang="en-US" sz="2000" dirty="0" smtClean="0">
                <a:solidFill>
                  <a:prstClr val="black"/>
                </a:solidFill>
                <a:cs typeface="Arial" charset="0"/>
              </a:rPr>
              <a:t>PART-TIME UNDERGRADUATE SUPPORT</a:t>
            </a:r>
          </a:p>
          <a:p>
            <a:pPr eaLnBrk="1" hangingPunct="1">
              <a:spcAft>
                <a:spcPts val="600"/>
              </a:spcAft>
              <a:defRPr/>
            </a:pPr>
            <a:r>
              <a:rPr lang="en-US" sz="2000" dirty="0" smtClean="0">
                <a:solidFill>
                  <a:prstClr val="black"/>
                </a:solidFill>
                <a:cs typeface="Arial" charset="0"/>
              </a:rPr>
              <a:t>POSTGRADUATE LOANS</a:t>
            </a:r>
          </a:p>
          <a:p>
            <a:pPr eaLnBrk="1" hangingPunct="1">
              <a:spcAft>
                <a:spcPts val="600"/>
              </a:spcAft>
              <a:defRPr/>
            </a:pPr>
            <a:r>
              <a:rPr lang="en-US" sz="2000" dirty="0" smtClean="0">
                <a:solidFill>
                  <a:prstClr val="black"/>
                </a:solidFill>
                <a:cs typeface="Arial" charset="0"/>
              </a:rPr>
              <a:t>POSTGRADUATE DOCTORAL LOANS</a:t>
            </a:r>
            <a:endParaRPr lang="en-US" sz="1800" dirty="0" smtClean="0">
              <a:solidFill>
                <a:prstClr val="black"/>
              </a:solidFill>
              <a:cs typeface="Arial" charset="0"/>
            </a:endParaRPr>
          </a:p>
        </p:txBody>
      </p:sp>
      <p:sp>
        <p:nvSpPr>
          <p:cNvPr id="3" name="TextBox 12"/>
          <p:cNvSpPr txBox="1">
            <a:spLocks noChangeArrowheads="1"/>
          </p:cNvSpPr>
          <p:nvPr/>
        </p:nvSpPr>
        <p:spPr bwMode="auto">
          <a:xfrm>
            <a:off x="1327150" y="2635250"/>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prstClr val="white"/>
                </a:solidFill>
                <a:cs typeface="Arial" charset="0"/>
              </a:rPr>
              <a:t>SECTION 3</a:t>
            </a:r>
          </a:p>
        </p:txBody>
      </p:sp>
      <p:pic>
        <p:nvPicPr>
          <p:cNvPr id="4" name="Picture 3" descr="2015 SLC logo_colour.jpg"/>
          <p:cNvPicPr>
            <a:picLocks noChangeAspect="1"/>
          </p:cNvPicPr>
          <p:nvPr/>
        </p:nvPicPr>
        <p:blipFill>
          <a:blip r:embed="rId2" cstate="print"/>
          <a:stretch>
            <a:fillRect/>
          </a:stretch>
        </p:blipFill>
        <p:spPr>
          <a:xfrm>
            <a:off x="5467350" y="5806396"/>
            <a:ext cx="1690194" cy="855794"/>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25450" y="3848559"/>
            <a:ext cx="7421563" cy="818304"/>
            <a:chOff x="303946" y="3711297"/>
            <a:chExt cx="7420686" cy="819150"/>
          </a:xfrm>
        </p:grpSpPr>
        <p:grpSp>
          <p:nvGrpSpPr>
            <p:cNvPr id="3" name="Group 32"/>
            <p:cNvGrpSpPr>
              <a:grpSpLocks/>
            </p:cNvGrpSpPr>
            <p:nvPr/>
          </p:nvGrpSpPr>
          <p:grpSpPr bwMode="auto">
            <a:xfrm>
              <a:off x="303946" y="3711297"/>
              <a:ext cx="7420686" cy="819150"/>
              <a:chOff x="322073" y="2050255"/>
              <a:chExt cx="7419860" cy="819069"/>
            </a:xfrm>
          </p:grpSpPr>
          <p:sp>
            <p:nvSpPr>
              <p:cNvPr id="16" name="Rounded Rectangle 15"/>
              <p:cNvSpPr/>
              <p:nvPr/>
            </p:nvSpPr>
            <p:spPr bwMode="auto">
              <a:xfrm>
                <a:off x="596648" y="2054850"/>
                <a:ext cx="7145285" cy="815149"/>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7" name="Oval 16"/>
              <p:cNvSpPr/>
              <p:nvPr/>
            </p:nvSpPr>
            <p:spPr bwMode="auto">
              <a:xfrm>
                <a:off x="322073" y="2050083"/>
                <a:ext cx="820550" cy="8199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prstClr val="white"/>
                    </a:solidFill>
                    <a:latin typeface="Arial" pitchFamily="34" charset="0"/>
                    <a:cs typeface="Arial" pitchFamily="34" charset="0"/>
                  </a:rPr>
                  <a:t>Q</a:t>
                </a:r>
              </a:p>
            </p:txBody>
          </p:sp>
        </p:grpSp>
        <p:sp>
          <p:nvSpPr>
            <p:cNvPr id="19479" name="Rectangle 3"/>
            <p:cNvSpPr>
              <a:spLocks noChangeArrowheads="1"/>
            </p:cNvSpPr>
            <p:nvPr/>
          </p:nvSpPr>
          <p:spPr bwMode="auto">
            <a:xfrm>
              <a:off x="1153240" y="3764182"/>
              <a:ext cx="6489503" cy="708618"/>
            </a:xfrm>
            <a:prstGeom prst="rect">
              <a:avLst/>
            </a:prstGeom>
            <a:noFill/>
            <a:ln w="9525">
              <a:noFill/>
              <a:miter lim="800000"/>
              <a:headEnd/>
              <a:tailEnd/>
            </a:ln>
          </p:spPr>
          <p:txBody>
            <a:bodyPr>
              <a:spAutoFit/>
            </a:bodyPr>
            <a:lstStyle/>
            <a:p>
              <a:r>
                <a:rPr lang="en-GB" sz="2000" dirty="0">
                  <a:solidFill>
                    <a:prstClr val="black"/>
                  </a:solidFill>
                  <a:latin typeface="Arial" pitchFamily="34" charset="0"/>
                  <a:cs typeface="Arial" pitchFamily="34" charset="0"/>
                </a:rPr>
                <a:t>How many student finance applications do SLC process per annum</a:t>
              </a:r>
              <a:r>
                <a:rPr lang="en-GB" sz="2000" dirty="0" smtClean="0">
                  <a:solidFill>
                    <a:prstClr val="black"/>
                  </a:solidFill>
                  <a:latin typeface="Arial" pitchFamily="34" charset="0"/>
                  <a:cs typeface="Arial" pitchFamily="34" charset="0"/>
                </a:rPr>
                <a:t>?</a:t>
              </a:r>
              <a:endParaRPr lang="en-GB" sz="2000" dirty="0">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038" y="2673636"/>
            <a:ext cx="2684462" cy="819150"/>
            <a:chOff x="342616" y="2917423"/>
            <a:chExt cx="2684767" cy="819523"/>
          </a:xfrm>
        </p:grpSpPr>
        <p:grpSp>
          <p:nvGrpSpPr>
            <p:cNvPr id="5"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20" name="Oval 19"/>
              <p:cNvSpPr/>
              <p:nvPr/>
            </p:nvSpPr>
            <p:spPr bwMode="auto">
              <a:xfrm>
                <a:off x="322073" y="2050255"/>
                <a:ext cx="820739"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19475" name="Rectangle 4"/>
            <p:cNvSpPr>
              <a:spLocks noChangeArrowheads="1"/>
            </p:cNvSpPr>
            <p:nvPr/>
          </p:nvSpPr>
          <p:spPr bwMode="auto">
            <a:xfrm>
              <a:off x="1081602" y="3138710"/>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7.7 </a:t>
              </a:r>
              <a:r>
                <a:rPr lang="en-GB" sz="2000" dirty="0">
                  <a:solidFill>
                    <a:prstClr val="black"/>
                  </a:solidFill>
                  <a:latin typeface="Arial" pitchFamily="34" charset="0"/>
                  <a:cs typeface="Arial" pitchFamily="34" charset="0"/>
                </a:rPr>
                <a:t>million</a:t>
              </a:r>
            </a:p>
          </p:txBody>
        </p:sp>
      </p:grpSp>
      <p:grpSp>
        <p:nvGrpSpPr>
          <p:cNvPr id="6" name="Group 11"/>
          <p:cNvGrpSpPr>
            <a:grpSpLocks/>
          </p:cNvGrpSpPr>
          <p:nvPr/>
        </p:nvGrpSpPr>
        <p:grpSpPr bwMode="auto">
          <a:xfrm>
            <a:off x="428625" y="4846924"/>
            <a:ext cx="2686050"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30" name="Oval 29"/>
              <p:cNvSpPr/>
              <p:nvPr/>
            </p:nvSpPr>
            <p:spPr bwMode="auto">
              <a:xfrm>
                <a:off x="322073" y="2050255"/>
                <a:ext cx="820255"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19471" name="Rectangle 4"/>
            <p:cNvSpPr>
              <a:spLocks noChangeArrowheads="1"/>
            </p:cNvSpPr>
            <p:nvPr/>
          </p:nvSpPr>
          <p:spPr bwMode="auto">
            <a:xfrm>
              <a:off x="1067912" y="3125056"/>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1.8 </a:t>
              </a:r>
              <a:r>
                <a:rPr lang="en-GB" sz="2000" dirty="0">
                  <a:solidFill>
                    <a:prstClr val="black"/>
                  </a:solidFill>
                  <a:latin typeface="Arial" pitchFamily="34" charset="0"/>
                  <a:cs typeface="Arial" pitchFamily="34" charset="0"/>
                </a:rPr>
                <a:t>million</a:t>
              </a:r>
            </a:p>
          </p:txBody>
        </p:sp>
      </p:grpSp>
      <p:grpSp>
        <p:nvGrpSpPr>
          <p:cNvPr id="8" name="Group 24"/>
          <p:cNvGrpSpPr>
            <a:grpSpLocks/>
          </p:cNvGrpSpPr>
          <p:nvPr/>
        </p:nvGrpSpPr>
        <p:grpSpPr bwMode="auto">
          <a:xfrm>
            <a:off x="423863" y="1675099"/>
            <a:ext cx="7532687" cy="819150"/>
            <a:chOff x="423863" y="1579563"/>
            <a:chExt cx="7532687" cy="819150"/>
          </a:xfrm>
        </p:grpSpPr>
        <p:grpSp>
          <p:nvGrpSpPr>
            <p:cNvPr id="9" name="Group 11"/>
            <p:cNvGrpSpPr>
              <a:grpSpLocks/>
            </p:cNvGrpSpPr>
            <p:nvPr/>
          </p:nvGrpSpPr>
          <p:grpSpPr bwMode="auto">
            <a:xfrm>
              <a:off x="423863" y="1579563"/>
              <a:ext cx="7532687" cy="819150"/>
              <a:chOff x="342616" y="2917423"/>
              <a:chExt cx="7532143" cy="819150"/>
            </a:xfrm>
          </p:grpSpPr>
          <p:grpSp>
            <p:nvGrpSpPr>
              <p:cNvPr id="12" name="Group 32"/>
              <p:cNvGrpSpPr>
                <a:grpSpLocks/>
              </p:cNvGrpSpPr>
              <p:nvPr/>
            </p:nvGrpSpPr>
            <p:grpSpPr bwMode="auto">
              <a:xfrm>
                <a:off x="342616" y="2917423"/>
                <a:ext cx="7422961" cy="819150"/>
                <a:chOff x="322073" y="2050255"/>
                <a:chExt cx="7422135" cy="819069"/>
              </a:xfrm>
            </p:grpSpPr>
            <p:sp>
              <p:nvSpPr>
                <p:cNvPr id="10" name="Rounded Rectangle 9"/>
                <p:cNvSpPr/>
                <p:nvPr/>
              </p:nvSpPr>
              <p:spPr bwMode="auto">
                <a:xfrm>
                  <a:off x="596660" y="2055017"/>
                  <a:ext cx="7147201" cy="814307"/>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1" name="Oval 10"/>
                <p:cNvSpPr/>
                <p:nvPr/>
              </p:nvSpPr>
              <p:spPr bwMode="auto">
                <a:xfrm>
                  <a:off x="322073" y="2050255"/>
                  <a:ext cx="820586" cy="8190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Q</a:t>
                  </a:r>
                </a:p>
              </p:txBody>
            </p:sp>
          </p:grpSp>
          <p:sp>
            <p:nvSpPr>
              <p:cNvPr id="19467" name="Rectangle 4"/>
              <p:cNvSpPr>
                <a:spLocks noChangeArrowheads="1"/>
              </p:cNvSpPr>
              <p:nvPr/>
            </p:nvSpPr>
            <p:spPr bwMode="auto">
              <a:xfrm>
                <a:off x="1155513" y="2920243"/>
                <a:ext cx="6719246" cy="369332"/>
              </a:xfrm>
              <a:prstGeom prst="rect">
                <a:avLst/>
              </a:prstGeom>
              <a:noFill/>
              <a:ln w="9525">
                <a:noFill/>
                <a:miter lim="800000"/>
                <a:headEnd/>
                <a:tailEnd/>
              </a:ln>
            </p:spPr>
            <p:txBody>
              <a:bodyPr>
                <a:spAutoFit/>
              </a:bodyPr>
              <a:lstStyle/>
              <a:p>
                <a:endParaRPr lang="en-US" dirty="0">
                  <a:solidFill>
                    <a:prstClr val="black"/>
                  </a:solidFill>
                  <a:latin typeface="Arial" pitchFamily="34" charset="0"/>
                  <a:cs typeface="Arial" pitchFamily="34" charset="0"/>
                </a:endParaRPr>
              </a:p>
            </p:txBody>
          </p:sp>
        </p:grpSp>
        <p:sp>
          <p:nvSpPr>
            <p:cNvPr id="19465" name="Rectangle 24"/>
            <p:cNvSpPr>
              <a:spLocks noChangeArrowheads="1"/>
            </p:cNvSpPr>
            <p:nvPr/>
          </p:nvSpPr>
          <p:spPr bwMode="auto">
            <a:xfrm>
              <a:off x="1260475" y="1635103"/>
              <a:ext cx="6591300" cy="707886"/>
            </a:xfrm>
            <a:prstGeom prst="rect">
              <a:avLst/>
            </a:prstGeom>
            <a:noFill/>
            <a:ln w="9525">
              <a:noFill/>
              <a:miter lim="800000"/>
              <a:headEnd/>
              <a:tailEnd/>
            </a:ln>
          </p:spPr>
          <p:txBody>
            <a:bodyPr>
              <a:spAutoFit/>
            </a:bodyPr>
            <a:lstStyle/>
            <a:p>
              <a:r>
                <a:rPr lang="en-GB" sz="2000" dirty="0">
                  <a:solidFill>
                    <a:prstClr val="black"/>
                  </a:solidFill>
                  <a:latin typeface="Arial" pitchFamily="34" charset="0"/>
                  <a:cs typeface="Arial" pitchFamily="34" charset="0"/>
                </a:rPr>
                <a:t>SLC hold and manage the personal details of how many customers? </a:t>
              </a:r>
            </a:p>
          </p:txBody>
        </p:sp>
      </p:grpSp>
      <p:sp>
        <p:nvSpPr>
          <p:cNvPr id="26"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SLC BY THE NUMBERS</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FACTS &amp; FIGURES</a:t>
            </a:r>
            <a:endParaRPr lang="en-US" sz="2000" dirty="0">
              <a:solidFill>
                <a:prstClr val="black"/>
              </a:solidFill>
              <a:latin typeface="Arial" pitchFamily="34" charset="0"/>
              <a:cs typeface="Arial" pitchFamily="34" charset="0"/>
            </a:endParaRPr>
          </a:p>
        </p:txBody>
      </p:sp>
      <p:sp>
        <p:nvSpPr>
          <p:cNvPr id="25" name="Rectangle 24"/>
          <p:cNvSpPr/>
          <p:nvPr/>
        </p:nvSpPr>
        <p:spPr>
          <a:xfrm>
            <a:off x="3856235" y="6381305"/>
            <a:ext cx="4776716" cy="276999"/>
          </a:xfrm>
          <a:prstGeom prst="rect">
            <a:avLst/>
          </a:prstGeom>
        </p:spPr>
        <p:txBody>
          <a:bodyPr wrap="square">
            <a:spAutoFit/>
          </a:bodyPr>
          <a:lstStyle/>
          <a:p>
            <a:r>
              <a:rPr lang="en-GB" sz="1200" dirty="0" smtClean="0">
                <a:solidFill>
                  <a:prstClr val="black"/>
                </a:solidFill>
                <a:latin typeface="Arial" pitchFamily="34" charset="0"/>
                <a:cs typeface="Arial" pitchFamily="34" charset="0"/>
              </a:rPr>
              <a:t>Figures from SLC Statistics 2016/17  </a:t>
            </a:r>
            <a:r>
              <a:rPr lang="en-GB" sz="1200" dirty="0" smtClean="0">
                <a:solidFill>
                  <a:prstClr val="black"/>
                </a:solidFill>
                <a:latin typeface="Arial" pitchFamily="34" charset="0"/>
                <a:cs typeface="Arial" pitchFamily="34" charset="0"/>
                <a:hlinkClick r:id="rId3"/>
              </a:rPr>
              <a:t>www.slc.co.uk</a:t>
            </a:r>
            <a:endParaRPr lang="en-GB" sz="12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510" y="1369423"/>
            <a:ext cx="8371490" cy="2746906"/>
          </a:xfrm>
          <a:prstGeom prst="rect">
            <a:avLst/>
          </a:prstGeom>
        </p:spPr>
        <p:txBody>
          <a:bodyPr wrap="square">
            <a:spAutoFit/>
          </a:bodyPr>
          <a:lstStyle/>
          <a:p>
            <a:pPr marL="360000" indent="-358775"/>
            <a:r>
              <a:rPr lang="en-GB" b="1" dirty="0" smtClean="0">
                <a:latin typeface="Arial" pitchFamily="34" charset="0"/>
                <a:cs typeface="Arial" pitchFamily="34" charset="0"/>
              </a:rPr>
              <a:t>Advanced Learner Loans</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Available to eligible students aged 19+ to help with tuition fee costs for eligible courses at Level 3, 4, 5 &amp; 6 (courses have to be approved by ESFA)</a:t>
            </a:r>
          </a:p>
          <a:p>
            <a:pPr marL="360000" indent="-358775">
              <a:buFont typeface="Arial" pitchFamily="34" charset="0"/>
              <a:buChar char="•"/>
            </a:pPr>
            <a:endParaRPr lang="en-GB" sz="1000" b="1"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No restrictions in terms of previous study; up to 4 ALLs available to learners</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Repayment Terms &amp; Conditions similar to HE, except for Access courses: any outstanding loan written off upon completion of a subsequent HE course</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More info and applications at </a:t>
            </a:r>
            <a:r>
              <a:rPr lang="en-GB" altLang="en-US" dirty="0" smtClean="0">
                <a:latin typeface="Arial" pitchFamily="34" charset="0"/>
                <a:cs typeface="Arial" pitchFamily="34" charset="0"/>
                <a:hlinkClick r:id="rId2"/>
              </a:rPr>
              <a:t>www.gov.uk/advancedlearningloans</a:t>
            </a:r>
            <a:endParaRPr lang="en-GB" altLang="en-US" dirty="0" smtClean="0">
              <a:latin typeface="Arial" pitchFamily="34" charset="0"/>
              <a:cs typeface="Arial" pitchFamily="34" charset="0"/>
            </a:endParaRPr>
          </a:p>
        </p:txBody>
      </p:sp>
      <p:sp>
        <p:nvSpPr>
          <p:cNvPr id="3" name="TextBox 2"/>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FF0066"/>
                </a:solidFill>
                <a:latin typeface="Arial" pitchFamily="34" charset="0"/>
                <a:cs typeface="Arial" pitchFamily="34" charset="0"/>
              </a:rPr>
              <a:t>OTHER FUNDING</a:t>
            </a:r>
          </a:p>
          <a:p>
            <a:pPr>
              <a:spcAft>
                <a:spcPts val="600"/>
              </a:spcAft>
            </a:pPr>
            <a:r>
              <a:rPr lang="en-US" sz="2000" dirty="0" smtClean="0">
                <a:solidFill>
                  <a:prstClr val="black"/>
                </a:solidFill>
                <a:latin typeface="Arial" pitchFamily="34" charset="0"/>
                <a:cs typeface="Arial" pitchFamily="34" charset="0"/>
              </a:rPr>
              <a:t>ADVANCED LEARNER LOANS &amp; PART-TIME UNDERGRAD</a:t>
            </a:r>
            <a:endParaRPr lang="en-US" sz="2800" dirty="0">
              <a:solidFill>
                <a:srgbClr val="FF0066"/>
              </a:solidFill>
              <a:latin typeface="Arial" pitchFamily="34" charset="0"/>
              <a:cs typeface="Arial" pitchFamily="34" charset="0"/>
            </a:endParaRPr>
          </a:p>
        </p:txBody>
      </p:sp>
      <p:sp>
        <p:nvSpPr>
          <p:cNvPr id="6" name="Rectangle 5"/>
          <p:cNvSpPr/>
          <p:nvPr/>
        </p:nvSpPr>
        <p:spPr>
          <a:xfrm>
            <a:off x="804040" y="4096858"/>
            <a:ext cx="7993118" cy="1946687"/>
          </a:xfrm>
          <a:prstGeom prst="rect">
            <a:avLst/>
          </a:prstGeom>
        </p:spPr>
        <p:txBody>
          <a:bodyPr wrap="square">
            <a:spAutoFit/>
          </a:bodyPr>
          <a:lstStyle/>
          <a:p>
            <a:pPr marL="360000" indent="-358775"/>
            <a:r>
              <a:rPr lang="en-GB" b="1" dirty="0" smtClean="0">
                <a:latin typeface="Arial" pitchFamily="34" charset="0"/>
                <a:cs typeface="Arial" pitchFamily="34" charset="0"/>
              </a:rPr>
              <a:t>Part-time undergraduate student finance</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Tuition Fee Loans available – max amount still </a:t>
            </a:r>
            <a:r>
              <a:rPr lang="en-GB" b="1" dirty="0" smtClean="0">
                <a:latin typeface="Arial" pitchFamily="34" charset="0"/>
                <a:cs typeface="Arial" pitchFamily="34" charset="0"/>
              </a:rPr>
              <a:t>£6,935 </a:t>
            </a:r>
            <a:r>
              <a:rPr lang="en-GB" dirty="0" smtClean="0">
                <a:latin typeface="Arial" pitchFamily="34" charset="0"/>
                <a:cs typeface="Arial" pitchFamily="34" charset="0"/>
              </a:rPr>
              <a:t>for AY 18/19</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Maintenance Loans launching for </a:t>
            </a:r>
            <a:r>
              <a:rPr lang="en-GB" b="1" dirty="0" smtClean="0">
                <a:latin typeface="Arial" pitchFamily="34" charset="0"/>
                <a:cs typeface="Arial" pitchFamily="34" charset="0"/>
              </a:rPr>
              <a:t>new</a:t>
            </a:r>
            <a:r>
              <a:rPr lang="en-GB" dirty="0" smtClean="0">
                <a:latin typeface="Arial" pitchFamily="34" charset="0"/>
                <a:cs typeface="Arial" pitchFamily="34" charset="0"/>
              </a:rPr>
              <a:t> students starting </a:t>
            </a:r>
            <a:r>
              <a:rPr lang="en-GB" b="1" dirty="0" smtClean="0">
                <a:latin typeface="Arial" pitchFamily="34" charset="0"/>
                <a:cs typeface="Arial" pitchFamily="34" charset="0"/>
              </a:rPr>
              <a:t>some</a:t>
            </a:r>
            <a:r>
              <a:rPr lang="en-GB" dirty="0" smtClean="0">
                <a:latin typeface="Arial" pitchFamily="34" charset="0"/>
                <a:cs typeface="Arial" pitchFamily="34" charset="0"/>
              </a:rPr>
              <a:t> courses in AY 18/19 (e.g. Bachelor degrees, Integrated Masters)</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Part-time students can also apply for DSA but not Dependants’ Grants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510" y="1369423"/>
            <a:ext cx="8371490" cy="3200876"/>
          </a:xfrm>
          <a:prstGeom prst="rect">
            <a:avLst/>
          </a:prstGeom>
        </p:spPr>
        <p:txBody>
          <a:bodyPr wrap="square">
            <a:spAutoFit/>
          </a:bodyPr>
          <a:lstStyle/>
          <a:p>
            <a:pPr marL="360000" indent="-358775"/>
            <a:r>
              <a:rPr lang="en-GB" b="1" dirty="0" smtClean="0">
                <a:latin typeface="Arial" pitchFamily="34" charset="0"/>
                <a:cs typeface="Arial" pitchFamily="34" charset="0"/>
              </a:rPr>
              <a:t>Postgraduate Loans</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Available to eligible students taking Master’s Degrees (any subject, part-time or full-time, course can be max 4 years in length)</a:t>
            </a:r>
          </a:p>
          <a:p>
            <a:pPr marL="360000" indent="-358775">
              <a:buFont typeface="Arial" pitchFamily="34" charset="0"/>
              <a:buChar char="•"/>
            </a:pPr>
            <a:endParaRPr lang="en-GB" sz="1000" b="1"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NMT loan of up to </a:t>
            </a:r>
            <a:r>
              <a:rPr lang="en-GB" b="1" dirty="0" smtClean="0">
                <a:latin typeface="Arial" pitchFamily="34" charset="0"/>
                <a:cs typeface="Arial" pitchFamily="34" charset="0"/>
              </a:rPr>
              <a:t>£10,609</a:t>
            </a:r>
            <a:r>
              <a:rPr lang="en-GB" dirty="0" smtClean="0">
                <a:latin typeface="Arial" pitchFamily="34" charset="0"/>
                <a:cs typeface="Arial" pitchFamily="34" charset="0"/>
              </a:rPr>
              <a:t>, paid to student in 3 instalments per AY</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Repayment terms and conditions different to UG (£21,000 threshold, 6% deduction from earnings above this level once in repayment)</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More info: </a:t>
            </a:r>
            <a:r>
              <a:rPr lang="en-GB" dirty="0" smtClean="0">
                <a:solidFill>
                  <a:prstClr val="black"/>
                </a:solidFill>
                <a:latin typeface="Arial" pitchFamily="34" charset="0"/>
                <a:cs typeface="Arial" pitchFamily="34" charset="0"/>
                <a:hlinkClick r:id="rId2"/>
              </a:rPr>
              <a:t>www.heiinfo.slc.co.uk/guidance/sfe-postgraduate-loans.aspx</a:t>
            </a:r>
            <a:endParaRPr lang="en-GB" dirty="0" smtClean="0">
              <a:solidFill>
                <a:prstClr val="black"/>
              </a:solidFill>
              <a:latin typeface="Arial" pitchFamily="34" charset="0"/>
              <a:cs typeface="Arial" pitchFamily="34" charset="0"/>
            </a:endParaRPr>
          </a:p>
          <a:p>
            <a:pPr marL="360000" indent="-358775">
              <a:buFont typeface="Arial" pitchFamily="34" charset="0"/>
              <a:buChar char="•"/>
            </a:pPr>
            <a:endParaRPr lang="en-GB" dirty="0" smtClean="0">
              <a:solidFill>
                <a:prstClr val="black"/>
              </a:solidFill>
              <a:latin typeface="Arial" pitchFamily="34" charset="0"/>
              <a:cs typeface="Arial" pitchFamily="34" charset="0"/>
            </a:endParaRPr>
          </a:p>
          <a:p>
            <a:pPr marL="360000" indent="-358775">
              <a:buFont typeface="Arial" pitchFamily="34" charset="0"/>
              <a:buChar char="•"/>
            </a:pPr>
            <a:endParaRPr lang="en-GB" altLang="en-US" dirty="0" smtClean="0">
              <a:latin typeface="Arial" pitchFamily="34" charset="0"/>
              <a:cs typeface="Arial" pitchFamily="34" charset="0"/>
            </a:endParaRPr>
          </a:p>
        </p:txBody>
      </p:sp>
      <p:sp>
        <p:nvSpPr>
          <p:cNvPr id="3" name="TextBox 2"/>
          <p:cNvSpPr txBox="1">
            <a:spLocks noChangeArrowheads="1"/>
          </p:cNvSpPr>
          <p:nvPr/>
        </p:nvSpPr>
        <p:spPr bwMode="auto">
          <a:xfrm>
            <a:off x="1777999" y="361950"/>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FF0066"/>
                </a:solidFill>
                <a:latin typeface="Arial" pitchFamily="34" charset="0"/>
                <a:cs typeface="Arial" pitchFamily="34" charset="0"/>
              </a:rPr>
              <a:t>OTHER FUNDING</a:t>
            </a:r>
          </a:p>
          <a:p>
            <a:pPr>
              <a:spcAft>
                <a:spcPts val="600"/>
              </a:spcAft>
            </a:pPr>
            <a:r>
              <a:rPr lang="en-US" sz="2000" dirty="0" smtClean="0">
                <a:solidFill>
                  <a:prstClr val="black"/>
                </a:solidFill>
                <a:latin typeface="Arial" pitchFamily="34" charset="0"/>
                <a:cs typeface="Arial" pitchFamily="34" charset="0"/>
              </a:rPr>
              <a:t>POSTGRADUATE &amp; POSTGRADUATE DOCTORAL LOANS</a:t>
            </a:r>
            <a:endParaRPr lang="en-US" sz="2800" dirty="0">
              <a:solidFill>
                <a:srgbClr val="FF0066"/>
              </a:solidFill>
              <a:latin typeface="Arial" pitchFamily="34" charset="0"/>
              <a:cs typeface="Arial" pitchFamily="34" charset="0"/>
            </a:endParaRPr>
          </a:p>
        </p:txBody>
      </p:sp>
      <p:sp>
        <p:nvSpPr>
          <p:cNvPr id="6" name="Rectangle 5"/>
          <p:cNvSpPr/>
          <p:nvPr/>
        </p:nvSpPr>
        <p:spPr>
          <a:xfrm>
            <a:off x="804040" y="4222982"/>
            <a:ext cx="7993118" cy="1692771"/>
          </a:xfrm>
          <a:prstGeom prst="rect">
            <a:avLst/>
          </a:prstGeom>
        </p:spPr>
        <p:txBody>
          <a:bodyPr wrap="square">
            <a:spAutoFit/>
          </a:bodyPr>
          <a:lstStyle/>
          <a:p>
            <a:pPr marL="360000" indent="-358775"/>
            <a:r>
              <a:rPr lang="en-GB" b="1" dirty="0" smtClean="0">
                <a:latin typeface="Arial" pitchFamily="34" charset="0"/>
                <a:cs typeface="Arial" pitchFamily="34" charset="0"/>
              </a:rPr>
              <a:t>Postgraduate Doctoral Loans</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Launching for </a:t>
            </a:r>
            <a:r>
              <a:rPr lang="en-GB" b="1" dirty="0" smtClean="0">
                <a:latin typeface="Arial" pitchFamily="34" charset="0"/>
                <a:cs typeface="Arial" pitchFamily="34" charset="0"/>
              </a:rPr>
              <a:t>new</a:t>
            </a:r>
            <a:r>
              <a:rPr lang="en-GB" dirty="0" smtClean="0">
                <a:latin typeface="Arial" pitchFamily="34" charset="0"/>
                <a:cs typeface="Arial" pitchFamily="34" charset="0"/>
              </a:rPr>
              <a:t> students starting doctoral courses in AY 18/19</a:t>
            </a:r>
          </a:p>
          <a:p>
            <a:pPr marL="360000" indent="-358775">
              <a:buFont typeface="Arial" pitchFamily="34" charset="0"/>
              <a:buChar char="•"/>
            </a:pPr>
            <a:endParaRPr lang="en-GB" sz="10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NMT loan of up to </a:t>
            </a:r>
            <a:r>
              <a:rPr lang="en-GB" b="1" dirty="0" smtClean="0">
                <a:latin typeface="Arial" pitchFamily="34" charset="0"/>
                <a:cs typeface="Arial" pitchFamily="34" charset="0"/>
              </a:rPr>
              <a:t>£25,000</a:t>
            </a:r>
            <a:r>
              <a:rPr lang="en-GB" dirty="0" smtClean="0">
                <a:latin typeface="Arial" pitchFamily="34" charset="0"/>
                <a:cs typeface="Arial" pitchFamily="34" charset="0"/>
              </a:rPr>
              <a:t>, paid to student in 3 instalments per AY</a:t>
            </a:r>
          </a:p>
          <a:p>
            <a:pPr marL="360000" indent="-358775">
              <a:buFont typeface="Arial" pitchFamily="34" charset="0"/>
              <a:buChar char="•"/>
            </a:pPr>
            <a:endParaRPr lang="en-GB" sz="1200" dirty="0" smtClean="0">
              <a:latin typeface="Arial" pitchFamily="34" charset="0"/>
              <a:cs typeface="Arial" pitchFamily="34" charset="0"/>
            </a:endParaRPr>
          </a:p>
          <a:p>
            <a:pPr marL="360000" indent="-358775">
              <a:buFont typeface="Arial" pitchFamily="34" charset="0"/>
              <a:buChar char="•"/>
            </a:pPr>
            <a:r>
              <a:rPr lang="en-GB" dirty="0" smtClean="0">
                <a:latin typeface="Arial" pitchFamily="34" charset="0"/>
                <a:cs typeface="Arial" pitchFamily="34" charset="0"/>
              </a:rPr>
              <a:t>For courses of between 3 and 8 years’ duration (part-time &amp; full-time)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3575" y="2530475"/>
            <a:ext cx="5754688" cy="815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5B1E69"/>
                </a:solidFill>
                <a:cs typeface="Arial" charset="0"/>
              </a:rPr>
              <a:t>SFE RESOURCES</a:t>
            </a:r>
          </a:p>
          <a:p>
            <a:pPr eaLnBrk="1" hangingPunct="1">
              <a:spcAft>
                <a:spcPts val="600"/>
              </a:spcAft>
              <a:defRPr/>
            </a:pPr>
            <a:r>
              <a:rPr lang="en-US" sz="2000" dirty="0" smtClean="0">
                <a:cs typeface="Arial" charset="0"/>
              </a:rPr>
              <a:t>FOR PRACTITIONERS AND STUDENTS</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4</a:t>
            </a:r>
          </a:p>
        </p:txBody>
      </p:sp>
    </p:spTree>
    <p:extLst>
      <p:ext uri="{BB962C8B-B14F-4D97-AF65-F5344CB8AC3E}">
        <p14:creationId xmlns="" xmlns:p14="http://schemas.microsoft.com/office/powerpoint/2010/main" val="78928816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a:srcRect l="9626" r="10698" b="10527"/>
          <a:stretch>
            <a:fillRect/>
          </a:stretch>
        </p:blipFill>
        <p:spPr bwMode="auto">
          <a:xfrm>
            <a:off x="1072055" y="1555668"/>
            <a:ext cx="6999890" cy="4419464"/>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026" name="Picture 2">
            <a:hlinkClick r:id="rId5"/>
          </p:cNvPr>
          <p:cNvPicPr>
            <a:picLocks noChangeAspect="1" noChangeArrowheads="1"/>
          </p:cNvPicPr>
          <p:nvPr/>
        </p:nvPicPr>
        <p:blipFill>
          <a:blip r:embed="rId6"/>
          <a:srcRect l="10214" r="11632" b="12931"/>
          <a:stretch>
            <a:fillRect/>
          </a:stretch>
        </p:blipFill>
        <p:spPr bwMode="auto">
          <a:xfrm>
            <a:off x="986670" y="1529257"/>
            <a:ext cx="7148335" cy="4477407"/>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8" name="TextBox 14"/>
          <p:cNvSpPr txBox="1">
            <a:spLocks noChangeArrowheads="1"/>
          </p:cNvSpPr>
          <p:nvPr/>
        </p:nvSpPr>
        <p:spPr bwMode="auto">
          <a:xfrm>
            <a:off x="1778000" y="361950"/>
            <a:ext cx="6435834"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471355"/>
                </a:solidFill>
                <a:latin typeface="Arial" pitchFamily="34" charset="0"/>
                <a:cs typeface="Arial" pitchFamily="34" charset="0"/>
              </a:rPr>
              <a:t>SFE RESOURCES</a:t>
            </a:r>
            <a:endParaRPr lang="en-US" sz="2800" dirty="0">
              <a:solidFill>
                <a:srgbClr val="471355"/>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WWW.PRACTITIONERS.SLC.CO.UK </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225315" y="1603295"/>
            <a:ext cx="8619140" cy="4708981"/>
          </a:xfrm>
          <a:prstGeom prst="rect">
            <a:avLst/>
          </a:prstGeom>
          <a:noFill/>
          <a:ln w="9525">
            <a:noFill/>
            <a:miter lim="800000"/>
            <a:headEnd/>
            <a:tailEnd/>
          </a:ln>
        </p:spPr>
        <p:txBody>
          <a:bodyPr wrap="square">
            <a:spAutoFit/>
          </a:bodyPr>
          <a:lstStyle/>
          <a:p>
            <a:pPr marL="360000" indent="-358775"/>
            <a:r>
              <a:rPr lang="en-GB" sz="2000" dirty="0" smtClean="0">
                <a:latin typeface="Arial" pitchFamily="34" charset="0"/>
                <a:cs typeface="Arial" pitchFamily="34" charset="0"/>
              </a:rPr>
              <a:t>Selecting ‘SUPPORTING MATERIALS’ from the home page directs you to</a:t>
            </a:r>
          </a:p>
          <a:p>
            <a:pPr marL="360000" indent="-358775"/>
            <a:r>
              <a:rPr lang="en-GB" sz="2000" dirty="0" smtClean="0">
                <a:latin typeface="Arial" pitchFamily="34" charset="0"/>
                <a:cs typeface="Arial" pitchFamily="34" charset="0"/>
              </a:rPr>
              <a:t>the new resource finder, allowing access to individual items or bundles – a</a:t>
            </a:r>
          </a:p>
          <a:p>
            <a:pPr marL="360000" indent="-358775"/>
            <a:r>
              <a:rPr lang="en-GB" sz="2000" dirty="0" smtClean="0">
                <a:latin typeface="Arial" pitchFamily="34" charset="0"/>
                <a:cs typeface="Arial" pitchFamily="34" charset="0"/>
              </a:rPr>
              <a:t>range of resources covering a particular topic:</a:t>
            </a:r>
          </a:p>
          <a:p>
            <a:pPr marL="360000" indent="-358775"/>
            <a:endParaRPr lang="en-GB" sz="2000" dirty="0" smtClean="0">
              <a:solidFill>
                <a:srgbClr val="000000"/>
              </a:solidFill>
              <a:latin typeface="Arial" pitchFamily="34" charset="0"/>
              <a:cs typeface="Arial" pitchFamily="34" charset="0"/>
            </a:endParaRPr>
          </a:p>
          <a:p>
            <a:pPr marL="360000" indent="-358775"/>
            <a:r>
              <a:rPr lang="en-GB" sz="2000" b="1" dirty="0" smtClean="0">
                <a:solidFill>
                  <a:srgbClr val="000000"/>
                </a:solidFill>
                <a:latin typeface="Arial" pitchFamily="34" charset="0"/>
                <a:cs typeface="Arial" pitchFamily="34" charset="0"/>
              </a:rPr>
              <a:t>Search resources by;</a:t>
            </a: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r>
              <a:rPr lang="en-GB" sz="2000" dirty="0" smtClean="0">
                <a:solidFill>
                  <a:srgbClr val="000000"/>
                </a:solidFill>
                <a:latin typeface="Arial" pitchFamily="34" charset="0"/>
                <a:cs typeface="Arial" pitchFamily="34" charset="0"/>
              </a:rPr>
              <a:t>Academic Year</a:t>
            </a: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r>
              <a:rPr lang="en-GB" sz="2000" dirty="0" smtClean="0">
                <a:solidFill>
                  <a:srgbClr val="000000"/>
                </a:solidFill>
                <a:latin typeface="Arial" pitchFamily="34" charset="0"/>
                <a:cs typeface="Arial" pitchFamily="34" charset="0"/>
              </a:rPr>
              <a:t>Intended Audience</a:t>
            </a:r>
            <a:endParaRPr lang="en-GB" sz="2000" dirty="0">
              <a:solidFill>
                <a:srgbClr val="000000"/>
              </a:solidFill>
              <a:latin typeface="Arial" pitchFamily="34" charset="0"/>
              <a:cs typeface="Arial" pitchFamily="34" charset="0"/>
            </a:endParaRPr>
          </a:p>
          <a:p>
            <a:pPr marL="360000" indent="-358775">
              <a:buFont typeface="Arial" pitchFamily="34" charset="0"/>
              <a:buChar char="•"/>
            </a:pPr>
            <a:endParaRPr lang="en-GB" sz="2000" dirty="0">
              <a:solidFill>
                <a:srgbClr val="000000"/>
              </a:solidFill>
              <a:latin typeface="Arial" pitchFamily="34" charset="0"/>
              <a:cs typeface="Arial" pitchFamily="34" charset="0"/>
            </a:endParaRPr>
          </a:p>
          <a:p>
            <a:pPr marL="360000" indent="-358775">
              <a:buFont typeface="Arial" pitchFamily="34" charset="0"/>
              <a:buChar char="•"/>
            </a:pPr>
            <a:r>
              <a:rPr lang="en-GB" sz="2000" dirty="0" smtClean="0">
                <a:solidFill>
                  <a:srgbClr val="000000"/>
                </a:solidFill>
                <a:latin typeface="Arial" pitchFamily="34" charset="0"/>
                <a:cs typeface="Arial" pitchFamily="34" charset="0"/>
              </a:rPr>
              <a:t>Subject</a:t>
            </a: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r>
              <a:rPr lang="en-GB" sz="2000" dirty="0" smtClean="0">
                <a:solidFill>
                  <a:srgbClr val="000000"/>
                </a:solidFill>
                <a:latin typeface="Arial" pitchFamily="34" charset="0"/>
                <a:cs typeface="Arial" pitchFamily="34" charset="0"/>
              </a:rPr>
              <a:t>Resource Type</a:t>
            </a: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p:txBody>
      </p:sp>
      <p:pic>
        <p:nvPicPr>
          <p:cNvPr id="2050" name="Picture 2"/>
          <p:cNvPicPr>
            <a:picLocks noChangeAspect="1" noChangeArrowheads="1"/>
          </p:cNvPicPr>
          <p:nvPr/>
        </p:nvPicPr>
        <p:blipFill>
          <a:blip r:embed="rId3"/>
          <a:srcRect l="19266" t="22198" r="19544" b="3664"/>
          <a:stretch>
            <a:fillRect/>
          </a:stretch>
        </p:blipFill>
        <p:spPr bwMode="auto">
          <a:xfrm>
            <a:off x="3279228" y="2758967"/>
            <a:ext cx="5580993" cy="380170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8" name="TextBox 14"/>
          <p:cNvSpPr txBox="1">
            <a:spLocks noChangeArrowheads="1"/>
          </p:cNvSpPr>
          <p:nvPr/>
        </p:nvSpPr>
        <p:spPr bwMode="auto">
          <a:xfrm>
            <a:off x="1778000" y="361950"/>
            <a:ext cx="6435834"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471355"/>
                </a:solidFill>
                <a:latin typeface="Arial" pitchFamily="34" charset="0"/>
                <a:cs typeface="Arial" pitchFamily="34" charset="0"/>
              </a:rPr>
              <a:t>SFE RESOURCES</a:t>
            </a:r>
            <a:endParaRPr lang="en-US" sz="2800" dirty="0">
              <a:solidFill>
                <a:srgbClr val="471355"/>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WWW.PRACTITIONERS.SLC.CO.UK </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25314" y="1492933"/>
            <a:ext cx="8650671" cy="1631216"/>
          </a:xfrm>
          <a:prstGeom prst="rect">
            <a:avLst/>
          </a:prstGeom>
          <a:noFill/>
          <a:ln w="9525">
            <a:noFill/>
            <a:miter lim="800000"/>
            <a:headEnd/>
            <a:tailEnd/>
          </a:ln>
        </p:spPr>
        <p:txBody>
          <a:bodyPr wrap="square">
            <a:spAutoFit/>
          </a:bodyPr>
          <a:lstStyle/>
          <a:p>
            <a:pPr marL="360000" indent="-358775"/>
            <a:r>
              <a:rPr lang="en-GB" sz="2000" dirty="0" smtClean="0">
                <a:latin typeface="Arial" pitchFamily="34" charset="0"/>
                <a:cs typeface="Arial" pitchFamily="34" charset="0"/>
              </a:rPr>
              <a:t>Additional factsheets and resources will be available in the coming weeks</a:t>
            </a:r>
          </a:p>
          <a:p>
            <a:pPr marL="360000" indent="-358775"/>
            <a:r>
              <a:rPr lang="en-GB" sz="2000" dirty="0" smtClean="0">
                <a:latin typeface="Arial" pitchFamily="34" charset="0"/>
                <a:cs typeface="Arial" pitchFamily="34" charset="0"/>
              </a:rPr>
              <a:t>but the much requested ‘Finance Package’ factsheet is available now:</a:t>
            </a:r>
          </a:p>
          <a:p>
            <a:pPr marL="360000" indent="-358775"/>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a:p>
            <a:pPr marL="360000" indent="-358775">
              <a:buFont typeface="Arial" pitchFamily="34" charset="0"/>
              <a:buChar char="•"/>
            </a:pPr>
            <a:endParaRPr lang="en-GB" sz="2000" dirty="0" smtClean="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1778000" y="361950"/>
            <a:ext cx="6792794"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471355"/>
                </a:solidFill>
                <a:latin typeface="Arial" pitchFamily="34" charset="0"/>
                <a:cs typeface="Arial" pitchFamily="34" charset="0"/>
              </a:rPr>
              <a:t>SFE RESOURCES</a:t>
            </a:r>
            <a:endParaRPr lang="en-US" sz="2800" dirty="0">
              <a:solidFill>
                <a:srgbClr val="471355"/>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2018/19 PRACTITIONER FACTSHEETS</a:t>
            </a:r>
            <a:endParaRPr lang="en-US" sz="2000" dirty="0">
              <a:solidFill>
                <a:prstClr val="black"/>
              </a:solidFill>
              <a:latin typeface="Arial" pitchFamily="34" charset="0"/>
              <a:cs typeface="Arial" pitchFamily="34" charset="0"/>
            </a:endParaRPr>
          </a:p>
        </p:txBody>
      </p:sp>
      <p:pic>
        <p:nvPicPr>
          <p:cNvPr id="4098" name="Picture 2">
            <a:hlinkClick r:id="rId3"/>
          </p:cNvPr>
          <p:cNvPicPr>
            <a:picLocks noChangeAspect="1" noChangeArrowheads="1"/>
          </p:cNvPicPr>
          <p:nvPr/>
        </p:nvPicPr>
        <p:blipFill>
          <a:blip r:embed="rId4"/>
          <a:srcRect l="30171" t="1957" r="31539" b="2371"/>
          <a:stretch>
            <a:fillRect/>
          </a:stretch>
        </p:blipFill>
        <p:spPr bwMode="auto">
          <a:xfrm>
            <a:off x="1196358" y="2443984"/>
            <a:ext cx="2742026" cy="3852041"/>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4099" name="Picture 3">
            <a:hlinkClick r:id="rId3"/>
          </p:cNvPr>
          <p:cNvPicPr>
            <a:picLocks noChangeAspect="1" noChangeArrowheads="1"/>
          </p:cNvPicPr>
          <p:nvPr/>
        </p:nvPicPr>
        <p:blipFill>
          <a:blip r:embed="rId5"/>
          <a:srcRect l="27990" t="8836" r="29722" b="6250"/>
          <a:stretch>
            <a:fillRect/>
          </a:stretch>
        </p:blipFill>
        <p:spPr bwMode="auto">
          <a:xfrm>
            <a:off x="4414368" y="2380594"/>
            <a:ext cx="3533117" cy="398867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125544" y="1544705"/>
            <a:ext cx="8918684" cy="4093428"/>
          </a:xfrm>
          <a:prstGeom prst="rect">
            <a:avLst/>
          </a:prstGeom>
          <a:noFill/>
          <a:ln w="9525">
            <a:noFill/>
            <a:miter lim="800000"/>
            <a:headEnd/>
            <a:tailEnd/>
          </a:ln>
        </p:spPr>
        <p:txBody>
          <a:bodyPr wrap="square">
            <a:spAutoFit/>
          </a:bodyPr>
          <a:lstStyle/>
          <a:p>
            <a:pPr marL="360000" indent="-360000"/>
            <a:r>
              <a:rPr lang="en-GB" sz="2000" dirty="0" smtClean="0">
                <a:latin typeface="Arial" pitchFamily="34" charset="0"/>
                <a:cs typeface="Arial" pitchFamily="34" charset="0"/>
              </a:rPr>
              <a:t>To help students as they plan to go to university, we’ve launched a new space</a:t>
            </a:r>
          </a:p>
          <a:p>
            <a:pPr marL="360000" indent="-360000"/>
            <a:r>
              <a:rPr lang="en-GB" sz="2000" dirty="0" smtClean="0">
                <a:latin typeface="Arial" pitchFamily="34" charset="0"/>
                <a:cs typeface="Arial" pitchFamily="34" charset="0"/>
              </a:rPr>
              <a:t>on the </a:t>
            </a:r>
            <a:r>
              <a:rPr lang="en-GB" sz="2000" b="1" dirty="0" smtClean="0">
                <a:latin typeface="Arial" pitchFamily="34" charset="0"/>
                <a:cs typeface="Arial" pitchFamily="34" charset="0"/>
                <a:hlinkClick r:id="rId3" tooltip="link opens the UCAS website in a new window"/>
              </a:rPr>
              <a:t>UCAS website</a:t>
            </a:r>
            <a:r>
              <a:rPr lang="en-GB" sz="2000" dirty="0" smtClean="0">
                <a:latin typeface="Arial" pitchFamily="34" charset="0"/>
                <a:cs typeface="Arial" pitchFamily="34" charset="0"/>
              </a:rPr>
              <a:t>:</a:t>
            </a:r>
          </a:p>
          <a:p>
            <a:pPr marL="360000" indent="-360000"/>
            <a:endParaRPr lang="en-GB" sz="2000" dirty="0" smtClean="0">
              <a:latin typeface="Arial" pitchFamily="34" charset="0"/>
              <a:cs typeface="Arial" pitchFamily="34" charset="0"/>
            </a:endParaRPr>
          </a:p>
          <a:p>
            <a:pPr marL="360000" indent="-360000"/>
            <a:r>
              <a:rPr lang="en-GB" sz="2000" dirty="0" smtClean="0">
                <a:latin typeface="Arial" pitchFamily="34" charset="0"/>
                <a:cs typeface="Arial" pitchFamily="34" charset="0"/>
              </a:rPr>
              <a:t>It has all the student finance information they need, including;</a:t>
            </a:r>
          </a:p>
          <a:p>
            <a:pPr marL="360000" indent="-360000"/>
            <a:endParaRPr lang="en-GB" sz="2000" dirty="0" smtClean="0">
              <a:latin typeface="Arial" pitchFamily="34" charset="0"/>
              <a:cs typeface="Arial" pitchFamily="34" charset="0"/>
            </a:endParaRPr>
          </a:p>
          <a:p>
            <a:pPr marL="540000" indent="-360000">
              <a:buFont typeface="Arial" pitchFamily="34" charset="0"/>
              <a:buChar char="•"/>
            </a:pPr>
            <a:r>
              <a:rPr lang="en-GB" sz="2000" dirty="0" smtClean="0">
                <a:latin typeface="Arial" pitchFamily="34" charset="0"/>
                <a:cs typeface="Arial" pitchFamily="34" charset="0"/>
              </a:rPr>
              <a:t>What they can get</a:t>
            </a:r>
          </a:p>
          <a:p>
            <a:pPr marL="540000" indent="-360000">
              <a:buFont typeface="Arial" pitchFamily="34" charset="0"/>
              <a:buChar char="•"/>
            </a:pPr>
            <a:endParaRPr lang="en-GB" sz="2000" dirty="0" smtClean="0">
              <a:latin typeface="Arial" pitchFamily="34" charset="0"/>
              <a:cs typeface="Arial" pitchFamily="34" charset="0"/>
            </a:endParaRPr>
          </a:p>
          <a:p>
            <a:pPr marL="540000" indent="-360000">
              <a:buFont typeface="Arial" pitchFamily="34" charset="0"/>
              <a:buChar char="•"/>
            </a:pPr>
            <a:r>
              <a:rPr lang="en-GB" sz="2000" dirty="0" smtClean="0">
                <a:latin typeface="Arial" pitchFamily="34" charset="0"/>
                <a:cs typeface="Arial" pitchFamily="34" charset="0"/>
              </a:rPr>
              <a:t>How to apply</a:t>
            </a:r>
          </a:p>
          <a:p>
            <a:pPr marL="540000" indent="-360000">
              <a:buFont typeface="Arial" pitchFamily="34" charset="0"/>
              <a:buChar char="•"/>
            </a:pPr>
            <a:endParaRPr lang="en-GB" sz="2000" dirty="0" smtClean="0">
              <a:latin typeface="Arial" pitchFamily="34" charset="0"/>
              <a:cs typeface="Arial" pitchFamily="34" charset="0"/>
            </a:endParaRPr>
          </a:p>
          <a:p>
            <a:pPr marL="540000" indent="-360000">
              <a:buFont typeface="Arial" pitchFamily="34" charset="0"/>
              <a:buChar char="•"/>
            </a:pPr>
            <a:r>
              <a:rPr lang="en-GB" sz="2000" dirty="0" smtClean="0">
                <a:latin typeface="Arial" pitchFamily="34" charset="0"/>
                <a:cs typeface="Arial" pitchFamily="34" charset="0"/>
              </a:rPr>
              <a:t>How and when to repay</a:t>
            </a:r>
          </a:p>
          <a:p>
            <a:pPr marL="360000" indent="-360000"/>
            <a:endParaRPr lang="en-GB" sz="2000" dirty="0" smtClean="0">
              <a:latin typeface="Arial" pitchFamily="34" charset="0"/>
              <a:cs typeface="Arial" pitchFamily="34" charset="0"/>
            </a:endParaRPr>
          </a:p>
          <a:p>
            <a:pPr marL="360000" indent="-360000"/>
            <a:r>
              <a:rPr lang="en-GB" sz="2000" dirty="0" smtClean="0">
                <a:latin typeface="Arial" pitchFamily="34" charset="0"/>
                <a:cs typeface="Arial" pitchFamily="34" charset="0"/>
              </a:rPr>
              <a:t>There’s also student finance information for continuing students and for</a:t>
            </a:r>
          </a:p>
          <a:p>
            <a:pPr marL="360000" indent="-360000"/>
            <a:r>
              <a:rPr lang="en-GB" sz="2000" dirty="0" smtClean="0">
                <a:latin typeface="Arial" pitchFamily="34" charset="0"/>
                <a:cs typeface="Arial" pitchFamily="34" charset="0"/>
              </a:rPr>
              <a:t>anyone thinking about doing a postgraduate course</a:t>
            </a:r>
            <a:endParaRPr lang="en-GB" sz="2000" dirty="0">
              <a:solidFill>
                <a:srgbClr val="000000"/>
              </a:solidFill>
              <a:latin typeface="Arial" pitchFamily="34" charset="0"/>
              <a:cs typeface="Arial" pitchFamily="34" charset="0"/>
            </a:endParaRPr>
          </a:p>
        </p:txBody>
      </p:sp>
      <p:grpSp>
        <p:nvGrpSpPr>
          <p:cNvPr id="2" name="Group 15"/>
          <p:cNvGrpSpPr/>
          <p:nvPr/>
        </p:nvGrpSpPr>
        <p:grpSpPr>
          <a:xfrm>
            <a:off x="173403" y="2270230"/>
            <a:ext cx="8781393" cy="3484179"/>
            <a:chOff x="9774615" y="1608076"/>
            <a:chExt cx="8781393" cy="3484179"/>
          </a:xfrm>
        </p:grpSpPr>
        <p:sp>
          <p:nvSpPr>
            <p:cNvPr id="14" name="Rectangle 13"/>
            <p:cNvSpPr/>
            <p:nvPr/>
          </p:nvSpPr>
          <p:spPr>
            <a:xfrm>
              <a:off x="9774615" y="1608076"/>
              <a:ext cx="8781393" cy="34841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srcRect l="18660" t="11638" r="17484" b="32112"/>
            <a:stretch>
              <a:fillRect/>
            </a:stretch>
          </p:blipFill>
          <p:spPr bwMode="auto">
            <a:xfrm>
              <a:off x="10767848" y="1655380"/>
              <a:ext cx="6795846" cy="3365685"/>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grpSp>
      <p:grpSp>
        <p:nvGrpSpPr>
          <p:cNvPr id="3" name="Group 5"/>
          <p:cNvGrpSpPr/>
          <p:nvPr/>
        </p:nvGrpSpPr>
        <p:grpSpPr>
          <a:xfrm>
            <a:off x="204711" y="5738588"/>
            <a:ext cx="8718571" cy="923330"/>
            <a:chOff x="-1583146" y="3432097"/>
            <a:chExt cx="8718571"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8" name="Rectangle 15"/>
            <p:cNvSpPr>
              <a:spLocks noChangeArrowheads="1"/>
            </p:cNvSpPr>
            <p:nvPr/>
          </p:nvSpPr>
          <p:spPr bwMode="auto">
            <a:xfrm>
              <a:off x="-784970" y="3533333"/>
              <a:ext cx="7920395" cy="707886"/>
            </a:xfrm>
            <a:prstGeom prst="rect">
              <a:avLst/>
            </a:prstGeom>
            <a:noFill/>
            <a:ln w="9525">
              <a:noFill/>
              <a:miter lim="800000"/>
              <a:headEnd/>
              <a:tailEnd/>
            </a:ln>
          </p:spPr>
          <p:txBody>
            <a:bodyPr wrap="square">
              <a:spAutoFit/>
            </a:bodyPr>
            <a:lstStyle/>
            <a:p>
              <a:pPr marL="412750" indent="-341313"/>
              <a:r>
                <a:rPr lang="en-GB" sz="2000" dirty="0" smtClean="0">
                  <a:latin typeface="Arial" pitchFamily="34" charset="0"/>
                  <a:cs typeface="Arial" pitchFamily="34" charset="0"/>
                </a:rPr>
                <a:t>For the most up-to-date information, encourage your students to</a:t>
              </a:r>
            </a:p>
            <a:p>
              <a:pPr marL="412750" indent="-341313"/>
              <a:r>
                <a:rPr lang="en-GB" sz="2000" dirty="0" smtClean="0">
                  <a:latin typeface="Arial" pitchFamily="34" charset="0"/>
                  <a:cs typeface="Arial" pitchFamily="34" charset="0"/>
                </a:rPr>
                <a:t>visit: </a:t>
              </a:r>
              <a:r>
                <a:rPr lang="en-GB" sz="2000" b="1" dirty="0" smtClean="0">
                  <a:latin typeface="Arial" pitchFamily="34" charset="0"/>
                  <a:cs typeface="Arial" pitchFamily="34" charset="0"/>
                  <a:hlinkClick r:id="rId5" tooltip="link opens the UCAS website in a new window"/>
                </a:rPr>
                <a:t>www.ucas.com/sfe</a:t>
              </a:r>
              <a:r>
                <a:rPr lang="en-GB" sz="2000" dirty="0" smtClean="0">
                  <a:latin typeface="Arial" pitchFamily="34" charset="0"/>
                  <a:cs typeface="Arial" pitchFamily="34" charset="0"/>
                </a:rPr>
                <a:t> </a:t>
              </a:r>
              <a:endParaRPr lang="en-GB" sz="2000" dirty="0" smtClean="0">
                <a:solidFill>
                  <a:srgbClr val="000000"/>
                </a:solidFill>
                <a:latin typeface="Arial" pitchFamily="34" charset="0"/>
                <a:cs typeface="Arial" pitchFamily="34" charset="0"/>
              </a:endParaRPr>
            </a:p>
          </p:txBody>
        </p:sp>
        <p:sp>
          <p:nvSpPr>
            <p:cNvPr id="9" name="Oval 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p:nvSpPr>
          <p:spPr>
            <a:xfrm>
              <a:off x="-1351128" y="3432097"/>
              <a:ext cx="423906" cy="923330"/>
            </a:xfrm>
            <a:prstGeom prst="rect">
              <a:avLst/>
            </a:prstGeom>
            <a:noFill/>
          </p:spPr>
          <p:txBody>
            <a:bodyPr wrap="square" rtlCol="0">
              <a:spAutoFit/>
            </a:bodyPr>
            <a:lstStyle/>
            <a:p>
              <a:r>
                <a:rPr lang="en-GB" sz="5400" b="1" dirty="0" smtClean="0">
                  <a:solidFill>
                    <a:prstClr val="white"/>
                  </a:solidFill>
                </a:rPr>
                <a:t>i</a:t>
              </a:r>
              <a:endParaRPr lang="en-GB" sz="5400" b="1" dirty="0">
                <a:solidFill>
                  <a:prstClr val="white"/>
                </a:solidFill>
              </a:endParaRPr>
            </a:p>
          </p:txBody>
        </p:sp>
      </p:grpSp>
      <p:sp>
        <p:nvSpPr>
          <p:cNvPr id="13" name="TextBox 14"/>
          <p:cNvSpPr txBox="1">
            <a:spLocks noChangeArrowheads="1"/>
          </p:cNvSpPr>
          <p:nvPr/>
        </p:nvSpPr>
        <p:spPr bwMode="auto">
          <a:xfrm>
            <a:off x="1778000" y="361950"/>
            <a:ext cx="7366000"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471355"/>
                </a:solidFill>
                <a:latin typeface="Arial" pitchFamily="34" charset="0"/>
                <a:cs typeface="Arial" pitchFamily="34" charset="0"/>
              </a:rPr>
              <a:t>SFE RESOURCES</a:t>
            </a:r>
            <a:endParaRPr lang="en-US" sz="2800" dirty="0">
              <a:solidFill>
                <a:srgbClr val="471355"/>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SFE INFORMATION ON UCAS</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4"/>
          <p:cNvSpPr txBox="1">
            <a:spLocks noChangeArrowheads="1"/>
          </p:cNvSpPr>
          <p:nvPr/>
        </p:nvSpPr>
        <p:spPr bwMode="auto">
          <a:xfrm>
            <a:off x="1778000" y="361950"/>
            <a:ext cx="5754688" cy="430887"/>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7030A0"/>
                </a:solidFill>
                <a:latin typeface="Arial" pitchFamily="34" charset="0"/>
                <a:cs typeface="Arial" pitchFamily="34" charset="0"/>
              </a:rPr>
              <a:t>INFORMATION FOR STUDENTS</a:t>
            </a:r>
            <a:endParaRPr lang="en-US" sz="2800" dirty="0">
              <a:solidFill>
                <a:srgbClr val="7030A0"/>
              </a:solidFill>
              <a:latin typeface="Arial" pitchFamily="34" charset="0"/>
              <a:cs typeface="Arial" pitchFamily="34" charset="0"/>
            </a:endParaRPr>
          </a:p>
        </p:txBody>
      </p:sp>
      <p:grpSp>
        <p:nvGrpSpPr>
          <p:cNvPr id="19" name="Group 16"/>
          <p:cNvGrpSpPr>
            <a:grpSpLocks/>
          </p:cNvGrpSpPr>
          <p:nvPr/>
        </p:nvGrpSpPr>
        <p:grpSpPr bwMode="auto">
          <a:xfrm>
            <a:off x="1457325" y="1673066"/>
            <a:ext cx="7686675" cy="881062"/>
            <a:chOff x="-4198605" y="5586725"/>
            <a:chExt cx="7688069" cy="881290"/>
          </a:xfrm>
        </p:grpSpPr>
        <p:sp>
          <p:nvSpPr>
            <p:cNvPr id="20" name="Rectangle 7"/>
            <p:cNvSpPr>
              <a:spLocks noChangeArrowheads="1"/>
            </p:cNvSpPr>
            <p:nvPr/>
          </p:nvSpPr>
          <p:spPr bwMode="auto">
            <a:xfrm>
              <a:off x="-3300273" y="5766354"/>
              <a:ext cx="6789737" cy="400214"/>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www.thestudentroom.co.uk/studentfinance</a:t>
              </a:r>
              <a:endParaRPr lang="en-GB" sz="2000" dirty="0">
                <a:latin typeface="Arial" pitchFamily="34" charset="0"/>
                <a:cs typeface="Arial" pitchFamily="34" charset="0"/>
              </a:endParaRPr>
            </a:p>
          </p:txBody>
        </p:sp>
        <p:pic>
          <p:nvPicPr>
            <p:cNvPr id="21" name="Picture 14" descr="https://pbs.twimg.com/profile_images/2852480215/fc4ee58fd9760f08101d7c71dbb8e49b.png"/>
            <p:cNvPicPr>
              <a:picLocks noChangeAspect="1" noChangeArrowheads="1"/>
            </p:cNvPicPr>
            <p:nvPr/>
          </p:nvPicPr>
          <p:blipFill>
            <a:blip r:embed="rId3" cstate="print"/>
            <a:srcRect/>
            <a:stretch>
              <a:fillRect/>
            </a:stretch>
          </p:blipFill>
          <p:spPr bwMode="auto">
            <a:xfrm>
              <a:off x="-4198605" y="5586725"/>
              <a:ext cx="881290" cy="881290"/>
            </a:xfrm>
            <a:prstGeom prst="rect">
              <a:avLst/>
            </a:prstGeom>
            <a:noFill/>
            <a:ln w="9525">
              <a:noFill/>
              <a:miter lim="800000"/>
              <a:headEnd/>
              <a:tailEnd/>
            </a:ln>
          </p:spPr>
        </p:pic>
      </p:grpSp>
      <p:grpSp>
        <p:nvGrpSpPr>
          <p:cNvPr id="22" name="Group 19"/>
          <p:cNvGrpSpPr>
            <a:grpSpLocks/>
          </p:cNvGrpSpPr>
          <p:nvPr/>
        </p:nvGrpSpPr>
        <p:grpSpPr bwMode="auto">
          <a:xfrm>
            <a:off x="1417703" y="4719704"/>
            <a:ext cx="6400800" cy="815975"/>
            <a:chOff x="-4209392" y="1155296"/>
            <a:chExt cx="6400799" cy="815393"/>
          </a:xfrm>
        </p:grpSpPr>
        <p:sp>
          <p:nvSpPr>
            <p:cNvPr id="23" name="Rectangle 5"/>
            <p:cNvSpPr>
              <a:spLocks noChangeArrowheads="1"/>
            </p:cNvSpPr>
            <p:nvPr/>
          </p:nvSpPr>
          <p:spPr bwMode="auto">
            <a:xfrm>
              <a:off x="-2235420" y="1311384"/>
              <a:ext cx="4426827" cy="399825"/>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www.youtube.com/SFEFILM</a:t>
              </a:r>
            </a:p>
          </p:txBody>
        </p:sp>
        <p:pic>
          <p:nvPicPr>
            <p:cNvPr id="24" name="Picture 28" descr="http://www.thedrum.com/uploads/drum_basic_article/112604/main_images/YouTube.jpg"/>
            <p:cNvPicPr>
              <a:picLocks noChangeAspect="1" noChangeArrowheads="1"/>
            </p:cNvPicPr>
            <p:nvPr/>
          </p:nvPicPr>
          <p:blipFill>
            <a:blip r:embed="rId4" cstate="print"/>
            <a:srcRect l="17865" t="32191" r="17990" b="32458"/>
            <a:stretch>
              <a:fillRect/>
            </a:stretch>
          </p:blipFill>
          <p:spPr bwMode="auto">
            <a:xfrm>
              <a:off x="-4209392" y="1155296"/>
              <a:ext cx="1972723" cy="815393"/>
            </a:xfrm>
            <a:prstGeom prst="rect">
              <a:avLst/>
            </a:prstGeom>
            <a:noFill/>
            <a:ln w="9525">
              <a:noFill/>
              <a:miter lim="800000"/>
              <a:headEnd/>
              <a:tailEnd/>
            </a:ln>
          </p:spPr>
        </p:pic>
      </p:grpSp>
      <p:grpSp>
        <p:nvGrpSpPr>
          <p:cNvPr id="25" name="Group 18"/>
          <p:cNvGrpSpPr>
            <a:grpSpLocks/>
          </p:cNvGrpSpPr>
          <p:nvPr/>
        </p:nvGrpSpPr>
        <p:grpSpPr bwMode="auto">
          <a:xfrm>
            <a:off x="1411868" y="3803996"/>
            <a:ext cx="5508625" cy="836613"/>
            <a:chOff x="-4279915" y="2695903"/>
            <a:chExt cx="5509625" cy="835573"/>
          </a:xfrm>
        </p:grpSpPr>
        <p:sp>
          <p:nvSpPr>
            <p:cNvPr id="26" name="Rectangle 7"/>
            <p:cNvSpPr>
              <a:spLocks noChangeArrowheads="1"/>
            </p:cNvSpPr>
            <p:nvPr/>
          </p:nvSpPr>
          <p:spPr bwMode="auto">
            <a:xfrm>
              <a:off x="-3410635" y="2852025"/>
              <a:ext cx="4640345" cy="399613"/>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www.twitter.com/sf_england</a:t>
              </a:r>
              <a:endParaRPr lang="en-GB" sz="2000" dirty="0">
                <a:latin typeface="Arial" pitchFamily="34" charset="0"/>
                <a:cs typeface="Arial" pitchFamily="34" charset="0"/>
              </a:endParaRPr>
            </a:p>
          </p:txBody>
        </p:sp>
        <p:pic>
          <p:nvPicPr>
            <p:cNvPr id="27" name="Picture 26" descr="http://www.canterbury-cathedral.org/wp-content/uploads/2013/12/twitter_0.png"/>
            <p:cNvPicPr>
              <a:picLocks noChangeAspect="1" noChangeArrowheads="1"/>
            </p:cNvPicPr>
            <p:nvPr/>
          </p:nvPicPr>
          <p:blipFill>
            <a:blip r:embed="rId5" cstate="print">
              <a:clrChange>
                <a:clrFrom>
                  <a:srgbClr val="FFFFFF"/>
                </a:clrFrom>
                <a:clrTo>
                  <a:srgbClr val="FFFFFF">
                    <a:alpha val="0"/>
                  </a:srgbClr>
                </a:clrTo>
              </a:clrChange>
            </a:blip>
            <a:srcRect l="14046" t="15323" r="13921" b="15723"/>
            <a:stretch>
              <a:fillRect/>
            </a:stretch>
          </p:blipFill>
          <p:spPr bwMode="auto">
            <a:xfrm>
              <a:off x="-4279915" y="2695903"/>
              <a:ext cx="872874" cy="835573"/>
            </a:xfrm>
            <a:prstGeom prst="rect">
              <a:avLst/>
            </a:prstGeom>
            <a:noFill/>
            <a:ln w="9525">
              <a:noFill/>
              <a:miter lim="800000"/>
              <a:headEnd/>
              <a:tailEnd/>
            </a:ln>
          </p:spPr>
        </p:pic>
      </p:grpSp>
      <p:grpSp>
        <p:nvGrpSpPr>
          <p:cNvPr id="28" name="Group 17"/>
          <p:cNvGrpSpPr>
            <a:grpSpLocks/>
          </p:cNvGrpSpPr>
          <p:nvPr/>
        </p:nvGrpSpPr>
        <p:grpSpPr bwMode="auto">
          <a:xfrm>
            <a:off x="1447455" y="2723288"/>
            <a:ext cx="6226175" cy="882650"/>
            <a:chOff x="-4209393" y="4130565"/>
            <a:chExt cx="6227379" cy="882869"/>
          </a:xfrm>
        </p:grpSpPr>
        <p:sp>
          <p:nvSpPr>
            <p:cNvPr id="29" name="Rectangle 7"/>
            <p:cNvSpPr>
              <a:spLocks noChangeArrowheads="1"/>
            </p:cNvSpPr>
            <p:nvPr/>
          </p:nvSpPr>
          <p:spPr bwMode="auto">
            <a:xfrm>
              <a:off x="-3316039" y="4322269"/>
              <a:ext cx="5334025" cy="400209"/>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www.facebook.com/SFEngland</a:t>
              </a:r>
              <a:endParaRPr lang="en-GB" sz="2000" dirty="0">
                <a:latin typeface="Arial" pitchFamily="34" charset="0"/>
                <a:cs typeface="Arial" pitchFamily="34" charset="0"/>
              </a:endParaRPr>
            </a:p>
          </p:txBody>
        </p:sp>
        <p:pic>
          <p:nvPicPr>
            <p:cNvPr id="30" name="Picture 20" descr="https://www.facebook.com/images/fb_icon_325x325.png"/>
            <p:cNvPicPr>
              <a:picLocks noChangeAspect="1" noChangeArrowheads="1"/>
            </p:cNvPicPr>
            <p:nvPr/>
          </p:nvPicPr>
          <p:blipFill>
            <a:blip r:embed="rId6" cstate="print"/>
            <a:srcRect/>
            <a:stretch>
              <a:fillRect/>
            </a:stretch>
          </p:blipFill>
          <p:spPr bwMode="auto">
            <a:xfrm>
              <a:off x="-4209393" y="4130565"/>
              <a:ext cx="882869" cy="88286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1613" y="1465155"/>
            <a:ext cx="8764966" cy="4163134"/>
          </a:xfrm>
          <a:prstGeom prst="rect">
            <a:avLst/>
          </a:prstGeom>
          <a:noFill/>
          <a:ln w="9525">
            <a:noFill/>
            <a:miter lim="800000"/>
            <a:headEnd/>
            <a:tailEnd/>
          </a:ln>
        </p:spPr>
        <p:txBody>
          <a:bodyPr/>
          <a:lstStyle/>
          <a:p>
            <a:pPr marL="360000" indent="-360000" eaLnBrk="0" hangingPunct="0">
              <a:defRPr/>
            </a:pPr>
            <a:r>
              <a:rPr lang="en-GB" sz="2000" dirty="0" smtClean="0">
                <a:solidFill>
                  <a:prstClr val="black"/>
                </a:solidFill>
                <a:latin typeface="Arial" pitchFamily="34" charset="0"/>
                <a:ea typeface="ＭＳ Ｐゴシック" charset="-128"/>
                <a:cs typeface="Arial" pitchFamily="34" charset="0"/>
              </a:rPr>
              <a:t>As a valued partner, your opinions on the effectiveness of the engagements </a:t>
            </a:r>
          </a:p>
          <a:p>
            <a:pPr marL="360000" indent="-360000" eaLnBrk="0" hangingPunct="0">
              <a:spcAft>
                <a:spcPts val="1800"/>
              </a:spcAft>
              <a:defRPr/>
            </a:pPr>
            <a:r>
              <a:rPr lang="en-GB" sz="2000" dirty="0" smtClean="0">
                <a:solidFill>
                  <a:prstClr val="black"/>
                </a:solidFill>
                <a:latin typeface="Arial" pitchFamily="34" charset="0"/>
                <a:ea typeface="ＭＳ Ｐゴシック" charset="-128"/>
                <a:cs typeface="Arial" pitchFamily="34" charset="0"/>
              </a:rPr>
              <a:t>and service we deliver are always welcomed and appreciated:</a:t>
            </a:r>
          </a:p>
          <a:p>
            <a:pPr marL="360000" indent="-360000" eaLnBrk="0" hangingPunct="0">
              <a:defRPr/>
            </a:pPr>
            <a:r>
              <a:rPr lang="en-GB" sz="2000" dirty="0" smtClean="0">
                <a:solidFill>
                  <a:prstClr val="black"/>
                </a:solidFill>
                <a:latin typeface="Arial" pitchFamily="34" charset="0"/>
                <a:ea typeface="ＭＳ Ｐゴシック" charset="-128"/>
                <a:cs typeface="Arial" pitchFamily="34" charset="0"/>
              </a:rPr>
              <a:t>Please take a few minutes to complete our short online survey and review</a:t>
            </a:r>
          </a:p>
          <a:p>
            <a:pPr marL="360000" indent="-360000" eaLnBrk="0" hangingPunct="0">
              <a:defRPr/>
            </a:pPr>
            <a:r>
              <a:rPr lang="en-GB" sz="2000" dirty="0" smtClean="0">
                <a:solidFill>
                  <a:prstClr val="black"/>
                </a:solidFill>
                <a:latin typeface="Arial" pitchFamily="34" charset="0"/>
                <a:ea typeface="ＭＳ Ｐゴシック" charset="-128"/>
                <a:cs typeface="Arial" pitchFamily="34" charset="0"/>
              </a:rPr>
              <a:t>any meetings, update sessions or training events attended, and to;</a:t>
            </a:r>
          </a:p>
          <a:p>
            <a:pPr marL="360000" indent="-360000" eaLnBrk="0" hangingPunct="0">
              <a:defRPr/>
            </a:pPr>
            <a:endParaRPr lang="en-GB" sz="2000" dirty="0" smtClean="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sz="2000" dirty="0" smtClean="0">
                <a:solidFill>
                  <a:prstClr val="black"/>
                </a:solidFill>
                <a:latin typeface="Arial" pitchFamily="34" charset="0"/>
                <a:ea typeface="ＭＳ Ｐゴシック" charset="-128"/>
                <a:cs typeface="Arial" pitchFamily="34" charset="0"/>
              </a:rPr>
              <a:t>Provide your suggestions on content for any future events or for any </a:t>
            </a:r>
          </a:p>
          <a:p>
            <a:pPr marL="360000" indent="-360000" eaLnBrk="0" hangingPunct="0">
              <a:defRPr/>
            </a:pPr>
            <a:r>
              <a:rPr lang="en-GB" sz="2000" dirty="0" smtClean="0">
                <a:solidFill>
                  <a:prstClr val="black"/>
                </a:solidFill>
                <a:latin typeface="Arial" pitchFamily="34" charset="0"/>
                <a:ea typeface="ＭＳ Ｐゴシック" charset="-128"/>
                <a:cs typeface="Arial" pitchFamily="34" charset="0"/>
              </a:rPr>
              <a:t>	new/enhanced resources you’d like considered </a:t>
            </a:r>
          </a:p>
          <a:p>
            <a:pPr marL="360000" indent="-360000" eaLnBrk="0" hangingPunct="0">
              <a:buFont typeface="Arial" pitchFamily="34" charset="0"/>
              <a:buChar char="•"/>
              <a:defRPr/>
            </a:pPr>
            <a:endParaRPr lang="en-GB" sz="2000" dirty="0" smtClean="0">
              <a:solidFill>
                <a:prstClr val="black"/>
              </a:solidFill>
              <a:latin typeface="Arial" pitchFamily="34" charset="0"/>
              <a:ea typeface="ＭＳ Ｐゴシック" charset="-128"/>
              <a:cs typeface="Arial" pitchFamily="34" charset="0"/>
            </a:endParaRPr>
          </a:p>
          <a:p>
            <a:pPr marL="412750" indent="-341313">
              <a:buFont typeface="Arial" pitchFamily="34" charset="0"/>
              <a:buChar char="•"/>
            </a:pPr>
            <a:r>
              <a:rPr lang="en-GB" sz="2000" dirty="0" smtClean="0">
                <a:solidFill>
                  <a:prstClr val="black"/>
                </a:solidFill>
                <a:latin typeface="Arial" pitchFamily="34" charset="0"/>
                <a:ea typeface="ＭＳ Ｐゴシック" charset="-128"/>
                <a:cs typeface="Arial" pitchFamily="34" charset="0"/>
              </a:rPr>
              <a:t>Register yourself and/or your colleagues to receive relevant updates about student finance</a:t>
            </a:r>
          </a:p>
          <a:p>
            <a:pPr marL="412750" indent="-341313"/>
            <a:endParaRPr lang="en-GB" sz="2000" dirty="0" smtClean="0">
              <a:solidFill>
                <a:prstClr val="black"/>
              </a:solidFill>
              <a:latin typeface="Arial" pitchFamily="34" charset="0"/>
              <a:ea typeface="ＭＳ Ｐゴシック" charset="-128"/>
              <a:cs typeface="Arial" pitchFamily="34" charset="0"/>
            </a:endParaRPr>
          </a:p>
          <a:p>
            <a:pPr marL="412750" indent="-341313"/>
            <a:r>
              <a:rPr lang="en-GB" sz="2000" dirty="0" smtClean="0">
                <a:solidFill>
                  <a:prstClr val="black"/>
                </a:solidFill>
                <a:latin typeface="Arial" pitchFamily="34" charset="0"/>
                <a:ea typeface="ＭＳ Ｐゴシック" charset="-128"/>
                <a:cs typeface="Arial" pitchFamily="34" charset="0"/>
              </a:rPr>
              <a:t>A link to the survey can be found on the </a:t>
            </a:r>
            <a:r>
              <a:rPr lang="en-GB" sz="2000" dirty="0" smtClean="0">
                <a:solidFill>
                  <a:prstClr val="black"/>
                </a:solidFill>
                <a:latin typeface="Arial" pitchFamily="34" charset="0"/>
                <a:ea typeface="ＭＳ Ｐゴシック" charset="-128"/>
                <a:cs typeface="Arial" pitchFamily="34" charset="0"/>
                <a:hlinkClick r:id="rId2"/>
              </a:rPr>
              <a:t>FI Account Managers</a:t>
            </a:r>
            <a:r>
              <a:rPr lang="en-GB" sz="2000" dirty="0" smtClean="0">
                <a:solidFill>
                  <a:prstClr val="black"/>
                </a:solidFill>
                <a:latin typeface="Arial" pitchFamily="34" charset="0"/>
                <a:ea typeface="ＭＳ Ｐゴシック" charset="-128"/>
                <a:cs typeface="Arial" pitchFamily="34" charset="0"/>
              </a:rPr>
              <a:t> page of our</a:t>
            </a:r>
          </a:p>
          <a:p>
            <a:pPr marL="412750" indent="-341313"/>
            <a:r>
              <a:rPr lang="en-GB" sz="2000" dirty="0" smtClean="0">
                <a:solidFill>
                  <a:prstClr val="black"/>
                </a:solidFill>
                <a:latin typeface="Arial" pitchFamily="34" charset="0"/>
                <a:ea typeface="ＭＳ Ｐゴシック" charset="-128"/>
                <a:cs typeface="Arial" pitchFamily="34" charset="0"/>
              </a:rPr>
              <a:t>Practitioners website: </a:t>
            </a:r>
            <a:r>
              <a:rPr lang="en-GB" sz="2000" b="1" dirty="0" smtClean="0">
                <a:solidFill>
                  <a:prstClr val="black"/>
                </a:solidFill>
                <a:latin typeface="Arial" pitchFamily="34" charset="0"/>
                <a:ea typeface="ＭＳ Ｐゴシック" charset="-128"/>
                <a:cs typeface="Arial" pitchFamily="34" charset="0"/>
              </a:rPr>
              <a:t>www.practitioners.slc.co.uk</a:t>
            </a:r>
          </a:p>
          <a:p>
            <a:pPr marL="360000" indent="-360000" eaLnBrk="0" hangingPunct="0">
              <a:buFont typeface="Arial" pitchFamily="34" charset="0"/>
              <a:buChar char="•"/>
              <a:defRPr/>
            </a:pPr>
            <a:endParaRPr lang="en-GB" sz="2000" dirty="0" smtClean="0">
              <a:solidFill>
                <a:prstClr val="black"/>
              </a:solidFill>
              <a:latin typeface="Arial" pitchFamily="34" charset="0"/>
              <a:ea typeface="ＭＳ Ｐゴシック" charset="-128"/>
              <a:cs typeface="Arial" pitchFamily="34" charset="0"/>
            </a:endParaRPr>
          </a:p>
          <a:p>
            <a:pPr marL="360000" indent="-360000" eaLnBrk="0" hangingPunct="0">
              <a:defRPr/>
            </a:pPr>
            <a:endParaRPr lang="en-GB" sz="2000" dirty="0">
              <a:solidFill>
                <a:prstClr val="black"/>
              </a:solidFill>
              <a:latin typeface="Arial" pitchFamily="34" charset="0"/>
              <a:ea typeface="ＭＳ Ｐゴシック" charset="-128"/>
              <a:cs typeface="Arial" pitchFamily="34" charset="0"/>
            </a:endParaRPr>
          </a:p>
          <a:p>
            <a:pPr marL="360000" indent="-360000" eaLnBrk="0" hangingPunct="0">
              <a:defRPr/>
            </a:pPr>
            <a:endParaRPr lang="en-GB" sz="2000" dirty="0">
              <a:solidFill>
                <a:prstClr val="black"/>
              </a:solidFill>
              <a:latin typeface="Arial" pitchFamily="34" charset="0"/>
              <a:ea typeface="ＭＳ Ｐゴシック" charset="-128"/>
              <a:cs typeface="Arial" pitchFamily="34" charset="0"/>
            </a:endParaRPr>
          </a:p>
          <a:p>
            <a:pPr marL="360000" indent="-360000" eaLnBrk="0" hangingPunct="0">
              <a:buFontTx/>
              <a:buChar char="•"/>
              <a:defRPr/>
            </a:pPr>
            <a:endParaRPr lang="en-GB" sz="2000" b="1" dirty="0">
              <a:solidFill>
                <a:prstClr val="black"/>
              </a:solidFill>
              <a:latin typeface="Arial" pitchFamily="34" charset="0"/>
              <a:ea typeface="ＭＳ Ｐゴシック" charset="-128"/>
              <a:cs typeface="Arial" pitchFamily="34" charset="0"/>
            </a:endParaRPr>
          </a:p>
          <a:p>
            <a:pPr marL="360000" indent="-360000" eaLnBrk="0" hangingPunct="0">
              <a:buFontTx/>
              <a:buChar char="•"/>
              <a:defRPr/>
            </a:pPr>
            <a:endParaRPr lang="en-GB" sz="2000" b="1" dirty="0">
              <a:solidFill>
                <a:prstClr val="black"/>
              </a:solidFill>
              <a:latin typeface="Arial" pitchFamily="34" charset="0"/>
              <a:ea typeface="ＭＳ Ｐゴシック" charset="-128"/>
              <a:cs typeface="Arial" pitchFamily="34" charset="0"/>
            </a:endParaRPr>
          </a:p>
          <a:p>
            <a:pPr marL="360000" lvl="3" indent="-360000">
              <a:buClr>
                <a:prstClr val="black"/>
              </a:buClr>
              <a:buSzPct val="125000"/>
              <a:defRPr/>
            </a:pPr>
            <a:endParaRPr lang="en-GB" sz="2000" b="1" dirty="0">
              <a:solidFill>
                <a:prstClr val="black"/>
              </a:solidFill>
              <a:latin typeface="Arial" pitchFamily="34" charset="0"/>
              <a:ea typeface="ＭＳ Ｐゴシック" charset="-128"/>
              <a:cs typeface="Arial" pitchFamily="34" charset="0"/>
            </a:endParaRPr>
          </a:p>
          <a:p>
            <a:pPr marL="360000" lvl="3" indent="-360000">
              <a:buClr>
                <a:prstClr val="black"/>
              </a:buClr>
              <a:buSzPct val="125000"/>
              <a:buFontTx/>
              <a:buChar char="-"/>
              <a:defRPr/>
            </a:pPr>
            <a:endParaRPr lang="en-GB" sz="2000" b="1" dirty="0">
              <a:solidFill>
                <a:prstClr val="black"/>
              </a:solidFill>
              <a:latin typeface="Arial" pitchFamily="34" charset="0"/>
              <a:ea typeface="ＭＳ Ｐゴシック" charset="-128"/>
              <a:cs typeface="Arial" pitchFamily="34" charset="0"/>
            </a:endParaRPr>
          </a:p>
        </p:txBody>
      </p:sp>
      <p:sp>
        <p:nvSpPr>
          <p:cNvPr id="14338" name="TextBox 14"/>
          <p:cNvSpPr txBox="1">
            <a:spLocks noChangeArrowheads="1"/>
          </p:cNvSpPr>
          <p:nvPr/>
        </p:nvSpPr>
        <p:spPr bwMode="auto">
          <a:xfrm>
            <a:off x="1778000" y="361950"/>
            <a:ext cx="7366000"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1983AE"/>
                </a:solidFill>
                <a:latin typeface="Arial" pitchFamily="34" charset="0"/>
                <a:cs typeface="Arial" pitchFamily="34" charset="0"/>
              </a:rPr>
              <a:t>YOUR VIEWS MATTER!!</a:t>
            </a:r>
            <a:r>
              <a:rPr lang="en-GB" sz="2800" dirty="0" smtClean="0">
                <a:solidFill>
                  <a:prstClr val="black"/>
                </a:solidFill>
                <a:latin typeface="Arial" pitchFamily="34" charset="0"/>
                <a:cs typeface="Arial" pitchFamily="34" charset="0"/>
              </a:rPr>
              <a:t> </a:t>
            </a:r>
            <a:endParaRPr lang="en-GB" sz="2000" dirty="0" smtClean="0">
              <a:solidFill>
                <a:prstClr val="black"/>
              </a:solidFill>
              <a:latin typeface="Arial" pitchFamily="34" charset="0"/>
              <a:cs typeface="Arial" pitchFamily="34" charset="0"/>
            </a:endParaRPr>
          </a:p>
          <a:p>
            <a:pPr>
              <a:spcAft>
                <a:spcPts val="600"/>
              </a:spcAft>
            </a:pPr>
            <a:r>
              <a:rPr lang="en-GB" sz="2000" dirty="0" smtClean="0">
                <a:solidFill>
                  <a:prstClr val="black"/>
                </a:solidFill>
                <a:latin typeface="Arial" pitchFamily="34" charset="0"/>
                <a:ea typeface="ＭＳ Ｐゴシック" charset="-128"/>
                <a:cs typeface="Arial" pitchFamily="34" charset="0"/>
              </a:rPr>
              <a:t>ONLINE PRACTITIONER FEEDBACK SURVEY</a:t>
            </a:r>
          </a:p>
        </p:txBody>
      </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prstClr val="white"/>
                </a:solidFill>
                <a:cs typeface="Arial" pitchFamily="34" charset="0"/>
              </a:rPr>
              <a:t>i</a:t>
            </a:r>
          </a:p>
        </p:txBody>
      </p:sp>
      <p:sp>
        <p:nvSpPr>
          <p:cNvPr id="19" name="Rectangle 18"/>
          <p:cNvSpPr>
            <a:spLocks noChangeArrowheads="1"/>
          </p:cNvSpPr>
          <p:nvPr/>
        </p:nvSpPr>
        <p:spPr bwMode="auto">
          <a:xfrm>
            <a:off x="939823" y="5992634"/>
            <a:ext cx="7904630" cy="338554"/>
          </a:xfrm>
          <a:prstGeom prst="rect">
            <a:avLst/>
          </a:prstGeom>
          <a:noFill/>
          <a:ln w="9525">
            <a:noFill/>
            <a:miter lim="800000"/>
            <a:headEnd/>
            <a:tailEnd/>
          </a:ln>
        </p:spPr>
        <p:txBody>
          <a:bodyPr wrap="square">
            <a:spAutoFit/>
          </a:bodyPr>
          <a:lstStyle/>
          <a:p>
            <a:pPr marL="412750" indent="-341313" algn="r"/>
            <a:r>
              <a:rPr lang="en-GB" sz="1600" dirty="0" smtClean="0">
                <a:solidFill>
                  <a:prstClr val="black"/>
                </a:solidFill>
                <a:latin typeface="Arial" pitchFamily="34" charset="0"/>
                <a:ea typeface="ＭＳ Ｐゴシック" charset="-128"/>
                <a:cs typeface="Arial" pitchFamily="34" charset="0"/>
                <a:hlinkClick r:id="rId3"/>
              </a:rPr>
              <a:t>www.practitioners.slc.co.uk/about-us/funding-information-partners-account-managers</a:t>
            </a:r>
            <a:endParaRPr lang="en-GB" sz="1600" dirty="0" smtClean="0">
              <a:solidFill>
                <a:prstClr val="black"/>
              </a:solidFill>
              <a:latin typeface="Arial" pitchFamily="34" charset="0"/>
              <a:ea typeface="ＭＳ Ｐゴシック" charset="-128"/>
              <a:cs typeface="Arial" pitchFamily="34" charset="0"/>
            </a:endParaRPr>
          </a:p>
        </p:txBody>
      </p:sp>
      <p:grpSp>
        <p:nvGrpSpPr>
          <p:cNvPr id="2" name="Group 21"/>
          <p:cNvGrpSpPr/>
          <p:nvPr/>
        </p:nvGrpSpPr>
        <p:grpSpPr>
          <a:xfrm>
            <a:off x="204958" y="2190095"/>
            <a:ext cx="8702566" cy="3578772"/>
            <a:chOff x="9648496" y="189186"/>
            <a:chExt cx="8702566" cy="3578772"/>
          </a:xfrm>
        </p:grpSpPr>
        <p:sp>
          <p:nvSpPr>
            <p:cNvPr id="20" name="Rectangle 19"/>
            <p:cNvSpPr/>
            <p:nvPr/>
          </p:nvSpPr>
          <p:spPr>
            <a:xfrm>
              <a:off x="9648496" y="189186"/>
              <a:ext cx="8702566" cy="3578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a:hlinkClick r:id="rId2"/>
            </p:cNvPr>
            <p:cNvPicPr>
              <a:picLocks noChangeAspect="1" noChangeArrowheads="1"/>
            </p:cNvPicPr>
            <p:nvPr/>
          </p:nvPicPr>
          <p:blipFill>
            <a:blip r:embed="rId4"/>
            <a:srcRect l="14056" t="11274" r="35655" b="23775"/>
            <a:stretch>
              <a:fillRect/>
            </a:stretch>
          </p:blipFill>
          <p:spPr bwMode="auto">
            <a:xfrm>
              <a:off x="9774084" y="272032"/>
              <a:ext cx="4694724" cy="3409031"/>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5"/>
            <a:srcRect l="14298" t="11207" r="15545" b="11853"/>
            <a:stretch>
              <a:fillRect/>
            </a:stretch>
          </p:blipFill>
          <p:spPr bwMode="auto">
            <a:xfrm>
              <a:off x="13509683" y="522894"/>
              <a:ext cx="4744161" cy="292515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23863" y="1675100"/>
            <a:ext cx="7505391" cy="819150"/>
            <a:chOff x="342616" y="2917627"/>
            <a:chExt cx="7504849" cy="818310"/>
          </a:xfrm>
        </p:grpSpPr>
        <p:grpSp>
          <p:nvGrpSpPr>
            <p:cNvPr id="3" name="Group 32"/>
            <p:cNvGrpSpPr>
              <a:grpSpLocks/>
            </p:cNvGrpSpPr>
            <p:nvPr/>
          </p:nvGrpSpPr>
          <p:grpSpPr bwMode="auto">
            <a:xfrm>
              <a:off x="342616" y="2917627"/>
              <a:ext cx="7491298" cy="818310"/>
              <a:chOff x="322073" y="2050459"/>
              <a:chExt cx="7490464" cy="818229"/>
            </a:xfrm>
          </p:grpSpPr>
          <p:sp>
            <p:nvSpPr>
              <p:cNvPr id="10" name="Rounded Rectangle 9"/>
              <p:cNvSpPr/>
              <p:nvPr/>
            </p:nvSpPr>
            <p:spPr bwMode="auto">
              <a:xfrm>
                <a:off x="596660" y="2055215"/>
                <a:ext cx="7215877" cy="81347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1" name="Oval 10"/>
              <p:cNvSpPr/>
              <p:nvPr/>
            </p:nvSpPr>
            <p:spPr bwMode="auto">
              <a:xfrm>
                <a:off x="322073" y="2050459"/>
                <a:ext cx="820586" cy="81822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Q</a:t>
                </a:r>
              </a:p>
            </p:txBody>
          </p:sp>
        </p:grpSp>
        <p:sp>
          <p:nvSpPr>
            <p:cNvPr id="21525" name="Rectangle 4"/>
            <p:cNvSpPr>
              <a:spLocks noChangeArrowheads="1"/>
            </p:cNvSpPr>
            <p:nvPr/>
          </p:nvSpPr>
          <p:spPr bwMode="auto">
            <a:xfrm>
              <a:off x="1128219" y="3124668"/>
              <a:ext cx="6719246" cy="399700"/>
            </a:xfrm>
            <a:prstGeom prst="rect">
              <a:avLst/>
            </a:prstGeom>
            <a:noFill/>
            <a:ln w="9525">
              <a:noFill/>
              <a:miter lim="800000"/>
              <a:headEnd/>
              <a:tailEnd/>
            </a:ln>
          </p:spPr>
          <p:txBody>
            <a:bodyPr>
              <a:spAutoFit/>
            </a:bodyPr>
            <a:lstStyle/>
            <a:p>
              <a:r>
                <a:rPr lang="en-GB" sz="2000" dirty="0">
                  <a:solidFill>
                    <a:prstClr val="black"/>
                  </a:solidFill>
                  <a:latin typeface="Arial" pitchFamily="34" charset="0"/>
                  <a:cs typeface="Arial" pitchFamily="34" charset="0"/>
                </a:rPr>
                <a:t>Amount paid to students in Maintenance Loans &amp; Grants?</a:t>
              </a:r>
            </a:p>
          </p:txBody>
        </p:sp>
      </p:grpSp>
      <p:grpSp>
        <p:nvGrpSpPr>
          <p:cNvPr id="4" name="Group 17"/>
          <p:cNvGrpSpPr>
            <a:grpSpLocks/>
          </p:cNvGrpSpPr>
          <p:nvPr/>
        </p:nvGrpSpPr>
        <p:grpSpPr bwMode="auto">
          <a:xfrm>
            <a:off x="425450" y="3848384"/>
            <a:ext cx="7490251" cy="819149"/>
            <a:chOff x="303946" y="3711221"/>
            <a:chExt cx="7489366" cy="819226"/>
          </a:xfrm>
        </p:grpSpPr>
        <p:grpSp>
          <p:nvGrpSpPr>
            <p:cNvPr id="5" name="Group 32"/>
            <p:cNvGrpSpPr>
              <a:grpSpLocks/>
            </p:cNvGrpSpPr>
            <p:nvPr/>
          </p:nvGrpSpPr>
          <p:grpSpPr bwMode="auto">
            <a:xfrm>
              <a:off x="303946" y="3711221"/>
              <a:ext cx="7489366" cy="819226"/>
              <a:chOff x="322073" y="2050179"/>
              <a:chExt cx="7488532" cy="819145"/>
            </a:xfrm>
          </p:grpSpPr>
          <p:sp>
            <p:nvSpPr>
              <p:cNvPr id="16" name="Rounded Rectangle 15"/>
              <p:cNvSpPr/>
              <p:nvPr/>
            </p:nvSpPr>
            <p:spPr bwMode="auto">
              <a:xfrm>
                <a:off x="596648" y="2054942"/>
                <a:ext cx="7213957" cy="81438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7" name="Oval 16"/>
              <p:cNvSpPr/>
              <p:nvPr/>
            </p:nvSpPr>
            <p:spPr bwMode="auto">
              <a:xfrm>
                <a:off x="322073" y="2050179"/>
                <a:ext cx="820550" cy="8191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prstClr val="white"/>
                    </a:solidFill>
                    <a:latin typeface="Arial" pitchFamily="34" charset="0"/>
                    <a:cs typeface="Arial" pitchFamily="34" charset="0"/>
                  </a:rPr>
                  <a:t>Q</a:t>
                </a:r>
              </a:p>
            </p:txBody>
          </p:sp>
        </p:grpSp>
        <p:sp>
          <p:nvSpPr>
            <p:cNvPr id="21521" name="Rectangle 3"/>
            <p:cNvSpPr>
              <a:spLocks noChangeArrowheads="1"/>
            </p:cNvSpPr>
            <p:nvPr/>
          </p:nvSpPr>
          <p:spPr bwMode="auto">
            <a:xfrm>
              <a:off x="1112300" y="3762006"/>
              <a:ext cx="6489503" cy="707953"/>
            </a:xfrm>
            <a:prstGeom prst="rect">
              <a:avLst/>
            </a:prstGeom>
            <a:noFill/>
            <a:ln w="9525">
              <a:noFill/>
              <a:miter lim="800000"/>
              <a:headEnd/>
              <a:tailEnd/>
            </a:ln>
          </p:spPr>
          <p:txBody>
            <a:bodyPr>
              <a:spAutoFit/>
            </a:bodyPr>
            <a:lstStyle/>
            <a:p>
              <a:r>
                <a:rPr lang="en-GB" sz="2000" dirty="0">
                  <a:solidFill>
                    <a:prstClr val="black"/>
                  </a:solidFill>
                  <a:latin typeface="Arial" pitchFamily="34" charset="0"/>
                  <a:cs typeface="Arial" pitchFamily="34" charset="0"/>
                </a:rPr>
                <a:t>Amount paid to learning providers in higher and further education?</a:t>
              </a:r>
            </a:p>
          </p:txBody>
        </p:sp>
      </p:grpSp>
      <p:grpSp>
        <p:nvGrpSpPr>
          <p:cNvPr id="6" name="Group 11"/>
          <p:cNvGrpSpPr>
            <a:grpSpLocks/>
          </p:cNvGrpSpPr>
          <p:nvPr/>
        </p:nvGrpSpPr>
        <p:grpSpPr bwMode="auto">
          <a:xfrm>
            <a:off x="427038" y="2673636"/>
            <a:ext cx="2684462"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20" name="Oval 19"/>
              <p:cNvSpPr/>
              <p:nvPr/>
            </p:nvSpPr>
            <p:spPr bwMode="auto">
              <a:xfrm>
                <a:off x="322073" y="2050255"/>
                <a:ext cx="820739"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21517" name="Rectangle 4"/>
            <p:cNvSpPr>
              <a:spLocks noChangeArrowheads="1"/>
            </p:cNvSpPr>
            <p:nvPr/>
          </p:nvSpPr>
          <p:spPr bwMode="auto">
            <a:xfrm>
              <a:off x="1114304" y="3125056"/>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£7.1 </a:t>
              </a:r>
              <a:r>
                <a:rPr lang="en-GB" sz="2000" dirty="0">
                  <a:solidFill>
                    <a:prstClr val="black"/>
                  </a:solidFill>
                  <a:latin typeface="Arial" pitchFamily="34" charset="0"/>
                  <a:cs typeface="Arial" pitchFamily="34" charset="0"/>
                </a:rPr>
                <a:t>billion</a:t>
              </a:r>
            </a:p>
          </p:txBody>
        </p:sp>
      </p:grpSp>
      <p:grpSp>
        <p:nvGrpSpPr>
          <p:cNvPr id="8" name="Group 11"/>
          <p:cNvGrpSpPr>
            <a:grpSpLocks/>
          </p:cNvGrpSpPr>
          <p:nvPr/>
        </p:nvGrpSpPr>
        <p:grpSpPr bwMode="auto">
          <a:xfrm>
            <a:off x="428625" y="4846924"/>
            <a:ext cx="2686050" cy="819150"/>
            <a:chOff x="342616" y="2917423"/>
            <a:chExt cx="2684767" cy="819523"/>
          </a:xfrm>
        </p:grpSpPr>
        <p:grpSp>
          <p:nvGrpSpPr>
            <p:cNvPr id="9"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30" name="Oval 29"/>
              <p:cNvSpPr/>
              <p:nvPr/>
            </p:nvSpPr>
            <p:spPr bwMode="auto">
              <a:xfrm>
                <a:off x="322073" y="2050255"/>
                <a:ext cx="820255"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21513" name="Rectangle 4"/>
            <p:cNvSpPr>
              <a:spLocks noChangeArrowheads="1"/>
            </p:cNvSpPr>
            <p:nvPr/>
          </p:nvSpPr>
          <p:spPr bwMode="auto">
            <a:xfrm>
              <a:off x="1054783" y="3127174"/>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£8.4 </a:t>
              </a:r>
              <a:r>
                <a:rPr lang="en-GB" sz="2000" dirty="0">
                  <a:solidFill>
                    <a:prstClr val="black"/>
                  </a:solidFill>
                  <a:latin typeface="Arial" pitchFamily="34" charset="0"/>
                  <a:cs typeface="Arial" pitchFamily="34" charset="0"/>
                </a:rPr>
                <a:t>billion</a:t>
              </a:r>
            </a:p>
          </p:txBody>
        </p:sp>
      </p:grpSp>
      <p:sp>
        <p:nvSpPr>
          <p:cNvPr id="24" name="Rectangle 23"/>
          <p:cNvSpPr/>
          <p:nvPr/>
        </p:nvSpPr>
        <p:spPr>
          <a:xfrm>
            <a:off x="3225595" y="6381305"/>
            <a:ext cx="4776716" cy="276999"/>
          </a:xfrm>
          <a:prstGeom prst="rect">
            <a:avLst/>
          </a:prstGeom>
        </p:spPr>
        <p:txBody>
          <a:bodyPr wrap="square">
            <a:spAutoFit/>
          </a:bodyPr>
          <a:lstStyle/>
          <a:p>
            <a:r>
              <a:rPr lang="en-GB" sz="1200" dirty="0" smtClean="0">
                <a:solidFill>
                  <a:prstClr val="black"/>
                </a:solidFill>
                <a:latin typeface="Arial" pitchFamily="34" charset="0"/>
                <a:cs typeface="Arial" pitchFamily="34" charset="0"/>
              </a:rPr>
              <a:t>Figures from SLC  15/16 – 17/18 Business Plan </a:t>
            </a:r>
            <a:r>
              <a:rPr lang="en-GB" sz="1200" dirty="0" smtClean="0">
                <a:solidFill>
                  <a:prstClr val="black"/>
                </a:solidFill>
                <a:latin typeface="Arial" pitchFamily="34" charset="0"/>
                <a:cs typeface="Arial" pitchFamily="34" charset="0"/>
                <a:hlinkClick r:id="rId3"/>
              </a:rPr>
              <a:t>www.slc.co.uk</a:t>
            </a:r>
            <a:endParaRPr lang="en-GB" sz="1200" dirty="0">
              <a:solidFill>
                <a:prstClr val="black"/>
              </a:solidFill>
              <a:latin typeface="Arial" pitchFamily="34" charset="0"/>
              <a:cs typeface="Arial" pitchFamily="34" charset="0"/>
            </a:endParaRPr>
          </a:p>
        </p:txBody>
      </p:sp>
      <p:sp>
        <p:nvSpPr>
          <p:cNvPr id="2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SLC BY THE NUMBERS</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FACTS &amp; FIGURES</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23863" y="1675100"/>
            <a:ext cx="7559983" cy="818404"/>
            <a:chOff x="342616" y="2917423"/>
            <a:chExt cx="7559437" cy="819150"/>
          </a:xfrm>
        </p:grpSpPr>
        <p:grpSp>
          <p:nvGrpSpPr>
            <p:cNvPr id="3" name="Group 32"/>
            <p:cNvGrpSpPr>
              <a:grpSpLocks/>
            </p:cNvGrpSpPr>
            <p:nvPr/>
          </p:nvGrpSpPr>
          <p:grpSpPr bwMode="auto">
            <a:xfrm>
              <a:off x="342616" y="2917423"/>
              <a:ext cx="7422961" cy="819150"/>
              <a:chOff x="322073" y="2050255"/>
              <a:chExt cx="7422135" cy="819069"/>
            </a:xfrm>
          </p:grpSpPr>
          <p:sp>
            <p:nvSpPr>
              <p:cNvPr id="10" name="Rounded Rectangle 9"/>
              <p:cNvSpPr/>
              <p:nvPr/>
            </p:nvSpPr>
            <p:spPr bwMode="auto">
              <a:xfrm>
                <a:off x="596660" y="2055021"/>
                <a:ext cx="7147201" cy="81505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1" name="Oval 10"/>
              <p:cNvSpPr/>
              <p:nvPr/>
            </p:nvSpPr>
            <p:spPr bwMode="auto">
              <a:xfrm>
                <a:off x="322073" y="2050255"/>
                <a:ext cx="820586" cy="81981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Q</a:t>
                </a:r>
              </a:p>
            </p:txBody>
          </p:sp>
        </p:grpSp>
        <p:sp>
          <p:nvSpPr>
            <p:cNvPr id="20501" name="Rectangle 4"/>
            <p:cNvSpPr>
              <a:spLocks noChangeArrowheads="1"/>
            </p:cNvSpPr>
            <p:nvPr/>
          </p:nvSpPr>
          <p:spPr bwMode="auto">
            <a:xfrm>
              <a:off x="1182807" y="2974884"/>
              <a:ext cx="6719246" cy="708531"/>
            </a:xfrm>
            <a:prstGeom prst="rect">
              <a:avLst/>
            </a:prstGeom>
            <a:noFill/>
            <a:ln w="9525">
              <a:noFill/>
              <a:miter lim="800000"/>
              <a:headEnd/>
              <a:tailEnd/>
            </a:ln>
          </p:spPr>
          <p:txBody>
            <a:bodyPr>
              <a:spAutoFit/>
            </a:bodyPr>
            <a:lstStyle/>
            <a:p>
              <a:r>
                <a:rPr lang="en-GB" sz="2000" dirty="0">
                  <a:solidFill>
                    <a:prstClr val="black"/>
                  </a:solidFill>
                  <a:latin typeface="Arial" pitchFamily="34" charset="0"/>
                  <a:cs typeface="Arial" pitchFamily="34" charset="0"/>
                </a:rPr>
                <a:t>What is the gross value of the student loan book managed by SLC?</a:t>
              </a:r>
            </a:p>
          </p:txBody>
        </p:sp>
      </p:grpSp>
      <p:grpSp>
        <p:nvGrpSpPr>
          <p:cNvPr id="4" name="Group 17"/>
          <p:cNvGrpSpPr>
            <a:grpSpLocks/>
          </p:cNvGrpSpPr>
          <p:nvPr/>
        </p:nvGrpSpPr>
        <p:grpSpPr bwMode="auto">
          <a:xfrm>
            <a:off x="425450" y="3834282"/>
            <a:ext cx="7421563" cy="819604"/>
            <a:chOff x="303946" y="3711297"/>
            <a:chExt cx="7420686" cy="819150"/>
          </a:xfrm>
        </p:grpSpPr>
        <p:grpSp>
          <p:nvGrpSpPr>
            <p:cNvPr id="5" name="Group 32"/>
            <p:cNvGrpSpPr>
              <a:grpSpLocks/>
            </p:cNvGrpSpPr>
            <p:nvPr/>
          </p:nvGrpSpPr>
          <p:grpSpPr bwMode="auto">
            <a:xfrm>
              <a:off x="303946" y="3711297"/>
              <a:ext cx="7420686" cy="819150"/>
              <a:chOff x="322073" y="2050255"/>
              <a:chExt cx="7419860" cy="819069"/>
            </a:xfrm>
          </p:grpSpPr>
          <p:sp>
            <p:nvSpPr>
              <p:cNvPr id="16" name="Rounded Rectangle 15"/>
              <p:cNvSpPr/>
              <p:nvPr/>
            </p:nvSpPr>
            <p:spPr bwMode="auto">
              <a:xfrm>
                <a:off x="596648" y="2055469"/>
                <a:ext cx="7145285" cy="81385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7" name="Oval 16"/>
              <p:cNvSpPr/>
              <p:nvPr/>
            </p:nvSpPr>
            <p:spPr bwMode="auto">
              <a:xfrm>
                <a:off x="322073" y="2050709"/>
                <a:ext cx="820550" cy="818615"/>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prstClr val="white"/>
                    </a:solidFill>
                    <a:latin typeface="Arial" pitchFamily="34" charset="0"/>
                    <a:cs typeface="Arial" pitchFamily="34" charset="0"/>
                  </a:rPr>
                  <a:t>Q</a:t>
                </a:r>
              </a:p>
            </p:txBody>
          </p:sp>
        </p:grpSp>
        <p:sp>
          <p:nvSpPr>
            <p:cNvPr id="20497" name="Rectangle 3"/>
            <p:cNvSpPr>
              <a:spLocks noChangeArrowheads="1"/>
            </p:cNvSpPr>
            <p:nvPr/>
          </p:nvSpPr>
          <p:spPr bwMode="auto">
            <a:xfrm>
              <a:off x="1131348" y="3764089"/>
              <a:ext cx="6489503" cy="707494"/>
            </a:xfrm>
            <a:prstGeom prst="rect">
              <a:avLst/>
            </a:prstGeom>
            <a:noFill/>
            <a:ln w="9525">
              <a:noFill/>
              <a:miter lim="800000"/>
              <a:headEnd/>
              <a:tailEnd/>
            </a:ln>
          </p:spPr>
          <p:txBody>
            <a:bodyPr>
              <a:spAutoFit/>
            </a:bodyPr>
            <a:lstStyle/>
            <a:p>
              <a:r>
                <a:rPr lang="en-GB" sz="2000" dirty="0">
                  <a:solidFill>
                    <a:prstClr val="black"/>
                  </a:solidFill>
                  <a:latin typeface="Arial" pitchFamily="34" charset="0"/>
                  <a:cs typeface="Arial" pitchFamily="34" charset="0"/>
                </a:rPr>
                <a:t>What is the amount currently collected through loan repayments?</a:t>
              </a:r>
            </a:p>
          </p:txBody>
        </p:sp>
      </p:grpSp>
      <p:grpSp>
        <p:nvGrpSpPr>
          <p:cNvPr id="6" name="Group 11"/>
          <p:cNvGrpSpPr>
            <a:grpSpLocks/>
          </p:cNvGrpSpPr>
          <p:nvPr/>
        </p:nvGrpSpPr>
        <p:grpSpPr bwMode="auto">
          <a:xfrm>
            <a:off x="427038" y="2673636"/>
            <a:ext cx="2684462"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20" name="Oval 19"/>
              <p:cNvSpPr/>
              <p:nvPr/>
            </p:nvSpPr>
            <p:spPr bwMode="auto">
              <a:xfrm>
                <a:off x="322073" y="2050255"/>
                <a:ext cx="820739" cy="81944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20493" name="Rectangle 4"/>
            <p:cNvSpPr>
              <a:spLocks noChangeArrowheads="1"/>
            </p:cNvSpPr>
            <p:nvPr/>
          </p:nvSpPr>
          <p:spPr bwMode="auto">
            <a:xfrm>
              <a:off x="1076199" y="3125056"/>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£100+ </a:t>
              </a:r>
              <a:r>
                <a:rPr lang="en-GB" sz="2000" dirty="0">
                  <a:solidFill>
                    <a:prstClr val="black"/>
                  </a:solidFill>
                  <a:latin typeface="Arial" pitchFamily="34" charset="0"/>
                  <a:cs typeface="Arial" pitchFamily="34" charset="0"/>
                </a:rPr>
                <a:t>billion</a:t>
              </a:r>
            </a:p>
          </p:txBody>
        </p:sp>
      </p:grpSp>
      <p:grpSp>
        <p:nvGrpSpPr>
          <p:cNvPr id="8" name="Group 11"/>
          <p:cNvGrpSpPr>
            <a:grpSpLocks/>
          </p:cNvGrpSpPr>
          <p:nvPr/>
        </p:nvGrpSpPr>
        <p:grpSpPr bwMode="auto">
          <a:xfrm>
            <a:off x="428625" y="4846924"/>
            <a:ext cx="2686050" cy="819150"/>
            <a:chOff x="342616" y="2917423"/>
            <a:chExt cx="2684767" cy="819523"/>
          </a:xfrm>
        </p:grpSpPr>
        <p:grpSp>
          <p:nvGrpSpPr>
            <p:cNvPr id="9"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30" name="Oval 29"/>
              <p:cNvSpPr/>
              <p:nvPr/>
            </p:nvSpPr>
            <p:spPr bwMode="auto">
              <a:xfrm>
                <a:off x="322073" y="2050255"/>
                <a:ext cx="820255" cy="81944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20489" name="Rectangle 4"/>
            <p:cNvSpPr>
              <a:spLocks noChangeArrowheads="1"/>
            </p:cNvSpPr>
            <p:nvPr/>
          </p:nvSpPr>
          <p:spPr bwMode="auto">
            <a:xfrm>
              <a:off x="1130946" y="3127174"/>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£2+ billion</a:t>
              </a:r>
              <a:endParaRPr lang="en-GB" sz="2000" dirty="0">
                <a:solidFill>
                  <a:prstClr val="black"/>
                </a:solidFill>
                <a:latin typeface="Arial" pitchFamily="34" charset="0"/>
                <a:cs typeface="Arial" pitchFamily="34" charset="0"/>
              </a:endParaRPr>
            </a:p>
          </p:txBody>
        </p:sp>
      </p:grpSp>
      <p:sp>
        <p:nvSpPr>
          <p:cNvPr id="24"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SLC BY THE NUMBERS</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FACTS &amp; FIGURES</a:t>
            </a:r>
            <a:endParaRPr lang="en-US" sz="2000" dirty="0">
              <a:solidFill>
                <a:prstClr val="black"/>
              </a:solidFill>
              <a:latin typeface="Arial" pitchFamily="34" charset="0"/>
              <a:cs typeface="Arial" pitchFamily="34" charset="0"/>
            </a:endParaRPr>
          </a:p>
        </p:txBody>
      </p:sp>
      <p:sp>
        <p:nvSpPr>
          <p:cNvPr id="23" name="Rectangle 22"/>
          <p:cNvSpPr/>
          <p:nvPr/>
        </p:nvSpPr>
        <p:spPr>
          <a:xfrm>
            <a:off x="3856235" y="6381305"/>
            <a:ext cx="4776716" cy="276999"/>
          </a:xfrm>
          <a:prstGeom prst="rect">
            <a:avLst/>
          </a:prstGeom>
        </p:spPr>
        <p:txBody>
          <a:bodyPr wrap="square">
            <a:spAutoFit/>
          </a:bodyPr>
          <a:lstStyle/>
          <a:p>
            <a:r>
              <a:rPr lang="en-GB" sz="1200" dirty="0" smtClean="0">
                <a:solidFill>
                  <a:prstClr val="black"/>
                </a:solidFill>
                <a:latin typeface="Arial" pitchFamily="34" charset="0"/>
                <a:cs typeface="Arial" pitchFamily="34" charset="0"/>
              </a:rPr>
              <a:t>Figures from SLC Statistics 2016/17  </a:t>
            </a:r>
            <a:r>
              <a:rPr lang="en-GB" sz="1200" dirty="0" smtClean="0">
                <a:solidFill>
                  <a:prstClr val="black"/>
                </a:solidFill>
                <a:latin typeface="Arial" pitchFamily="34" charset="0"/>
                <a:cs typeface="Arial" pitchFamily="34" charset="0"/>
                <a:hlinkClick r:id="rId3"/>
              </a:rPr>
              <a:t>www.slc.co.uk</a:t>
            </a:r>
            <a:endParaRPr lang="en-GB" sz="12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23863" y="1675107"/>
            <a:ext cx="7758442" cy="819151"/>
            <a:chOff x="342616" y="2917627"/>
            <a:chExt cx="7757882" cy="818310"/>
          </a:xfrm>
        </p:grpSpPr>
        <p:grpSp>
          <p:nvGrpSpPr>
            <p:cNvPr id="3" name="Group 32"/>
            <p:cNvGrpSpPr>
              <a:grpSpLocks/>
            </p:cNvGrpSpPr>
            <p:nvPr/>
          </p:nvGrpSpPr>
          <p:grpSpPr bwMode="auto">
            <a:xfrm>
              <a:off x="342616" y="2917627"/>
              <a:ext cx="7491298" cy="818310"/>
              <a:chOff x="322073" y="2050459"/>
              <a:chExt cx="7490464" cy="818229"/>
            </a:xfrm>
          </p:grpSpPr>
          <p:sp>
            <p:nvSpPr>
              <p:cNvPr id="10" name="Rounded Rectangle 9"/>
              <p:cNvSpPr/>
              <p:nvPr/>
            </p:nvSpPr>
            <p:spPr bwMode="auto">
              <a:xfrm>
                <a:off x="596660" y="2055216"/>
                <a:ext cx="7215877" cy="81347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1" name="Oval 10"/>
              <p:cNvSpPr/>
              <p:nvPr/>
            </p:nvSpPr>
            <p:spPr bwMode="auto">
              <a:xfrm>
                <a:off x="322073" y="2050459"/>
                <a:ext cx="820586" cy="81822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Q</a:t>
                </a:r>
              </a:p>
            </p:txBody>
          </p:sp>
        </p:grpSp>
        <p:sp>
          <p:nvSpPr>
            <p:cNvPr id="21525" name="Rectangle 4"/>
            <p:cNvSpPr>
              <a:spLocks noChangeArrowheads="1"/>
            </p:cNvSpPr>
            <p:nvPr/>
          </p:nvSpPr>
          <p:spPr bwMode="auto">
            <a:xfrm>
              <a:off x="1175514" y="2967163"/>
              <a:ext cx="6924984" cy="707159"/>
            </a:xfrm>
            <a:prstGeom prst="rect">
              <a:avLst/>
            </a:prstGeom>
            <a:noFill/>
            <a:ln w="9525">
              <a:noFill/>
              <a:miter lim="800000"/>
              <a:headEnd/>
              <a:tailEnd/>
            </a:ln>
          </p:spPr>
          <p:txBody>
            <a:bodyPr wrap="square">
              <a:spAutoFit/>
            </a:bodyPr>
            <a:lstStyle/>
            <a:p>
              <a:r>
                <a:rPr lang="en-GB" sz="2000" dirty="0" smtClean="0">
                  <a:solidFill>
                    <a:prstClr val="black"/>
                  </a:solidFill>
                  <a:latin typeface="Arial" pitchFamily="34" charset="0"/>
                  <a:cs typeface="Arial" pitchFamily="34" charset="0"/>
                </a:rPr>
                <a:t>Average loan balance of SFE students on entering repayment?</a:t>
              </a:r>
              <a:endParaRPr lang="en-GB" sz="2000" dirty="0">
                <a:solidFill>
                  <a:prstClr val="black"/>
                </a:solidFill>
                <a:latin typeface="Arial" pitchFamily="34" charset="0"/>
                <a:cs typeface="Arial" pitchFamily="34" charset="0"/>
              </a:endParaRPr>
            </a:p>
          </p:txBody>
        </p:sp>
      </p:grpSp>
      <p:grpSp>
        <p:nvGrpSpPr>
          <p:cNvPr id="4" name="Group 17"/>
          <p:cNvGrpSpPr>
            <a:grpSpLocks/>
          </p:cNvGrpSpPr>
          <p:nvPr/>
        </p:nvGrpSpPr>
        <p:grpSpPr bwMode="auto">
          <a:xfrm>
            <a:off x="425450" y="3848384"/>
            <a:ext cx="7490251" cy="819149"/>
            <a:chOff x="303946" y="3711221"/>
            <a:chExt cx="7489366" cy="819226"/>
          </a:xfrm>
        </p:grpSpPr>
        <p:grpSp>
          <p:nvGrpSpPr>
            <p:cNvPr id="5" name="Group 32"/>
            <p:cNvGrpSpPr>
              <a:grpSpLocks/>
            </p:cNvGrpSpPr>
            <p:nvPr/>
          </p:nvGrpSpPr>
          <p:grpSpPr bwMode="auto">
            <a:xfrm>
              <a:off x="303946" y="3711221"/>
              <a:ext cx="7489366" cy="819226"/>
              <a:chOff x="322073" y="2050179"/>
              <a:chExt cx="7488532" cy="819145"/>
            </a:xfrm>
          </p:grpSpPr>
          <p:sp>
            <p:nvSpPr>
              <p:cNvPr id="16" name="Rounded Rectangle 15"/>
              <p:cNvSpPr/>
              <p:nvPr/>
            </p:nvSpPr>
            <p:spPr bwMode="auto">
              <a:xfrm>
                <a:off x="596648" y="2054942"/>
                <a:ext cx="7213957" cy="81438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17" name="Oval 16"/>
              <p:cNvSpPr/>
              <p:nvPr/>
            </p:nvSpPr>
            <p:spPr bwMode="auto">
              <a:xfrm>
                <a:off x="322073" y="2050179"/>
                <a:ext cx="820550" cy="8191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prstClr val="white"/>
                    </a:solidFill>
                    <a:latin typeface="Arial" pitchFamily="34" charset="0"/>
                    <a:cs typeface="Arial" pitchFamily="34" charset="0"/>
                  </a:rPr>
                  <a:t>Q</a:t>
                </a:r>
              </a:p>
            </p:txBody>
          </p:sp>
        </p:grpSp>
        <p:sp>
          <p:nvSpPr>
            <p:cNvPr id="21521" name="Rectangle 3"/>
            <p:cNvSpPr>
              <a:spLocks noChangeArrowheads="1"/>
            </p:cNvSpPr>
            <p:nvPr/>
          </p:nvSpPr>
          <p:spPr bwMode="auto">
            <a:xfrm>
              <a:off x="1128065" y="3919681"/>
              <a:ext cx="6489503" cy="400148"/>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Average SFE student repayment per year via HMRC</a:t>
              </a:r>
              <a:r>
                <a:rPr lang="en-GB" sz="2000" dirty="0" smtClean="0">
                  <a:solidFill>
                    <a:prstClr val="black"/>
                  </a:solidFill>
                  <a:latin typeface="Arial" pitchFamily="34" charset="0"/>
                  <a:cs typeface="Arial" pitchFamily="34" charset="0"/>
                </a:rPr>
                <a:t>?</a:t>
              </a:r>
              <a:endParaRPr lang="en-GB" sz="2000" dirty="0">
                <a:solidFill>
                  <a:prstClr val="black"/>
                </a:solidFill>
                <a:latin typeface="Arial" pitchFamily="34" charset="0"/>
                <a:cs typeface="Arial" pitchFamily="34" charset="0"/>
              </a:endParaRPr>
            </a:p>
          </p:txBody>
        </p:sp>
      </p:grpSp>
      <p:grpSp>
        <p:nvGrpSpPr>
          <p:cNvPr id="6" name="Group 11"/>
          <p:cNvGrpSpPr>
            <a:grpSpLocks/>
          </p:cNvGrpSpPr>
          <p:nvPr/>
        </p:nvGrpSpPr>
        <p:grpSpPr bwMode="auto">
          <a:xfrm>
            <a:off x="427038" y="2673636"/>
            <a:ext cx="2684462"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20" name="Oval 19"/>
              <p:cNvSpPr/>
              <p:nvPr/>
            </p:nvSpPr>
            <p:spPr bwMode="auto">
              <a:xfrm>
                <a:off x="322073" y="2050255"/>
                <a:ext cx="820739"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21517" name="Rectangle 4"/>
            <p:cNvSpPr>
              <a:spLocks noChangeArrowheads="1"/>
            </p:cNvSpPr>
            <p:nvPr/>
          </p:nvSpPr>
          <p:spPr bwMode="auto">
            <a:xfrm>
              <a:off x="1114304" y="3125056"/>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£32,220</a:t>
              </a:r>
              <a:endParaRPr lang="en-GB" sz="2000" dirty="0">
                <a:solidFill>
                  <a:prstClr val="black"/>
                </a:solidFill>
                <a:latin typeface="Arial" pitchFamily="34" charset="0"/>
                <a:cs typeface="Arial" pitchFamily="34" charset="0"/>
              </a:endParaRPr>
            </a:p>
          </p:txBody>
        </p:sp>
      </p:grpSp>
      <p:grpSp>
        <p:nvGrpSpPr>
          <p:cNvPr id="8" name="Group 11"/>
          <p:cNvGrpSpPr>
            <a:grpSpLocks/>
          </p:cNvGrpSpPr>
          <p:nvPr/>
        </p:nvGrpSpPr>
        <p:grpSpPr bwMode="auto">
          <a:xfrm>
            <a:off x="428625" y="4846924"/>
            <a:ext cx="2686050" cy="819150"/>
            <a:chOff x="342616" y="2917423"/>
            <a:chExt cx="2684767" cy="819523"/>
          </a:xfrm>
        </p:grpSpPr>
        <p:grpSp>
          <p:nvGrpSpPr>
            <p:cNvPr id="9"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7"/>
                <a:ext cx="2409992" cy="8146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prstClr val="black"/>
                  </a:solidFill>
                  <a:latin typeface="Arial" pitchFamily="34" charset="0"/>
                  <a:cs typeface="Arial" pitchFamily="34" charset="0"/>
                </a:endParaRPr>
              </a:p>
            </p:txBody>
          </p:sp>
          <p:sp>
            <p:nvSpPr>
              <p:cNvPr id="30" name="Oval 29"/>
              <p:cNvSpPr/>
              <p:nvPr/>
            </p:nvSpPr>
            <p:spPr bwMode="auto">
              <a:xfrm>
                <a:off x="322073" y="2050255"/>
                <a:ext cx="820255" cy="81944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white"/>
                    </a:solidFill>
                    <a:latin typeface="Arial" pitchFamily="34" charset="0"/>
                    <a:cs typeface="Arial" pitchFamily="34" charset="0"/>
                  </a:rPr>
                  <a:t>A</a:t>
                </a:r>
              </a:p>
            </p:txBody>
          </p:sp>
        </p:grpSp>
        <p:sp>
          <p:nvSpPr>
            <p:cNvPr id="21513" name="Rectangle 4"/>
            <p:cNvSpPr>
              <a:spLocks noChangeArrowheads="1"/>
            </p:cNvSpPr>
            <p:nvPr/>
          </p:nvSpPr>
          <p:spPr bwMode="auto">
            <a:xfrm>
              <a:off x="1054783" y="3127174"/>
              <a:ext cx="1858225" cy="400292"/>
            </a:xfrm>
            <a:prstGeom prst="rect">
              <a:avLst/>
            </a:prstGeom>
            <a:noFill/>
            <a:ln w="9525">
              <a:noFill/>
              <a:miter lim="800000"/>
              <a:headEnd/>
              <a:tailEnd/>
            </a:ln>
          </p:spPr>
          <p:txBody>
            <a:bodyPr>
              <a:spAutoFit/>
            </a:bodyPr>
            <a:lstStyle/>
            <a:p>
              <a:pPr algn="ctr"/>
              <a:r>
                <a:rPr lang="en-GB" sz="2000" dirty="0" smtClean="0">
                  <a:solidFill>
                    <a:prstClr val="black"/>
                  </a:solidFill>
                  <a:latin typeface="Arial" pitchFamily="34" charset="0"/>
                  <a:cs typeface="Arial" pitchFamily="34" charset="0"/>
                </a:rPr>
                <a:t>£900</a:t>
              </a:r>
              <a:endParaRPr lang="en-GB" sz="2000" dirty="0">
                <a:solidFill>
                  <a:prstClr val="black"/>
                </a:solidFill>
                <a:latin typeface="Arial" pitchFamily="34" charset="0"/>
                <a:cs typeface="Arial" pitchFamily="34" charset="0"/>
              </a:endParaRPr>
            </a:p>
          </p:txBody>
        </p:sp>
      </p:grpSp>
      <p:sp>
        <p:nvSpPr>
          <p:cNvPr id="24" name="Rectangle 23"/>
          <p:cNvSpPr/>
          <p:nvPr/>
        </p:nvSpPr>
        <p:spPr>
          <a:xfrm>
            <a:off x="3856235" y="6381305"/>
            <a:ext cx="4776716" cy="276999"/>
          </a:xfrm>
          <a:prstGeom prst="rect">
            <a:avLst/>
          </a:prstGeom>
        </p:spPr>
        <p:txBody>
          <a:bodyPr wrap="square">
            <a:spAutoFit/>
          </a:bodyPr>
          <a:lstStyle/>
          <a:p>
            <a:r>
              <a:rPr lang="en-GB" sz="1200" dirty="0" smtClean="0">
                <a:solidFill>
                  <a:prstClr val="black"/>
                </a:solidFill>
                <a:latin typeface="Arial" pitchFamily="34" charset="0"/>
                <a:cs typeface="Arial" pitchFamily="34" charset="0"/>
              </a:rPr>
              <a:t>Figures from SLC Statistics 2016/17  </a:t>
            </a:r>
            <a:r>
              <a:rPr lang="en-GB" sz="1200" dirty="0" smtClean="0">
                <a:solidFill>
                  <a:prstClr val="black"/>
                </a:solidFill>
                <a:latin typeface="Arial" pitchFamily="34" charset="0"/>
                <a:cs typeface="Arial" pitchFamily="34" charset="0"/>
                <a:hlinkClick r:id="rId3"/>
              </a:rPr>
              <a:t>www.slc.co.uk</a:t>
            </a:r>
            <a:endParaRPr lang="en-GB" sz="1200" dirty="0">
              <a:solidFill>
                <a:prstClr val="black"/>
              </a:solidFill>
              <a:latin typeface="Arial" pitchFamily="34" charset="0"/>
              <a:cs typeface="Arial" pitchFamily="34" charset="0"/>
            </a:endParaRPr>
          </a:p>
        </p:txBody>
      </p:sp>
      <p:sp>
        <p:nvSpPr>
          <p:cNvPr id="2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SLC BY THE NUMBERS</a:t>
            </a:r>
            <a:endParaRPr lang="en-US" sz="2800" dirty="0">
              <a:solidFill>
                <a:srgbClr val="DD4814"/>
              </a:solidFill>
              <a:latin typeface="Arial" pitchFamily="34" charset="0"/>
              <a:cs typeface="Arial" pitchFamily="34" charset="0"/>
            </a:endParaRPr>
          </a:p>
          <a:p>
            <a:pPr>
              <a:spcAft>
                <a:spcPts val="600"/>
              </a:spcAft>
            </a:pPr>
            <a:r>
              <a:rPr lang="en-US" sz="2000" dirty="0" smtClean="0">
                <a:solidFill>
                  <a:prstClr val="black"/>
                </a:solidFill>
                <a:latin typeface="Arial" pitchFamily="34" charset="0"/>
                <a:cs typeface="Arial" pitchFamily="34" charset="0"/>
              </a:rPr>
              <a:t>FACTS &amp; FIGURES</a:t>
            </a:r>
            <a:endParaRPr lang="en-US" sz="20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03575" y="2530475"/>
            <a:ext cx="5754688"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chemeClr val="accent6">
                    <a:lumMod val="75000"/>
                  </a:schemeClr>
                </a:solidFill>
                <a:cs typeface="Arial" charset="0"/>
              </a:rPr>
              <a:t>FULL-TIME UG STUDENT FINANCE </a:t>
            </a:r>
            <a:r>
              <a:rPr lang="en-US" sz="2800" dirty="0" smtClean="0">
                <a:solidFill>
                  <a:schemeClr val="accent6">
                    <a:lumMod val="75000"/>
                  </a:schemeClr>
                </a:solidFill>
                <a:cs typeface="Arial" charset="0"/>
              </a:rPr>
              <a:t>PACKAGE</a:t>
            </a:r>
            <a:endParaRPr lang="en-US" sz="2000" dirty="0" smtClean="0">
              <a:solidFill>
                <a:schemeClr val="accent6">
                  <a:lumMod val="75000"/>
                </a:schemeClr>
              </a:solidFill>
              <a:cs typeface="Arial" charset="0"/>
            </a:endParaRPr>
          </a:p>
        </p:txBody>
      </p:sp>
      <p:sp>
        <p:nvSpPr>
          <p:cNvPr id="5" name="TextBox 12"/>
          <p:cNvSpPr txBox="1">
            <a:spLocks noChangeArrowheads="1"/>
          </p:cNvSpPr>
          <p:nvPr/>
        </p:nvSpPr>
        <p:spPr bwMode="auto">
          <a:xfrm>
            <a:off x="1327150" y="2635250"/>
            <a:ext cx="18399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prstClr val="white"/>
                </a:solidFill>
                <a:cs typeface="Arial" charset="0"/>
              </a:rPr>
              <a:t>SECTION 1</a:t>
            </a:r>
          </a:p>
        </p:txBody>
      </p:sp>
    </p:spTree>
    <p:extLst>
      <p:ext uri="{BB962C8B-B14F-4D97-AF65-F5344CB8AC3E}">
        <p14:creationId xmlns="" xmlns:p14="http://schemas.microsoft.com/office/powerpoint/2010/main" val="2789291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213" t="12303" r="31265" b="6890"/>
          <a:stretch>
            <a:fillRect/>
          </a:stretch>
        </p:blipFill>
        <p:spPr bwMode="auto">
          <a:xfrm>
            <a:off x="1628191" y="1546357"/>
            <a:ext cx="5075917" cy="3467078"/>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a:srcRect l="12728" t="27067" r="63361" b="31988"/>
          <a:stretch>
            <a:fillRect/>
          </a:stretch>
        </p:blipFill>
        <p:spPr bwMode="auto">
          <a:xfrm>
            <a:off x="1150883" y="3162508"/>
            <a:ext cx="3142177" cy="3025496"/>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5"/>
          <a:srcRect l="13834" t="17224" r="40949" b="10335"/>
          <a:stretch>
            <a:fillRect/>
          </a:stretch>
        </p:blipFill>
        <p:spPr bwMode="auto">
          <a:xfrm>
            <a:off x="4397213" y="3159718"/>
            <a:ext cx="3359421" cy="3026124"/>
          </a:xfrm>
          <a:prstGeom prst="rect">
            <a:avLst/>
          </a:prstGeom>
          <a:noFill/>
          <a:ln w="9525">
            <a:solidFill>
              <a:schemeClr val="tx1"/>
            </a:solidFill>
            <a:miter lim="800000"/>
            <a:headEnd/>
            <a:tailEnd/>
          </a:ln>
        </p:spPr>
      </p:pic>
      <p:sp>
        <p:nvSpPr>
          <p:cNvPr id="5" name="TextBox 14"/>
          <p:cNvSpPr txBox="1">
            <a:spLocks noChangeArrowheads="1"/>
          </p:cNvSpPr>
          <p:nvPr/>
        </p:nvSpPr>
        <p:spPr bwMode="auto">
          <a:xfrm>
            <a:off x="1777998" y="361950"/>
            <a:ext cx="7366001"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chemeClr val="accent6">
                    <a:lumMod val="75000"/>
                  </a:schemeClr>
                </a:solidFill>
                <a:latin typeface="Arial" pitchFamily="34" charset="0"/>
                <a:cs typeface="Arial" pitchFamily="34" charset="0"/>
              </a:rPr>
              <a:t>STUDENT FINANCE</a:t>
            </a:r>
          </a:p>
          <a:p>
            <a:pPr>
              <a:spcAft>
                <a:spcPts val="600"/>
              </a:spcAft>
            </a:pPr>
            <a:r>
              <a:rPr lang="en-US" sz="2000" dirty="0" smtClean="0">
                <a:latin typeface="Arial" pitchFamily="34" charset="0"/>
                <a:cs typeface="Arial" pitchFamily="34" charset="0"/>
              </a:rPr>
              <a:t>NEWS STORIES &gt; MAJOR REVIEW OF POST-18 EDUCATION</a:t>
            </a:r>
            <a:endParaRPr lang="en-US" sz="2000" dirty="0">
              <a:latin typeface="Arial" pitchFamily="34" charset="0"/>
              <a:cs typeface="Arial" pitchFamily="34" charset="0"/>
            </a:endParaRPr>
          </a:p>
        </p:txBody>
      </p:sp>
      <p:pic>
        <p:nvPicPr>
          <p:cNvPr id="2" name="Picture 2"/>
          <p:cNvPicPr>
            <a:picLocks noChangeAspect="1" noChangeArrowheads="1"/>
          </p:cNvPicPr>
          <p:nvPr/>
        </p:nvPicPr>
        <p:blipFill>
          <a:blip r:embed="rId6"/>
          <a:srcRect l="11897" t="12303" r="13281" b="10335"/>
          <a:stretch>
            <a:fillRect/>
          </a:stretch>
        </p:blipFill>
        <p:spPr bwMode="auto">
          <a:xfrm>
            <a:off x="195278" y="1484784"/>
            <a:ext cx="8712968" cy="5065096"/>
          </a:xfrm>
          <a:prstGeom prst="rect">
            <a:avLst/>
          </a:prstGeom>
          <a:noFill/>
          <a:ln w="9525">
            <a:solidFill>
              <a:schemeClr val="tx1"/>
            </a:solidFill>
            <a:miter lim="800000"/>
            <a:headEnd/>
            <a:tailEnd/>
          </a:ln>
        </p:spPr>
      </p:pic>
      <p:sp>
        <p:nvSpPr>
          <p:cNvPr id="7" name="TextBox 6"/>
          <p:cNvSpPr txBox="1"/>
          <p:nvPr/>
        </p:nvSpPr>
        <p:spPr>
          <a:xfrm>
            <a:off x="179512" y="6381328"/>
            <a:ext cx="8759536" cy="338442"/>
          </a:xfrm>
          <a:prstGeom prst="rect">
            <a:avLst/>
          </a:prstGeom>
          <a:solidFill>
            <a:schemeClr val="tx1"/>
          </a:solidFill>
        </p:spPr>
        <p:txBody>
          <a:bodyPr wrap="square" rtlCol="0">
            <a:spAutoFit/>
          </a:bodyPr>
          <a:lstStyle/>
          <a:p>
            <a:r>
              <a:rPr lang="en-GB" sz="1600" dirty="0" smtClean="0">
                <a:solidFill>
                  <a:schemeClr val="bg1"/>
                </a:solidFill>
              </a:rPr>
              <a:t>https://www.gov.uk/government/news/prime-minister-launches-major-review-of-post-18-education</a:t>
            </a:r>
            <a:endParaRPr lang="en-GB" sz="1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3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4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4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4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4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4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15866</TotalTime>
  <Words>3845</Words>
  <Application>Microsoft Office PowerPoint</Application>
  <PresentationFormat>On-screen Show (4:3)</PresentationFormat>
  <Paragraphs>891</Paragraphs>
  <Slides>48</Slides>
  <Notes>35</Notes>
  <HiddenSlides>0</HiddenSlides>
  <MMClips>0</MMClips>
  <ScaleCrop>false</ScaleCrop>
  <HeadingPairs>
    <vt:vector size="4" baseType="variant">
      <vt:variant>
        <vt:lpstr>Theme</vt:lpstr>
      </vt:variant>
      <vt:variant>
        <vt:i4>46</vt:i4>
      </vt:variant>
      <vt:variant>
        <vt:lpstr>Slide Titles</vt:lpstr>
      </vt:variant>
      <vt:variant>
        <vt:i4>48</vt:i4>
      </vt:variant>
    </vt:vector>
  </HeadingPairs>
  <TitlesOfParts>
    <vt:vector size="94" baseType="lpstr">
      <vt:lpstr>Office Theme</vt:lpstr>
      <vt:lpstr>Custom Design</vt:lpstr>
      <vt:lpstr>1_Custom Design</vt:lpstr>
      <vt:lpstr>2_Custom Design</vt:lpstr>
      <vt:lpstr>3_Custom Design</vt:lpstr>
      <vt:lpstr>4_Custom Design</vt:lpstr>
      <vt:lpstr>5_Custom Design</vt:lpstr>
      <vt:lpstr>6_Custom Design</vt:lpstr>
      <vt:lpstr>7_Custom Design</vt:lpstr>
      <vt:lpstr>13_Custom Design</vt:lpstr>
      <vt:lpstr>9_Custom Design</vt:lpstr>
      <vt:lpstr>8_Custom Design</vt:lpstr>
      <vt:lpstr>10_Custom Design</vt:lpstr>
      <vt:lpstr>11_Custom Design</vt:lpstr>
      <vt:lpstr>12_Custom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42_Custom Design</vt:lpstr>
      <vt:lpstr>43_Custom Design</vt:lpstr>
      <vt:lpstr>44_Custom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McLaren</dc:creator>
  <cp:lastModifiedBy>leggjo</cp:lastModifiedBy>
  <cp:revision>915</cp:revision>
  <dcterms:created xsi:type="dcterms:W3CDTF">2014-08-08T12:31:06Z</dcterms:created>
  <dcterms:modified xsi:type="dcterms:W3CDTF">2018-05-08T12:06:26Z</dcterms:modified>
</cp:coreProperties>
</file>