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0" r:id="rId2"/>
    <p:sldId id="267" r:id="rId3"/>
    <p:sldId id="287" r:id="rId4"/>
    <p:sldId id="268" r:id="rId5"/>
    <p:sldId id="269" r:id="rId6"/>
    <p:sldId id="277" r:id="rId7"/>
    <p:sldId id="270" r:id="rId8"/>
    <p:sldId id="281" r:id="rId9"/>
    <p:sldId id="282" r:id="rId10"/>
    <p:sldId id="283" r:id="rId11"/>
    <p:sldId id="286" r:id="rId12"/>
    <p:sldId id="257" r:id="rId13"/>
    <p:sldId id="258" r:id="rId14"/>
    <p:sldId id="264" r:id="rId15"/>
    <p:sldId id="265" r:id="rId16"/>
    <p:sldId id="278" r:id="rId17"/>
    <p:sldId id="279"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Ravie" pitchFamily="82" charset="0"/>
        <a:ea typeface="+mn-ea"/>
        <a:cs typeface="Arial" pitchFamily="34" charset="0"/>
      </a:defRPr>
    </a:lvl1pPr>
    <a:lvl2pPr marL="457200" algn="l" rtl="0" fontAlgn="base">
      <a:spcBef>
        <a:spcPct val="0"/>
      </a:spcBef>
      <a:spcAft>
        <a:spcPct val="0"/>
      </a:spcAft>
      <a:defRPr kern="1200">
        <a:solidFill>
          <a:schemeClr val="tx1"/>
        </a:solidFill>
        <a:latin typeface="Ravie" pitchFamily="82" charset="0"/>
        <a:ea typeface="+mn-ea"/>
        <a:cs typeface="Arial" pitchFamily="34" charset="0"/>
      </a:defRPr>
    </a:lvl2pPr>
    <a:lvl3pPr marL="914400" algn="l" rtl="0" fontAlgn="base">
      <a:spcBef>
        <a:spcPct val="0"/>
      </a:spcBef>
      <a:spcAft>
        <a:spcPct val="0"/>
      </a:spcAft>
      <a:defRPr kern="1200">
        <a:solidFill>
          <a:schemeClr val="tx1"/>
        </a:solidFill>
        <a:latin typeface="Ravie" pitchFamily="82" charset="0"/>
        <a:ea typeface="+mn-ea"/>
        <a:cs typeface="Arial" pitchFamily="34" charset="0"/>
      </a:defRPr>
    </a:lvl3pPr>
    <a:lvl4pPr marL="1371600" algn="l" rtl="0" fontAlgn="base">
      <a:spcBef>
        <a:spcPct val="0"/>
      </a:spcBef>
      <a:spcAft>
        <a:spcPct val="0"/>
      </a:spcAft>
      <a:defRPr kern="1200">
        <a:solidFill>
          <a:schemeClr val="tx1"/>
        </a:solidFill>
        <a:latin typeface="Ravie" pitchFamily="82" charset="0"/>
        <a:ea typeface="+mn-ea"/>
        <a:cs typeface="Arial" pitchFamily="34" charset="0"/>
      </a:defRPr>
    </a:lvl4pPr>
    <a:lvl5pPr marL="1828800" algn="l" rtl="0" fontAlgn="base">
      <a:spcBef>
        <a:spcPct val="0"/>
      </a:spcBef>
      <a:spcAft>
        <a:spcPct val="0"/>
      </a:spcAft>
      <a:defRPr kern="1200">
        <a:solidFill>
          <a:schemeClr val="tx1"/>
        </a:solidFill>
        <a:latin typeface="Ravie" pitchFamily="82" charset="0"/>
        <a:ea typeface="+mn-ea"/>
        <a:cs typeface="Arial" pitchFamily="34" charset="0"/>
      </a:defRPr>
    </a:lvl5pPr>
    <a:lvl6pPr marL="2286000" algn="l" defTabSz="914400" rtl="0" eaLnBrk="1" latinLnBrk="0" hangingPunct="1">
      <a:defRPr kern="1200">
        <a:solidFill>
          <a:schemeClr val="tx1"/>
        </a:solidFill>
        <a:latin typeface="Ravie" pitchFamily="82" charset="0"/>
        <a:ea typeface="+mn-ea"/>
        <a:cs typeface="Arial" pitchFamily="34" charset="0"/>
      </a:defRPr>
    </a:lvl6pPr>
    <a:lvl7pPr marL="2743200" algn="l" defTabSz="914400" rtl="0" eaLnBrk="1" latinLnBrk="0" hangingPunct="1">
      <a:defRPr kern="1200">
        <a:solidFill>
          <a:schemeClr val="tx1"/>
        </a:solidFill>
        <a:latin typeface="Ravie" pitchFamily="82" charset="0"/>
        <a:ea typeface="+mn-ea"/>
        <a:cs typeface="Arial" pitchFamily="34" charset="0"/>
      </a:defRPr>
    </a:lvl7pPr>
    <a:lvl8pPr marL="3200400" algn="l" defTabSz="914400" rtl="0" eaLnBrk="1" latinLnBrk="0" hangingPunct="1">
      <a:defRPr kern="1200">
        <a:solidFill>
          <a:schemeClr val="tx1"/>
        </a:solidFill>
        <a:latin typeface="Ravie" pitchFamily="82" charset="0"/>
        <a:ea typeface="+mn-ea"/>
        <a:cs typeface="Arial" pitchFamily="34" charset="0"/>
      </a:defRPr>
    </a:lvl8pPr>
    <a:lvl9pPr marL="3657600" algn="l" defTabSz="914400" rtl="0" eaLnBrk="1" latinLnBrk="0" hangingPunct="1">
      <a:defRPr kern="1200">
        <a:solidFill>
          <a:schemeClr val="tx1"/>
        </a:solidFill>
        <a:latin typeface="Ravie" pitchFamily="82"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D9977D"/>
    <a:srgbClr val="825F18"/>
    <a:srgbClr val="CCCCFF"/>
    <a:srgbClr val="FFFF00"/>
    <a:srgbClr val="EBC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p:cViewPr varScale="1">
        <p:scale>
          <a:sx n="87" d="100"/>
          <a:sy n="87" d="100"/>
        </p:scale>
        <p:origin x="-104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48B54054-0A35-428D-9E38-67AD894B998B}" type="slidenum">
              <a:rPr lang="en-US"/>
              <a:pPr>
                <a:defRPr/>
              </a:pPr>
              <a:t>‹#›</a:t>
            </a:fld>
            <a:endParaRPr lang="en-US"/>
          </a:p>
        </p:txBody>
      </p:sp>
    </p:spTree>
    <p:extLst>
      <p:ext uri="{BB962C8B-B14F-4D97-AF65-F5344CB8AC3E}">
        <p14:creationId xmlns:p14="http://schemas.microsoft.com/office/powerpoint/2010/main" val="3320540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945E310F-39E8-4630-91A6-1AF03FC7D782}"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018D65F8-75FB-497D-A7C3-7CC543D1957C}"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C5515537-1562-4C72-91C8-086434931E1D}"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7F102EF8-C327-42C1-A245-6895384C0DE0}"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F970878-985D-4955-84DA-7D2448310EFA}"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C441B154-B784-4BD8-A74F-8792D4579897}"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EDD84CD9-398F-4F98-B343-B9962876AE6E}"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60770BDD-3D90-4983-AC91-67014B73A054}"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65F49A82-9B33-4D68-A10C-728217AC29AC}"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428FE525-DABD-44AE-BC9F-CD223C80334D}"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8BA9A40E-E265-4D1F-89B7-7CAC22D82464}"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A2A7C6-08B4-454F-A196-E7F8AF21B2C2}" type="slidenum">
              <a:rPr lang="en-US"/>
              <a:pPr>
                <a:defRPr/>
              </a:pPr>
              <a:t>‹#›</a:t>
            </a:fld>
            <a:endParaRPr lang="en-US"/>
          </a:p>
        </p:txBody>
      </p:sp>
    </p:spTree>
  </p:cSld>
  <p:clrMapOvr>
    <a:masterClrMapping/>
  </p:clrMapOvr>
  <p:transition spd="slow" advClick="0" advTm="1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1999A2-0000-4F5A-8B3F-566748E9D5A6}" type="slidenum">
              <a:rPr lang="en-US"/>
              <a:pPr>
                <a:defRPr/>
              </a:pPr>
              <a:t>‹#›</a:t>
            </a:fld>
            <a:endParaRPr lang="en-US"/>
          </a:p>
        </p:txBody>
      </p:sp>
    </p:spTree>
  </p:cSld>
  <p:clrMapOvr>
    <a:masterClrMapping/>
  </p:clrMapOvr>
  <p:transition spd="slow" advClick="0" advTm="1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992104-B9FF-4BCC-A2F5-D0C5424AE97A}" type="slidenum">
              <a:rPr lang="en-US"/>
              <a:pPr>
                <a:defRPr/>
              </a:pPr>
              <a:t>‹#›</a:t>
            </a:fld>
            <a:endParaRPr lang="en-US"/>
          </a:p>
        </p:txBody>
      </p:sp>
    </p:spTree>
  </p:cSld>
  <p:clrMapOvr>
    <a:masterClrMapping/>
  </p:clrMapOvr>
  <p:transition spd="slow" advClick="0" advTm="1500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745648-97B0-487D-B21C-0DA27520E5FA}" type="slidenum">
              <a:rPr lang="en-US"/>
              <a:pPr>
                <a:defRPr/>
              </a:pPr>
              <a:t>‹#›</a:t>
            </a:fld>
            <a:endParaRPr lang="en-US"/>
          </a:p>
        </p:txBody>
      </p:sp>
    </p:spTree>
  </p:cSld>
  <p:clrMapOvr>
    <a:masterClrMapping/>
  </p:clrMapOvr>
  <p:transition spd="slow" advClick="0" advTm="1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09A6F-42C2-4F42-B994-0530C914ABE3}" type="slidenum">
              <a:rPr lang="en-US"/>
              <a:pPr>
                <a:defRPr/>
              </a:pPr>
              <a:t>‹#›</a:t>
            </a:fld>
            <a:endParaRPr lang="en-US"/>
          </a:p>
        </p:txBody>
      </p:sp>
    </p:spTree>
  </p:cSld>
  <p:clrMapOvr>
    <a:masterClrMapping/>
  </p:clrMapOvr>
  <p:transition spd="slow" advClick="0"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C0142A-4CA0-4C80-98B1-E04F4B59353A}" type="slidenum">
              <a:rPr lang="en-US"/>
              <a:pPr>
                <a:defRPr/>
              </a:pPr>
              <a:t>‹#›</a:t>
            </a:fld>
            <a:endParaRPr lang="en-US"/>
          </a:p>
        </p:txBody>
      </p:sp>
    </p:spTree>
  </p:cSld>
  <p:clrMapOvr>
    <a:masterClrMapping/>
  </p:clrMapOvr>
  <p:transition spd="slow" advClick="0" advTm="1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6822C7-0195-47FC-A43E-39897F4C4E60}" type="slidenum">
              <a:rPr lang="en-US"/>
              <a:pPr>
                <a:defRPr/>
              </a:pPr>
              <a:t>‹#›</a:t>
            </a:fld>
            <a:endParaRPr lang="en-US"/>
          </a:p>
        </p:txBody>
      </p:sp>
    </p:spTree>
  </p:cSld>
  <p:clrMapOvr>
    <a:masterClrMapping/>
  </p:clrMapOvr>
  <p:transition spd="slow" advClick="0"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7CB322-B066-456C-B4F7-D2F301047692}" type="slidenum">
              <a:rPr lang="en-US"/>
              <a:pPr>
                <a:defRPr/>
              </a:pPr>
              <a:t>‹#›</a:t>
            </a:fld>
            <a:endParaRPr lang="en-US"/>
          </a:p>
        </p:txBody>
      </p:sp>
    </p:spTree>
  </p:cSld>
  <p:clrMapOvr>
    <a:masterClrMapping/>
  </p:clrMapOvr>
  <p:transition spd="slow" advClick="0"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DBE703-373F-402B-AC12-0074E3211641}" type="slidenum">
              <a:rPr lang="en-US"/>
              <a:pPr>
                <a:defRPr/>
              </a:pPr>
              <a:t>‹#›</a:t>
            </a:fld>
            <a:endParaRPr lang="en-US"/>
          </a:p>
        </p:txBody>
      </p:sp>
    </p:spTree>
  </p:cSld>
  <p:clrMapOvr>
    <a:masterClrMapping/>
  </p:clrMapOvr>
  <p:transition spd="slow" advClick="0" advTm="1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2BF1546-765F-4528-AA5F-BE72BE2D9964}" type="slidenum">
              <a:rPr lang="en-US"/>
              <a:pPr>
                <a:defRPr/>
              </a:pPr>
              <a:t>‹#›</a:t>
            </a:fld>
            <a:endParaRPr lang="en-US"/>
          </a:p>
        </p:txBody>
      </p:sp>
    </p:spTree>
  </p:cSld>
  <p:clrMapOvr>
    <a:masterClrMapping/>
  </p:clrMapOvr>
  <p:transition spd="slow" advClick="0" advTm="1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6C8E24-EEC8-4174-B14A-6BEC0579B572}" type="slidenum">
              <a:rPr lang="en-US"/>
              <a:pPr>
                <a:defRPr/>
              </a:pPr>
              <a:t>‹#›</a:t>
            </a:fld>
            <a:endParaRPr lang="en-US"/>
          </a:p>
        </p:txBody>
      </p:sp>
    </p:spTree>
  </p:cSld>
  <p:clrMapOvr>
    <a:masterClrMapping/>
  </p:clrMapOvr>
  <p:transition spd="slow" advClick="0" advTm="1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120934-F450-414B-8568-930C0ADF3F75}" type="slidenum">
              <a:rPr lang="en-US"/>
              <a:pPr>
                <a:defRPr/>
              </a:pPr>
              <a:t>‹#›</a:t>
            </a:fld>
            <a:endParaRPr lang="en-US"/>
          </a:p>
        </p:txBody>
      </p:sp>
    </p:spTree>
  </p:cSld>
  <p:clrMapOvr>
    <a:masterClrMapping/>
  </p:clrMapOvr>
  <p:transition spd="slow" advClick="0" advTm="1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B0B0DC"/>
            </a:gs>
            <a:gs pos="100000">
              <a:srgbClr val="CCC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a:defRPr/>
            </a:pPr>
            <a:fld id="{49C3A6A0-98A8-4060-BA10-D67CAB4627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ransition spd="slow" advClick="0" advTm="15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tags" Target="../tags/tag3.xml"/><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audio" Target="file:///C:\Documents%20and%20Settings\mnby5rb2\Local%20Settings\Temporary%20Internet%20Files\Content.IE5\9SAHR5DI\MSj03882750000%5b1%5d.wav"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6.png"/><Relationship Id="rId3" Type="http://schemas.openxmlformats.org/officeDocument/2006/relationships/audio" Target="../media/audio4.wav"/><Relationship Id="rId7" Type="http://schemas.openxmlformats.org/officeDocument/2006/relationships/image" Target="../media/image17.wmf"/><Relationship Id="rId12" Type="http://schemas.openxmlformats.org/officeDocument/2006/relationships/image" Target="../media/image15.png"/><Relationship Id="rId2" Type="http://schemas.openxmlformats.org/officeDocument/2006/relationships/audio" Target="../media/audio3.wav"/><Relationship Id="rId1" Type="http://schemas.openxmlformats.org/officeDocument/2006/relationships/tags" Target="../tags/tag4.xml"/><Relationship Id="rId6" Type="http://schemas.openxmlformats.org/officeDocument/2006/relationships/notesSlide" Target="../notesSlides/notesSlide8.xml"/><Relationship Id="rId11" Type="http://schemas.openxmlformats.org/officeDocument/2006/relationships/image" Target="../media/image21.png"/><Relationship Id="rId5" Type="http://schemas.openxmlformats.org/officeDocument/2006/relationships/slideLayout" Target="../slideLayouts/slideLayout2.xml"/><Relationship Id="rId10" Type="http://schemas.openxmlformats.org/officeDocument/2006/relationships/image" Target="../media/image20.gif"/><Relationship Id="rId4" Type="http://schemas.openxmlformats.org/officeDocument/2006/relationships/audio" Target="../media/audio5.wav"/><Relationship Id="rId9"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audio" Target="file:///C:\Documents%20and%20Settings\mnby5rb2\Local%20Settings\Temporary%20Internet%20Files\Content.IE5\FO49MBM3\MSj03881610000%5b1%5d.wav" TargetMode="External"/><Relationship Id="rId6" Type="http://schemas.openxmlformats.org/officeDocument/2006/relationships/image" Target="../media/image16.png"/><Relationship Id="rId5" Type="http://schemas.openxmlformats.org/officeDocument/2006/relationships/image" Target="../media/image22.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hyperlink" Target="http://www.mig.ls.manchester.ac.uk/" TargetMode="External"/><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hyperlink" Target="http://web.gccaz.edu/~lsola/bio182/labreview/platyhelminth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5"/>
          <p:cNvSpPr txBox="1">
            <a:spLocks noChangeArrowheads="1"/>
          </p:cNvSpPr>
          <p:nvPr/>
        </p:nvSpPr>
        <p:spPr bwMode="auto">
          <a:xfrm>
            <a:off x="827088" y="260350"/>
            <a:ext cx="7920037" cy="1920875"/>
          </a:xfrm>
          <a:prstGeom prst="rect">
            <a:avLst/>
          </a:prstGeom>
          <a:noFill/>
          <a:ln w="9525">
            <a:noFill/>
            <a:miter lim="800000"/>
            <a:headEnd/>
            <a:tailEnd/>
          </a:ln>
        </p:spPr>
        <p:txBody>
          <a:bodyPr>
            <a:spAutoFit/>
          </a:bodyPr>
          <a:lstStyle/>
          <a:p>
            <a:pPr algn="ctr">
              <a:spcBef>
                <a:spcPct val="50000"/>
              </a:spcBef>
            </a:pPr>
            <a:r>
              <a:rPr lang="en-GB" sz="6000" b="1">
                <a:solidFill>
                  <a:schemeClr val="accent2"/>
                </a:solidFill>
                <a:latin typeface="Comic Sans MS" pitchFamily="66" charset="0"/>
              </a:rPr>
              <a:t>LOOK AFTER YOUR TUMMY!</a:t>
            </a:r>
            <a:endParaRPr lang="en-US" sz="6000" b="1">
              <a:solidFill>
                <a:schemeClr val="accent2"/>
              </a:solidFill>
              <a:latin typeface="Comic Sans MS" pitchFamily="66" charset="0"/>
            </a:endParaRPr>
          </a:p>
        </p:txBody>
      </p:sp>
      <p:pic>
        <p:nvPicPr>
          <p:cNvPr id="15362" name="Picture 2"/>
          <p:cNvPicPr>
            <a:picLocks noChangeAspect="1" noChangeArrowheads="1"/>
          </p:cNvPicPr>
          <p:nvPr/>
        </p:nvPicPr>
        <p:blipFill>
          <a:blip r:embed="rId3" cstate="print"/>
          <a:srcRect/>
          <a:stretch>
            <a:fillRect/>
          </a:stretch>
        </p:blipFill>
        <p:spPr bwMode="auto">
          <a:xfrm>
            <a:off x="468313" y="2565400"/>
            <a:ext cx="2663825" cy="3765550"/>
          </a:xfrm>
          <a:prstGeom prst="rect">
            <a:avLst/>
          </a:prstGeom>
          <a:noFill/>
          <a:ln w="9525">
            <a:noFill/>
            <a:miter lim="800000"/>
            <a:headEnd/>
            <a:tailEnd/>
          </a:ln>
        </p:spPr>
      </p:pic>
      <p:sp>
        <p:nvSpPr>
          <p:cNvPr id="15363" name="WordArt 48"/>
          <p:cNvSpPr>
            <a:spLocks noChangeArrowheads="1" noChangeShapeType="1" noTextEdit="1"/>
          </p:cNvSpPr>
          <p:nvPr/>
        </p:nvSpPr>
        <p:spPr bwMode="auto">
          <a:xfrm>
            <a:off x="2771775" y="2565400"/>
            <a:ext cx="5832475" cy="3182938"/>
          </a:xfrm>
          <a:prstGeom prst="rect">
            <a:avLst/>
          </a:prstGeom>
        </p:spPr>
        <p:txBody>
          <a:bodyPr wrap="none" fromWordArt="1">
            <a:prstTxWarp prst="textCurveUp">
              <a:avLst>
                <a:gd name="adj" fmla="val 40356"/>
              </a:avLst>
            </a:prstTxWarp>
          </a:bodyPr>
          <a:lstStyle/>
          <a:p>
            <a:pPr algn="ctr"/>
            <a:r>
              <a:rPr lang="en-GB" sz="3600" kern="10">
                <a:ln w="12700">
                  <a:solidFill>
                    <a:srgbClr val="FFFF00"/>
                  </a:solidFill>
                  <a:round/>
                  <a:headEnd/>
                  <a:tailEnd/>
                </a:ln>
                <a:solidFill>
                  <a:srgbClr val="0000FF">
                    <a:alpha val="72156"/>
                  </a:srgbClr>
                </a:solidFill>
                <a:effectLst>
                  <a:outerShdw dist="45791" dir="2021404" algn="ctr" rotWithShape="0">
                    <a:srgbClr val="808080">
                      <a:alpha val="79999"/>
                    </a:srgbClr>
                  </a:outerShdw>
                </a:effectLst>
                <a:latin typeface="Arial Black"/>
              </a:rPr>
              <a:t>Welcome to </a:t>
            </a:r>
          </a:p>
          <a:p>
            <a:pPr algn="ctr"/>
            <a:r>
              <a:rPr lang="en-GB" sz="3600" kern="10">
                <a:ln w="12700">
                  <a:solidFill>
                    <a:srgbClr val="FFFF00"/>
                  </a:solidFill>
                  <a:round/>
                  <a:headEnd/>
                  <a:tailEnd/>
                </a:ln>
                <a:solidFill>
                  <a:srgbClr val="0000FF">
                    <a:alpha val="72156"/>
                  </a:srgbClr>
                </a:solidFill>
                <a:effectLst>
                  <a:outerShdw dist="45791" dir="2021404" algn="ctr" rotWithShape="0">
                    <a:srgbClr val="808080">
                      <a:alpha val="79999"/>
                    </a:srgbClr>
                  </a:outerShdw>
                </a:effectLst>
                <a:latin typeface="Arial Black"/>
              </a:rPr>
              <a:t>the worm wagon!</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GB" b="1" smtClean="0">
                <a:latin typeface="Comic Sans MS" pitchFamily="66" charset="0"/>
              </a:rPr>
              <a:t>Meet the cast…..</a:t>
            </a:r>
          </a:p>
        </p:txBody>
      </p:sp>
      <p:sp>
        <p:nvSpPr>
          <p:cNvPr id="28674" name="TextBox 4"/>
          <p:cNvSpPr txBox="1">
            <a:spLocks noChangeArrowheads="1"/>
          </p:cNvSpPr>
          <p:nvPr/>
        </p:nvSpPr>
        <p:spPr bwMode="auto">
          <a:xfrm>
            <a:off x="2627313" y="1989138"/>
            <a:ext cx="6372225" cy="3444875"/>
          </a:xfrm>
          <a:prstGeom prst="rect">
            <a:avLst/>
          </a:prstGeom>
          <a:noFill/>
          <a:ln w="9525">
            <a:noFill/>
            <a:miter lim="800000"/>
            <a:headEnd/>
            <a:tailEnd/>
          </a:ln>
        </p:spPr>
        <p:txBody>
          <a:bodyPr>
            <a:spAutoFit/>
          </a:bodyPr>
          <a:lstStyle/>
          <a:p>
            <a:r>
              <a:rPr lang="en-GB" sz="2000" b="1">
                <a:latin typeface="Comic Sans MS" pitchFamily="66" charset="0"/>
              </a:rPr>
              <a:t>Name: </a:t>
            </a:r>
            <a:r>
              <a:rPr lang="en-GB" sz="2000">
                <a:latin typeface="Comic Sans MS" pitchFamily="66" charset="0"/>
              </a:rPr>
              <a:t>Dendritic cell</a:t>
            </a:r>
          </a:p>
          <a:p>
            <a:endParaRPr lang="en-GB" sz="2000">
              <a:latin typeface="Comic Sans MS" pitchFamily="66" charset="0"/>
            </a:endParaRPr>
          </a:p>
          <a:p>
            <a:r>
              <a:rPr lang="en-GB" sz="2000" b="1">
                <a:latin typeface="Comic Sans MS" pitchFamily="66" charset="0"/>
              </a:rPr>
              <a:t>Otherwise known as: </a:t>
            </a:r>
            <a:r>
              <a:rPr lang="en-GB" sz="2000">
                <a:latin typeface="Comic Sans MS" pitchFamily="66" charset="0"/>
              </a:rPr>
              <a:t>Immune cell</a:t>
            </a:r>
            <a:r>
              <a:rPr lang="en-GB" sz="2000" b="1">
                <a:latin typeface="Comic Sans MS" pitchFamily="66" charset="0"/>
              </a:rPr>
              <a:t>, </a:t>
            </a:r>
            <a:r>
              <a:rPr lang="en-GB" sz="2000">
                <a:latin typeface="Comic Sans MS" pitchFamily="66" charset="0"/>
              </a:rPr>
              <a:t>stellate cell (because it has long arms)</a:t>
            </a:r>
          </a:p>
          <a:p>
            <a:endParaRPr lang="en-GB" sz="2000">
              <a:latin typeface="Comic Sans MS" pitchFamily="66" charset="0"/>
            </a:endParaRPr>
          </a:p>
          <a:p>
            <a:r>
              <a:rPr lang="en-GB" sz="2000" b="1">
                <a:latin typeface="Comic Sans MS" pitchFamily="66" charset="0"/>
              </a:rPr>
              <a:t>Job: </a:t>
            </a:r>
            <a:r>
              <a:rPr lang="en-GB" sz="2000">
                <a:latin typeface="Comic Sans MS" pitchFamily="66" charset="0"/>
              </a:rPr>
              <a:t>To patrol (move around) your body looking for threats!</a:t>
            </a:r>
          </a:p>
          <a:p>
            <a:endParaRPr lang="en-GB" sz="2000">
              <a:latin typeface="Comic Sans MS" pitchFamily="66" charset="0"/>
            </a:endParaRPr>
          </a:p>
          <a:p>
            <a:r>
              <a:rPr lang="en-GB" sz="2000" b="1">
                <a:latin typeface="Comic Sans MS" pitchFamily="66" charset="0"/>
              </a:rPr>
              <a:t>Why? </a:t>
            </a:r>
            <a:r>
              <a:rPr lang="en-GB" sz="2000">
                <a:latin typeface="Comic Sans MS" pitchFamily="66" charset="0"/>
              </a:rPr>
              <a:t>It is the best cell at finding danger and can tell the rest of the immune cells how to deal with the threat!</a:t>
            </a:r>
          </a:p>
        </p:txBody>
      </p:sp>
      <p:sp>
        <p:nvSpPr>
          <p:cNvPr id="28675" name="Freeform 5"/>
          <p:cNvSpPr>
            <a:spLocks/>
          </p:cNvSpPr>
          <p:nvPr/>
        </p:nvSpPr>
        <p:spPr bwMode="auto">
          <a:xfrm>
            <a:off x="539750" y="2349500"/>
            <a:ext cx="1871663" cy="1727200"/>
          </a:xfrm>
          <a:custGeom>
            <a:avLst/>
            <a:gdLst>
              <a:gd name="T0" fmla="*/ 204 w 877"/>
              <a:gd name="T1" fmla="*/ 227 h 733"/>
              <a:gd name="T2" fmla="*/ 250 w 877"/>
              <a:gd name="T3" fmla="*/ 0 h 733"/>
              <a:gd name="T4" fmla="*/ 340 w 877"/>
              <a:gd name="T5" fmla="*/ 227 h 733"/>
              <a:gd name="T6" fmla="*/ 658 w 877"/>
              <a:gd name="T7" fmla="*/ 137 h 733"/>
              <a:gd name="T8" fmla="*/ 476 w 877"/>
              <a:gd name="T9" fmla="*/ 363 h 733"/>
              <a:gd name="T10" fmla="*/ 703 w 877"/>
              <a:gd name="T11" fmla="*/ 454 h 733"/>
              <a:gd name="T12" fmla="*/ 839 w 877"/>
              <a:gd name="T13" fmla="*/ 499 h 733"/>
              <a:gd name="T14" fmla="*/ 476 w 877"/>
              <a:gd name="T15" fmla="*/ 499 h 733"/>
              <a:gd name="T16" fmla="*/ 295 w 877"/>
              <a:gd name="T17" fmla="*/ 726 h 733"/>
              <a:gd name="T18" fmla="*/ 340 w 877"/>
              <a:gd name="T19" fmla="*/ 454 h 733"/>
              <a:gd name="T20" fmla="*/ 23 w 877"/>
              <a:gd name="T21" fmla="*/ 363 h 733"/>
              <a:gd name="T22" fmla="*/ 204 w 877"/>
              <a:gd name="T23" fmla="*/ 227 h 7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7"/>
              <a:gd name="T37" fmla="*/ 0 h 733"/>
              <a:gd name="T38" fmla="*/ 877 w 877"/>
              <a:gd name="T39" fmla="*/ 733 h 7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7" h="733">
                <a:moveTo>
                  <a:pt x="204" y="227"/>
                </a:moveTo>
                <a:cubicBezTo>
                  <a:pt x="242" y="167"/>
                  <a:pt x="227" y="0"/>
                  <a:pt x="250" y="0"/>
                </a:cubicBezTo>
                <a:cubicBezTo>
                  <a:pt x="273" y="0"/>
                  <a:pt x="272" y="204"/>
                  <a:pt x="340" y="227"/>
                </a:cubicBezTo>
                <a:cubicBezTo>
                  <a:pt x="408" y="250"/>
                  <a:pt x="635" y="114"/>
                  <a:pt x="658" y="137"/>
                </a:cubicBezTo>
                <a:cubicBezTo>
                  <a:pt x="681" y="160"/>
                  <a:pt x="469" y="310"/>
                  <a:pt x="476" y="363"/>
                </a:cubicBezTo>
                <a:cubicBezTo>
                  <a:pt x="483" y="416"/>
                  <a:pt x="643" y="431"/>
                  <a:pt x="703" y="454"/>
                </a:cubicBezTo>
                <a:cubicBezTo>
                  <a:pt x="763" y="477"/>
                  <a:pt x="877" y="492"/>
                  <a:pt x="839" y="499"/>
                </a:cubicBezTo>
                <a:cubicBezTo>
                  <a:pt x="801" y="506"/>
                  <a:pt x="567" y="461"/>
                  <a:pt x="476" y="499"/>
                </a:cubicBezTo>
                <a:cubicBezTo>
                  <a:pt x="385" y="537"/>
                  <a:pt x="318" y="733"/>
                  <a:pt x="295" y="726"/>
                </a:cubicBezTo>
                <a:cubicBezTo>
                  <a:pt x="272" y="719"/>
                  <a:pt x="385" y="514"/>
                  <a:pt x="340" y="454"/>
                </a:cubicBezTo>
                <a:cubicBezTo>
                  <a:pt x="295" y="394"/>
                  <a:pt x="46" y="401"/>
                  <a:pt x="23" y="363"/>
                </a:cubicBezTo>
                <a:cubicBezTo>
                  <a:pt x="0" y="325"/>
                  <a:pt x="166" y="287"/>
                  <a:pt x="204" y="227"/>
                </a:cubicBezTo>
                <a:close/>
              </a:path>
            </a:pathLst>
          </a:custGeom>
          <a:solidFill>
            <a:srgbClr val="FF0000"/>
          </a:solidFill>
          <a:ln w="9525">
            <a:solidFill>
              <a:schemeClr val="tx1"/>
            </a:solidFill>
            <a:round/>
            <a:headEnd/>
            <a:tailEnd/>
          </a:ln>
        </p:spPr>
        <p:txBody>
          <a:bodyPr/>
          <a:lstStyle/>
          <a:p>
            <a:endParaRPr lang="en-GB"/>
          </a:p>
        </p:txBody>
      </p:sp>
      <p:sp>
        <p:nvSpPr>
          <p:cNvPr id="28676" name="TextBox 6"/>
          <p:cNvSpPr txBox="1">
            <a:spLocks noChangeArrowheads="1"/>
          </p:cNvSpPr>
          <p:nvPr/>
        </p:nvSpPr>
        <p:spPr bwMode="auto">
          <a:xfrm>
            <a:off x="250825" y="4048125"/>
            <a:ext cx="2132013" cy="460375"/>
          </a:xfrm>
          <a:prstGeom prst="rect">
            <a:avLst/>
          </a:prstGeom>
          <a:noFill/>
          <a:ln w="9525">
            <a:noFill/>
            <a:miter lim="800000"/>
            <a:headEnd/>
            <a:tailEnd/>
          </a:ln>
        </p:spPr>
        <p:txBody>
          <a:bodyPr wrap="none">
            <a:spAutoFit/>
          </a:bodyPr>
          <a:lstStyle/>
          <a:p>
            <a:r>
              <a:rPr lang="en-GB" sz="2400">
                <a:latin typeface="Comic Sans MS" pitchFamily="66" charset="0"/>
              </a:rPr>
              <a:t>Dendritic cell</a:t>
            </a:r>
          </a:p>
        </p:txBody>
      </p:sp>
    </p:spTree>
  </p:cSld>
  <p:clrMapOvr>
    <a:masterClrMapping/>
  </p:clrMapOvr>
  <p:transition spd="slow" advClick="0" advTm="1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GB" b="1" smtClean="0">
                <a:latin typeface="Comic Sans MS" pitchFamily="66" charset="0"/>
              </a:rPr>
              <a:t>Meet the cast…..</a:t>
            </a:r>
          </a:p>
        </p:txBody>
      </p:sp>
      <p:sp>
        <p:nvSpPr>
          <p:cNvPr id="29698" name="TextBox 4"/>
          <p:cNvSpPr txBox="1">
            <a:spLocks noChangeArrowheads="1"/>
          </p:cNvSpPr>
          <p:nvPr/>
        </p:nvSpPr>
        <p:spPr bwMode="auto">
          <a:xfrm>
            <a:off x="2484438" y="1844675"/>
            <a:ext cx="6372225" cy="4838700"/>
          </a:xfrm>
          <a:prstGeom prst="rect">
            <a:avLst/>
          </a:prstGeom>
          <a:noFill/>
          <a:ln w="9525">
            <a:noFill/>
            <a:miter lim="800000"/>
            <a:headEnd/>
            <a:tailEnd/>
          </a:ln>
        </p:spPr>
        <p:txBody>
          <a:bodyPr>
            <a:spAutoFit/>
          </a:bodyPr>
          <a:lstStyle/>
          <a:p>
            <a:r>
              <a:rPr lang="en-GB" sz="2400" b="1">
                <a:latin typeface="Comic Sans MS" pitchFamily="66" charset="0"/>
              </a:rPr>
              <a:t>Name: </a:t>
            </a:r>
            <a:r>
              <a:rPr lang="en-GB" sz="2400">
                <a:latin typeface="Comic Sans MS" pitchFamily="66" charset="0"/>
              </a:rPr>
              <a:t>Police cell</a:t>
            </a:r>
          </a:p>
          <a:p>
            <a:endParaRPr lang="en-GB" sz="2400">
              <a:latin typeface="Comic Sans MS" pitchFamily="66" charset="0"/>
            </a:endParaRPr>
          </a:p>
          <a:p>
            <a:r>
              <a:rPr lang="en-GB" sz="2400" b="1">
                <a:latin typeface="Comic Sans MS" pitchFamily="66" charset="0"/>
              </a:rPr>
              <a:t>Otherwise known as: </a:t>
            </a:r>
            <a:r>
              <a:rPr lang="en-GB" sz="2400">
                <a:latin typeface="Comic Sans MS" pitchFamily="66" charset="0"/>
              </a:rPr>
              <a:t>T cell or B cell</a:t>
            </a:r>
          </a:p>
          <a:p>
            <a:endParaRPr lang="en-GB" sz="2400">
              <a:latin typeface="Comic Sans MS" pitchFamily="66" charset="0"/>
            </a:endParaRPr>
          </a:p>
          <a:p>
            <a:r>
              <a:rPr lang="en-GB" sz="2400" b="1">
                <a:latin typeface="Comic Sans MS" pitchFamily="66" charset="0"/>
              </a:rPr>
              <a:t>Job: </a:t>
            </a:r>
            <a:r>
              <a:rPr lang="en-GB" sz="2400">
                <a:latin typeface="Comic Sans MS" pitchFamily="66" charset="0"/>
              </a:rPr>
              <a:t>To eliminate (kill) bugs</a:t>
            </a:r>
          </a:p>
          <a:p>
            <a:endParaRPr lang="en-GB" sz="2400">
              <a:latin typeface="Comic Sans MS" pitchFamily="66" charset="0"/>
            </a:endParaRPr>
          </a:p>
          <a:p>
            <a:r>
              <a:rPr lang="en-GB" sz="2400" b="1">
                <a:latin typeface="Comic Sans MS" pitchFamily="66" charset="0"/>
              </a:rPr>
              <a:t>Why? </a:t>
            </a:r>
            <a:r>
              <a:rPr lang="en-GB" sz="2400">
                <a:latin typeface="Comic Sans MS" pitchFamily="66" charset="0"/>
              </a:rPr>
              <a:t>It is the best cell at killing bugs but is won’t do this until it has been told what the bug is. It never forgets a bug once it has met the bug though and doesn’t need telling twice!!!! This is called being “immune” and is the basis of </a:t>
            </a:r>
            <a:r>
              <a:rPr lang="en-GB" sz="2400" b="1">
                <a:latin typeface="Comic Sans MS" pitchFamily="66" charset="0"/>
              </a:rPr>
              <a:t>VACCINATION!</a:t>
            </a:r>
          </a:p>
        </p:txBody>
      </p:sp>
      <p:grpSp>
        <p:nvGrpSpPr>
          <p:cNvPr id="29699" name="Group 6"/>
          <p:cNvGrpSpPr>
            <a:grpSpLocks/>
          </p:cNvGrpSpPr>
          <p:nvPr/>
        </p:nvGrpSpPr>
        <p:grpSpPr bwMode="auto">
          <a:xfrm>
            <a:off x="827088" y="2276475"/>
            <a:ext cx="1006475" cy="1223963"/>
            <a:chOff x="385" y="1026"/>
            <a:chExt cx="453" cy="590"/>
          </a:xfrm>
        </p:grpSpPr>
        <p:sp>
          <p:nvSpPr>
            <p:cNvPr id="29701" name="Oval 7"/>
            <p:cNvSpPr>
              <a:spLocks noChangeArrowheads="1"/>
            </p:cNvSpPr>
            <p:nvPr/>
          </p:nvSpPr>
          <p:spPr bwMode="auto">
            <a:xfrm>
              <a:off x="430" y="1208"/>
              <a:ext cx="363" cy="408"/>
            </a:xfrm>
            <a:prstGeom prst="ellipse">
              <a:avLst/>
            </a:prstGeom>
            <a:gradFill rotWithShape="1">
              <a:gsLst>
                <a:gs pos="0">
                  <a:srgbClr val="FFFF99"/>
                </a:gs>
                <a:gs pos="100000">
                  <a:srgbClr val="FFFF00"/>
                </a:gs>
              </a:gsLst>
              <a:lin ang="5400000" scaled="1"/>
            </a:gradFill>
            <a:ln w="9525">
              <a:solidFill>
                <a:schemeClr val="tx1"/>
              </a:solidFill>
              <a:round/>
              <a:headEnd/>
              <a:tailEnd/>
            </a:ln>
          </p:spPr>
          <p:txBody>
            <a:bodyPr wrap="none" anchor="ctr"/>
            <a:lstStyle/>
            <a:p>
              <a:endParaRPr lang="en-GB"/>
            </a:p>
          </p:txBody>
        </p:sp>
        <p:pic>
          <p:nvPicPr>
            <p:cNvPr id="29702" name="Picture 8"/>
            <p:cNvPicPr>
              <a:picLocks noChangeAspect="1" noChangeArrowheads="1"/>
            </p:cNvPicPr>
            <p:nvPr/>
          </p:nvPicPr>
          <p:blipFill>
            <a:blip r:embed="rId2" cstate="print"/>
            <a:srcRect t="5144" b="7687"/>
            <a:stretch>
              <a:fillRect/>
            </a:stretch>
          </p:blipFill>
          <p:spPr bwMode="auto">
            <a:xfrm>
              <a:off x="385" y="1026"/>
              <a:ext cx="453" cy="395"/>
            </a:xfrm>
            <a:prstGeom prst="rect">
              <a:avLst/>
            </a:prstGeom>
            <a:noFill/>
            <a:ln w="9525">
              <a:noFill/>
              <a:miter lim="800000"/>
              <a:headEnd/>
              <a:tailEnd/>
            </a:ln>
          </p:spPr>
        </p:pic>
      </p:grpSp>
      <p:sp>
        <p:nvSpPr>
          <p:cNvPr id="29700" name="TextBox 10"/>
          <p:cNvSpPr txBox="1">
            <a:spLocks noChangeArrowheads="1"/>
          </p:cNvSpPr>
          <p:nvPr/>
        </p:nvSpPr>
        <p:spPr bwMode="auto">
          <a:xfrm>
            <a:off x="468313" y="3716338"/>
            <a:ext cx="1592262" cy="831850"/>
          </a:xfrm>
          <a:prstGeom prst="rect">
            <a:avLst/>
          </a:prstGeom>
          <a:noFill/>
          <a:ln w="9525">
            <a:noFill/>
            <a:miter lim="800000"/>
            <a:headEnd/>
            <a:tailEnd/>
          </a:ln>
        </p:spPr>
        <p:txBody>
          <a:bodyPr wrap="none">
            <a:spAutoFit/>
          </a:bodyPr>
          <a:lstStyle/>
          <a:p>
            <a:r>
              <a:rPr lang="en-GB" sz="2400">
                <a:latin typeface="Comic Sans MS" pitchFamily="66" charset="0"/>
              </a:rPr>
              <a:t>Police cell</a:t>
            </a:r>
          </a:p>
          <a:p>
            <a:endParaRPr lang="en-GB" sz="2400">
              <a:latin typeface="Comic Sans MS" pitchFamily="66" charset="0"/>
            </a:endParaRPr>
          </a:p>
        </p:txBody>
      </p:sp>
    </p:spTree>
  </p:cSld>
  <p:clrMapOvr>
    <a:masterClrMapping/>
  </p:clrMapOvr>
  <p:transition spd="slow" advClick="0" advTm="1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18"/>
          <p:cNvGrpSpPr>
            <a:grpSpLocks/>
          </p:cNvGrpSpPr>
          <p:nvPr/>
        </p:nvGrpSpPr>
        <p:grpSpPr bwMode="auto">
          <a:xfrm>
            <a:off x="1979613" y="0"/>
            <a:ext cx="4679950" cy="6858000"/>
            <a:chOff x="1247" y="0"/>
            <a:chExt cx="2948" cy="4320"/>
          </a:xfrm>
        </p:grpSpPr>
        <p:pic>
          <p:nvPicPr>
            <p:cNvPr id="30727" name="Picture 9" descr="DigestiveSystem"/>
            <p:cNvPicPr>
              <a:picLocks noChangeAspect="1" noChangeArrowheads="1"/>
            </p:cNvPicPr>
            <p:nvPr/>
          </p:nvPicPr>
          <p:blipFill>
            <a:blip r:embed="rId4" cstate="print"/>
            <a:srcRect t="462" b="523"/>
            <a:stretch>
              <a:fillRect/>
            </a:stretch>
          </p:blipFill>
          <p:spPr bwMode="auto">
            <a:xfrm>
              <a:off x="1247" y="0"/>
              <a:ext cx="2948" cy="4320"/>
            </a:xfrm>
            <a:prstGeom prst="rect">
              <a:avLst/>
            </a:prstGeom>
            <a:noFill/>
            <a:ln w="9525">
              <a:noFill/>
              <a:miter lim="800000"/>
              <a:headEnd/>
              <a:tailEnd/>
            </a:ln>
          </p:spPr>
        </p:pic>
        <p:sp>
          <p:nvSpPr>
            <p:cNvPr id="30728" name="Rectangle 16"/>
            <p:cNvSpPr>
              <a:spLocks noChangeArrowheads="1"/>
            </p:cNvSpPr>
            <p:nvPr/>
          </p:nvSpPr>
          <p:spPr bwMode="auto">
            <a:xfrm>
              <a:off x="3560" y="4065"/>
              <a:ext cx="635" cy="255"/>
            </a:xfrm>
            <a:prstGeom prst="rect">
              <a:avLst/>
            </a:prstGeom>
            <a:solidFill>
              <a:schemeClr val="bg1"/>
            </a:solidFill>
            <a:ln w="9525">
              <a:solidFill>
                <a:schemeClr val="bg1"/>
              </a:solidFill>
              <a:miter lim="800000"/>
              <a:headEnd/>
              <a:tailEnd/>
            </a:ln>
          </p:spPr>
          <p:txBody>
            <a:bodyPr wrap="none" anchor="ctr"/>
            <a:lstStyle/>
            <a:p>
              <a:endParaRPr lang="en-GB"/>
            </a:p>
          </p:txBody>
        </p:sp>
      </p:grpSp>
      <p:pic>
        <p:nvPicPr>
          <p:cNvPr id="5133" name="Picture 13" descr="DigestiveSystem"/>
          <p:cNvPicPr>
            <a:picLocks noChangeAspect="1" noChangeArrowheads="1"/>
          </p:cNvPicPr>
          <p:nvPr/>
        </p:nvPicPr>
        <p:blipFill>
          <a:blip r:embed="rId4" cstate="print"/>
          <a:srcRect t="64523" b="24040"/>
          <a:stretch>
            <a:fillRect/>
          </a:stretch>
        </p:blipFill>
        <p:spPr bwMode="auto">
          <a:xfrm>
            <a:off x="1979613" y="4437063"/>
            <a:ext cx="4679950" cy="792162"/>
          </a:xfrm>
          <a:prstGeom prst="rect">
            <a:avLst/>
          </a:prstGeom>
          <a:noFill/>
          <a:ln w="9525">
            <a:noFill/>
            <a:miter lim="800000"/>
            <a:headEnd/>
            <a:tailEnd/>
          </a:ln>
        </p:spPr>
      </p:pic>
      <p:sp>
        <p:nvSpPr>
          <p:cNvPr id="5134" name="AutoShape 14"/>
          <p:cNvSpPr>
            <a:spLocks noChangeArrowheads="1"/>
          </p:cNvSpPr>
          <p:nvPr/>
        </p:nvSpPr>
        <p:spPr bwMode="auto">
          <a:xfrm>
            <a:off x="2916238" y="981075"/>
            <a:ext cx="142875" cy="71438"/>
          </a:xfrm>
          <a:prstGeom prst="irregularSeal1">
            <a:avLst/>
          </a:prstGeom>
          <a:solidFill>
            <a:schemeClr val="tx2"/>
          </a:solidFill>
          <a:ln w="9525">
            <a:solidFill>
              <a:schemeClr val="tx1"/>
            </a:solidFill>
            <a:miter lim="800000"/>
            <a:headEnd/>
            <a:tailEnd/>
          </a:ln>
        </p:spPr>
        <p:txBody>
          <a:bodyPr wrap="none" anchor="ctr"/>
          <a:lstStyle/>
          <a:p>
            <a:endParaRPr lang="en-GB"/>
          </a:p>
        </p:txBody>
      </p:sp>
      <p:sp>
        <p:nvSpPr>
          <p:cNvPr id="5135" name="AutoShape 15"/>
          <p:cNvSpPr>
            <a:spLocks noChangeArrowheads="1"/>
          </p:cNvSpPr>
          <p:nvPr/>
        </p:nvSpPr>
        <p:spPr bwMode="auto">
          <a:xfrm>
            <a:off x="4140200" y="5157788"/>
            <a:ext cx="142875" cy="71437"/>
          </a:xfrm>
          <a:prstGeom prst="irregularSeal1">
            <a:avLst/>
          </a:prstGeom>
          <a:solidFill>
            <a:schemeClr val="tx2"/>
          </a:solidFill>
          <a:ln w="9525">
            <a:solidFill>
              <a:schemeClr val="tx1"/>
            </a:solidFill>
            <a:miter lim="800000"/>
            <a:headEnd/>
            <a:tailEnd/>
          </a:ln>
        </p:spPr>
        <p:txBody>
          <a:bodyPr wrap="none" anchor="ctr"/>
          <a:lstStyle/>
          <a:p>
            <a:endParaRPr lang="en-GB"/>
          </a:p>
        </p:txBody>
      </p:sp>
      <p:sp>
        <p:nvSpPr>
          <p:cNvPr id="30725" name="TextBox 7"/>
          <p:cNvSpPr txBox="1">
            <a:spLocks noChangeArrowheads="1"/>
          </p:cNvSpPr>
          <p:nvPr/>
        </p:nvSpPr>
        <p:spPr bwMode="auto">
          <a:xfrm>
            <a:off x="6875463" y="1052513"/>
            <a:ext cx="1873250" cy="3786187"/>
          </a:xfrm>
          <a:prstGeom prst="rect">
            <a:avLst/>
          </a:prstGeom>
          <a:noFill/>
          <a:ln w="9525">
            <a:noFill/>
            <a:miter lim="800000"/>
            <a:headEnd/>
            <a:tailEnd/>
          </a:ln>
        </p:spPr>
        <p:txBody>
          <a:bodyPr>
            <a:spAutoFit/>
          </a:bodyPr>
          <a:lstStyle/>
          <a:p>
            <a:r>
              <a:rPr lang="en-GB" sz="2400">
                <a:latin typeface="Comic Sans MS" pitchFamily="66" charset="0"/>
              </a:rPr>
              <a:t>The bug travels in from the mouth to the intestine (in this case the large intestine)</a:t>
            </a:r>
          </a:p>
        </p:txBody>
      </p:sp>
      <p:sp>
        <p:nvSpPr>
          <p:cNvPr id="9" name="TextBox 8"/>
          <p:cNvSpPr txBox="1">
            <a:spLocks noChangeArrowheads="1"/>
          </p:cNvSpPr>
          <p:nvPr/>
        </p:nvSpPr>
        <p:spPr bwMode="auto">
          <a:xfrm>
            <a:off x="7019925" y="5876925"/>
            <a:ext cx="1311275" cy="369888"/>
          </a:xfrm>
          <a:prstGeom prst="rect">
            <a:avLst/>
          </a:prstGeom>
          <a:solidFill>
            <a:srgbClr val="00B050"/>
          </a:solidFill>
          <a:ln w="9525">
            <a:noFill/>
            <a:miter lim="800000"/>
            <a:headEnd/>
            <a:tailEnd/>
          </a:ln>
        </p:spPr>
        <p:txBody>
          <a:bodyPr wrap="none">
            <a:spAutoFit/>
          </a:bodyPr>
          <a:lstStyle/>
          <a:p>
            <a:r>
              <a:rPr lang="en-GB">
                <a:latin typeface="Comic Sans MS" pitchFamily="66" charset="0"/>
              </a:rPr>
              <a:t>Next slide</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4826 -0.01111 C 0.07257 -0.01574 0.09704 -0.02014 0.11215 -0.01852 C 0.12725 -0.0169 0.1335 -0.01019 0.13854 -0.00185 C 0.14357 0.00648 0.14409 0.00347 0.1427 0.03148 C 0.14132 0.05949 0.13229 0.12685 0.1302 0.16666 C 0.12812 0.20648 0.12951 0.24097 0.1302 0.27037 C 0.1309 0.29977 0.12968 0.32153 0.13437 0.34259 C 0.13906 0.36366 0.15121 0.37616 0.15798 0.39629 C 0.16475 0.41643 0.17934 0.45116 0.17465 0.46296 C 0.16996 0.47477 0.1434 0.46551 0.1302 0.46666 C 0.11701 0.46782 0.10451 0.46666 0.09548 0.47037 C 0.08645 0.47407 0.08038 0.48403 0.07604 0.48889 C 0.0717 0.49375 0.06927 0.49375 0.06909 0.5 C 0.06892 0.50625 0.07378 0.52153 0.07465 0.52592 " pathEditMode="relative" ptsTypes="aaaaaaaaaaaaaA">
                                      <p:cBhvr>
                                        <p:cTn id="6" dur="5000" fill="hold"/>
                                        <p:tgtEl>
                                          <p:spTgt spid="5134"/>
                                        </p:tgtEl>
                                        <p:attrNameLst>
                                          <p:attrName>ppt_x</p:attrName>
                                          <p:attrName>ppt_y</p:attrName>
                                        </p:attrNameLst>
                                      </p:cBhvr>
                                    </p:animMotion>
                                  </p:childTnLst>
                                </p:cTn>
                              </p:par>
                            </p:childTnLst>
                          </p:cTn>
                        </p:par>
                        <p:par>
                          <p:cTn id="7" fill="hold">
                            <p:stCondLst>
                              <p:cond delay="5000"/>
                            </p:stCondLst>
                            <p:childTnLst>
                              <p:par>
                                <p:cTn id="8" presetID="1" presetClass="exit" presetSubtype="0" fill="hold" grpId="1" nodeType="afterEffect">
                                  <p:stCondLst>
                                    <p:cond delay="500"/>
                                  </p:stCondLst>
                                  <p:childTnLst>
                                    <p:set>
                                      <p:cBhvr>
                                        <p:cTn id="9" dur="1" fill="hold">
                                          <p:stCondLst>
                                            <p:cond delay="0"/>
                                          </p:stCondLst>
                                        </p:cTn>
                                        <p:tgtEl>
                                          <p:spTgt spid="5134"/>
                                        </p:tgtEl>
                                        <p:attrNameLst>
                                          <p:attrName>style.visibility</p:attrName>
                                        </p:attrNameLst>
                                      </p:cBhvr>
                                      <p:to>
                                        <p:strVal val="hidden"/>
                                      </p:to>
                                    </p:set>
                                  </p:childTnLst>
                                </p:cTn>
                              </p:par>
                            </p:childTnLst>
                          </p:cTn>
                        </p:par>
                        <p:par>
                          <p:cTn id="10" fill="hold">
                            <p:stCondLst>
                              <p:cond delay="5500"/>
                            </p:stCondLst>
                            <p:childTnLst>
                              <p:par>
                                <p:cTn id="11" presetID="1" presetClass="entr" presetSubtype="0" fill="hold" grpId="0" nodeType="afterEffect">
                                  <p:stCondLst>
                                    <p:cond delay="0"/>
                                  </p:stCondLst>
                                  <p:childTnLst>
                                    <p:set>
                                      <p:cBhvr>
                                        <p:cTn id="12" dur="1" fill="hold">
                                          <p:stCondLst>
                                            <p:cond delay="0"/>
                                          </p:stCondLst>
                                        </p:cTn>
                                        <p:tgtEl>
                                          <p:spTgt spid="5135"/>
                                        </p:tgtEl>
                                        <p:attrNameLst>
                                          <p:attrName>style.visibility</p:attrName>
                                        </p:attrNameLst>
                                      </p:cBhvr>
                                      <p:to>
                                        <p:strVal val="visible"/>
                                      </p:to>
                                    </p:set>
                                  </p:childTnLst>
                                </p:cTn>
                              </p:par>
                            </p:childTnLst>
                          </p:cTn>
                        </p:par>
                        <p:par>
                          <p:cTn id="13" fill="hold">
                            <p:stCondLst>
                              <p:cond delay="5500"/>
                            </p:stCondLst>
                            <p:childTnLst>
                              <p:par>
                                <p:cTn id="14" presetID="0" presetClass="path" presetSubtype="0" accel="50000" decel="50000" fill="hold" grpId="1" nodeType="afterEffect">
                                  <p:stCondLst>
                                    <p:cond delay="500"/>
                                  </p:stCondLst>
                                  <p:childTnLst>
                                    <p:animMotion origin="layout" path="M 0.0158 0.00578 C 0.02899 -0.00024 0.04236 -0.00625 0.05191 -0.00533 C 0.06146 -0.0044 0.06927 0.00486 0.07274 0.01134 C 0.07622 0.01782 0.07708 0.02893 0.07274 0.03356 C 0.0684 0.03819 0.0526 0.03935 0.04635 0.03912 C 0.0401 0.03888 0.04201 0.02963 0.03524 0.03171 C 0.02847 0.03379 0.0125 0.05277 0.00608 0.05208 C -0.00035 0.05138 -2.77778E-7 0.03333 -0.00365 0.02801 C -0.00729 0.02268 -0.01181 0.01851 -0.01615 0.0206 C -0.02049 0.02268 -0.02535 0.03888 -0.03003 0.04097 C -0.03472 0.04305 -0.04062 0.04074 -0.04392 0.03356 C -0.04722 0.02638 -0.04531 0.00578 -0.04948 -0.00162 C -0.05365 -0.00903 -0.06562 -0.01436 -0.06892 -0.01088 C -0.07222 -0.00741 -0.06979 0.00972 -0.06892 0.01875 C -0.06806 0.02777 -0.0625 0.03472 -0.06337 0.04282 C -0.06424 0.05092 -0.07812 0.06296 -0.07448 0.06689 C -0.07083 0.07083 -0.04496 0.06412 -0.04115 0.06689 C -0.03733 0.06967 -0.04878 0.07615 -0.05087 0.08356 C -0.05295 0.09097 -0.05642 0.1074 -0.05365 0.11134 C -0.05087 0.11527 -0.04271 0.11342 -0.0342 0.10763 C -0.02569 0.10185 -0.01059 0.08078 -0.00226 0.07615 C 0.00608 0.07152 0.01076 0.07708 0.0158 0.07986 C 0.02083 0.08263 0.02083 0.09213 0.0283 0.09282 C 0.03576 0.09351 0.05538 0.08912 0.06024 0.08356 C 0.0651 0.07801 0.05399 0.06319 0.05747 0.05949 C 0.06094 0.05578 0.07743 0.05486 0.08108 0.06134 C 0.08472 0.06782 0.07917 0.08912 0.07969 0.09838 C 0.08021 0.10763 0.08663 0.1125 0.08385 0.11689 C 0.08108 0.12129 0.07413 0.125 0.06302 0.1243 C 0.05191 0.12361 0.02986 0.11342 0.01719 0.11319 C 0.00451 0.11296 -0.00503 0.11666 -0.01337 0.12245 C -0.0217 0.12824 -0.02396 0.14838 -0.03281 0.14838 C -0.04167 0.14838 -0.05694 0.12801 -0.06615 0.12245 C -0.07535 0.11689 -0.08142 0.12083 -0.08837 0.11504 C -0.09531 0.10926 -0.10486 0.10324 -0.10781 0.08726 C -0.11076 0.07129 -0.10625 0.03819 -0.10642 0.01875 C -0.1066 -0.0007 -0.11354 -0.0176 -0.1092 -0.0294 C -0.10486 -0.04121 -0.09583 -0.05162 -0.08003 -0.05162 C -0.06424 -0.05162 -0.03958 -0.04051 -0.01476 -0.0294 " pathEditMode="fixed" ptsTypes="aaaaaaaaaaaaaaaaaaaaaaaaaaaaaaaaaaaaaaA">
                                      <p:cBhvr>
                                        <p:cTn id="15" dur="5000" fill="hold"/>
                                        <p:tgtEl>
                                          <p:spTgt spid="5135"/>
                                        </p:tgtEl>
                                        <p:attrNameLst>
                                          <p:attrName>ppt_x</p:attrName>
                                          <p:attrName>ppt_y</p:attrName>
                                        </p:attrNameLst>
                                      </p:cBhvr>
                                    </p:animMotion>
                                  </p:childTnLst>
                                </p:cTn>
                              </p:par>
                            </p:childTnLst>
                          </p:cTn>
                        </p:par>
                        <p:par>
                          <p:cTn id="16" fill="hold">
                            <p:stCondLst>
                              <p:cond delay="11000"/>
                            </p:stCondLst>
                            <p:childTnLst>
                              <p:par>
                                <p:cTn id="17" presetID="6" presetClass="emph" presetSubtype="0" fill="hold" nodeType="afterEffect">
                                  <p:stCondLst>
                                    <p:cond delay="1500"/>
                                  </p:stCondLst>
                                  <p:childTnLst>
                                    <p:animScale>
                                      <p:cBhvr>
                                        <p:cTn id="18" dur="2000" fill="hold"/>
                                        <p:tgtEl>
                                          <p:spTgt spid="5133"/>
                                        </p:tgtEl>
                                      </p:cBhvr>
                                      <p:by x="350000" y="350000"/>
                                    </p:animScale>
                                  </p:childTnLst>
                                </p:cTn>
                              </p:par>
                            </p:childTnLst>
                          </p:cTn>
                        </p:par>
                        <p:par>
                          <p:cTn id="19" fill="hold">
                            <p:stCondLst>
                              <p:cond delay="14500"/>
                            </p:stCondLst>
                            <p:childTnLst>
                              <p:par>
                                <p:cTn id="20" presetID="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animBg="1"/>
      <p:bldP spid="5134" grpId="1" animBg="1"/>
      <p:bldP spid="5135" grpId="0" animBg="1"/>
      <p:bldP spid="5135" grpId="1"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p:cNvSpPr>
            <a:spLocks noChangeArrowheads="1"/>
          </p:cNvSpPr>
          <p:nvPr/>
        </p:nvSpPr>
        <p:spPr bwMode="auto">
          <a:xfrm>
            <a:off x="0" y="1052513"/>
            <a:ext cx="9144000" cy="4608512"/>
          </a:xfrm>
          <a:prstGeom prst="rect">
            <a:avLst/>
          </a:prstGeom>
          <a:gradFill rotWithShape="1">
            <a:gsLst>
              <a:gs pos="0">
                <a:srgbClr val="EBCD91"/>
              </a:gs>
              <a:gs pos="50000">
                <a:srgbClr val="B39C6E"/>
              </a:gs>
              <a:gs pos="100000">
                <a:srgbClr val="EBCD91"/>
              </a:gs>
            </a:gsLst>
            <a:lin ang="5400000" scaled="1"/>
          </a:gradFill>
          <a:ln w="9525">
            <a:noFill/>
            <a:miter lim="800000"/>
            <a:headEnd/>
            <a:tailEnd/>
          </a:ln>
        </p:spPr>
        <p:txBody>
          <a:bodyPr wrap="none" anchor="ctr"/>
          <a:lstStyle/>
          <a:p>
            <a:endParaRPr lang="en-GB"/>
          </a:p>
        </p:txBody>
      </p:sp>
      <p:sp>
        <p:nvSpPr>
          <p:cNvPr id="7174" name="AutoShape 6"/>
          <p:cNvSpPr>
            <a:spLocks noChangeArrowheads="1"/>
          </p:cNvSpPr>
          <p:nvPr/>
        </p:nvSpPr>
        <p:spPr bwMode="auto">
          <a:xfrm>
            <a:off x="-1404938" y="2420938"/>
            <a:ext cx="933450" cy="649287"/>
          </a:xfrm>
          <a:prstGeom prst="irregularSeal1">
            <a:avLst/>
          </a:prstGeom>
          <a:solidFill>
            <a:schemeClr val="tx2"/>
          </a:solidFill>
          <a:ln w="9525">
            <a:solidFill>
              <a:schemeClr val="tx1"/>
            </a:solidFill>
            <a:miter lim="800000"/>
            <a:headEnd/>
            <a:tailEnd/>
          </a:ln>
        </p:spPr>
        <p:txBody>
          <a:bodyPr wrap="none" anchor="ctr"/>
          <a:lstStyle/>
          <a:p>
            <a:endParaRPr lang="en-GB"/>
          </a:p>
        </p:txBody>
      </p:sp>
      <p:sp>
        <p:nvSpPr>
          <p:cNvPr id="7179" name="AutoShape 11"/>
          <p:cNvSpPr>
            <a:spLocks noChangeArrowheads="1"/>
          </p:cNvSpPr>
          <p:nvPr/>
        </p:nvSpPr>
        <p:spPr bwMode="auto">
          <a:xfrm>
            <a:off x="-1404938" y="3429000"/>
            <a:ext cx="933450" cy="647700"/>
          </a:xfrm>
          <a:prstGeom prst="irregularSeal1">
            <a:avLst/>
          </a:prstGeom>
          <a:solidFill>
            <a:schemeClr val="tx2"/>
          </a:solidFill>
          <a:ln w="9525">
            <a:solidFill>
              <a:schemeClr val="tx1"/>
            </a:solidFill>
            <a:miter lim="800000"/>
            <a:headEnd/>
            <a:tailEnd/>
          </a:ln>
        </p:spPr>
        <p:txBody>
          <a:bodyPr wrap="none" anchor="ctr"/>
          <a:lstStyle/>
          <a:p>
            <a:endParaRPr lang="en-GB"/>
          </a:p>
        </p:txBody>
      </p:sp>
      <p:sp>
        <p:nvSpPr>
          <p:cNvPr id="7180" name="AutoShape 12"/>
          <p:cNvSpPr>
            <a:spLocks noChangeArrowheads="1"/>
          </p:cNvSpPr>
          <p:nvPr/>
        </p:nvSpPr>
        <p:spPr bwMode="auto">
          <a:xfrm>
            <a:off x="-1476375" y="4508500"/>
            <a:ext cx="935037" cy="647700"/>
          </a:xfrm>
          <a:prstGeom prst="irregularSeal1">
            <a:avLst/>
          </a:prstGeom>
          <a:solidFill>
            <a:schemeClr val="tx2"/>
          </a:solidFill>
          <a:ln w="9525">
            <a:solidFill>
              <a:schemeClr val="tx1"/>
            </a:solidFill>
            <a:miter lim="800000"/>
            <a:headEnd/>
            <a:tailEnd/>
          </a:ln>
        </p:spPr>
        <p:txBody>
          <a:bodyPr wrap="none" anchor="ctr"/>
          <a:lstStyle/>
          <a:p>
            <a:endParaRPr lang="en-GB"/>
          </a:p>
        </p:txBody>
      </p:sp>
      <p:grpSp>
        <p:nvGrpSpPr>
          <p:cNvPr id="32773" name="Group 16"/>
          <p:cNvGrpSpPr>
            <a:grpSpLocks/>
          </p:cNvGrpSpPr>
          <p:nvPr/>
        </p:nvGrpSpPr>
        <p:grpSpPr bwMode="auto">
          <a:xfrm>
            <a:off x="-1116013" y="549275"/>
            <a:ext cx="717550" cy="936625"/>
            <a:chOff x="385" y="1026"/>
            <a:chExt cx="453" cy="590"/>
          </a:xfrm>
        </p:grpSpPr>
        <p:sp>
          <p:nvSpPr>
            <p:cNvPr id="32784" name="Oval 14"/>
            <p:cNvSpPr>
              <a:spLocks noChangeArrowheads="1"/>
            </p:cNvSpPr>
            <p:nvPr/>
          </p:nvSpPr>
          <p:spPr bwMode="auto">
            <a:xfrm>
              <a:off x="430" y="1208"/>
              <a:ext cx="363" cy="408"/>
            </a:xfrm>
            <a:prstGeom prst="ellipse">
              <a:avLst/>
            </a:prstGeom>
            <a:gradFill rotWithShape="1">
              <a:gsLst>
                <a:gs pos="0">
                  <a:srgbClr val="FFFF99"/>
                </a:gs>
                <a:gs pos="100000">
                  <a:srgbClr val="FFFF00"/>
                </a:gs>
              </a:gsLst>
              <a:lin ang="5400000" scaled="1"/>
            </a:gradFill>
            <a:ln w="9525">
              <a:solidFill>
                <a:schemeClr val="tx1"/>
              </a:solidFill>
              <a:round/>
              <a:headEnd/>
              <a:tailEnd/>
            </a:ln>
          </p:spPr>
          <p:txBody>
            <a:bodyPr wrap="none" anchor="ctr"/>
            <a:lstStyle/>
            <a:p>
              <a:endParaRPr lang="en-GB"/>
            </a:p>
          </p:txBody>
        </p:sp>
        <p:pic>
          <p:nvPicPr>
            <p:cNvPr id="32785" name="Picture 15"/>
            <p:cNvPicPr>
              <a:picLocks noChangeAspect="1" noChangeArrowheads="1"/>
            </p:cNvPicPr>
            <p:nvPr/>
          </p:nvPicPr>
          <p:blipFill>
            <a:blip r:embed="rId7" cstate="print"/>
            <a:srcRect t="5144" b="7687"/>
            <a:stretch>
              <a:fillRect/>
            </a:stretch>
          </p:blipFill>
          <p:spPr bwMode="auto">
            <a:xfrm>
              <a:off x="385" y="1026"/>
              <a:ext cx="453" cy="395"/>
            </a:xfrm>
            <a:prstGeom prst="rect">
              <a:avLst/>
            </a:prstGeom>
            <a:noFill/>
            <a:ln w="9525">
              <a:noFill/>
              <a:miter lim="800000"/>
              <a:headEnd/>
              <a:tailEnd/>
            </a:ln>
          </p:spPr>
        </p:pic>
      </p:grpSp>
      <p:sp>
        <p:nvSpPr>
          <p:cNvPr id="7185" name="Litebulb"/>
          <p:cNvSpPr>
            <a:spLocks noEditPoints="1" noChangeArrowheads="1"/>
          </p:cNvSpPr>
          <p:nvPr/>
        </p:nvSpPr>
        <p:spPr bwMode="auto">
          <a:xfrm>
            <a:off x="2987675" y="1268413"/>
            <a:ext cx="3076575" cy="4619625"/>
          </a:xfrm>
          <a:custGeom>
            <a:avLst/>
            <a:gdLst>
              <a:gd name="T0" fmla="*/ 1538288 w 21600"/>
              <a:gd name="T1" fmla="*/ 0 h 21600"/>
              <a:gd name="T2" fmla="*/ 3076575 w 21600"/>
              <a:gd name="T3" fmla="*/ 1664348 h 21600"/>
              <a:gd name="T4" fmla="*/ 0 w 21600"/>
              <a:gd name="T5" fmla="*/ 1664348 h 21600"/>
              <a:gd name="T6" fmla="*/ 1538288 w 21600"/>
              <a:gd name="T7" fmla="*/ 4619625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0000FF"/>
          </a:solidFill>
          <a:ln w="57150">
            <a:solidFill>
              <a:srgbClr val="000000"/>
            </a:solidFill>
            <a:miter lim="800000"/>
            <a:headEnd/>
            <a:tailEnd/>
          </a:ln>
        </p:spPr>
        <p:txBody>
          <a:bodyPr/>
          <a:lstStyle/>
          <a:p>
            <a:endParaRPr lang="en-GB"/>
          </a:p>
        </p:txBody>
      </p:sp>
      <p:sp>
        <p:nvSpPr>
          <p:cNvPr id="7187" name="Freeform 19"/>
          <p:cNvSpPr>
            <a:spLocks/>
          </p:cNvSpPr>
          <p:nvPr/>
        </p:nvSpPr>
        <p:spPr bwMode="auto">
          <a:xfrm>
            <a:off x="-1476375" y="3644900"/>
            <a:ext cx="1392237" cy="1163638"/>
          </a:xfrm>
          <a:custGeom>
            <a:avLst/>
            <a:gdLst>
              <a:gd name="T0" fmla="*/ 204 w 877"/>
              <a:gd name="T1" fmla="*/ 227 h 733"/>
              <a:gd name="T2" fmla="*/ 250 w 877"/>
              <a:gd name="T3" fmla="*/ 0 h 733"/>
              <a:gd name="T4" fmla="*/ 340 w 877"/>
              <a:gd name="T5" fmla="*/ 227 h 733"/>
              <a:gd name="T6" fmla="*/ 658 w 877"/>
              <a:gd name="T7" fmla="*/ 137 h 733"/>
              <a:gd name="T8" fmla="*/ 476 w 877"/>
              <a:gd name="T9" fmla="*/ 363 h 733"/>
              <a:gd name="T10" fmla="*/ 703 w 877"/>
              <a:gd name="T11" fmla="*/ 454 h 733"/>
              <a:gd name="T12" fmla="*/ 839 w 877"/>
              <a:gd name="T13" fmla="*/ 499 h 733"/>
              <a:gd name="T14" fmla="*/ 476 w 877"/>
              <a:gd name="T15" fmla="*/ 499 h 733"/>
              <a:gd name="T16" fmla="*/ 295 w 877"/>
              <a:gd name="T17" fmla="*/ 726 h 733"/>
              <a:gd name="T18" fmla="*/ 340 w 877"/>
              <a:gd name="T19" fmla="*/ 454 h 733"/>
              <a:gd name="T20" fmla="*/ 23 w 877"/>
              <a:gd name="T21" fmla="*/ 363 h 733"/>
              <a:gd name="T22" fmla="*/ 204 w 877"/>
              <a:gd name="T23" fmla="*/ 227 h 7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7"/>
              <a:gd name="T37" fmla="*/ 0 h 733"/>
              <a:gd name="T38" fmla="*/ 877 w 877"/>
              <a:gd name="T39" fmla="*/ 733 h 7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7" h="733">
                <a:moveTo>
                  <a:pt x="204" y="227"/>
                </a:moveTo>
                <a:cubicBezTo>
                  <a:pt x="242" y="167"/>
                  <a:pt x="227" y="0"/>
                  <a:pt x="250" y="0"/>
                </a:cubicBezTo>
                <a:cubicBezTo>
                  <a:pt x="273" y="0"/>
                  <a:pt x="272" y="204"/>
                  <a:pt x="340" y="227"/>
                </a:cubicBezTo>
                <a:cubicBezTo>
                  <a:pt x="408" y="250"/>
                  <a:pt x="635" y="114"/>
                  <a:pt x="658" y="137"/>
                </a:cubicBezTo>
                <a:cubicBezTo>
                  <a:pt x="681" y="160"/>
                  <a:pt x="469" y="310"/>
                  <a:pt x="476" y="363"/>
                </a:cubicBezTo>
                <a:cubicBezTo>
                  <a:pt x="483" y="416"/>
                  <a:pt x="643" y="431"/>
                  <a:pt x="703" y="454"/>
                </a:cubicBezTo>
                <a:cubicBezTo>
                  <a:pt x="763" y="477"/>
                  <a:pt x="877" y="492"/>
                  <a:pt x="839" y="499"/>
                </a:cubicBezTo>
                <a:cubicBezTo>
                  <a:pt x="801" y="506"/>
                  <a:pt x="567" y="461"/>
                  <a:pt x="476" y="499"/>
                </a:cubicBezTo>
                <a:cubicBezTo>
                  <a:pt x="385" y="537"/>
                  <a:pt x="318" y="733"/>
                  <a:pt x="295" y="726"/>
                </a:cubicBezTo>
                <a:cubicBezTo>
                  <a:pt x="272" y="719"/>
                  <a:pt x="385" y="514"/>
                  <a:pt x="340" y="454"/>
                </a:cubicBezTo>
                <a:cubicBezTo>
                  <a:pt x="295" y="394"/>
                  <a:pt x="46" y="401"/>
                  <a:pt x="23" y="363"/>
                </a:cubicBezTo>
                <a:cubicBezTo>
                  <a:pt x="0" y="325"/>
                  <a:pt x="166" y="287"/>
                  <a:pt x="204" y="227"/>
                </a:cubicBezTo>
                <a:close/>
              </a:path>
            </a:pathLst>
          </a:custGeom>
          <a:solidFill>
            <a:schemeClr val="accent1"/>
          </a:solidFill>
          <a:ln w="9525">
            <a:solidFill>
              <a:schemeClr val="tx1"/>
            </a:solidFill>
            <a:round/>
            <a:headEnd/>
            <a:tailEnd/>
          </a:ln>
        </p:spPr>
        <p:txBody>
          <a:bodyPr/>
          <a:lstStyle/>
          <a:p>
            <a:endParaRPr lang="en-GB"/>
          </a:p>
        </p:txBody>
      </p:sp>
      <p:sp>
        <p:nvSpPr>
          <p:cNvPr id="7188" name="Freeform 20"/>
          <p:cNvSpPr>
            <a:spLocks/>
          </p:cNvSpPr>
          <p:nvPr/>
        </p:nvSpPr>
        <p:spPr bwMode="auto">
          <a:xfrm>
            <a:off x="9109075" y="4508500"/>
            <a:ext cx="1392238" cy="1163638"/>
          </a:xfrm>
          <a:custGeom>
            <a:avLst/>
            <a:gdLst>
              <a:gd name="T0" fmla="*/ 204 w 877"/>
              <a:gd name="T1" fmla="*/ 227 h 733"/>
              <a:gd name="T2" fmla="*/ 250 w 877"/>
              <a:gd name="T3" fmla="*/ 0 h 733"/>
              <a:gd name="T4" fmla="*/ 340 w 877"/>
              <a:gd name="T5" fmla="*/ 227 h 733"/>
              <a:gd name="T6" fmla="*/ 658 w 877"/>
              <a:gd name="T7" fmla="*/ 137 h 733"/>
              <a:gd name="T8" fmla="*/ 476 w 877"/>
              <a:gd name="T9" fmla="*/ 363 h 733"/>
              <a:gd name="T10" fmla="*/ 703 w 877"/>
              <a:gd name="T11" fmla="*/ 454 h 733"/>
              <a:gd name="T12" fmla="*/ 839 w 877"/>
              <a:gd name="T13" fmla="*/ 499 h 733"/>
              <a:gd name="T14" fmla="*/ 476 w 877"/>
              <a:gd name="T15" fmla="*/ 499 h 733"/>
              <a:gd name="T16" fmla="*/ 295 w 877"/>
              <a:gd name="T17" fmla="*/ 726 h 733"/>
              <a:gd name="T18" fmla="*/ 340 w 877"/>
              <a:gd name="T19" fmla="*/ 454 h 733"/>
              <a:gd name="T20" fmla="*/ 23 w 877"/>
              <a:gd name="T21" fmla="*/ 363 h 733"/>
              <a:gd name="T22" fmla="*/ 204 w 877"/>
              <a:gd name="T23" fmla="*/ 227 h 7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7"/>
              <a:gd name="T37" fmla="*/ 0 h 733"/>
              <a:gd name="T38" fmla="*/ 877 w 877"/>
              <a:gd name="T39" fmla="*/ 733 h 7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7" h="733">
                <a:moveTo>
                  <a:pt x="204" y="227"/>
                </a:moveTo>
                <a:cubicBezTo>
                  <a:pt x="242" y="167"/>
                  <a:pt x="227" y="0"/>
                  <a:pt x="250" y="0"/>
                </a:cubicBezTo>
                <a:cubicBezTo>
                  <a:pt x="273" y="0"/>
                  <a:pt x="272" y="204"/>
                  <a:pt x="340" y="227"/>
                </a:cubicBezTo>
                <a:cubicBezTo>
                  <a:pt x="408" y="250"/>
                  <a:pt x="635" y="114"/>
                  <a:pt x="658" y="137"/>
                </a:cubicBezTo>
                <a:cubicBezTo>
                  <a:pt x="681" y="160"/>
                  <a:pt x="469" y="310"/>
                  <a:pt x="476" y="363"/>
                </a:cubicBezTo>
                <a:cubicBezTo>
                  <a:pt x="483" y="416"/>
                  <a:pt x="643" y="431"/>
                  <a:pt x="703" y="454"/>
                </a:cubicBezTo>
                <a:cubicBezTo>
                  <a:pt x="763" y="477"/>
                  <a:pt x="877" y="492"/>
                  <a:pt x="839" y="499"/>
                </a:cubicBezTo>
                <a:cubicBezTo>
                  <a:pt x="801" y="506"/>
                  <a:pt x="567" y="461"/>
                  <a:pt x="476" y="499"/>
                </a:cubicBezTo>
                <a:cubicBezTo>
                  <a:pt x="385" y="537"/>
                  <a:pt x="318" y="733"/>
                  <a:pt x="295" y="726"/>
                </a:cubicBezTo>
                <a:cubicBezTo>
                  <a:pt x="272" y="719"/>
                  <a:pt x="385" y="514"/>
                  <a:pt x="340" y="454"/>
                </a:cubicBezTo>
                <a:cubicBezTo>
                  <a:pt x="295" y="394"/>
                  <a:pt x="46" y="401"/>
                  <a:pt x="23" y="363"/>
                </a:cubicBezTo>
                <a:cubicBezTo>
                  <a:pt x="0" y="325"/>
                  <a:pt x="166" y="287"/>
                  <a:pt x="204" y="227"/>
                </a:cubicBezTo>
                <a:close/>
              </a:path>
            </a:pathLst>
          </a:custGeom>
          <a:solidFill>
            <a:schemeClr val="accent1"/>
          </a:solidFill>
          <a:ln w="9525">
            <a:solidFill>
              <a:schemeClr val="tx1"/>
            </a:solidFill>
            <a:round/>
            <a:headEnd/>
            <a:tailEnd/>
          </a:ln>
        </p:spPr>
        <p:txBody>
          <a:bodyPr/>
          <a:lstStyle/>
          <a:p>
            <a:endParaRPr lang="en-GB"/>
          </a:p>
        </p:txBody>
      </p:sp>
      <p:pic>
        <p:nvPicPr>
          <p:cNvPr id="7192" name="Picture 24">
            <a:hlinkClick r:id="" action="ppaction://media"/>
          </p:cNvPr>
          <p:cNvPicPr>
            <a:picLocks noRot="1" noChangeAspect="1" noChangeArrowheads="1"/>
          </p:cNvPicPr>
          <p:nvPr>
            <a:wavAudioFile r:embed="rId2" name="MSj03883890000[1].wav"/>
          </p:nvPr>
        </p:nvPicPr>
        <p:blipFill>
          <a:blip r:embed="rId8" cstate="print"/>
          <a:srcRect/>
          <a:stretch>
            <a:fillRect/>
          </a:stretch>
        </p:blipFill>
        <p:spPr bwMode="auto">
          <a:xfrm>
            <a:off x="-541338" y="3933825"/>
            <a:ext cx="304800" cy="304800"/>
          </a:xfrm>
          <a:prstGeom prst="rect">
            <a:avLst/>
          </a:prstGeom>
          <a:noFill/>
          <a:ln w="9525">
            <a:noFill/>
            <a:miter lim="800000"/>
            <a:headEnd/>
            <a:tailEnd/>
          </a:ln>
        </p:spPr>
      </p:pic>
      <p:pic>
        <p:nvPicPr>
          <p:cNvPr id="7193" name="Picture 25">
            <a:hlinkClick r:id="" action="ppaction://media"/>
          </p:cNvPr>
          <p:cNvPicPr>
            <a:picLocks noGrp="1" noRot="1" noChangeAspect="1" noChangeArrowheads="1"/>
          </p:cNvPicPr>
          <p:nvPr>
            <p:ph sz="half" idx="1"/>
            <a:wavAudioFile r:embed="rId2" name="MSj03883890000[1].wav"/>
          </p:nvPr>
        </p:nvPicPr>
        <p:blipFill>
          <a:blip r:embed="rId8" cstate="print"/>
          <a:srcRect/>
          <a:stretch>
            <a:fillRect/>
          </a:stretch>
        </p:blipFill>
        <p:spPr>
          <a:xfrm>
            <a:off x="-468313" y="4652963"/>
            <a:ext cx="304800" cy="304800"/>
          </a:xfrm>
        </p:spPr>
      </p:pic>
      <p:pic>
        <p:nvPicPr>
          <p:cNvPr id="7195" name="Picture 27">
            <a:hlinkClick r:id="" action="ppaction://media"/>
          </p:cNvPr>
          <p:cNvPicPr>
            <a:picLocks noRot="1" noChangeAspect="1" noChangeArrowheads="1"/>
          </p:cNvPicPr>
          <p:nvPr>
            <a:wavAudioFile r:embed="rId3" name="MSj03884840000[1].wav"/>
          </p:nvPr>
        </p:nvPicPr>
        <p:blipFill>
          <a:blip r:embed="rId8" cstate="print"/>
          <a:srcRect/>
          <a:stretch>
            <a:fillRect/>
          </a:stretch>
        </p:blipFill>
        <p:spPr bwMode="auto">
          <a:xfrm>
            <a:off x="-541338" y="0"/>
            <a:ext cx="304800" cy="304800"/>
          </a:xfrm>
          <a:prstGeom prst="rect">
            <a:avLst/>
          </a:prstGeom>
          <a:noFill/>
          <a:ln w="9525">
            <a:noFill/>
            <a:miter lim="800000"/>
            <a:headEnd/>
            <a:tailEnd/>
          </a:ln>
        </p:spPr>
      </p:pic>
      <p:pic>
        <p:nvPicPr>
          <p:cNvPr id="7196" name="MSj03882750000[1].wav">
            <a:hlinkClick r:id="" action="ppaction://media"/>
          </p:cNvPr>
          <p:cNvPicPr>
            <a:picLocks noRot="1" noChangeAspect="1" noChangeArrowheads="1"/>
          </p:cNvPicPr>
          <p:nvPr>
            <a:audioFile r:link="rId4"/>
          </p:nvPr>
        </p:nvPicPr>
        <p:blipFill>
          <a:blip r:embed="rId8" cstate="print"/>
          <a:srcRect/>
          <a:stretch>
            <a:fillRect/>
          </a:stretch>
        </p:blipFill>
        <p:spPr bwMode="auto">
          <a:xfrm>
            <a:off x="-468313" y="2276475"/>
            <a:ext cx="304800" cy="304800"/>
          </a:xfrm>
          <a:prstGeom prst="rect">
            <a:avLst/>
          </a:prstGeom>
          <a:noFill/>
          <a:ln w="9525">
            <a:noFill/>
            <a:miter lim="800000"/>
            <a:headEnd/>
            <a:tailEnd/>
          </a:ln>
        </p:spPr>
      </p:pic>
      <p:pic>
        <p:nvPicPr>
          <p:cNvPr id="7197" name="MSj03882750000[1].wav">
            <a:hlinkClick r:id="" action="ppaction://media"/>
          </p:cNvPr>
          <p:cNvPicPr>
            <a:picLocks noGrp="1" noRot="1" noChangeAspect="1" noChangeArrowheads="1"/>
          </p:cNvPicPr>
          <p:nvPr>
            <p:ph sz="half" idx="2"/>
            <a:audioFile r:link="rId4"/>
          </p:nvPr>
        </p:nvPicPr>
        <p:blipFill>
          <a:blip r:embed="rId8" cstate="print"/>
          <a:srcRect/>
          <a:stretch>
            <a:fillRect/>
          </a:stretch>
        </p:blipFill>
        <p:spPr>
          <a:xfrm>
            <a:off x="-468313" y="2708275"/>
            <a:ext cx="304800" cy="304800"/>
          </a:xfrm>
        </p:spPr>
      </p:pic>
      <p:sp>
        <p:nvSpPr>
          <p:cNvPr id="32782" name="TextBox 16"/>
          <p:cNvSpPr txBox="1">
            <a:spLocks noChangeArrowheads="1"/>
          </p:cNvSpPr>
          <p:nvPr/>
        </p:nvSpPr>
        <p:spPr bwMode="auto">
          <a:xfrm>
            <a:off x="468313" y="5846763"/>
            <a:ext cx="7416800" cy="822325"/>
          </a:xfrm>
          <a:prstGeom prst="rect">
            <a:avLst/>
          </a:prstGeom>
          <a:noFill/>
          <a:ln w="9525">
            <a:noFill/>
            <a:miter lim="800000"/>
            <a:headEnd/>
            <a:tailEnd/>
          </a:ln>
        </p:spPr>
        <p:txBody>
          <a:bodyPr>
            <a:spAutoFit/>
          </a:bodyPr>
          <a:lstStyle/>
          <a:p>
            <a:r>
              <a:rPr lang="en-GB" sz="2400">
                <a:latin typeface="Comic Sans MS" pitchFamily="66" charset="0"/>
              </a:rPr>
              <a:t>Once it gets there the bug reproduces to make lots of bugs. Our immune system gets alerted</a:t>
            </a:r>
          </a:p>
        </p:txBody>
      </p:sp>
      <p:sp>
        <p:nvSpPr>
          <p:cNvPr id="18" name="TextBox 17"/>
          <p:cNvSpPr txBox="1">
            <a:spLocks noChangeArrowheads="1"/>
          </p:cNvSpPr>
          <p:nvPr/>
        </p:nvSpPr>
        <p:spPr bwMode="auto">
          <a:xfrm>
            <a:off x="6686550" y="6216650"/>
            <a:ext cx="2457450" cy="641350"/>
          </a:xfrm>
          <a:prstGeom prst="rect">
            <a:avLst/>
          </a:prstGeom>
          <a:solidFill>
            <a:srgbClr val="00B050"/>
          </a:solidFill>
          <a:ln w="9525">
            <a:noFill/>
            <a:miter lim="800000"/>
            <a:headEnd/>
            <a:tailEnd/>
          </a:ln>
        </p:spPr>
        <p:txBody>
          <a:bodyPr wrap="none">
            <a:spAutoFit/>
          </a:bodyPr>
          <a:lstStyle/>
          <a:p>
            <a:r>
              <a:rPr lang="en-GB">
                <a:latin typeface="Comic Sans MS" pitchFamily="66" charset="0"/>
              </a:rPr>
              <a:t>Press down arrow for</a:t>
            </a:r>
          </a:p>
          <a:p>
            <a:r>
              <a:rPr lang="en-GB">
                <a:latin typeface="Comic Sans MS" pitchFamily="66" charset="0"/>
              </a:rPr>
              <a:t>Next slide</a:t>
            </a:r>
          </a:p>
        </p:txBody>
      </p:sp>
    </p:spTree>
    <p:custDataLst>
      <p:tags r:id="rId1"/>
    </p:custDataLst>
  </p:cSld>
  <p:clrMapOvr>
    <a:masterClrMapping/>
  </p:clrMapOvr>
  <p:transition spd="slow" advClick="0" advTm="2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afterEffect">
                                  <p:stCondLst>
                                    <p:cond delay="1500"/>
                                  </p:stCondLst>
                                  <p:childTnLst>
                                    <p:animMotion origin="layout" path="M 0.11319 0.00509 C 0.1276 -0.02523 0.14201 -0.05532 0.175 -0.06551 C 0.20798 -0.07569 0.2658 -0.07454 0.31163 -0.05556 C 0.35729 -0.03657 0.4026 0.05162 0.45 0.04838 C 0.49722 0.04514 0.55746 -0.05116 0.59548 -0.07523 C 0.6335 -0.09931 0.66406 -0.09329 0.67795 -0.09676 " pathEditMode="relative" ptsTypes="aaaaaA">
                                      <p:cBhvr>
                                        <p:cTn id="6" dur="3000" fill="hold"/>
                                        <p:tgtEl>
                                          <p:spTgt spid="7180"/>
                                        </p:tgtEl>
                                        <p:attrNameLst>
                                          <p:attrName>ppt_x</p:attrName>
                                          <p:attrName>ppt_y</p:attrName>
                                        </p:attrNameLst>
                                      </p:cBhvr>
                                    </p:animMotion>
                                  </p:childTnLst>
                                </p:cTn>
                              </p:par>
                            </p:childTnLst>
                          </p:cTn>
                        </p:par>
                        <p:par>
                          <p:cTn id="7" fill="hold">
                            <p:stCondLst>
                              <p:cond delay="4500"/>
                            </p:stCondLst>
                            <p:childTnLst>
                              <p:par>
                                <p:cTn id="8" presetID="0" presetClass="path" presetSubtype="0" accel="50000" decel="50000" fill="hold" grpId="0" nodeType="afterEffect">
                                  <p:stCondLst>
                                    <p:cond delay="1500"/>
                                  </p:stCondLst>
                                  <p:childTnLst>
                                    <p:animMotion origin="layout" path="M 0.09965 -0.00995 C 0.12482 -0.05231 0.15017 -0.09444 0.18767 -0.09629 C 0.22534 -0.09815 0.28073 -0.00972 0.32465 -0.02176 C 0.36857 -0.03379 0.37135 -0.15254 0.45121 -0.16875 C 0.53107 -0.18495 0.66753 -0.15231 0.80382 -0.11967 " pathEditMode="relative" ptsTypes="aaaaA">
                                      <p:cBhvr>
                                        <p:cTn id="9" dur="2000" fill="hold"/>
                                        <p:tgtEl>
                                          <p:spTgt spid="7179"/>
                                        </p:tgtEl>
                                        <p:attrNameLst>
                                          <p:attrName>ppt_x</p:attrName>
                                          <p:attrName>ppt_y</p:attrName>
                                        </p:attrNameLst>
                                      </p:cBhvr>
                                    </p:animMotion>
                                  </p:childTnLst>
                                </p:cTn>
                              </p:par>
                            </p:childTnLst>
                          </p:cTn>
                        </p:par>
                        <p:par>
                          <p:cTn id="10" fill="hold">
                            <p:stCondLst>
                              <p:cond delay="8000"/>
                            </p:stCondLst>
                            <p:childTnLst>
                              <p:par>
                                <p:cTn id="11" presetID="0" presetClass="path" presetSubtype="0" accel="50000" decel="50000" fill="hold" grpId="0" nodeType="afterEffect">
                                  <p:stCondLst>
                                    <p:cond delay="1000"/>
                                  </p:stCondLst>
                                  <p:childTnLst>
                                    <p:animMotion origin="layout" path="M 0.10399 -0.05717 C 0.19392 -0.07616 0.28385 -0.09514 0.37899 -0.10602 C 0.47413 -0.1169 0.60607 -0.10856 0.67465 -0.12176 C 0.74323 -0.13495 0.77152 -0.17407 0.79079 -0.18449 " pathEditMode="relative" ptsTypes="aaaA">
                                      <p:cBhvr>
                                        <p:cTn id="12" dur="2000" fill="hold"/>
                                        <p:tgtEl>
                                          <p:spTgt spid="7174"/>
                                        </p:tgtEl>
                                        <p:attrNameLst>
                                          <p:attrName>ppt_x</p:attrName>
                                          <p:attrName>ppt_y</p:attrName>
                                        </p:attrNameLst>
                                      </p:cBhvr>
                                    </p:animMotion>
                                  </p:childTnLst>
                                </p:cTn>
                              </p:par>
                            </p:childTnLst>
                          </p:cTn>
                        </p:par>
                        <p:par>
                          <p:cTn id="13" fill="hold">
                            <p:stCondLst>
                              <p:cond delay="11000"/>
                            </p:stCondLst>
                            <p:childTnLst>
                              <p:par>
                                <p:cTn id="14" presetID="1" presetClass="entr" presetSubtype="0" fill="hold" grpId="0" nodeType="afterEffect">
                                  <p:stCondLst>
                                    <p:cond delay="2000"/>
                                  </p:stCondLst>
                                  <p:childTnLst>
                                    <p:set>
                                      <p:cBhvr>
                                        <p:cTn id="15" dur="1" fill="hold">
                                          <p:stCondLst>
                                            <p:cond delay="0"/>
                                          </p:stCondLst>
                                        </p:cTn>
                                        <p:tgtEl>
                                          <p:spTgt spid="7185"/>
                                        </p:tgtEl>
                                        <p:attrNameLst>
                                          <p:attrName>style.visibility</p:attrName>
                                        </p:attrNameLst>
                                      </p:cBhvr>
                                      <p:to>
                                        <p:strVal val="visible"/>
                                      </p:to>
                                    </p:set>
                                  </p:childTnLst>
                                </p:cTn>
                              </p:par>
                              <p:par>
                                <p:cTn id="16" presetID="1" presetClass="mediacall" presetSubtype="0" fill="hold" nodeType="withEffect">
                                  <p:stCondLst>
                                    <p:cond delay="500"/>
                                  </p:stCondLst>
                                  <p:childTnLst>
                                    <p:cmd type="call" cmd="playFrom(0.0)">
                                      <p:cBhvr>
                                        <p:cTn id="17" dur="1" fill="hold"/>
                                        <p:tgtEl>
                                          <p:spTgt spid="7196"/>
                                        </p:tgtEl>
                                      </p:cBhvr>
                                    </p:cmd>
                                  </p:childTnLst>
                                </p:cTn>
                              </p:par>
                            </p:childTnLst>
                          </p:cTn>
                        </p:par>
                        <p:par>
                          <p:cTn id="18" fill="hold">
                            <p:stCondLst>
                              <p:cond delay="13000"/>
                            </p:stCondLst>
                            <p:childTnLst>
                              <p:par>
                                <p:cTn id="19" presetID="3" presetClass="mediacall" presetSubtype="0" fill="hold" nodeType="afterEffect">
                                  <p:stCondLst>
                                    <p:cond delay="500"/>
                                  </p:stCondLst>
                                  <p:childTnLst>
                                    <p:cmd type="call" cmd="stop">
                                      <p:cBhvr>
                                        <p:cTn id="20" dur="1" fill="hold"/>
                                        <p:tgtEl>
                                          <p:spTgt spid="7197"/>
                                        </p:tgtEl>
                                      </p:cBhvr>
                                    </p:cmd>
                                  </p:childTnLst>
                                  <p:subTnLst>
                                    <p:cmd type="evt" cmd="onstopaudio">
                                      <p:cBhvr>
                                        <p:cTn display="0" masterRel="sameClick">
                                          <p:stCondLst>
                                            <p:cond evt="begin" delay="0">
                                              <p:tn val="19"/>
                                            </p:cond>
                                          </p:stCondLst>
                                        </p:cTn>
                                        <p:tgtEl>
                                          <p:sldTgt/>
                                        </p:tgtEl>
                                      </p:cBhvr>
                                    </p:cmd>
                                  </p:subTnLst>
                                </p:cTn>
                              </p:par>
                            </p:childTnLst>
                          </p:cTn>
                        </p:par>
                        <p:par>
                          <p:cTn id="21" fill="hold">
                            <p:stCondLst>
                              <p:cond delay="13500"/>
                            </p:stCondLst>
                            <p:childTnLst>
                              <p:par>
                                <p:cTn id="22" presetID="1" presetClass="exit" presetSubtype="0" fill="hold" grpId="1" nodeType="afterEffect">
                                  <p:stCondLst>
                                    <p:cond delay="1500"/>
                                  </p:stCondLst>
                                  <p:childTnLst>
                                    <p:set>
                                      <p:cBhvr>
                                        <p:cTn id="23" dur="1" fill="hold">
                                          <p:stCondLst>
                                            <p:cond delay="0"/>
                                          </p:stCondLst>
                                        </p:cTn>
                                        <p:tgtEl>
                                          <p:spTgt spid="7185"/>
                                        </p:tgtEl>
                                        <p:attrNameLst>
                                          <p:attrName>style.visibility</p:attrName>
                                        </p:attrNameLst>
                                      </p:cBhvr>
                                      <p:to>
                                        <p:strVal val="hidden"/>
                                      </p:to>
                                    </p:set>
                                  </p:childTnLst>
                                </p:cTn>
                              </p:par>
                            </p:childTnLst>
                          </p:cTn>
                        </p:par>
                        <p:par>
                          <p:cTn id="24" fill="hold">
                            <p:stCondLst>
                              <p:cond delay="15000"/>
                            </p:stCondLst>
                            <p:childTnLst>
                              <p:par>
                                <p:cTn id="25" presetID="0" presetClass="path" presetSubtype="0" accel="50000" decel="50000" fill="hold" grpId="0" nodeType="afterEffect">
                                  <p:stCondLst>
                                    <p:cond delay="2500"/>
                                  </p:stCondLst>
                                  <p:childTnLst>
                                    <p:animMotion origin="layout" path="M -0.08403 0.06227 C -0.11302 0.04653 -0.14184 0.03079 -0.17066 0.02037 C -0.19948 0.00995 -0.21528 0.02037 -0.25729 -0.00069 C -0.2993 -0.02176 -0.36094 -0.06366 -0.42257 -0.10556 " pathEditMode="relative" ptsTypes="aaaA">
                                      <p:cBhvr>
                                        <p:cTn id="26" dur="2000" fill="hold"/>
                                        <p:tgtEl>
                                          <p:spTgt spid="7188"/>
                                        </p:tgtEl>
                                        <p:attrNameLst>
                                          <p:attrName>ppt_x</p:attrName>
                                          <p:attrName>ppt_y</p:attrName>
                                        </p:attrNameLst>
                                      </p:cBhvr>
                                    </p:animMotion>
                                  </p:childTnLst>
                                </p:cTn>
                              </p:par>
                              <p:par>
                                <p:cTn id="27" presetID="1" presetClass="mediacall" presetSubtype="0" fill="hold" nodeType="withEffect">
                                  <p:stCondLst>
                                    <p:cond delay="2500"/>
                                  </p:stCondLst>
                                  <p:childTnLst>
                                    <p:cmd type="call" cmd="playFrom(0.0)">
                                      <p:cBhvr>
                                        <p:cTn id="28" dur="814" fill="hold"/>
                                        <p:tgtEl>
                                          <p:spTgt spid="7192"/>
                                        </p:tgtEl>
                                      </p:cBhvr>
                                    </p:cmd>
                                  </p:childTnLst>
                                </p:cTn>
                              </p:par>
                            </p:childTnLst>
                          </p:cTn>
                        </p:par>
                        <p:par>
                          <p:cTn id="29" fill="hold">
                            <p:stCondLst>
                              <p:cond delay="19500"/>
                            </p:stCondLst>
                            <p:childTnLst>
                              <p:par>
                                <p:cTn id="30" presetID="0" presetClass="path" presetSubtype="0" accel="50000" decel="50000" fill="hold" grpId="0" nodeType="afterEffect">
                                  <p:stCondLst>
                                    <p:cond delay="0"/>
                                  </p:stCondLst>
                                  <p:childTnLst>
                                    <p:animMotion origin="layout" path="M -2.77778E-7 1.11111E-6 C 0.12014 -0.00972 0.24028 -0.01944 0.35434 -0.06319 C 0.4684 -0.10694 0.61423 -0.21713 0.68507 -0.2625 C 0.7559 -0.30787 0.76771 -0.32199 0.77968 -0.33611 " pathEditMode="relative" ptsTypes="aaaA">
                                      <p:cBhvr>
                                        <p:cTn id="31" dur="2000" fill="hold"/>
                                        <p:tgtEl>
                                          <p:spTgt spid="7187"/>
                                        </p:tgtEl>
                                        <p:attrNameLst>
                                          <p:attrName>ppt_x</p:attrName>
                                          <p:attrName>ppt_y</p:attrName>
                                        </p:attrNameLst>
                                      </p:cBhvr>
                                    </p:animMotion>
                                  </p:childTnLst>
                                </p:cTn>
                              </p:par>
                              <p:par>
                                <p:cTn id="32" presetID="1" presetClass="mediacall" presetSubtype="0" fill="hold" nodeType="withEffect">
                                  <p:stCondLst>
                                    <p:cond delay="0"/>
                                  </p:stCondLst>
                                  <p:childTnLst>
                                    <p:cmd type="call" cmd="playFrom(0.0)">
                                      <p:cBhvr>
                                        <p:cTn id="33" dur="814" fill="hold"/>
                                        <p:tgtEl>
                                          <p:spTgt spid="7193"/>
                                        </p:tgtEl>
                                      </p:cBhvr>
                                    </p:cmd>
                                  </p:childTnLst>
                                </p:cTn>
                              </p:par>
                            </p:childTnLst>
                          </p:cTn>
                        </p:par>
                        <p:par>
                          <p:cTn id="34" fill="hold">
                            <p:stCondLst>
                              <p:cond delay="21500"/>
                            </p:stCondLst>
                            <p:childTnLst>
                              <p:par>
                                <p:cTn id="35" presetID="0" presetClass="path" presetSubtype="0" accel="50000" decel="50000" fill="hold" grpId="1" nodeType="afterEffect">
                                  <p:stCondLst>
                                    <p:cond delay="0"/>
                                  </p:stCondLst>
                                  <p:childTnLst>
                                    <p:animMotion origin="layout" path="M 0.87621 -0.35347 C 0.98611 -0.31944 1.09618 -0.28518 1.14583 -0.27083 C 1.19548 -0.25648 1.18507 -0.26157 1.17465 -0.26666 " pathEditMode="relative" ptsTypes="aaA">
                                      <p:cBhvr>
                                        <p:cTn id="36" dur="2000" fill="hold"/>
                                        <p:tgtEl>
                                          <p:spTgt spid="7187"/>
                                        </p:tgtEl>
                                        <p:attrNameLst>
                                          <p:attrName>ppt_x</p:attrName>
                                          <p:attrName>ppt_y</p:attrName>
                                        </p:attrNameLst>
                                      </p:cBhvr>
                                    </p:animMotion>
                                  </p:childTnLst>
                                </p:cTn>
                              </p:par>
                            </p:childTnLst>
                          </p:cTn>
                        </p:par>
                        <p:par>
                          <p:cTn id="37" fill="hold">
                            <p:stCondLst>
                              <p:cond delay="23500"/>
                            </p:stCondLst>
                            <p:childTnLst>
                              <p:par>
                                <p:cTn id="38" presetID="1"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7192"/>
                </p:tgtEl>
              </p:cMediaNode>
            </p:audio>
            <p:audio>
              <p:cMediaNode showWhenStopped="0">
                <p:cTn id="41" fill="hold" display="0">
                  <p:stCondLst>
                    <p:cond delay="indefinite"/>
                  </p:stCondLst>
                  <p:endCondLst>
                    <p:cond evt="onNext" delay="0">
                      <p:tgtEl>
                        <p:sldTgt/>
                      </p:tgtEl>
                    </p:cond>
                    <p:cond evt="onPrev" delay="0">
                      <p:tgtEl>
                        <p:sldTgt/>
                      </p:tgtEl>
                    </p:cond>
                    <p:cond evt="onStopAudio" delay="0">
                      <p:tgtEl>
                        <p:sldTgt/>
                      </p:tgtEl>
                    </p:cond>
                  </p:endCondLst>
                </p:cTn>
                <p:tgtEl>
                  <p:spTgt spid="7193"/>
                </p:tgtEl>
              </p:cMediaNode>
            </p:audio>
            <p:audio>
              <p:cMediaNode>
                <p:cTn id="42" repeatCount="2000" fill="hold" display="0">
                  <p:stCondLst>
                    <p:cond delay="indefinite"/>
                  </p:stCondLst>
                  <p:endCondLst>
                    <p:cond evt="onPrev" delay="0">
                      <p:tgtEl>
                        <p:sldTgt/>
                      </p:tgtEl>
                    </p:cond>
                    <p:cond evt="onStopAudio" delay="0">
                      <p:tgtEl>
                        <p:sldTgt/>
                      </p:tgtEl>
                    </p:cond>
                  </p:endCondLst>
                </p:cTn>
                <p:tgtEl>
                  <p:spTgt spid="7195"/>
                </p:tgtEl>
              </p:cMediaNode>
            </p:audio>
            <p:audio>
              <p:cMediaNode vol="17000" showWhenStopped="0">
                <p:cTn id="43" fill="hold" display="0">
                  <p:stCondLst>
                    <p:cond delay="indefinite"/>
                  </p:stCondLst>
                  <p:endCondLst>
                    <p:cond evt="onPrev" delay="0">
                      <p:tgtEl>
                        <p:sldTgt/>
                      </p:tgtEl>
                    </p:cond>
                    <p:cond evt="onStopAudio" delay="0">
                      <p:tgtEl>
                        <p:sldTgt/>
                      </p:tgtEl>
                    </p:cond>
                  </p:endCondLst>
                </p:cTn>
                <p:tgtEl>
                  <p:spTgt spid="7196"/>
                </p:tgtEl>
              </p:cMediaNode>
            </p:audio>
            <p:audio>
              <p:cMediaNode showWhenStopped="0">
                <p:cTn id="44" fill="hold" display="0">
                  <p:stCondLst>
                    <p:cond delay="indefinite"/>
                  </p:stCondLst>
                  <p:endCondLst>
                    <p:cond evt="onNext" delay="0">
                      <p:tgtEl>
                        <p:sldTgt/>
                      </p:tgtEl>
                    </p:cond>
                    <p:cond evt="onPrev" delay="0">
                      <p:tgtEl>
                        <p:sldTgt/>
                      </p:tgtEl>
                    </p:cond>
                    <p:cond evt="onStopAudio" delay="0">
                      <p:tgtEl>
                        <p:sldTgt/>
                      </p:tgtEl>
                    </p:cond>
                  </p:endCondLst>
                </p:cTn>
                <p:tgtEl>
                  <p:spTgt spid="7197"/>
                </p:tgtEl>
              </p:cMediaNode>
            </p:audio>
          </p:childTnLst>
        </p:cTn>
      </p:par>
    </p:tnLst>
    <p:bldLst>
      <p:bldP spid="7174" grpId="0" animBg="1"/>
      <p:bldP spid="7179" grpId="0" animBg="1"/>
      <p:bldP spid="7180" grpId="0" animBg="1"/>
      <p:bldP spid="7185" grpId="0" animBg="1"/>
      <p:bldP spid="7185" grpId="1" animBg="1"/>
      <p:bldP spid="7187" grpId="0" animBg="1"/>
      <p:bldP spid="7187" grpId="1" animBg="1"/>
      <p:bldP spid="7188"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0" y="981075"/>
            <a:ext cx="9144000" cy="4608513"/>
          </a:xfrm>
          <a:prstGeom prst="rect">
            <a:avLst/>
          </a:prstGeom>
          <a:gradFill rotWithShape="1">
            <a:gsLst>
              <a:gs pos="0">
                <a:srgbClr val="EBCD91"/>
              </a:gs>
              <a:gs pos="50000">
                <a:srgbClr val="B39C6E"/>
              </a:gs>
              <a:gs pos="100000">
                <a:srgbClr val="EBCD91"/>
              </a:gs>
            </a:gsLst>
            <a:lin ang="5400000" scaled="1"/>
          </a:gradFill>
          <a:ln w="9525">
            <a:noFill/>
            <a:miter lim="800000"/>
            <a:headEnd/>
            <a:tailEnd/>
          </a:ln>
        </p:spPr>
        <p:txBody>
          <a:bodyPr wrap="none" anchor="ctr"/>
          <a:lstStyle/>
          <a:p>
            <a:endParaRPr lang="en-GB"/>
          </a:p>
        </p:txBody>
      </p:sp>
      <p:sp>
        <p:nvSpPr>
          <p:cNvPr id="33799" name="Freeform 7"/>
          <p:cNvSpPr>
            <a:spLocks/>
          </p:cNvSpPr>
          <p:nvPr/>
        </p:nvSpPr>
        <p:spPr bwMode="auto">
          <a:xfrm>
            <a:off x="-1728788" y="3644900"/>
            <a:ext cx="1728788" cy="1512888"/>
          </a:xfrm>
          <a:custGeom>
            <a:avLst/>
            <a:gdLst>
              <a:gd name="T0" fmla="*/ 204 w 877"/>
              <a:gd name="T1" fmla="*/ 227 h 733"/>
              <a:gd name="T2" fmla="*/ 250 w 877"/>
              <a:gd name="T3" fmla="*/ 0 h 733"/>
              <a:gd name="T4" fmla="*/ 340 w 877"/>
              <a:gd name="T5" fmla="*/ 227 h 733"/>
              <a:gd name="T6" fmla="*/ 658 w 877"/>
              <a:gd name="T7" fmla="*/ 137 h 733"/>
              <a:gd name="T8" fmla="*/ 476 w 877"/>
              <a:gd name="T9" fmla="*/ 363 h 733"/>
              <a:gd name="T10" fmla="*/ 703 w 877"/>
              <a:gd name="T11" fmla="*/ 454 h 733"/>
              <a:gd name="T12" fmla="*/ 839 w 877"/>
              <a:gd name="T13" fmla="*/ 499 h 733"/>
              <a:gd name="T14" fmla="*/ 476 w 877"/>
              <a:gd name="T15" fmla="*/ 499 h 733"/>
              <a:gd name="T16" fmla="*/ 295 w 877"/>
              <a:gd name="T17" fmla="*/ 726 h 733"/>
              <a:gd name="T18" fmla="*/ 340 w 877"/>
              <a:gd name="T19" fmla="*/ 454 h 733"/>
              <a:gd name="T20" fmla="*/ 23 w 877"/>
              <a:gd name="T21" fmla="*/ 363 h 733"/>
              <a:gd name="T22" fmla="*/ 204 w 877"/>
              <a:gd name="T23" fmla="*/ 227 h 7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7"/>
              <a:gd name="T37" fmla="*/ 0 h 733"/>
              <a:gd name="T38" fmla="*/ 877 w 877"/>
              <a:gd name="T39" fmla="*/ 733 h 7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7" h="733">
                <a:moveTo>
                  <a:pt x="204" y="227"/>
                </a:moveTo>
                <a:cubicBezTo>
                  <a:pt x="242" y="167"/>
                  <a:pt x="227" y="0"/>
                  <a:pt x="250" y="0"/>
                </a:cubicBezTo>
                <a:cubicBezTo>
                  <a:pt x="273" y="0"/>
                  <a:pt x="272" y="204"/>
                  <a:pt x="340" y="227"/>
                </a:cubicBezTo>
                <a:cubicBezTo>
                  <a:pt x="408" y="250"/>
                  <a:pt x="635" y="114"/>
                  <a:pt x="658" y="137"/>
                </a:cubicBezTo>
                <a:cubicBezTo>
                  <a:pt x="681" y="160"/>
                  <a:pt x="469" y="310"/>
                  <a:pt x="476" y="363"/>
                </a:cubicBezTo>
                <a:cubicBezTo>
                  <a:pt x="483" y="416"/>
                  <a:pt x="643" y="431"/>
                  <a:pt x="703" y="454"/>
                </a:cubicBezTo>
                <a:cubicBezTo>
                  <a:pt x="763" y="477"/>
                  <a:pt x="877" y="492"/>
                  <a:pt x="839" y="499"/>
                </a:cubicBezTo>
                <a:cubicBezTo>
                  <a:pt x="801" y="506"/>
                  <a:pt x="567" y="461"/>
                  <a:pt x="476" y="499"/>
                </a:cubicBezTo>
                <a:cubicBezTo>
                  <a:pt x="385" y="537"/>
                  <a:pt x="318" y="733"/>
                  <a:pt x="295" y="726"/>
                </a:cubicBezTo>
                <a:cubicBezTo>
                  <a:pt x="272" y="719"/>
                  <a:pt x="385" y="514"/>
                  <a:pt x="340" y="454"/>
                </a:cubicBezTo>
                <a:cubicBezTo>
                  <a:pt x="295" y="394"/>
                  <a:pt x="46" y="401"/>
                  <a:pt x="23" y="363"/>
                </a:cubicBezTo>
                <a:cubicBezTo>
                  <a:pt x="0" y="325"/>
                  <a:pt x="166" y="287"/>
                  <a:pt x="204" y="227"/>
                </a:cubicBezTo>
                <a:close/>
              </a:path>
            </a:pathLst>
          </a:custGeom>
          <a:solidFill>
            <a:srgbClr val="FF0000"/>
          </a:solidFill>
          <a:ln w="9525">
            <a:solidFill>
              <a:schemeClr val="tx1"/>
            </a:solidFill>
            <a:round/>
            <a:headEnd/>
            <a:tailEnd/>
          </a:ln>
        </p:spPr>
        <p:txBody>
          <a:bodyPr/>
          <a:lstStyle/>
          <a:p>
            <a:endParaRPr lang="en-GB"/>
          </a:p>
        </p:txBody>
      </p:sp>
      <p:sp>
        <p:nvSpPr>
          <p:cNvPr id="33800" name="Oval 8"/>
          <p:cNvSpPr>
            <a:spLocks noChangeArrowheads="1"/>
          </p:cNvSpPr>
          <p:nvPr/>
        </p:nvSpPr>
        <p:spPr bwMode="auto">
          <a:xfrm>
            <a:off x="-1358900" y="4186238"/>
            <a:ext cx="46037" cy="34925"/>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33801" name="Oval 9"/>
          <p:cNvSpPr>
            <a:spLocks noChangeArrowheads="1"/>
          </p:cNvSpPr>
          <p:nvPr/>
        </p:nvSpPr>
        <p:spPr bwMode="auto">
          <a:xfrm>
            <a:off x="-1127125" y="4149725"/>
            <a:ext cx="46037" cy="34925"/>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33802" name="Freeform 10"/>
          <p:cNvSpPr>
            <a:spLocks/>
          </p:cNvSpPr>
          <p:nvPr/>
        </p:nvSpPr>
        <p:spPr bwMode="auto">
          <a:xfrm>
            <a:off x="-1219200" y="4294188"/>
            <a:ext cx="277812" cy="166687"/>
          </a:xfrm>
          <a:custGeom>
            <a:avLst/>
            <a:gdLst>
              <a:gd name="T0" fmla="*/ 0 w 317"/>
              <a:gd name="T1" fmla="*/ 182 h 257"/>
              <a:gd name="T2" fmla="*/ 226 w 317"/>
              <a:gd name="T3" fmla="*/ 227 h 257"/>
              <a:gd name="T4" fmla="*/ 317 w 317"/>
              <a:gd name="T5" fmla="*/ 0 h 257"/>
              <a:gd name="T6" fmla="*/ 0 60000 65536"/>
              <a:gd name="T7" fmla="*/ 0 60000 65536"/>
              <a:gd name="T8" fmla="*/ 0 60000 65536"/>
              <a:gd name="T9" fmla="*/ 0 w 317"/>
              <a:gd name="T10" fmla="*/ 0 h 257"/>
              <a:gd name="T11" fmla="*/ 317 w 317"/>
              <a:gd name="T12" fmla="*/ 257 h 257"/>
            </a:gdLst>
            <a:ahLst/>
            <a:cxnLst>
              <a:cxn ang="T6">
                <a:pos x="T0" y="T1"/>
              </a:cxn>
              <a:cxn ang="T7">
                <a:pos x="T2" y="T3"/>
              </a:cxn>
              <a:cxn ang="T8">
                <a:pos x="T4" y="T5"/>
              </a:cxn>
            </a:cxnLst>
            <a:rect l="T9" t="T10" r="T11" b="T12"/>
            <a:pathLst>
              <a:path w="317" h="257">
                <a:moveTo>
                  <a:pt x="0" y="182"/>
                </a:moveTo>
                <a:cubicBezTo>
                  <a:pt x="86" y="219"/>
                  <a:pt x="173" y="257"/>
                  <a:pt x="226" y="227"/>
                </a:cubicBezTo>
                <a:cubicBezTo>
                  <a:pt x="279" y="197"/>
                  <a:pt x="298" y="98"/>
                  <a:pt x="317" y="0"/>
                </a:cubicBezTo>
              </a:path>
            </a:pathLst>
          </a:custGeom>
          <a:noFill/>
          <a:ln w="9525">
            <a:solidFill>
              <a:schemeClr val="tx1"/>
            </a:solidFill>
            <a:round/>
            <a:headEnd/>
            <a:tailEnd/>
          </a:ln>
        </p:spPr>
        <p:txBody>
          <a:bodyPr/>
          <a:lstStyle/>
          <a:p>
            <a:endParaRPr lang="en-GB"/>
          </a:p>
        </p:txBody>
      </p:sp>
      <p:sp>
        <p:nvSpPr>
          <p:cNvPr id="33803" name="Freeform 11"/>
          <p:cNvSpPr>
            <a:spLocks/>
          </p:cNvSpPr>
          <p:nvPr/>
        </p:nvSpPr>
        <p:spPr bwMode="auto">
          <a:xfrm>
            <a:off x="-1219200" y="4294188"/>
            <a:ext cx="277812" cy="107950"/>
          </a:xfrm>
          <a:custGeom>
            <a:avLst/>
            <a:gdLst>
              <a:gd name="T0" fmla="*/ 0 w 317"/>
              <a:gd name="T1" fmla="*/ 136 h 136"/>
              <a:gd name="T2" fmla="*/ 317 w 317"/>
              <a:gd name="T3" fmla="*/ 0 h 136"/>
              <a:gd name="T4" fmla="*/ 0 60000 65536"/>
              <a:gd name="T5" fmla="*/ 0 60000 65536"/>
              <a:gd name="T6" fmla="*/ 0 w 317"/>
              <a:gd name="T7" fmla="*/ 0 h 136"/>
              <a:gd name="T8" fmla="*/ 317 w 317"/>
              <a:gd name="T9" fmla="*/ 136 h 136"/>
            </a:gdLst>
            <a:ahLst/>
            <a:cxnLst>
              <a:cxn ang="T4">
                <a:pos x="T0" y="T1"/>
              </a:cxn>
              <a:cxn ang="T5">
                <a:pos x="T2" y="T3"/>
              </a:cxn>
            </a:cxnLst>
            <a:rect l="T6" t="T7" r="T8" b="T9"/>
            <a:pathLst>
              <a:path w="317" h="136">
                <a:moveTo>
                  <a:pt x="0" y="136"/>
                </a:moveTo>
                <a:cubicBezTo>
                  <a:pt x="0" y="136"/>
                  <a:pt x="158" y="68"/>
                  <a:pt x="317" y="0"/>
                </a:cubicBezTo>
              </a:path>
            </a:pathLst>
          </a:custGeom>
          <a:noFill/>
          <a:ln w="9525">
            <a:solidFill>
              <a:schemeClr val="tx1"/>
            </a:solidFill>
            <a:round/>
            <a:headEnd/>
            <a:tailEnd/>
          </a:ln>
        </p:spPr>
        <p:txBody>
          <a:bodyPr/>
          <a:lstStyle/>
          <a:p>
            <a:endParaRPr lang="en-GB"/>
          </a:p>
        </p:txBody>
      </p:sp>
      <p:pic>
        <p:nvPicPr>
          <p:cNvPr id="33805" name="Picture 13" descr="MCj04241900000[1]"/>
          <p:cNvPicPr>
            <a:picLocks noChangeAspect="1" noChangeArrowheads="1"/>
          </p:cNvPicPr>
          <p:nvPr/>
        </p:nvPicPr>
        <p:blipFill>
          <a:blip r:embed="rId7" cstate="print"/>
          <a:srcRect/>
          <a:stretch>
            <a:fillRect/>
          </a:stretch>
        </p:blipFill>
        <p:spPr bwMode="auto">
          <a:xfrm>
            <a:off x="3348038" y="3717925"/>
            <a:ext cx="527050" cy="698500"/>
          </a:xfrm>
          <a:prstGeom prst="rect">
            <a:avLst/>
          </a:prstGeom>
          <a:noFill/>
          <a:ln w="9525">
            <a:noFill/>
            <a:miter lim="800000"/>
            <a:headEnd/>
            <a:tailEnd/>
          </a:ln>
        </p:spPr>
      </p:pic>
      <p:sp>
        <p:nvSpPr>
          <p:cNvPr id="33807" name="Rectangle 15"/>
          <p:cNvSpPr>
            <a:spLocks noChangeArrowheads="1"/>
          </p:cNvSpPr>
          <p:nvPr/>
        </p:nvSpPr>
        <p:spPr bwMode="auto">
          <a:xfrm>
            <a:off x="4211638" y="981075"/>
            <a:ext cx="4427537" cy="3357563"/>
          </a:xfrm>
          <a:prstGeom prst="rect">
            <a:avLst/>
          </a:prstGeom>
          <a:solidFill>
            <a:srgbClr val="D9977D"/>
          </a:solidFill>
          <a:ln w="9525">
            <a:noFill/>
            <a:miter lim="800000"/>
            <a:headEnd/>
            <a:tailEnd/>
          </a:ln>
        </p:spPr>
        <p:txBody>
          <a:bodyPr wrap="none" anchor="ctr"/>
          <a:lstStyle/>
          <a:p>
            <a:endParaRPr lang="en-GB"/>
          </a:p>
        </p:txBody>
      </p:sp>
      <p:sp>
        <p:nvSpPr>
          <p:cNvPr id="33808" name="Text Box 16"/>
          <p:cNvSpPr txBox="1">
            <a:spLocks noChangeArrowheads="1"/>
          </p:cNvSpPr>
          <p:nvPr/>
        </p:nvSpPr>
        <p:spPr bwMode="auto">
          <a:xfrm>
            <a:off x="4211638" y="1052513"/>
            <a:ext cx="4284662" cy="336550"/>
          </a:xfrm>
          <a:prstGeom prst="rect">
            <a:avLst/>
          </a:prstGeom>
          <a:noFill/>
          <a:ln w="9525">
            <a:noFill/>
            <a:miter lim="800000"/>
            <a:headEnd/>
            <a:tailEnd/>
          </a:ln>
        </p:spPr>
        <p:txBody>
          <a:bodyPr>
            <a:spAutoFit/>
          </a:bodyPr>
          <a:lstStyle/>
          <a:p>
            <a:pPr>
              <a:spcBef>
                <a:spcPct val="50000"/>
              </a:spcBef>
            </a:pPr>
            <a:r>
              <a:rPr lang="en-GB" sz="1600" b="1">
                <a:latin typeface="Arial" pitchFamily="34" charset="0"/>
              </a:rPr>
              <a:t>BRITISH INTESTINAL POLICE STATION</a:t>
            </a:r>
            <a:endParaRPr lang="en-US" sz="1600" b="1">
              <a:latin typeface="Arial" pitchFamily="34" charset="0"/>
            </a:endParaRPr>
          </a:p>
        </p:txBody>
      </p:sp>
      <p:sp>
        <p:nvSpPr>
          <p:cNvPr id="33809" name="Rectangle 17"/>
          <p:cNvSpPr>
            <a:spLocks noChangeArrowheads="1"/>
          </p:cNvSpPr>
          <p:nvPr/>
        </p:nvSpPr>
        <p:spPr bwMode="auto">
          <a:xfrm>
            <a:off x="7199313" y="2060575"/>
            <a:ext cx="1152525" cy="2232025"/>
          </a:xfrm>
          <a:prstGeom prst="rect">
            <a:avLst/>
          </a:prstGeom>
          <a:solidFill>
            <a:srgbClr val="825F18"/>
          </a:solidFill>
          <a:ln w="9525">
            <a:noFill/>
            <a:miter lim="800000"/>
            <a:headEnd/>
            <a:tailEnd/>
          </a:ln>
        </p:spPr>
        <p:txBody>
          <a:bodyPr wrap="none" anchor="ctr"/>
          <a:lstStyle/>
          <a:p>
            <a:endParaRPr lang="en-GB"/>
          </a:p>
        </p:txBody>
      </p:sp>
      <p:sp>
        <p:nvSpPr>
          <p:cNvPr id="33810" name="Oval 18"/>
          <p:cNvSpPr>
            <a:spLocks noChangeArrowheads="1"/>
          </p:cNvSpPr>
          <p:nvPr/>
        </p:nvSpPr>
        <p:spPr bwMode="auto">
          <a:xfrm>
            <a:off x="7343775" y="3068638"/>
            <a:ext cx="142875" cy="144462"/>
          </a:xfrm>
          <a:prstGeom prst="ellipse">
            <a:avLst/>
          </a:prstGeom>
          <a:solidFill>
            <a:schemeClr val="tx1"/>
          </a:solidFill>
          <a:ln w="9525">
            <a:solidFill>
              <a:schemeClr val="tx1"/>
            </a:solidFill>
            <a:round/>
            <a:headEnd/>
            <a:tailEnd/>
          </a:ln>
        </p:spPr>
        <p:txBody>
          <a:bodyPr wrap="none" anchor="ctr"/>
          <a:lstStyle/>
          <a:p>
            <a:endParaRPr lang="en-GB"/>
          </a:p>
        </p:txBody>
      </p:sp>
      <p:sp>
        <p:nvSpPr>
          <p:cNvPr id="33811" name="Rectangle 19"/>
          <p:cNvSpPr>
            <a:spLocks noChangeArrowheads="1"/>
          </p:cNvSpPr>
          <p:nvPr/>
        </p:nvSpPr>
        <p:spPr bwMode="auto">
          <a:xfrm>
            <a:off x="7415213" y="2276475"/>
            <a:ext cx="720725" cy="433388"/>
          </a:xfrm>
          <a:prstGeom prst="rect">
            <a:avLst/>
          </a:prstGeom>
          <a:solidFill>
            <a:srgbClr val="EBCD91"/>
          </a:solidFill>
          <a:ln w="9525">
            <a:solidFill>
              <a:schemeClr val="tx1"/>
            </a:solidFill>
            <a:miter lim="800000"/>
            <a:headEnd/>
            <a:tailEnd/>
          </a:ln>
        </p:spPr>
        <p:txBody>
          <a:bodyPr wrap="none" anchor="ctr"/>
          <a:lstStyle/>
          <a:p>
            <a:endParaRPr lang="en-GB"/>
          </a:p>
        </p:txBody>
      </p:sp>
      <p:sp>
        <p:nvSpPr>
          <p:cNvPr id="33818" name="Text Box 26"/>
          <p:cNvSpPr txBox="1">
            <a:spLocks noChangeArrowheads="1"/>
          </p:cNvSpPr>
          <p:nvPr/>
        </p:nvSpPr>
        <p:spPr bwMode="auto">
          <a:xfrm>
            <a:off x="4211638" y="1557338"/>
            <a:ext cx="2700337" cy="1466850"/>
          </a:xfrm>
          <a:prstGeom prst="rect">
            <a:avLst/>
          </a:prstGeom>
          <a:solidFill>
            <a:schemeClr val="tx2"/>
          </a:solidFill>
          <a:ln w="9525">
            <a:noFill/>
            <a:miter lim="800000"/>
            <a:headEnd/>
            <a:tailEnd/>
          </a:ln>
        </p:spPr>
        <p:txBody>
          <a:bodyPr>
            <a:spAutoFit/>
          </a:bodyPr>
          <a:lstStyle/>
          <a:p>
            <a:pPr>
              <a:spcBef>
                <a:spcPct val="50000"/>
              </a:spcBef>
            </a:pPr>
            <a:r>
              <a:rPr lang="en-GB">
                <a:solidFill>
                  <a:srgbClr val="FFFFFF"/>
                </a:solidFill>
                <a:latin typeface="Arial" pitchFamily="34" charset="0"/>
              </a:rPr>
              <a:t>ALERT ALERT ALERT</a:t>
            </a:r>
          </a:p>
          <a:p>
            <a:pPr>
              <a:spcBef>
                <a:spcPct val="50000"/>
              </a:spcBef>
            </a:pPr>
            <a:r>
              <a:rPr lang="en-GB">
                <a:solidFill>
                  <a:srgbClr val="FFFFFF"/>
                </a:solidFill>
                <a:latin typeface="Arial" pitchFamily="34" charset="0"/>
              </a:rPr>
              <a:t>Potential threat to our body</a:t>
            </a:r>
          </a:p>
          <a:p>
            <a:pPr>
              <a:spcBef>
                <a:spcPct val="50000"/>
              </a:spcBef>
            </a:pPr>
            <a:r>
              <a:rPr lang="en-GB">
                <a:solidFill>
                  <a:srgbClr val="FFFFFF"/>
                </a:solidFill>
                <a:latin typeface="Arial" pitchFamily="34" charset="0"/>
              </a:rPr>
              <a:t>We must act at once!</a:t>
            </a:r>
            <a:endParaRPr lang="en-US">
              <a:solidFill>
                <a:srgbClr val="FFFFFF"/>
              </a:solidFill>
              <a:latin typeface="Arial" pitchFamily="34" charset="0"/>
            </a:endParaRPr>
          </a:p>
        </p:txBody>
      </p:sp>
      <p:pic>
        <p:nvPicPr>
          <p:cNvPr id="33819" name="Picture 27" descr="policebadge4c"/>
          <p:cNvPicPr>
            <a:picLocks noChangeAspect="1" noChangeArrowheads="1"/>
          </p:cNvPicPr>
          <p:nvPr/>
        </p:nvPicPr>
        <p:blipFill>
          <a:blip r:embed="rId8" cstate="print"/>
          <a:srcRect/>
          <a:stretch>
            <a:fillRect/>
          </a:stretch>
        </p:blipFill>
        <p:spPr bwMode="auto">
          <a:xfrm>
            <a:off x="7488238" y="1339850"/>
            <a:ext cx="590550" cy="688975"/>
          </a:xfrm>
          <a:prstGeom prst="rect">
            <a:avLst/>
          </a:prstGeom>
          <a:solidFill>
            <a:schemeClr val="accent1"/>
          </a:solidFill>
          <a:ln w="9525">
            <a:noFill/>
            <a:miter lim="800000"/>
            <a:headEnd/>
            <a:tailEnd/>
          </a:ln>
        </p:spPr>
      </p:pic>
      <p:sp>
        <p:nvSpPr>
          <p:cNvPr id="33821" name="AutoShape 29"/>
          <p:cNvSpPr>
            <a:spLocks noChangeArrowheads="1"/>
          </p:cNvSpPr>
          <p:nvPr/>
        </p:nvSpPr>
        <p:spPr bwMode="auto">
          <a:xfrm>
            <a:off x="2771775" y="4294188"/>
            <a:ext cx="5832475" cy="1008062"/>
          </a:xfrm>
          <a:prstGeom prst="parallelogram">
            <a:avLst>
              <a:gd name="adj" fmla="val 144646"/>
            </a:avLst>
          </a:prstGeom>
          <a:solidFill>
            <a:srgbClr val="D9977D"/>
          </a:solidFill>
          <a:ln w="9525">
            <a:noFill/>
            <a:miter lim="800000"/>
            <a:headEnd/>
            <a:tailEnd/>
          </a:ln>
        </p:spPr>
        <p:txBody>
          <a:bodyPr wrap="none" anchor="ctr"/>
          <a:lstStyle/>
          <a:p>
            <a:endParaRPr lang="en-GB"/>
          </a:p>
        </p:txBody>
      </p:sp>
      <p:pic>
        <p:nvPicPr>
          <p:cNvPr id="33816" name="Picture 24" descr="MCj02151740000[1]"/>
          <p:cNvPicPr>
            <a:picLocks noChangeAspect="1" noChangeArrowheads="1"/>
          </p:cNvPicPr>
          <p:nvPr/>
        </p:nvPicPr>
        <p:blipFill>
          <a:blip r:embed="rId9" cstate="print"/>
          <a:srcRect/>
          <a:stretch>
            <a:fillRect/>
          </a:stretch>
        </p:blipFill>
        <p:spPr bwMode="auto">
          <a:xfrm>
            <a:off x="5688013" y="3976688"/>
            <a:ext cx="1651000" cy="1296987"/>
          </a:xfrm>
          <a:prstGeom prst="rect">
            <a:avLst/>
          </a:prstGeom>
          <a:noFill/>
          <a:ln w="9525">
            <a:noFill/>
            <a:miter lim="800000"/>
            <a:headEnd/>
            <a:tailEnd/>
          </a:ln>
        </p:spPr>
      </p:pic>
      <p:pic>
        <p:nvPicPr>
          <p:cNvPr id="33817" name="Picture 25" descr="MMj02836940000[1]"/>
          <p:cNvPicPr>
            <a:picLocks noChangeAspect="1" noChangeArrowheads="1" noCrop="1"/>
          </p:cNvPicPr>
          <p:nvPr/>
        </p:nvPicPr>
        <p:blipFill>
          <a:blip r:embed="rId10" cstate="print"/>
          <a:srcRect/>
          <a:stretch>
            <a:fillRect/>
          </a:stretch>
        </p:blipFill>
        <p:spPr bwMode="auto">
          <a:xfrm>
            <a:off x="6262688" y="3644900"/>
            <a:ext cx="609600" cy="619125"/>
          </a:xfrm>
          <a:prstGeom prst="rect">
            <a:avLst/>
          </a:prstGeom>
          <a:noFill/>
          <a:ln w="9525">
            <a:noFill/>
            <a:miter lim="800000"/>
            <a:headEnd/>
            <a:tailEnd/>
          </a:ln>
        </p:spPr>
      </p:pic>
      <p:pic>
        <p:nvPicPr>
          <p:cNvPr id="33812" name="Picture 20" descr="MCj04348560000[1]"/>
          <p:cNvPicPr>
            <a:picLocks noChangeAspect="1" noChangeArrowheads="1"/>
          </p:cNvPicPr>
          <p:nvPr/>
        </p:nvPicPr>
        <p:blipFill>
          <a:blip r:embed="rId11" cstate="print"/>
          <a:srcRect/>
          <a:stretch>
            <a:fillRect/>
          </a:stretch>
        </p:blipFill>
        <p:spPr bwMode="auto">
          <a:xfrm>
            <a:off x="4067175" y="3213100"/>
            <a:ext cx="2286000" cy="1700213"/>
          </a:xfrm>
          <a:prstGeom prst="rect">
            <a:avLst/>
          </a:prstGeom>
          <a:noFill/>
          <a:ln w="9525">
            <a:noFill/>
            <a:miter lim="800000"/>
            <a:headEnd/>
            <a:tailEnd/>
          </a:ln>
        </p:spPr>
      </p:pic>
      <p:grpSp>
        <p:nvGrpSpPr>
          <p:cNvPr id="33813" name="Group 21"/>
          <p:cNvGrpSpPr>
            <a:grpSpLocks/>
          </p:cNvGrpSpPr>
          <p:nvPr/>
        </p:nvGrpSpPr>
        <p:grpSpPr bwMode="auto">
          <a:xfrm>
            <a:off x="4932363" y="3213100"/>
            <a:ext cx="717550" cy="936625"/>
            <a:chOff x="385" y="1026"/>
            <a:chExt cx="453" cy="590"/>
          </a:xfrm>
        </p:grpSpPr>
        <p:sp>
          <p:nvSpPr>
            <p:cNvPr id="34847" name="Oval 22"/>
            <p:cNvSpPr>
              <a:spLocks noChangeArrowheads="1"/>
            </p:cNvSpPr>
            <p:nvPr/>
          </p:nvSpPr>
          <p:spPr bwMode="auto">
            <a:xfrm>
              <a:off x="430" y="1208"/>
              <a:ext cx="363" cy="408"/>
            </a:xfrm>
            <a:prstGeom prst="ellipse">
              <a:avLst/>
            </a:prstGeom>
            <a:gradFill rotWithShape="1">
              <a:gsLst>
                <a:gs pos="0">
                  <a:srgbClr val="FFFF99"/>
                </a:gs>
                <a:gs pos="100000">
                  <a:srgbClr val="FFFF00"/>
                </a:gs>
              </a:gsLst>
              <a:lin ang="5400000" scaled="1"/>
            </a:gradFill>
            <a:ln w="9525">
              <a:solidFill>
                <a:schemeClr val="tx1"/>
              </a:solidFill>
              <a:round/>
              <a:headEnd/>
              <a:tailEnd/>
            </a:ln>
          </p:spPr>
          <p:txBody>
            <a:bodyPr wrap="none" anchor="ctr"/>
            <a:lstStyle/>
            <a:p>
              <a:endParaRPr lang="en-GB"/>
            </a:p>
          </p:txBody>
        </p:sp>
        <p:pic>
          <p:nvPicPr>
            <p:cNvPr id="34848" name="Picture 23"/>
            <p:cNvPicPr>
              <a:picLocks noChangeAspect="1" noChangeArrowheads="1"/>
            </p:cNvPicPr>
            <p:nvPr/>
          </p:nvPicPr>
          <p:blipFill>
            <a:blip r:embed="rId12" cstate="print"/>
            <a:srcRect t="5144" b="7687"/>
            <a:stretch>
              <a:fillRect/>
            </a:stretch>
          </p:blipFill>
          <p:spPr bwMode="auto">
            <a:xfrm>
              <a:off x="385" y="1026"/>
              <a:ext cx="453" cy="395"/>
            </a:xfrm>
            <a:prstGeom prst="rect">
              <a:avLst/>
            </a:prstGeom>
            <a:noFill/>
            <a:ln w="9525">
              <a:noFill/>
              <a:miter lim="800000"/>
              <a:headEnd/>
              <a:tailEnd/>
            </a:ln>
          </p:spPr>
        </p:pic>
      </p:grpSp>
      <p:grpSp>
        <p:nvGrpSpPr>
          <p:cNvPr id="33822" name="Group 30"/>
          <p:cNvGrpSpPr>
            <a:grpSpLocks/>
          </p:cNvGrpSpPr>
          <p:nvPr/>
        </p:nvGrpSpPr>
        <p:grpSpPr bwMode="auto">
          <a:xfrm>
            <a:off x="7451725" y="3502025"/>
            <a:ext cx="717550" cy="936625"/>
            <a:chOff x="385" y="1026"/>
            <a:chExt cx="453" cy="590"/>
          </a:xfrm>
        </p:grpSpPr>
        <p:sp>
          <p:nvSpPr>
            <p:cNvPr id="34845" name="Oval 31"/>
            <p:cNvSpPr>
              <a:spLocks noChangeArrowheads="1"/>
            </p:cNvSpPr>
            <p:nvPr/>
          </p:nvSpPr>
          <p:spPr bwMode="auto">
            <a:xfrm>
              <a:off x="430" y="1208"/>
              <a:ext cx="363" cy="408"/>
            </a:xfrm>
            <a:prstGeom prst="ellipse">
              <a:avLst/>
            </a:prstGeom>
            <a:gradFill rotWithShape="1">
              <a:gsLst>
                <a:gs pos="0">
                  <a:srgbClr val="FFFF99"/>
                </a:gs>
                <a:gs pos="100000">
                  <a:srgbClr val="FFFF00"/>
                </a:gs>
              </a:gsLst>
              <a:lin ang="5400000" scaled="1"/>
            </a:gradFill>
            <a:ln w="9525">
              <a:solidFill>
                <a:schemeClr val="tx1"/>
              </a:solidFill>
              <a:round/>
              <a:headEnd/>
              <a:tailEnd/>
            </a:ln>
          </p:spPr>
          <p:txBody>
            <a:bodyPr wrap="none" anchor="ctr"/>
            <a:lstStyle/>
            <a:p>
              <a:endParaRPr lang="en-GB"/>
            </a:p>
          </p:txBody>
        </p:sp>
        <p:pic>
          <p:nvPicPr>
            <p:cNvPr id="34846" name="Picture 32"/>
            <p:cNvPicPr>
              <a:picLocks noChangeAspect="1" noChangeArrowheads="1"/>
            </p:cNvPicPr>
            <p:nvPr/>
          </p:nvPicPr>
          <p:blipFill>
            <a:blip r:embed="rId12" cstate="print"/>
            <a:srcRect t="5144" b="7687"/>
            <a:stretch>
              <a:fillRect/>
            </a:stretch>
          </p:blipFill>
          <p:spPr bwMode="auto">
            <a:xfrm>
              <a:off x="385" y="1026"/>
              <a:ext cx="453" cy="395"/>
            </a:xfrm>
            <a:prstGeom prst="rect">
              <a:avLst/>
            </a:prstGeom>
            <a:noFill/>
            <a:ln w="9525">
              <a:noFill/>
              <a:miter lim="800000"/>
              <a:headEnd/>
              <a:tailEnd/>
            </a:ln>
          </p:spPr>
        </p:pic>
      </p:grpSp>
      <p:grpSp>
        <p:nvGrpSpPr>
          <p:cNvPr id="33825" name="Group 33"/>
          <p:cNvGrpSpPr>
            <a:grpSpLocks/>
          </p:cNvGrpSpPr>
          <p:nvPr/>
        </p:nvGrpSpPr>
        <p:grpSpPr bwMode="auto">
          <a:xfrm>
            <a:off x="3995738" y="4005263"/>
            <a:ext cx="717550" cy="936625"/>
            <a:chOff x="385" y="1026"/>
            <a:chExt cx="453" cy="590"/>
          </a:xfrm>
        </p:grpSpPr>
        <p:sp>
          <p:nvSpPr>
            <p:cNvPr id="34843" name="Oval 34"/>
            <p:cNvSpPr>
              <a:spLocks noChangeArrowheads="1"/>
            </p:cNvSpPr>
            <p:nvPr/>
          </p:nvSpPr>
          <p:spPr bwMode="auto">
            <a:xfrm>
              <a:off x="430" y="1208"/>
              <a:ext cx="363" cy="408"/>
            </a:xfrm>
            <a:prstGeom prst="ellipse">
              <a:avLst/>
            </a:prstGeom>
            <a:gradFill rotWithShape="1">
              <a:gsLst>
                <a:gs pos="0">
                  <a:srgbClr val="FFFF99"/>
                </a:gs>
                <a:gs pos="100000">
                  <a:srgbClr val="FFFF00"/>
                </a:gs>
              </a:gsLst>
              <a:lin ang="5400000" scaled="1"/>
            </a:gradFill>
            <a:ln w="9525">
              <a:solidFill>
                <a:schemeClr val="tx1"/>
              </a:solidFill>
              <a:round/>
              <a:headEnd/>
              <a:tailEnd/>
            </a:ln>
          </p:spPr>
          <p:txBody>
            <a:bodyPr wrap="none" anchor="ctr"/>
            <a:lstStyle/>
            <a:p>
              <a:endParaRPr lang="en-GB"/>
            </a:p>
          </p:txBody>
        </p:sp>
        <p:pic>
          <p:nvPicPr>
            <p:cNvPr id="34844" name="Picture 35"/>
            <p:cNvPicPr>
              <a:picLocks noChangeAspect="1" noChangeArrowheads="1"/>
            </p:cNvPicPr>
            <p:nvPr/>
          </p:nvPicPr>
          <p:blipFill>
            <a:blip r:embed="rId12" cstate="print"/>
            <a:srcRect t="5144" b="7687"/>
            <a:stretch>
              <a:fillRect/>
            </a:stretch>
          </p:blipFill>
          <p:spPr bwMode="auto">
            <a:xfrm>
              <a:off x="385" y="1026"/>
              <a:ext cx="453" cy="395"/>
            </a:xfrm>
            <a:prstGeom prst="rect">
              <a:avLst/>
            </a:prstGeom>
            <a:noFill/>
            <a:ln w="9525">
              <a:noFill/>
              <a:miter lim="800000"/>
              <a:headEnd/>
              <a:tailEnd/>
            </a:ln>
          </p:spPr>
        </p:pic>
      </p:grpSp>
      <p:pic>
        <p:nvPicPr>
          <p:cNvPr id="33828" name="Picture 36">
            <a:hlinkClick r:id="" action="ppaction://media"/>
          </p:cNvPr>
          <p:cNvPicPr>
            <a:picLocks noRot="1" noChangeAspect="1" noChangeArrowheads="1"/>
          </p:cNvPicPr>
          <p:nvPr>
            <a:wavAudioFile r:embed="rId2" name="MSj03883630000[1].wav"/>
          </p:nvPr>
        </p:nvPicPr>
        <p:blipFill>
          <a:blip r:embed="rId13" cstate="print"/>
          <a:srcRect/>
          <a:stretch>
            <a:fillRect/>
          </a:stretch>
        </p:blipFill>
        <p:spPr bwMode="auto">
          <a:xfrm>
            <a:off x="6443663" y="3862388"/>
            <a:ext cx="304800" cy="304800"/>
          </a:xfrm>
          <a:prstGeom prst="rect">
            <a:avLst/>
          </a:prstGeom>
          <a:noFill/>
          <a:ln w="9525">
            <a:noFill/>
            <a:miter lim="800000"/>
            <a:headEnd/>
            <a:tailEnd/>
          </a:ln>
        </p:spPr>
      </p:pic>
      <p:pic>
        <p:nvPicPr>
          <p:cNvPr id="33829" name="Picture 37">
            <a:hlinkClick r:id="" action="ppaction://media"/>
          </p:cNvPr>
          <p:cNvPicPr>
            <a:picLocks noRot="1" noChangeAspect="1" noChangeArrowheads="1"/>
          </p:cNvPicPr>
          <p:nvPr>
            <a:wavAudioFile r:embed="rId3" name="MSSN00771A0000[1].wav"/>
          </p:nvPr>
        </p:nvPicPr>
        <p:blipFill>
          <a:blip r:embed="rId13" cstate="print"/>
          <a:srcRect/>
          <a:stretch>
            <a:fillRect/>
          </a:stretch>
        </p:blipFill>
        <p:spPr bwMode="auto">
          <a:xfrm>
            <a:off x="3276600" y="3933825"/>
            <a:ext cx="304800" cy="304800"/>
          </a:xfrm>
          <a:prstGeom prst="rect">
            <a:avLst/>
          </a:prstGeom>
          <a:noFill/>
          <a:ln w="9525">
            <a:noFill/>
            <a:miter lim="800000"/>
            <a:headEnd/>
            <a:tailEnd/>
          </a:ln>
        </p:spPr>
      </p:pic>
      <p:pic>
        <p:nvPicPr>
          <p:cNvPr id="33830" name="Picture 38">
            <a:hlinkClick r:id="" action="ppaction://media"/>
          </p:cNvPr>
          <p:cNvPicPr>
            <a:picLocks noRot="1" noChangeAspect="1" noChangeArrowheads="1"/>
          </p:cNvPicPr>
          <p:nvPr>
            <a:wavAudioFile r:embed="rId4" name="MSSN00925A0000[1].wav"/>
          </p:nvPr>
        </p:nvPicPr>
        <p:blipFill>
          <a:blip r:embed="rId13" cstate="print"/>
          <a:srcRect/>
          <a:stretch>
            <a:fillRect/>
          </a:stretch>
        </p:blipFill>
        <p:spPr bwMode="auto">
          <a:xfrm>
            <a:off x="4419600" y="3205163"/>
            <a:ext cx="304800" cy="304800"/>
          </a:xfrm>
          <a:prstGeom prst="rect">
            <a:avLst/>
          </a:prstGeom>
          <a:noFill/>
          <a:ln w="9525">
            <a:noFill/>
            <a:miter lim="800000"/>
            <a:headEnd/>
            <a:tailEnd/>
          </a:ln>
        </p:spPr>
      </p:pic>
      <p:sp>
        <p:nvSpPr>
          <p:cNvPr id="34841" name="TextBox 31"/>
          <p:cNvSpPr txBox="1">
            <a:spLocks noChangeArrowheads="1"/>
          </p:cNvSpPr>
          <p:nvPr/>
        </p:nvSpPr>
        <p:spPr bwMode="auto">
          <a:xfrm>
            <a:off x="323850" y="5589588"/>
            <a:ext cx="8820150" cy="1190625"/>
          </a:xfrm>
          <a:prstGeom prst="rect">
            <a:avLst/>
          </a:prstGeom>
          <a:noFill/>
          <a:ln w="9525">
            <a:noFill/>
            <a:miter lim="800000"/>
            <a:headEnd/>
            <a:tailEnd/>
          </a:ln>
        </p:spPr>
        <p:txBody>
          <a:bodyPr>
            <a:spAutoFit/>
          </a:bodyPr>
          <a:lstStyle/>
          <a:p>
            <a:r>
              <a:rPr lang="en-GB">
                <a:latin typeface="Comic Sans MS" pitchFamily="66" charset="0"/>
              </a:rPr>
              <a:t>The </a:t>
            </a:r>
            <a:r>
              <a:rPr lang="en-GB">
                <a:solidFill>
                  <a:srgbClr val="FF0000"/>
                </a:solidFill>
                <a:latin typeface="Comic Sans MS" pitchFamily="66" charset="0"/>
              </a:rPr>
              <a:t>DENDRITIC</a:t>
            </a:r>
            <a:r>
              <a:rPr lang="en-GB">
                <a:latin typeface="Comic Sans MS" pitchFamily="66" charset="0"/>
              </a:rPr>
              <a:t> cells find the bugs. When they find bugs they go to lymph nodes (hint you have lymph nodes in your neck and sometimes they get big and sore when you are poorly).The dendritic cells alert your own little police cells of the threat.</a:t>
            </a:r>
          </a:p>
        </p:txBody>
      </p:sp>
      <p:sp>
        <p:nvSpPr>
          <p:cNvPr id="33" name="TextBox 32"/>
          <p:cNvSpPr txBox="1">
            <a:spLocks noChangeArrowheads="1"/>
          </p:cNvSpPr>
          <p:nvPr/>
        </p:nvSpPr>
        <p:spPr bwMode="auto">
          <a:xfrm>
            <a:off x="7796213" y="6443663"/>
            <a:ext cx="1312862" cy="369887"/>
          </a:xfrm>
          <a:prstGeom prst="rect">
            <a:avLst/>
          </a:prstGeom>
          <a:solidFill>
            <a:srgbClr val="00B050"/>
          </a:solidFill>
          <a:ln w="9525">
            <a:noFill/>
            <a:miter lim="800000"/>
            <a:headEnd/>
            <a:tailEnd/>
          </a:ln>
        </p:spPr>
        <p:txBody>
          <a:bodyPr wrap="none">
            <a:spAutoFit/>
          </a:bodyPr>
          <a:lstStyle/>
          <a:p>
            <a:r>
              <a:rPr lang="en-GB">
                <a:latin typeface="Comic Sans MS" pitchFamily="66" charset="0"/>
              </a:rPr>
              <a:t>Next slide</a:t>
            </a:r>
          </a:p>
        </p:txBody>
      </p:sp>
      <p:sp>
        <p:nvSpPr>
          <p:cNvPr id="18" name="TextBox 17"/>
          <p:cNvSpPr txBox="1">
            <a:spLocks noChangeArrowheads="1"/>
          </p:cNvSpPr>
          <p:nvPr/>
        </p:nvSpPr>
        <p:spPr bwMode="auto">
          <a:xfrm>
            <a:off x="6686550" y="6216650"/>
            <a:ext cx="2457450" cy="641350"/>
          </a:xfrm>
          <a:prstGeom prst="rect">
            <a:avLst/>
          </a:prstGeom>
          <a:solidFill>
            <a:srgbClr val="00B050"/>
          </a:solidFill>
          <a:ln w="9525">
            <a:noFill/>
            <a:miter lim="800000"/>
            <a:headEnd/>
            <a:tailEnd/>
          </a:ln>
        </p:spPr>
        <p:txBody>
          <a:bodyPr wrap="none">
            <a:spAutoFit/>
          </a:bodyPr>
          <a:lstStyle/>
          <a:p>
            <a:r>
              <a:rPr lang="en-GB">
                <a:latin typeface="Comic Sans MS" pitchFamily="66" charset="0"/>
              </a:rPr>
              <a:t>Press down arrow for</a:t>
            </a:r>
          </a:p>
          <a:p>
            <a:r>
              <a:rPr lang="en-GB">
                <a:latin typeface="Comic Sans MS" pitchFamily="66" charset="0"/>
              </a:rPr>
              <a:t>Next slide</a:t>
            </a:r>
          </a:p>
        </p:txBody>
      </p:sp>
    </p:spTree>
    <p:custDataLst>
      <p:tags r:id="rId1"/>
    </p:custDataLst>
  </p:cSld>
  <p:clrMapOvr>
    <a:masterClrMapping/>
  </p:clrMapOvr>
  <p:transition spd="slow" advClick="0" advTm="3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 0 C 0.04722 0.02477 0.09445 0.04977 0.15868 0.04514 C 0.22292 0.04051 0.33108 -0.01458 0.38524 -0.02732 C 0.43924 -0.04005 0.46077 -0.03565 0.48229 -0.03125 " pathEditMode="relative" ptsTypes="aaaA">
                                      <p:cBhvr>
                                        <p:cTn id="6" dur="2000" fill="hold"/>
                                        <p:tgtEl>
                                          <p:spTgt spid="33800"/>
                                        </p:tgtEl>
                                        <p:attrNameLst>
                                          <p:attrName>ppt_x</p:attrName>
                                          <p:attrName>ppt_y</p:attrName>
                                        </p:attrNameLst>
                                      </p:cBhvr>
                                    </p:animMotion>
                                  </p:childTnLst>
                                </p:cTn>
                              </p:par>
                              <p:par>
                                <p:cTn id="7" presetID="0" presetClass="path" presetSubtype="0" fill="hold" grpId="0" nodeType="withEffect">
                                  <p:stCondLst>
                                    <p:cond delay="0"/>
                                  </p:stCondLst>
                                  <p:childTnLst>
                                    <p:animMotion origin="layout" path="M 0 0 C 0.04722 0.02477 0.09445 0.04977 0.15868 0.04514 C 0.22292 0.04051 0.33108 -0.01458 0.38524 -0.02732 C 0.43924 -0.04005 0.46077 -0.03565 0.48229 -0.03125 " pathEditMode="relative" ptsTypes="aaaA">
                                      <p:cBhvr>
                                        <p:cTn id="8" dur="2000" fill="hold"/>
                                        <p:tgtEl>
                                          <p:spTgt spid="33801"/>
                                        </p:tgtEl>
                                        <p:attrNameLst>
                                          <p:attrName>ppt_x</p:attrName>
                                          <p:attrName>ppt_y</p:attrName>
                                        </p:attrNameLst>
                                      </p:cBhvr>
                                    </p:animMotion>
                                  </p:childTnLst>
                                </p:cTn>
                              </p:par>
                              <p:par>
                                <p:cTn id="9" presetID="0" presetClass="path" presetSubtype="0" fill="hold" grpId="0" nodeType="withEffect">
                                  <p:stCondLst>
                                    <p:cond delay="0"/>
                                  </p:stCondLst>
                                  <p:childTnLst>
                                    <p:animMotion origin="layout" path="M 0 0 C 0.04722 0.02477 0.09445 0.04977 0.15868 0.04514 C 0.22292 0.04051 0.33108 -0.01458 0.38524 -0.02732 C 0.43924 -0.04005 0.46077 -0.03565 0.48229 -0.03125 " pathEditMode="relative" ptsTypes="aaaA">
                                      <p:cBhvr>
                                        <p:cTn id="10" dur="2000" fill="hold"/>
                                        <p:tgtEl>
                                          <p:spTgt spid="33803"/>
                                        </p:tgtEl>
                                        <p:attrNameLst>
                                          <p:attrName>ppt_x</p:attrName>
                                          <p:attrName>ppt_y</p:attrName>
                                        </p:attrNameLst>
                                      </p:cBhvr>
                                    </p:animMotion>
                                  </p:childTnLst>
                                </p:cTn>
                              </p:par>
                              <p:par>
                                <p:cTn id="11" presetID="0" presetClass="path" presetSubtype="0" fill="hold" grpId="0" nodeType="withEffect">
                                  <p:stCondLst>
                                    <p:cond delay="0"/>
                                  </p:stCondLst>
                                  <p:childTnLst>
                                    <p:animMotion origin="layout" path="M 0 0 C 0.04722 0.02477 0.09445 0.04977 0.15868 0.04514 C 0.22292 0.04051 0.33108 -0.01458 0.38524 -0.02732 C 0.43924 -0.04005 0.46077 -0.03565 0.48229 -0.03125 " pathEditMode="relative" ptsTypes="aaaA">
                                      <p:cBhvr>
                                        <p:cTn id="12" dur="2000" fill="hold"/>
                                        <p:tgtEl>
                                          <p:spTgt spid="33802"/>
                                        </p:tgtEl>
                                        <p:attrNameLst>
                                          <p:attrName>ppt_x</p:attrName>
                                          <p:attrName>ppt_y</p:attrName>
                                        </p:attrNameLst>
                                      </p:cBhvr>
                                    </p:animMotion>
                                  </p:childTnLst>
                                </p:cTn>
                              </p:par>
                              <p:par>
                                <p:cTn id="13" presetID="0" presetClass="path" presetSubtype="0" fill="hold" grpId="0" nodeType="withEffect">
                                  <p:stCondLst>
                                    <p:cond delay="0"/>
                                  </p:stCondLst>
                                  <p:childTnLst>
                                    <p:animMotion origin="layout" path="M 0 0 C 0.04722 0.02477 0.09445 0.04977 0.15868 0.04514 C 0.22292 0.04051 0.33108 -0.01458 0.38524 -0.02732 C 0.43924 -0.04005 0.46077 -0.03565 0.48229 -0.03125 " pathEditMode="relative" ptsTypes="aaaA">
                                      <p:cBhvr>
                                        <p:cTn id="14" dur="2000" fill="hold"/>
                                        <p:tgtEl>
                                          <p:spTgt spid="33799"/>
                                        </p:tgtEl>
                                        <p:attrNameLst>
                                          <p:attrName>ppt_x</p:attrName>
                                          <p:attrName>ppt_y</p:attrName>
                                        </p:attrNameLst>
                                      </p:cBhvr>
                                    </p:animMotion>
                                  </p:childTnLst>
                                </p:cTn>
                              </p:par>
                            </p:childTnLst>
                          </p:cTn>
                        </p:par>
                        <p:par>
                          <p:cTn id="15" fill="hold">
                            <p:stCondLst>
                              <p:cond delay="2000"/>
                            </p:stCondLst>
                            <p:childTnLst>
                              <p:par>
                                <p:cTn id="16" presetID="10" presetClass="entr" presetSubtype="0" fill="hold" nodeType="afterEffect">
                                  <p:stCondLst>
                                    <p:cond delay="1000"/>
                                  </p:stCondLst>
                                  <p:childTnLst>
                                    <p:set>
                                      <p:cBhvr>
                                        <p:cTn id="17" dur="1" fill="hold">
                                          <p:stCondLst>
                                            <p:cond delay="0"/>
                                          </p:stCondLst>
                                        </p:cTn>
                                        <p:tgtEl>
                                          <p:spTgt spid="33805"/>
                                        </p:tgtEl>
                                        <p:attrNameLst>
                                          <p:attrName>style.visibility</p:attrName>
                                        </p:attrNameLst>
                                      </p:cBhvr>
                                      <p:to>
                                        <p:strVal val="visible"/>
                                      </p:to>
                                    </p:set>
                                    <p:animEffect transition="in" filter="fade">
                                      <p:cBhvr>
                                        <p:cTn id="18" dur="2000"/>
                                        <p:tgtEl>
                                          <p:spTgt spid="33805"/>
                                        </p:tgtEl>
                                      </p:cBhvr>
                                    </p:animEffect>
                                  </p:childTnLst>
                                </p:cTn>
                              </p:par>
                            </p:childTnLst>
                          </p:cTn>
                        </p:par>
                        <p:par>
                          <p:cTn id="19" fill="hold">
                            <p:stCondLst>
                              <p:cond delay="5000"/>
                            </p:stCondLst>
                            <p:childTnLst>
                              <p:par>
                                <p:cTn id="20" presetID="1" presetClass="mediacall" presetSubtype="0" fill="hold" nodeType="afterEffect">
                                  <p:stCondLst>
                                    <p:cond delay="1000"/>
                                  </p:stCondLst>
                                  <p:childTnLst>
                                    <p:cmd type="call" cmd="playFrom(0.0)">
                                      <p:cBhvr>
                                        <p:cTn id="21" dur="1" fill="hold"/>
                                        <p:tgtEl>
                                          <p:spTgt spid="33830"/>
                                        </p:tgtEl>
                                      </p:cBhvr>
                                    </p:cmd>
                                  </p:childTnLst>
                                </p:cTn>
                              </p:par>
                            </p:childTnLst>
                          </p:cTn>
                        </p:par>
                        <p:par>
                          <p:cTn id="22" fill="hold">
                            <p:stCondLst>
                              <p:cond delay="6137"/>
                            </p:stCondLst>
                            <p:childTnLst>
                              <p:par>
                                <p:cTn id="23" presetID="26" presetClass="emph" presetSubtype="0" repeatCount="4000" fill="hold" grpId="1" nodeType="afterEffect">
                                  <p:stCondLst>
                                    <p:cond delay="1500"/>
                                  </p:stCondLst>
                                  <p:childTnLst>
                                    <p:animEffect transition="out" filter="fade">
                                      <p:cBhvr>
                                        <p:cTn id="24" dur="1000" tmFilter="0, 0; .2, .5; .8, .5; 1, 0"/>
                                        <p:tgtEl>
                                          <p:spTgt spid="33802"/>
                                        </p:tgtEl>
                                      </p:cBhvr>
                                    </p:animEffect>
                                    <p:animScale>
                                      <p:cBhvr>
                                        <p:cTn id="25" dur="500" autoRev="1" fill="hold"/>
                                        <p:tgtEl>
                                          <p:spTgt spid="33802"/>
                                        </p:tgtEl>
                                      </p:cBhvr>
                                      <p:by x="105000" y="105000"/>
                                    </p:animScale>
                                  </p:childTnLst>
                                </p:cTn>
                              </p:par>
                              <p:par>
                                <p:cTn id="26" presetID="1" presetClass="mediacall" presetSubtype="0" fill="hold" nodeType="withEffect">
                                  <p:stCondLst>
                                    <p:cond delay="1500"/>
                                  </p:stCondLst>
                                  <p:childTnLst>
                                    <p:cmd type="call" cmd="playFrom(0.0)">
                                      <p:cBhvr>
                                        <p:cTn id="27" dur="3629" fill="hold"/>
                                        <p:tgtEl>
                                          <p:spTgt spid="33829"/>
                                        </p:tgtEl>
                                      </p:cBhvr>
                                    </p:cmd>
                                  </p:childTnLst>
                                </p:cTn>
                              </p:par>
                            </p:childTnLst>
                          </p:cTn>
                        </p:par>
                        <p:par>
                          <p:cTn id="28" fill="hold">
                            <p:stCondLst>
                              <p:cond delay="11637"/>
                            </p:stCondLst>
                            <p:childTnLst>
                              <p:par>
                                <p:cTn id="29" presetID="10" presetClass="exit" presetSubtype="0" fill="hold" grpId="1" nodeType="afterEffect">
                                  <p:stCondLst>
                                    <p:cond delay="0"/>
                                  </p:stCondLst>
                                  <p:childTnLst>
                                    <p:animEffect transition="out" filter="fade">
                                      <p:cBhvr>
                                        <p:cTn id="30" dur="2000"/>
                                        <p:tgtEl>
                                          <p:spTgt spid="33800"/>
                                        </p:tgtEl>
                                      </p:cBhvr>
                                    </p:animEffect>
                                    <p:set>
                                      <p:cBhvr>
                                        <p:cTn id="31" dur="1" fill="hold">
                                          <p:stCondLst>
                                            <p:cond delay="1999"/>
                                          </p:stCondLst>
                                        </p:cTn>
                                        <p:tgtEl>
                                          <p:spTgt spid="3380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33801"/>
                                        </p:tgtEl>
                                      </p:cBhvr>
                                    </p:animEffect>
                                    <p:set>
                                      <p:cBhvr>
                                        <p:cTn id="34" dur="1" fill="hold">
                                          <p:stCondLst>
                                            <p:cond delay="1999"/>
                                          </p:stCondLst>
                                        </p:cTn>
                                        <p:tgtEl>
                                          <p:spTgt spid="33801"/>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000"/>
                                        <p:tgtEl>
                                          <p:spTgt spid="33803"/>
                                        </p:tgtEl>
                                      </p:cBhvr>
                                    </p:animEffect>
                                    <p:set>
                                      <p:cBhvr>
                                        <p:cTn id="37" dur="1" fill="hold">
                                          <p:stCondLst>
                                            <p:cond delay="1999"/>
                                          </p:stCondLst>
                                        </p:cTn>
                                        <p:tgtEl>
                                          <p:spTgt spid="33803"/>
                                        </p:tgtEl>
                                        <p:attrNameLst>
                                          <p:attrName>style.visibility</p:attrName>
                                        </p:attrNameLst>
                                      </p:cBhvr>
                                      <p:to>
                                        <p:strVal val="hidden"/>
                                      </p:to>
                                    </p:set>
                                  </p:childTnLst>
                                </p:cTn>
                              </p:par>
                              <p:par>
                                <p:cTn id="38" presetID="10" presetClass="exit" presetSubtype="0" fill="hold" grpId="2" nodeType="withEffect">
                                  <p:stCondLst>
                                    <p:cond delay="0"/>
                                  </p:stCondLst>
                                  <p:childTnLst>
                                    <p:animEffect transition="out" filter="fade">
                                      <p:cBhvr>
                                        <p:cTn id="39" dur="2000"/>
                                        <p:tgtEl>
                                          <p:spTgt spid="33802"/>
                                        </p:tgtEl>
                                      </p:cBhvr>
                                    </p:animEffect>
                                    <p:set>
                                      <p:cBhvr>
                                        <p:cTn id="40" dur="1" fill="hold">
                                          <p:stCondLst>
                                            <p:cond delay="1999"/>
                                          </p:stCondLst>
                                        </p:cTn>
                                        <p:tgtEl>
                                          <p:spTgt spid="3380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2000"/>
                                        <p:tgtEl>
                                          <p:spTgt spid="33799"/>
                                        </p:tgtEl>
                                      </p:cBhvr>
                                    </p:animEffect>
                                    <p:set>
                                      <p:cBhvr>
                                        <p:cTn id="43" dur="1" fill="hold">
                                          <p:stCondLst>
                                            <p:cond delay="1999"/>
                                          </p:stCondLst>
                                        </p:cTn>
                                        <p:tgtEl>
                                          <p:spTgt spid="33799"/>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33805"/>
                                        </p:tgtEl>
                                      </p:cBhvr>
                                    </p:animEffect>
                                    <p:set>
                                      <p:cBhvr>
                                        <p:cTn id="46" dur="1" fill="hold">
                                          <p:stCondLst>
                                            <p:cond delay="1999"/>
                                          </p:stCondLst>
                                        </p:cTn>
                                        <p:tgtEl>
                                          <p:spTgt spid="33805"/>
                                        </p:tgtEl>
                                        <p:attrNameLst>
                                          <p:attrName>style.visibility</p:attrName>
                                        </p:attrNameLst>
                                      </p:cBhvr>
                                      <p:to>
                                        <p:strVal val="hidden"/>
                                      </p:to>
                                    </p:set>
                                  </p:childTnLst>
                                </p:cTn>
                              </p:par>
                            </p:childTnLst>
                          </p:cTn>
                        </p:par>
                        <p:par>
                          <p:cTn id="47" fill="hold">
                            <p:stCondLst>
                              <p:cond delay="13637"/>
                            </p:stCondLst>
                            <p:childTnLst>
                              <p:par>
                                <p:cTn id="48" presetID="10" presetClass="entr" presetSubtype="0" fill="hold" grpId="0" nodeType="afterEffect">
                                  <p:stCondLst>
                                    <p:cond delay="0"/>
                                  </p:stCondLst>
                                  <p:childTnLst>
                                    <p:set>
                                      <p:cBhvr>
                                        <p:cTn id="49" dur="1" fill="hold">
                                          <p:stCondLst>
                                            <p:cond delay="0"/>
                                          </p:stCondLst>
                                        </p:cTn>
                                        <p:tgtEl>
                                          <p:spTgt spid="33818">
                                            <p:bg/>
                                          </p:spTgt>
                                        </p:tgtEl>
                                        <p:attrNameLst>
                                          <p:attrName>style.visibility</p:attrName>
                                        </p:attrNameLst>
                                      </p:cBhvr>
                                      <p:to>
                                        <p:strVal val="visible"/>
                                      </p:to>
                                    </p:set>
                                    <p:animEffect transition="in" filter="fade">
                                      <p:cBhvr>
                                        <p:cTn id="50" dur="2000"/>
                                        <p:tgtEl>
                                          <p:spTgt spid="33818">
                                            <p:bg/>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3812"/>
                                        </p:tgtEl>
                                        <p:attrNameLst>
                                          <p:attrName>style.visibility</p:attrName>
                                        </p:attrNameLst>
                                      </p:cBhvr>
                                      <p:to>
                                        <p:strVal val="visible"/>
                                      </p:to>
                                    </p:set>
                                    <p:animEffect transition="in" filter="fade">
                                      <p:cBhvr>
                                        <p:cTn id="53" dur="2000"/>
                                        <p:tgtEl>
                                          <p:spTgt spid="3381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821"/>
                                        </p:tgtEl>
                                        <p:attrNameLst>
                                          <p:attrName>style.visibility</p:attrName>
                                        </p:attrNameLst>
                                      </p:cBhvr>
                                      <p:to>
                                        <p:strVal val="visible"/>
                                      </p:to>
                                    </p:set>
                                    <p:animEffect transition="in" filter="fade">
                                      <p:cBhvr>
                                        <p:cTn id="56" dur="2000"/>
                                        <p:tgtEl>
                                          <p:spTgt spid="33821"/>
                                        </p:tgtEl>
                                      </p:cBhvr>
                                    </p:animEffect>
                                  </p:childTnLst>
                                </p:cTn>
                              </p:par>
                              <p:par>
                                <p:cTn id="57" presetID="10" presetClass="entr" presetSubtype="0" fill="hold" nodeType="withEffect">
                                  <p:stCondLst>
                                    <p:cond delay="0"/>
                                  </p:stCondLst>
                                  <p:childTnLst>
                                    <p:set>
                                      <p:cBhvr>
                                        <p:cTn id="58" dur="1" fill="hold">
                                          <p:stCondLst>
                                            <p:cond delay="0"/>
                                          </p:stCondLst>
                                        </p:cTn>
                                        <p:tgtEl>
                                          <p:spTgt spid="33817"/>
                                        </p:tgtEl>
                                        <p:attrNameLst>
                                          <p:attrName>style.visibility</p:attrName>
                                        </p:attrNameLst>
                                      </p:cBhvr>
                                      <p:to>
                                        <p:strVal val="visible"/>
                                      </p:to>
                                    </p:set>
                                    <p:animEffect transition="in" filter="fade">
                                      <p:cBhvr>
                                        <p:cTn id="59" dur="2000"/>
                                        <p:tgtEl>
                                          <p:spTgt spid="33817"/>
                                        </p:tgtEl>
                                      </p:cBhvr>
                                    </p:animEffect>
                                  </p:childTnLst>
                                </p:cTn>
                              </p:par>
                              <p:par>
                                <p:cTn id="60" presetID="10" presetClass="entr" presetSubtype="0" fill="hold" nodeType="withEffect">
                                  <p:stCondLst>
                                    <p:cond delay="0"/>
                                  </p:stCondLst>
                                  <p:childTnLst>
                                    <p:set>
                                      <p:cBhvr>
                                        <p:cTn id="61" dur="1" fill="hold">
                                          <p:stCondLst>
                                            <p:cond delay="0"/>
                                          </p:stCondLst>
                                        </p:cTn>
                                        <p:tgtEl>
                                          <p:spTgt spid="33816"/>
                                        </p:tgtEl>
                                        <p:attrNameLst>
                                          <p:attrName>style.visibility</p:attrName>
                                        </p:attrNameLst>
                                      </p:cBhvr>
                                      <p:to>
                                        <p:strVal val="visible"/>
                                      </p:to>
                                    </p:set>
                                    <p:animEffect transition="in" filter="fade">
                                      <p:cBhvr>
                                        <p:cTn id="62" dur="2000"/>
                                        <p:tgtEl>
                                          <p:spTgt spid="3381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809"/>
                                        </p:tgtEl>
                                        <p:attrNameLst>
                                          <p:attrName>style.visibility</p:attrName>
                                        </p:attrNameLst>
                                      </p:cBhvr>
                                      <p:to>
                                        <p:strVal val="visible"/>
                                      </p:to>
                                    </p:set>
                                    <p:animEffect transition="in" filter="fade">
                                      <p:cBhvr>
                                        <p:cTn id="65" dur="2000"/>
                                        <p:tgtEl>
                                          <p:spTgt spid="3380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810"/>
                                        </p:tgtEl>
                                        <p:attrNameLst>
                                          <p:attrName>style.visibility</p:attrName>
                                        </p:attrNameLst>
                                      </p:cBhvr>
                                      <p:to>
                                        <p:strVal val="visible"/>
                                      </p:to>
                                    </p:set>
                                    <p:animEffect transition="in" filter="fade">
                                      <p:cBhvr>
                                        <p:cTn id="68" dur="2000"/>
                                        <p:tgtEl>
                                          <p:spTgt spid="3381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3811"/>
                                        </p:tgtEl>
                                        <p:attrNameLst>
                                          <p:attrName>style.visibility</p:attrName>
                                        </p:attrNameLst>
                                      </p:cBhvr>
                                      <p:to>
                                        <p:strVal val="visible"/>
                                      </p:to>
                                    </p:set>
                                    <p:animEffect transition="in" filter="fade">
                                      <p:cBhvr>
                                        <p:cTn id="71" dur="2000"/>
                                        <p:tgtEl>
                                          <p:spTgt spid="33811"/>
                                        </p:tgtEl>
                                      </p:cBhvr>
                                    </p:animEffect>
                                  </p:childTnLst>
                                </p:cTn>
                              </p:par>
                              <p:par>
                                <p:cTn id="72" presetID="10" presetClass="entr" presetSubtype="0" fill="hold" nodeType="withEffect">
                                  <p:stCondLst>
                                    <p:cond delay="0"/>
                                  </p:stCondLst>
                                  <p:childTnLst>
                                    <p:set>
                                      <p:cBhvr>
                                        <p:cTn id="73" dur="1" fill="hold">
                                          <p:stCondLst>
                                            <p:cond delay="0"/>
                                          </p:stCondLst>
                                        </p:cTn>
                                        <p:tgtEl>
                                          <p:spTgt spid="33819"/>
                                        </p:tgtEl>
                                        <p:attrNameLst>
                                          <p:attrName>style.visibility</p:attrName>
                                        </p:attrNameLst>
                                      </p:cBhvr>
                                      <p:to>
                                        <p:strVal val="visible"/>
                                      </p:to>
                                    </p:set>
                                    <p:animEffect transition="in" filter="fade">
                                      <p:cBhvr>
                                        <p:cTn id="74" dur="2000"/>
                                        <p:tgtEl>
                                          <p:spTgt spid="3381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3808"/>
                                        </p:tgtEl>
                                        <p:attrNameLst>
                                          <p:attrName>style.visibility</p:attrName>
                                        </p:attrNameLst>
                                      </p:cBhvr>
                                      <p:to>
                                        <p:strVal val="visible"/>
                                      </p:to>
                                    </p:set>
                                    <p:animEffect transition="in" filter="fade">
                                      <p:cBhvr>
                                        <p:cTn id="77" dur="2000"/>
                                        <p:tgtEl>
                                          <p:spTgt spid="3380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3807"/>
                                        </p:tgtEl>
                                        <p:attrNameLst>
                                          <p:attrName>style.visibility</p:attrName>
                                        </p:attrNameLst>
                                      </p:cBhvr>
                                      <p:to>
                                        <p:strVal val="visible"/>
                                      </p:to>
                                    </p:set>
                                    <p:animEffect transition="in" filter="fade">
                                      <p:cBhvr>
                                        <p:cTn id="80" dur="2000"/>
                                        <p:tgtEl>
                                          <p:spTgt spid="33807"/>
                                        </p:tgtEl>
                                      </p:cBhvr>
                                    </p:animEffect>
                                  </p:childTnLst>
                                </p:cTn>
                              </p:par>
                              <p:par>
                                <p:cTn id="81" presetID="10" presetClass="entr" presetSubtype="0" fill="hold" nodeType="withEffect">
                                  <p:stCondLst>
                                    <p:cond delay="0"/>
                                  </p:stCondLst>
                                  <p:childTnLst>
                                    <p:set>
                                      <p:cBhvr>
                                        <p:cTn id="82" dur="1" fill="hold">
                                          <p:stCondLst>
                                            <p:cond delay="0"/>
                                          </p:stCondLst>
                                        </p:cTn>
                                        <p:tgtEl>
                                          <p:spTgt spid="33822"/>
                                        </p:tgtEl>
                                        <p:attrNameLst>
                                          <p:attrName>style.visibility</p:attrName>
                                        </p:attrNameLst>
                                      </p:cBhvr>
                                      <p:to>
                                        <p:strVal val="visible"/>
                                      </p:to>
                                    </p:set>
                                    <p:animEffect transition="in" filter="fade">
                                      <p:cBhvr>
                                        <p:cTn id="83" dur="2000"/>
                                        <p:tgtEl>
                                          <p:spTgt spid="33822"/>
                                        </p:tgtEl>
                                      </p:cBhvr>
                                    </p:animEffect>
                                  </p:childTnLst>
                                </p:cTn>
                              </p:par>
                              <p:par>
                                <p:cTn id="84" presetID="10" presetClass="entr" presetSubtype="0" fill="hold" nodeType="withEffect">
                                  <p:stCondLst>
                                    <p:cond delay="0"/>
                                  </p:stCondLst>
                                  <p:childTnLst>
                                    <p:set>
                                      <p:cBhvr>
                                        <p:cTn id="85" dur="1" fill="hold">
                                          <p:stCondLst>
                                            <p:cond delay="0"/>
                                          </p:stCondLst>
                                        </p:cTn>
                                        <p:tgtEl>
                                          <p:spTgt spid="33825"/>
                                        </p:tgtEl>
                                        <p:attrNameLst>
                                          <p:attrName>style.visibility</p:attrName>
                                        </p:attrNameLst>
                                      </p:cBhvr>
                                      <p:to>
                                        <p:strVal val="visible"/>
                                      </p:to>
                                    </p:set>
                                    <p:animEffect transition="in" filter="fade">
                                      <p:cBhvr>
                                        <p:cTn id="86" dur="2000"/>
                                        <p:tgtEl>
                                          <p:spTgt spid="33825"/>
                                        </p:tgtEl>
                                      </p:cBhvr>
                                    </p:animEffect>
                                  </p:childTnLst>
                                </p:cTn>
                              </p:par>
                              <p:par>
                                <p:cTn id="87" presetID="10" presetClass="entr" presetSubtype="0" fill="hold" nodeType="withEffect">
                                  <p:stCondLst>
                                    <p:cond delay="0"/>
                                  </p:stCondLst>
                                  <p:childTnLst>
                                    <p:set>
                                      <p:cBhvr>
                                        <p:cTn id="88" dur="1" fill="hold">
                                          <p:stCondLst>
                                            <p:cond delay="0"/>
                                          </p:stCondLst>
                                        </p:cTn>
                                        <p:tgtEl>
                                          <p:spTgt spid="33813"/>
                                        </p:tgtEl>
                                        <p:attrNameLst>
                                          <p:attrName>style.visibility</p:attrName>
                                        </p:attrNameLst>
                                      </p:cBhvr>
                                      <p:to>
                                        <p:strVal val="visible"/>
                                      </p:to>
                                    </p:set>
                                    <p:animEffect transition="in" filter="fade">
                                      <p:cBhvr>
                                        <p:cTn id="89" dur="2000"/>
                                        <p:tgtEl>
                                          <p:spTgt spid="33813"/>
                                        </p:tgtEl>
                                      </p:cBhvr>
                                    </p:animEffect>
                                  </p:childTnLst>
                                </p:cTn>
                              </p:par>
                              <p:par>
                                <p:cTn id="90" presetID="10" presetClass="entr" presetSubtype="0" fill="hold" nodeType="withEffect">
                                  <p:stCondLst>
                                    <p:cond delay="0"/>
                                  </p:stCondLst>
                                  <p:childTnLst>
                                    <p:set>
                                      <p:cBhvr>
                                        <p:cTn id="91" dur="1" fill="hold">
                                          <p:stCondLst>
                                            <p:cond delay="0"/>
                                          </p:stCondLst>
                                        </p:cTn>
                                        <p:tgtEl>
                                          <p:spTgt spid="33825"/>
                                        </p:tgtEl>
                                        <p:attrNameLst>
                                          <p:attrName>style.visibility</p:attrName>
                                        </p:attrNameLst>
                                      </p:cBhvr>
                                      <p:to>
                                        <p:strVal val="visible"/>
                                      </p:to>
                                    </p:set>
                                    <p:animEffect transition="in" filter="fade">
                                      <p:cBhvr>
                                        <p:cTn id="92" dur="2000"/>
                                        <p:tgtEl>
                                          <p:spTgt spid="33825"/>
                                        </p:tgtEl>
                                      </p:cBhvr>
                                    </p:animEffect>
                                  </p:childTnLst>
                                </p:cTn>
                              </p:par>
                            </p:childTnLst>
                          </p:cTn>
                        </p:par>
                        <p:par>
                          <p:cTn id="93" fill="hold">
                            <p:stCondLst>
                              <p:cond delay="15637"/>
                            </p:stCondLst>
                            <p:childTnLst>
                              <p:par>
                                <p:cTn id="94" presetID="1" presetClass="mediacall" presetSubtype="0" fill="hold" nodeType="afterEffect">
                                  <p:stCondLst>
                                    <p:cond delay="1000"/>
                                  </p:stCondLst>
                                  <p:childTnLst>
                                    <p:cmd type="call" cmd="playFrom(0.0)">
                                      <p:cBhvr>
                                        <p:cTn id="95" dur="1" fill="hold"/>
                                        <p:tgtEl>
                                          <p:spTgt spid="33828"/>
                                        </p:tgtEl>
                                      </p:cBhvr>
                                    </p:cmd>
                                  </p:childTnLst>
                                </p:cTn>
                              </p:par>
                            </p:childTnLst>
                          </p:cTn>
                        </p:par>
                        <p:par>
                          <p:cTn id="96" fill="hold">
                            <p:stCondLst>
                              <p:cond delay="16637"/>
                            </p:stCondLst>
                            <p:childTnLst>
                              <p:par>
                                <p:cTn id="97" presetID="42" presetClass="entr" presetSubtype="0" fill="hold" nodeType="afterEffect">
                                  <p:stCondLst>
                                    <p:cond delay="1000"/>
                                  </p:stCondLst>
                                  <p:childTnLst>
                                    <p:set>
                                      <p:cBhvr>
                                        <p:cTn id="98" dur="1" fill="hold">
                                          <p:stCondLst>
                                            <p:cond delay="0"/>
                                          </p:stCondLst>
                                        </p:cTn>
                                        <p:tgtEl>
                                          <p:spTgt spid="33818">
                                            <p:txEl>
                                              <p:pRg st="0" end="0"/>
                                            </p:txEl>
                                          </p:spTgt>
                                        </p:tgtEl>
                                        <p:attrNameLst>
                                          <p:attrName>style.visibility</p:attrName>
                                        </p:attrNameLst>
                                      </p:cBhvr>
                                      <p:to>
                                        <p:strVal val="visible"/>
                                      </p:to>
                                    </p:set>
                                    <p:animEffect transition="in" filter="fade">
                                      <p:cBhvr>
                                        <p:cTn id="99" dur="1000"/>
                                        <p:tgtEl>
                                          <p:spTgt spid="33818">
                                            <p:txEl>
                                              <p:pRg st="0" end="0"/>
                                            </p:txEl>
                                          </p:spTgt>
                                        </p:tgtEl>
                                      </p:cBhvr>
                                    </p:animEffect>
                                    <p:anim calcmode="lin" valueType="num">
                                      <p:cBhvr>
                                        <p:cTn id="100" dur="1000" fill="hold"/>
                                        <p:tgtEl>
                                          <p:spTgt spid="33818">
                                            <p:txEl>
                                              <p:pRg st="0" end="0"/>
                                            </p:txEl>
                                          </p:spTgt>
                                        </p:tgtEl>
                                        <p:attrNameLst>
                                          <p:attrName>ppt_x</p:attrName>
                                        </p:attrNameLst>
                                      </p:cBhvr>
                                      <p:tavLst>
                                        <p:tav tm="0">
                                          <p:val>
                                            <p:strVal val="#ppt_x"/>
                                          </p:val>
                                        </p:tav>
                                        <p:tav tm="100000">
                                          <p:val>
                                            <p:strVal val="#ppt_x"/>
                                          </p:val>
                                        </p:tav>
                                      </p:tavLst>
                                    </p:anim>
                                    <p:anim calcmode="lin" valueType="num">
                                      <p:cBhvr>
                                        <p:cTn id="101" dur="1000" fill="hold"/>
                                        <p:tgtEl>
                                          <p:spTgt spid="33818">
                                            <p:txEl>
                                              <p:pRg st="0" end="0"/>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8637"/>
                            </p:stCondLst>
                            <p:childTnLst>
                              <p:par>
                                <p:cTn id="103" presetID="42" presetClass="entr" presetSubtype="0" fill="hold" nodeType="afterEffect">
                                  <p:stCondLst>
                                    <p:cond delay="1500"/>
                                  </p:stCondLst>
                                  <p:childTnLst>
                                    <p:set>
                                      <p:cBhvr>
                                        <p:cTn id="104" dur="1" fill="hold">
                                          <p:stCondLst>
                                            <p:cond delay="0"/>
                                          </p:stCondLst>
                                        </p:cTn>
                                        <p:tgtEl>
                                          <p:spTgt spid="33818">
                                            <p:txEl>
                                              <p:pRg st="1" end="1"/>
                                            </p:txEl>
                                          </p:spTgt>
                                        </p:tgtEl>
                                        <p:attrNameLst>
                                          <p:attrName>style.visibility</p:attrName>
                                        </p:attrNameLst>
                                      </p:cBhvr>
                                      <p:to>
                                        <p:strVal val="visible"/>
                                      </p:to>
                                    </p:set>
                                    <p:animEffect transition="in" filter="fade">
                                      <p:cBhvr>
                                        <p:cTn id="105" dur="1000"/>
                                        <p:tgtEl>
                                          <p:spTgt spid="33818">
                                            <p:txEl>
                                              <p:pRg st="1" end="1"/>
                                            </p:txEl>
                                          </p:spTgt>
                                        </p:tgtEl>
                                      </p:cBhvr>
                                    </p:animEffect>
                                    <p:anim calcmode="lin" valueType="num">
                                      <p:cBhvr>
                                        <p:cTn id="106" dur="1000" fill="hold"/>
                                        <p:tgtEl>
                                          <p:spTgt spid="33818">
                                            <p:txEl>
                                              <p:pRg st="1" end="1"/>
                                            </p:txEl>
                                          </p:spTgt>
                                        </p:tgtEl>
                                        <p:attrNameLst>
                                          <p:attrName>ppt_x</p:attrName>
                                        </p:attrNameLst>
                                      </p:cBhvr>
                                      <p:tavLst>
                                        <p:tav tm="0">
                                          <p:val>
                                            <p:strVal val="#ppt_x"/>
                                          </p:val>
                                        </p:tav>
                                        <p:tav tm="100000">
                                          <p:val>
                                            <p:strVal val="#ppt_x"/>
                                          </p:val>
                                        </p:tav>
                                      </p:tavLst>
                                    </p:anim>
                                    <p:anim calcmode="lin" valueType="num">
                                      <p:cBhvr>
                                        <p:cTn id="107" dur="1000" fill="hold"/>
                                        <p:tgtEl>
                                          <p:spTgt spid="33818">
                                            <p:txEl>
                                              <p:pRg st="1" end="1"/>
                                            </p:txEl>
                                          </p:spTgt>
                                        </p:tgtEl>
                                        <p:attrNameLst>
                                          <p:attrName>ppt_y</p:attrName>
                                        </p:attrNameLst>
                                      </p:cBhvr>
                                      <p:tavLst>
                                        <p:tav tm="0">
                                          <p:val>
                                            <p:strVal val="#ppt_y+.1"/>
                                          </p:val>
                                        </p:tav>
                                        <p:tav tm="100000">
                                          <p:val>
                                            <p:strVal val="#ppt_y"/>
                                          </p:val>
                                        </p:tav>
                                      </p:tavLst>
                                    </p:anim>
                                  </p:childTnLst>
                                </p:cTn>
                              </p:par>
                            </p:childTnLst>
                          </p:cTn>
                        </p:par>
                        <p:par>
                          <p:cTn id="108" fill="hold">
                            <p:stCondLst>
                              <p:cond delay="21137"/>
                            </p:stCondLst>
                            <p:childTnLst>
                              <p:par>
                                <p:cTn id="109" presetID="42" presetClass="entr" presetSubtype="0" fill="hold" nodeType="afterEffect">
                                  <p:stCondLst>
                                    <p:cond delay="2000"/>
                                  </p:stCondLst>
                                  <p:childTnLst>
                                    <p:set>
                                      <p:cBhvr>
                                        <p:cTn id="110" dur="1" fill="hold">
                                          <p:stCondLst>
                                            <p:cond delay="0"/>
                                          </p:stCondLst>
                                        </p:cTn>
                                        <p:tgtEl>
                                          <p:spTgt spid="33818">
                                            <p:txEl>
                                              <p:pRg st="2" end="2"/>
                                            </p:txEl>
                                          </p:spTgt>
                                        </p:tgtEl>
                                        <p:attrNameLst>
                                          <p:attrName>style.visibility</p:attrName>
                                        </p:attrNameLst>
                                      </p:cBhvr>
                                      <p:to>
                                        <p:strVal val="visible"/>
                                      </p:to>
                                    </p:set>
                                    <p:animEffect transition="in" filter="fade">
                                      <p:cBhvr>
                                        <p:cTn id="111" dur="1000"/>
                                        <p:tgtEl>
                                          <p:spTgt spid="33818">
                                            <p:txEl>
                                              <p:pRg st="2" end="2"/>
                                            </p:txEl>
                                          </p:spTgt>
                                        </p:tgtEl>
                                      </p:cBhvr>
                                    </p:animEffect>
                                    <p:anim calcmode="lin" valueType="num">
                                      <p:cBhvr>
                                        <p:cTn id="112" dur="1000" fill="hold"/>
                                        <p:tgtEl>
                                          <p:spTgt spid="33818">
                                            <p:txEl>
                                              <p:pRg st="2" end="2"/>
                                            </p:txEl>
                                          </p:spTgt>
                                        </p:tgtEl>
                                        <p:attrNameLst>
                                          <p:attrName>ppt_x</p:attrName>
                                        </p:attrNameLst>
                                      </p:cBhvr>
                                      <p:tavLst>
                                        <p:tav tm="0">
                                          <p:val>
                                            <p:strVal val="#ppt_x"/>
                                          </p:val>
                                        </p:tav>
                                        <p:tav tm="100000">
                                          <p:val>
                                            <p:strVal val="#ppt_x"/>
                                          </p:val>
                                        </p:tav>
                                      </p:tavLst>
                                    </p:anim>
                                    <p:anim calcmode="lin" valueType="num">
                                      <p:cBhvr>
                                        <p:cTn id="113" dur="1000" fill="hold"/>
                                        <p:tgtEl>
                                          <p:spTgt spid="33818">
                                            <p:txEl>
                                              <p:pRg st="2" end="2"/>
                                            </p:txEl>
                                          </p:spTgt>
                                        </p:tgtEl>
                                        <p:attrNameLst>
                                          <p:attrName>ppt_y</p:attrName>
                                        </p:attrNameLst>
                                      </p:cBhvr>
                                      <p:tavLst>
                                        <p:tav tm="0">
                                          <p:val>
                                            <p:strVal val="#ppt_y+.1"/>
                                          </p:val>
                                        </p:tav>
                                        <p:tav tm="100000">
                                          <p:val>
                                            <p:strVal val="#ppt_y"/>
                                          </p:val>
                                        </p:tav>
                                      </p:tavLst>
                                    </p:anim>
                                  </p:childTnLst>
                                </p:cTn>
                              </p:par>
                            </p:childTnLst>
                          </p:cTn>
                        </p:par>
                        <p:par>
                          <p:cTn id="114" fill="hold">
                            <p:stCondLst>
                              <p:cond delay="24137"/>
                            </p:stCondLst>
                            <p:childTnLst>
                              <p:par>
                                <p:cTn id="115" presetID="1" presetClass="entr" presetSubtype="0"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childTnLst>
                                </p:cTn>
                              </p:par>
                            </p:childTnLst>
                          </p:cTn>
                        </p:par>
                        <p:par>
                          <p:cTn id="117" fill="hold">
                            <p:stCondLst>
                              <p:cond delay="24137"/>
                            </p:stCondLst>
                            <p:childTnLst>
                              <p:par>
                                <p:cTn id="118" presetID="1" presetClass="entr" presetSubtype="0" fill="hold" grpId="0" nodeType="afterEffect">
                                  <p:stCondLst>
                                    <p:cond delay="0"/>
                                  </p:stCondLst>
                                  <p:childTnLst>
                                    <p:set>
                                      <p:cBhvr>
                                        <p:cTn id="1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0" repeatCount="2000" fill="hold" display="0">
                  <p:stCondLst>
                    <p:cond delay="indefinite"/>
                  </p:stCondLst>
                  <p:endCondLst>
                    <p:cond evt="onPrev" delay="0">
                      <p:tgtEl>
                        <p:sldTgt/>
                      </p:tgtEl>
                    </p:cond>
                    <p:cond evt="onStopAudio" delay="0">
                      <p:tgtEl>
                        <p:sldTgt/>
                      </p:tgtEl>
                    </p:cond>
                  </p:endCondLst>
                </p:cTn>
                <p:tgtEl>
                  <p:spTgt spid="33828"/>
                </p:tgtEl>
              </p:cMediaNode>
            </p:audio>
            <p:audio>
              <p:cMediaNode showWhenStopped="0">
                <p:cTn id="121" fill="hold" display="0">
                  <p:stCondLst>
                    <p:cond delay="indefinite"/>
                  </p:stCondLst>
                  <p:endCondLst>
                    <p:cond evt="onNext" delay="0">
                      <p:tgtEl>
                        <p:sldTgt/>
                      </p:tgtEl>
                    </p:cond>
                    <p:cond evt="onPrev" delay="0">
                      <p:tgtEl>
                        <p:sldTgt/>
                      </p:tgtEl>
                    </p:cond>
                    <p:cond evt="onStopAudio" delay="0">
                      <p:tgtEl>
                        <p:sldTgt/>
                      </p:tgtEl>
                    </p:cond>
                  </p:endCondLst>
                </p:cTn>
                <p:tgtEl>
                  <p:spTgt spid="33829"/>
                </p:tgtEl>
              </p:cMediaNode>
            </p:audio>
            <p:audio>
              <p:cMediaNode showWhenStopped="0">
                <p:cTn id="122" repeatCount="4000" fill="hold" display="0">
                  <p:stCondLst>
                    <p:cond delay="indefinite"/>
                  </p:stCondLst>
                  <p:endCondLst>
                    <p:cond evt="onPrev" delay="0">
                      <p:tgtEl>
                        <p:sldTgt/>
                      </p:tgtEl>
                    </p:cond>
                    <p:cond evt="onStopAudio" delay="0">
                      <p:tgtEl>
                        <p:sldTgt/>
                      </p:tgtEl>
                    </p:cond>
                  </p:endCondLst>
                </p:cTn>
                <p:tgtEl>
                  <p:spTgt spid="33830"/>
                </p:tgtEl>
              </p:cMediaNode>
            </p:audio>
          </p:childTnLst>
        </p:cTn>
      </p:par>
    </p:tnLst>
    <p:bldLst>
      <p:bldP spid="33799" grpId="0" animBg="1"/>
      <p:bldP spid="33799" grpId="1" animBg="1"/>
      <p:bldP spid="33800" grpId="0" animBg="1"/>
      <p:bldP spid="33800" grpId="1" animBg="1"/>
      <p:bldP spid="33801" grpId="0" animBg="1"/>
      <p:bldP spid="33801" grpId="1" animBg="1"/>
      <p:bldP spid="33802" grpId="0" animBg="1"/>
      <p:bldP spid="33802" grpId="1" animBg="1"/>
      <p:bldP spid="33802" grpId="2" animBg="1"/>
      <p:bldP spid="33803" grpId="0" animBg="1"/>
      <p:bldP spid="33803" grpId="1" animBg="1"/>
      <p:bldP spid="33807" grpId="0" animBg="1"/>
      <p:bldP spid="33808" grpId="0"/>
      <p:bldP spid="33809" grpId="0" animBg="1"/>
      <p:bldP spid="33810" grpId="0" animBg="1"/>
      <p:bldP spid="33811" grpId="0" animBg="1"/>
      <p:bldP spid="33818" grpId="0" uiExpand="1" build="allAtOnce" animBg="1"/>
      <p:bldP spid="33821" grpId="0" animBg="1"/>
      <p:bldP spid="33"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0" y="1052513"/>
            <a:ext cx="9144000" cy="4608512"/>
          </a:xfrm>
          <a:prstGeom prst="rect">
            <a:avLst/>
          </a:prstGeom>
          <a:gradFill rotWithShape="1">
            <a:gsLst>
              <a:gs pos="0">
                <a:srgbClr val="EBCD91"/>
              </a:gs>
              <a:gs pos="50000">
                <a:srgbClr val="B39C6E"/>
              </a:gs>
              <a:gs pos="100000">
                <a:srgbClr val="EBCD91"/>
              </a:gs>
            </a:gsLst>
            <a:lin ang="5400000" scaled="1"/>
          </a:gradFill>
          <a:ln w="9525">
            <a:noFill/>
            <a:miter lim="800000"/>
            <a:headEnd/>
            <a:tailEnd/>
          </a:ln>
        </p:spPr>
        <p:txBody>
          <a:bodyPr wrap="none" anchor="ctr"/>
          <a:lstStyle/>
          <a:p>
            <a:endParaRPr lang="en-GB"/>
          </a:p>
        </p:txBody>
      </p:sp>
      <p:sp>
        <p:nvSpPr>
          <p:cNvPr id="35845" name="AutoShape 5"/>
          <p:cNvSpPr>
            <a:spLocks noChangeArrowheads="1"/>
          </p:cNvSpPr>
          <p:nvPr/>
        </p:nvSpPr>
        <p:spPr bwMode="auto">
          <a:xfrm>
            <a:off x="5076825" y="4076700"/>
            <a:ext cx="933450" cy="649288"/>
          </a:xfrm>
          <a:prstGeom prst="irregularSeal1">
            <a:avLst/>
          </a:prstGeom>
          <a:solidFill>
            <a:schemeClr val="tx2"/>
          </a:solidFill>
          <a:ln w="9525">
            <a:solidFill>
              <a:schemeClr val="tx1"/>
            </a:solidFill>
            <a:miter lim="800000"/>
            <a:headEnd/>
            <a:tailEnd/>
          </a:ln>
        </p:spPr>
        <p:txBody>
          <a:bodyPr wrap="none" anchor="ctr"/>
          <a:lstStyle/>
          <a:p>
            <a:endParaRPr lang="en-GB"/>
          </a:p>
        </p:txBody>
      </p:sp>
      <p:sp>
        <p:nvSpPr>
          <p:cNvPr id="35846" name="AutoShape 6"/>
          <p:cNvSpPr>
            <a:spLocks noChangeArrowheads="1"/>
          </p:cNvSpPr>
          <p:nvPr/>
        </p:nvSpPr>
        <p:spPr bwMode="auto">
          <a:xfrm>
            <a:off x="3419475" y="1700213"/>
            <a:ext cx="933450" cy="649287"/>
          </a:xfrm>
          <a:prstGeom prst="irregularSeal1">
            <a:avLst/>
          </a:prstGeom>
          <a:solidFill>
            <a:schemeClr val="tx2"/>
          </a:solidFill>
          <a:ln w="9525">
            <a:solidFill>
              <a:schemeClr val="tx1"/>
            </a:solidFill>
            <a:miter lim="800000"/>
            <a:headEnd/>
            <a:tailEnd/>
          </a:ln>
        </p:spPr>
        <p:txBody>
          <a:bodyPr wrap="none" anchor="ctr"/>
          <a:lstStyle/>
          <a:p>
            <a:endParaRPr lang="en-GB"/>
          </a:p>
        </p:txBody>
      </p:sp>
      <p:sp>
        <p:nvSpPr>
          <p:cNvPr id="35847" name="AutoShape 7"/>
          <p:cNvSpPr>
            <a:spLocks noChangeArrowheads="1"/>
          </p:cNvSpPr>
          <p:nvPr/>
        </p:nvSpPr>
        <p:spPr bwMode="auto">
          <a:xfrm>
            <a:off x="1547813" y="3860800"/>
            <a:ext cx="933450" cy="649288"/>
          </a:xfrm>
          <a:prstGeom prst="irregularSeal1">
            <a:avLst/>
          </a:prstGeom>
          <a:solidFill>
            <a:schemeClr val="tx2"/>
          </a:solidFill>
          <a:ln w="9525">
            <a:solidFill>
              <a:schemeClr val="tx1"/>
            </a:solidFill>
            <a:miter lim="800000"/>
            <a:headEnd/>
            <a:tailEnd/>
          </a:ln>
        </p:spPr>
        <p:txBody>
          <a:bodyPr wrap="none" anchor="ctr"/>
          <a:lstStyle/>
          <a:p>
            <a:endParaRPr lang="en-GB"/>
          </a:p>
        </p:txBody>
      </p:sp>
      <p:grpSp>
        <p:nvGrpSpPr>
          <p:cNvPr id="35848" name="Group 8"/>
          <p:cNvGrpSpPr>
            <a:grpSpLocks/>
          </p:cNvGrpSpPr>
          <p:nvPr/>
        </p:nvGrpSpPr>
        <p:grpSpPr bwMode="auto">
          <a:xfrm>
            <a:off x="-1260475" y="1125538"/>
            <a:ext cx="717550" cy="936625"/>
            <a:chOff x="385" y="1026"/>
            <a:chExt cx="453" cy="590"/>
          </a:xfrm>
        </p:grpSpPr>
        <p:sp>
          <p:nvSpPr>
            <p:cNvPr id="36880" name="Oval 9"/>
            <p:cNvSpPr>
              <a:spLocks noChangeArrowheads="1"/>
            </p:cNvSpPr>
            <p:nvPr/>
          </p:nvSpPr>
          <p:spPr bwMode="auto">
            <a:xfrm>
              <a:off x="430" y="1208"/>
              <a:ext cx="363" cy="408"/>
            </a:xfrm>
            <a:prstGeom prst="ellipse">
              <a:avLst/>
            </a:prstGeom>
            <a:gradFill rotWithShape="1">
              <a:gsLst>
                <a:gs pos="0">
                  <a:srgbClr val="FFFF99"/>
                </a:gs>
                <a:gs pos="100000">
                  <a:srgbClr val="FFFF00"/>
                </a:gs>
              </a:gsLst>
              <a:lin ang="5400000" scaled="1"/>
            </a:gradFill>
            <a:ln w="9525">
              <a:solidFill>
                <a:schemeClr val="tx1"/>
              </a:solidFill>
              <a:round/>
              <a:headEnd/>
              <a:tailEnd/>
            </a:ln>
          </p:spPr>
          <p:txBody>
            <a:bodyPr wrap="none" anchor="ctr"/>
            <a:lstStyle/>
            <a:p>
              <a:endParaRPr lang="en-GB"/>
            </a:p>
          </p:txBody>
        </p:sp>
        <p:pic>
          <p:nvPicPr>
            <p:cNvPr id="36881" name="Picture 10"/>
            <p:cNvPicPr>
              <a:picLocks noChangeAspect="1" noChangeArrowheads="1"/>
            </p:cNvPicPr>
            <p:nvPr/>
          </p:nvPicPr>
          <p:blipFill>
            <a:blip r:embed="rId4" cstate="print"/>
            <a:srcRect t="5144" b="7687"/>
            <a:stretch>
              <a:fillRect/>
            </a:stretch>
          </p:blipFill>
          <p:spPr bwMode="auto">
            <a:xfrm>
              <a:off x="385" y="1026"/>
              <a:ext cx="453" cy="395"/>
            </a:xfrm>
            <a:prstGeom prst="rect">
              <a:avLst/>
            </a:prstGeom>
            <a:noFill/>
            <a:ln w="9525">
              <a:noFill/>
              <a:miter lim="800000"/>
              <a:headEnd/>
              <a:tailEnd/>
            </a:ln>
          </p:spPr>
        </p:pic>
      </p:grpSp>
      <p:grpSp>
        <p:nvGrpSpPr>
          <p:cNvPr id="35851" name="Group 11"/>
          <p:cNvGrpSpPr>
            <a:grpSpLocks/>
          </p:cNvGrpSpPr>
          <p:nvPr/>
        </p:nvGrpSpPr>
        <p:grpSpPr bwMode="auto">
          <a:xfrm>
            <a:off x="9144000" y="4581525"/>
            <a:ext cx="717550" cy="936625"/>
            <a:chOff x="385" y="1026"/>
            <a:chExt cx="453" cy="590"/>
          </a:xfrm>
        </p:grpSpPr>
        <p:sp>
          <p:nvSpPr>
            <p:cNvPr id="36878" name="Oval 12"/>
            <p:cNvSpPr>
              <a:spLocks noChangeArrowheads="1"/>
            </p:cNvSpPr>
            <p:nvPr/>
          </p:nvSpPr>
          <p:spPr bwMode="auto">
            <a:xfrm>
              <a:off x="430" y="1208"/>
              <a:ext cx="363" cy="408"/>
            </a:xfrm>
            <a:prstGeom prst="ellipse">
              <a:avLst/>
            </a:prstGeom>
            <a:gradFill rotWithShape="1">
              <a:gsLst>
                <a:gs pos="0">
                  <a:srgbClr val="FFFF99"/>
                </a:gs>
                <a:gs pos="100000">
                  <a:srgbClr val="FFFF00"/>
                </a:gs>
              </a:gsLst>
              <a:lin ang="5400000" scaled="1"/>
            </a:gradFill>
            <a:ln w="9525">
              <a:solidFill>
                <a:schemeClr val="tx1"/>
              </a:solidFill>
              <a:round/>
              <a:headEnd/>
              <a:tailEnd/>
            </a:ln>
          </p:spPr>
          <p:txBody>
            <a:bodyPr wrap="none" anchor="ctr"/>
            <a:lstStyle/>
            <a:p>
              <a:endParaRPr lang="en-GB"/>
            </a:p>
          </p:txBody>
        </p:sp>
        <p:pic>
          <p:nvPicPr>
            <p:cNvPr id="36879" name="Picture 13"/>
            <p:cNvPicPr>
              <a:picLocks noChangeAspect="1" noChangeArrowheads="1"/>
            </p:cNvPicPr>
            <p:nvPr/>
          </p:nvPicPr>
          <p:blipFill>
            <a:blip r:embed="rId5" cstate="print"/>
            <a:srcRect t="5144" b="7687"/>
            <a:stretch>
              <a:fillRect/>
            </a:stretch>
          </p:blipFill>
          <p:spPr bwMode="auto">
            <a:xfrm>
              <a:off x="385" y="1026"/>
              <a:ext cx="453" cy="395"/>
            </a:xfrm>
            <a:prstGeom prst="rect">
              <a:avLst/>
            </a:prstGeom>
            <a:noFill/>
            <a:ln w="9525">
              <a:noFill/>
              <a:miter lim="800000"/>
              <a:headEnd/>
              <a:tailEnd/>
            </a:ln>
          </p:spPr>
        </p:pic>
      </p:grpSp>
      <p:grpSp>
        <p:nvGrpSpPr>
          <p:cNvPr id="35854" name="Group 14"/>
          <p:cNvGrpSpPr>
            <a:grpSpLocks/>
          </p:cNvGrpSpPr>
          <p:nvPr/>
        </p:nvGrpSpPr>
        <p:grpSpPr bwMode="auto">
          <a:xfrm>
            <a:off x="9144000" y="1341438"/>
            <a:ext cx="717550" cy="936625"/>
            <a:chOff x="385" y="1026"/>
            <a:chExt cx="453" cy="590"/>
          </a:xfrm>
        </p:grpSpPr>
        <p:sp>
          <p:nvSpPr>
            <p:cNvPr id="36876" name="Oval 15"/>
            <p:cNvSpPr>
              <a:spLocks noChangeArrowheads="1"/>
            </p:cNvSpPr>
            <p:nvPr/>
          </p:nvSpPr>
          <p:spPr bwMode="auto">
            <a:xfrm>
              <a:off x="430" y="1208"/>
              <a:ext cx="363" cy="408"/>
            </a:xfrm>
            <a:prstGeom prst="ellipse">
              <a:avLst/>
            </a:prstGeom>
            <a:gradFill rotWithShape="1">
              <a:gsLst>
                <a:gs pos="0">
                  <a:srgbClr val="FFFF99"/>
                </a:gs>
                <a:gs pos="100000">
                  <a:srgbClr val="FFFF00"/>
                </a:gs>
              </a:gsLst>
              <a:lin ang="5400000" scaled="1"/>
            </a:gradFill>
            <a:ln w="9525">
              <a:solidFill>
                <a:schemeClr val="tx1"/>
              </a:solidFill>
              <a:round/>
              <a:headEnd/>
              <a:tailEnd/>
            </a:ln>
          </p:spPr>
          <p:txBody>
            <a:bodyPr wrap="none" anchor="ctr"/>
            <a:lstStyle/>
            <a:p>
              <a:endParaRPr lang="en-GB"/>
            </a:p>
          </p:txBody>
        </p:sp>
        <p:pic>
          <p:nvPicPr>
            <p:cNvPr id="36877" name="Picture 16"/>
            <p:cNvPicPr>
              <a:picLocks noChangeAspect="1" noChangeArrowheads="1"/>
            </p:cNvPicPr>
            <p:nvPr/>
          </p:nvPicPr>
          <p:blipFill>
            <a:blip r:embed="rId5" cstate="print"/>
            <a:srcRect t="5144" b="7687"/>
            <a:stretch>
              <a:fillRect/>
            </a:stretch>
          </p:blipFill>
          <p:spPr bwMode="auto">
            <a:xfrm>
              <a:off x="385" y="1026"/>
              <a:ext cx="453" cy="395"/>
            </a:xfrm>
            <a:prstGeom prst="rect">
              <a:avLst/>
            </a:prstGeom>
            <a:noFill/>
            <a:ln w="9525">
              <a:noFill/>
              <a:miter lim="800000"/>
              <a:headEnd/>
              <a:tailEnd/>
            </a:ln>
          </p:spPr>
        </p:pic>
      </p:grpSp>
      <p:pic>
        <p:nvPicPr>
          <p:cNvPr id="35859" name="MSj03881610000[1].wav">
            <a:hlinkClick r:id="" action="ppaction://media"/>
          </p:cNvPr>
          <p:cNvPicPr>
            <a:picLocks noRot="1" noChangeAspect="1" noChangeArrowheads="1"/>
          </p:cNvPicPr>
          <p:nvPr>
            <a:audioFile r:link="rId1"/>
          </p:nvPr>
        </p:nvPicPr>
        <p:blipFill>
          <a:blip r:embed="rId6" cstate="print"/>
          <a:srcRect/>
          <a:stretch>
            <a:fillRect/>
          </a:stretch>
        </p:blipFill>
        <p:spPr bwMode="auto">
          <a:xfrm>
            <a:off x="8839200" y="0"/>
            <a:ext cx="304800" cy="304800"/>
          </a:xfrm>
          <a:prstGeom prst="rect">
            <a:avLst/>
          </a:prstGeom>
          <a:noFill/>
          <a:ln w="9525">
            <a:noFill/>
            <a:miter lim="800000"/>
            <a:headEnd/>
            <a:tailEnd/>
          </a:ln>
        </p:spPr>
      </p:pic>
      <p:pic>
        <p:nvPicPr>
          <p:cNvPr id="35860" name="MSj03881610000[1].wav">
            <a:hlinkClick r:id="" action="ppaction://media"/>
          </p:cNvPr>
          <p:cNvPicPr>
            <a:picLocks noGrp="1" noRot="1" noChangeAspect="1" noChangeArrowheads="1"/>
          </p:cNvPicPr>
          <p:nvPr>
            <p:ph/>
            <a:audioFile r:link="rId1"/>
          </p:nvPr>
        </p:nvPicPr>
        <p:blipFill>
          <a:blip r:embed="rId6" cstate="print"/>
          <a:srcRect/>
          <a:stretch>
            <a:fillRect/>
          </a:stretch>
        </p:blipFill>
        <p:spPr>
          <a:xfrm>
            <a:off x="8388350" y="0"/>
            <a:ext cx="304800" cy="304800"/>
          </a:xfrm>
        </p:spPr>
      </p:pic>
      <p:sp>
        <p:nvSpPr>
          <p:cNvPr id="36874" name="TextBox 16"/>
          <p:cNvSpPr txBox="1">
            <a:spLocks noChangeArrowheads="1"/>
          </p:cNvSpPr>
          <p:nvPr/>
        </p:nvSpPr>
        <p:spPr bwMode="auto">
          <a:xfrm>
            <a:off x="323850" y="5842000"/>
            <a:ext cx="8820150" cy="1006475"/>
          </a:xfrm>
          <a:prstGeom prst="rect">
            <a:avLst/>
          </a:prstGeom>
          <a:noFill/>
          <a:ln w="9525">
            <a:noFill/>
            <a:miter lim="800000"/>
            <a:headEnd/>
            <a:tailEnd/>
          </a:ln>
        </p:spPr>
        <p:txBody>
          <a:bodyPr>
            <a:spAutoFit/>
          </a:bodyPr>
          <a:lstStyle/>
          <a:p>
            <a:r>
              <a:rPr lang="en-GB" sz="2000">
                <a:latin typeface="Comic Sans MS" pitchFamily="66" charset="0"/>
              </a:rPr>
              <a:t>Once the police cells (which are really called </a:t>
            </a:r>
            <a:r>
              <a:rPr lang="en-GB" sz="2000">
                <a:solidFill>
                  <a:srgbClr val="FF0000"/>
                </a:solidFill>
                <a:latin typeface="Comic Sans MS" pitchFamily="66" charset="0"/>
              </a:rPr>
              <a:t>T cells</a:t>
            </a:r>
            <a:r>
              <a:rPr lang="en-GB" sz="2000">
                <a:latin typeface="Comic Sans MS" pitchFamily="66" charset="0"/>
              </a:rPr>
              <a:t> and </a:t>
            </a:r>
            <a:r>
              <a:rPr lang="en-GB" sz="2000">
                <a:solidFill>
                  <a:srgbClr val="FF0000"/>
                </a:solidFill>
                <a:latin typeface="Comic Sans MS" pitchFamily="66" charset="0"/>
              </a:rPr>
              <a:t>B cells</a:t>
            </a:r>
            <a:r>
              <a:rPr lang="en-GB" sz="2000">
                <a:latin typeface="Comic Sans MS" pitchFamily="66" charset="0"/>
              </a:rPr>
              <a:t>) know there is danger and what the threat is they can go deal with it and kill the bugs </a:t>
            </a:r>
          </a:p>
        </p:txBody>
      </p:sp>
      <p:sp>
        <p:nvSpPr>
          <p:cNvPr id="18" name="TextBox 17"/>
          <p:cNvSpPr txBox="1">
            <a:spLocks noChangeArrowheads="1"/>
          </p:cNvSpPr>
          <p:nvPr/>
        </p:nvSpPr>
        <p:spPr bwMode="auto">
          <a:xfrm>
            <a:off x="7724775" y="6443663"/>
            <a:ext cx="1311275" cy="369887"/>
          </a:xfrm>
          <a:prstGeom prst="rect">
            <a:avLst/>
          </a:prstGeom>
          <a:solidFill>
            <a:srgbClr val="00B050"/>
          </a:solidFill>
          <a:ln w="9525">
            <a:noFill/>
            <a:miter lim="800000"/>
            <a:headEnd/>
            <a:tailEnd/>
          </a:ln>
        </p:spPr>
        <p:txBody>
          <a:bodyPr wrap="none">
            <a:spAutoFit/>
          </a:bodyPr>
          <a:lstStyle/>
          <a:p>
            <a:r>
              <a:rPr lang="en-GB">
                <a:latin typeface="Comic Sans MS" pitchFamily="66" charset="0"/>
              </a:rPr>
              <a:t>Next slide</a:t>
            </a:r>
          </a:p>
        </p:txBody>
      </p:sp>
      <p:sp>
        <p:nvSpPr>
          <p:cNvPr id="2" name="TextBox 17"/>
          <p:cNvSpPr txBox="1">
            <a:spLocks noChangeArrowheads="1"/>
          </p:cNvSpPr>
          <p:nvPr/>
        </p:nvSpPr>
        <p:spPr bwMode="auto">
          <a:xfrm>
            <a:off x="6686550" y="6216650"/>
            <a:ext cx="2457450" cy="641350"/>
          </a:xfrm>
          <a:prstGeom prst="rect">
            <a:avLst/>
          </a:prstGeom>
          <a:solidFill>
            <a:srgbClr val="00B050"/>
          </a:solidFill>
          <a:ln w="9525">
            <a:noFill/>
            <a:miter lim="800000"/>
            <a:headEnd/>
            <a:tailEnd/>
          </a:ln>
        </p:spPr>
        <p:txBody>
          <a:bodyPr wrap="none">
            <a:spAutoFit/>
          </a:bodyPr>
          <a:lstStyle/>
          <a:p>
            <a:r>
              <a:rPr lang="en-GB">
                <a:latin typeface="Comic Sans MS" pitchFamily="66" charset="0"/>
              </a:rPr>
              <a:t>Press down arrow for</a:t>
            </a:r>
          </a:p>
          <a:p>
            <a:r>
              <a:rPr lang="en-GB">
                <a:latin typeface="Comic Sans MS" pitchFamily="66" charset="0"/>
              </a:rPr>
              <a:t>Next slide</a:t>
            </a:r>
          </a:p>
        </p:txBody>
      </p:sp>
    </p:spTree>
  </p:cSld>
  <p:clrMapOvr>
    <a:masterClrMapping/>
  </p:clrMapOvr>
  <p:transition spd="slow" advTm="2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34426" fill="hold"/>
                                        <p:tgtEl>
                                          <p:spTgt spid="35860"/>
                                        </p:tgtEl>
                                      </p:cBhvr>
                                    </p:cmd>
                                  </p:childTnLst>
                                </p:cTn>
                              </p:par>
                              <p:par>
                                <p:cTn id="7" presetID="0" presetClass="path" presetSubtype="0" accel="50000" decel="50000" fill="hold" nodeType="withEffect">
                                  <p:stCondLst>
                                    <p:cond delay="0"/>
                                  </p:stCondLst>
                                  <p:childTnLst>
                                    <p:animMotion origin="layout" path="M 0.05139 0.06639 C 0.15174 0.08582 0.25226 0.10525 0.32292 0.10386 C 0.39358 0.10247 0.45052 0.06523 0.4757 0.0576 " pathEditMode="relative" rAng="0" ptsTypes="aaA">
                                      <p:cBhvr>
                                        <p:cTn id="8" dur="2000" fill="hold"/>
                                        <p:tgtEl>
                                          <p:spTgt spid="35848"/>
                                        </p:tgtEl>
                                        <p:attrNameLst>
                                          <p:attrName>ppt_x</p:attrName>
                                          <p:attrName>ppt_y</p:attrName>
                                        </p:attrNameLst>
                                      </p:cBhvr>
                                      <p:rCtr x="21200" y="1500"/>
                                    </p:animMotion>
                                  </p:childTnLst>
                                </p:cTn>
                              </p:par>
                            </p:childTnLst>
                          </p:cTn>
                        </p:par>
                        <p:par>
                          <p:cTn id="9" fill="hold">
                            <p:stCondLst>
                              <p:cond delay="2000"/>
                            </p:stCondLst>
                            <p:childTnLst>
                              <p:par>
                                <p:cTn id="10" presetID="14" presetClass="emph" presetSubtype="0" fill="hold" grpId="0" nodeType="afterEffect">
                                  <p:stCondLst>
                                    <p:cond delay="0"/>
                                  </p:stCondLst>
                                  <p:childTnLst>
                                    <p:animClr clrSpc="rgb" dir="cw">
                                      <p:cBhvr override="childStyle">
                                        <p:cTn id="11" dur="1900" fill="hold">
                                          <p:stCondLst>
                                            <p:cond delay="100"/>
                                          </p:stCondLst>
                                        </p:cTn>
                                        <p:tgtEl>
                                          <p:spTgt spid="35846"/>
                                        </p:tgtEl>
                                        <p:attrNameLst>
                                          <p:attrName>style.color</p:attrName>
                                        </p:attrNameLst>
                                      </p:cBhvr>
                                      <p:to>
                                        <a:schemeClr val="bg1"/>
                                      </p:to>
                                    </p:animClr>
                                    <p:animClr clrSpc="rgb" dir="cw">
                                      <p:cBhvr>
                                        <p:cTn id="12" dur="1900" fill="hold">
                                          <p:stCondLst>
                                            <p:cond delay="100"/>
                                          </p:stCondLst>
                                        </p:cTn>
                                        <p:tgtEl>
                                          <p:spTgt spid="35846"/>
                                        </p:tgtEl>
                                        <p:attrNameLst>
                                          <p:attrName>fillColor</p:attrName>
                                        </p:attrNameLst>
                                      </p:cBhvr>
                                      <p:to>
                                        <a:schemeClr val="bg1"/>
                                      </p:to>
                                    </p:animClr>
                                    <p:set>
                                      <p:cBhvr>
                                        <p:cTn id="13" dur="1900" fill="hold">
                                          <p:stCondLst>
                                            <p:cond delay="100"/>
                                          </p:stCondLst>
                                        </p:cTn>
                                        <p:tgtEl>
                                          <p:spTgt spid="35846"/>
                                        </p:tgtEl>
                                        <p:attrNameLst>
                                          <p:attrName>fill.type</p:attrName>
                                        </p:attrNameLst>
                                      </p:cBhvr>
                                      <p:to>
                                        <p:strVal val="solid"/>
                                      </p:to>
                                    </p:set>
                                    <p:set>
                                      <p:cBhvr>
                                        <p:cTn id="14" dur="1900" fill="hold">
                                          <p:stCondLst>
                                            <p:cond delay="100"/>
                                          </p:stCondLst>
                                        </p:cTn>
                                        <p:tgtEl>
                                          <p:spTgt spid="35846"/>
                                        </p:tgtEl>
                                        <p:attrNameLst>
                                          <p:attrName>fill.on</p:attrName>
                                        </p:attrNameLst>
                                      </p:cBhvr>
                                      <p:to>
                                        <p:strVal val="true"/>
                                      </p:to>
                                    </p:set>
                                    <p:animScale>
                                      <p:cBhvr>
                                        <p:cTn id="15" dur="200" fill="hold">
                                          <p:stCondLst>
                                            <p:cond delay="0"/>
                                          </p:stCondLst>
                                        </p:cTn>
                                        <p:tgtEl>
                                          <p:spTgt spid="35846"/>
                                        </p:tgtEl>
                                      </p:cBhvr>
                                      <p:from x="100000" y="100000"/>
                                      <p:to x="100000" y="5000"/>
                                    </p:animScale>
                                    <p:animScale>
                                      <p:cBhvr>
                                        <p:cTn id="16" dur="200" fill="hold">
                                          <p:stCondLst>
                                            <p:cond delay="200"/>
                                          </p:stCondLst>
                                        </p:cTn>
                                        <p:tgtEl>
                                          <p:spTgt spid="35846"/>
                                        </p:tgtEl>
                                      </p:cBhvr>
                                      <p:from x="100000" y="5000"/>
                                      <p:to x="120000" y="150000"/>
                                    </p:animScale>
                                    <p:animScale>
                                      <p:cBhvr>
                                        <p:cTn id="17" dur="600" fill="hold">
                                          <p:stCondLst>
                                            <p:cond delay="1400"/>
                                          </p:stCondLst>
                                        </p:cTn>
                                        <p:tgtEl>
                                          <p:spTgt spid="35846"/>
                                        </p:tgtEl>
                                      </p:cBhvr>
                                      <p:to x="120000" y="150000"/>
                                    </p:animScale>
                                  </p:childTnLst>
                                </p:cTn>
                              </p:par>
                            </p:childTnLst>
                          </p:cTn>
                        </p:par>
                        <p:par>
                          <p:cTn id="18" fill="hold">
                            <p:stCondLst>
                              <p:cond delay="4000"/>
                            </p:stCondLst>
                            <p:childTnLst>
                              <p:par>
                                <p:cTn id="19" presetID="50" presetClass="exit" presetSubtype="0" accel="100000" fill="hold" grpId="1" nodeType="afterEffect">
                                  <p:stCondLst>
                                    <p:cond delay="0"/>
                                  </p:stCondLst>
                                  <p:childTnLst>
                                    <p:anim calcmode="lin" valueType="num">
                                      <p:cBhvr>
                                        <p:cTn id="20" dur="1000"/>
                                        <p:tgtEl>
                                          <p:spTgt spid="35846"/>
                                        </p:tgtEl>
                                        <p:attrNameLst>
                                          <p:attrName>ppt_w</p:attrName>
                                        </p:attrNameLst>
                                      </p:cBhvr>
                                      <p:tavLst>
                                        <p:tav tm="0">
                                          <p:val>
                                            <p:strVal val="ppt_w"/>
                                          </p:val>
                                        </p:tav>
                                        <p:tav tm="100000">
                                          <p:val>
                                            <p:strVal val="ppt_w+.3"/>
                                          </p:val>
                                        </p:tav>
                                      </p:tavLst>
                                    </p:anim>
                                    <p:anim calcmode="lin" valueType="num">
                                      <p:cBhvr>
                                        <p:cTn id="21" dur="1000"/>
                                        <p:tgtEl>
                                          <p:spTgt spid="35846"/>
                                        </p:tgtEl>
                                        <p:attrNameLst>
                                          <p:attrName>ppt_h</p:attrName>
                                        </p:attrNameLst>
                                      </p:cBhvr>
                                      <p:tavLst>
                                        <p:tav tm="0">
                                          <p:val>
                                            <p:strVal val="ppt_h"/>
                                          </p:val>
                                        </p:tav>
                                        <p:tav tm="100000">
                                          <p:val>
                                            <p:strVal val="ppt_h"/>
                                          </p:val>
                                        </p:tav>
                                      </p:tavLst>
                                    </p:anim>
                                    <p:animEffect transition="out" filter="fade">
                                      <p:cBhvr>
                                        <p:cTn id="22" dur="1000"/>
                                        <p:tgtEl>
                                          <p:spTgt spid="35846"/>
                                        </p:tgtEl>
                                      </p:cBhvr>
                                    </p:animEffect>
                                    <p:set>
                                      <p:cBhvr>
                                        <p:cTn id="23" dur="1" fill="hold">
                                          <p:stCondLst>
                                            <p:cond delay="999"/>
                                          </p:stCondLst>
                                        </p:cTn>
                                        <p:tgtEl>
                                          <p:spTgt spid="35846"/>
                                        </p:tgtEl>
                                        <p:attrNameLst>
                                          <p:attrName>style.visibility</p:attrName>
                                        </p:attrNameLst>
                                      </p:cBhvr>
                                      <p:to>
                                        <p:strVal val="hidden"/>
                                      </p:to>
                                    </p:set>
                                  </p:childTnLst>
                                </p:cTn>
                              </p:par>
                            </p:childTnLst>
                          </p:cTn>
                        </p:par>
                        <p:par>
                          <p:cTn id="24" fill="hold">
                            <p:stCondLst>
                              <p:cond delay="5000"/>
                            </p:stCondLst>
                            <p:childTnLst>
                              <p:par>
                                <p:cTn id="25" presetID="0" presetClass="path" presetSubtype="0" accel="50000" decel="50000" fill="hold" nodeType="afterEffect">
                                  <p:stCondLst>
                                    <p:cond delay="0"/>
                                  </p:stCondLst>
                                  <p:childTnLst>
                                    <p:animMotion origin="layout" path="M -0.04532 0.03426 C -0.09844 -0.01505 -0.15174 -0.06435 -0.20243 -0.05023 C -0.25313 -0.03611 -0.3 0.07893 -0.34948 0.11852 C -0.39896 0.1581 -0.41875 0.16852 -0.49948 0.18704 C -0.58039 0.20555 -0.779 0.21042 -0.8349 0.23032 C -0.8908 0.25023 -0.86285 0.27847 -0.8349 0.30671 " pathEditMode="relative" ptsTypes="aaaaaA">
                                      <p:cBhvr>
                                        <p:cTn id="26" dur="2000" fill="hold"/>
                                        <p:tgtEl>
                                          <p:spTgt spid="35854"/>
                                        </p:tgtEl>
                                        <p:attrNameLst>
                                          <p:attrName>ppt_x</p:attrName>
                                          <p:attrName>ppt_y</p:attrName>
                                        </p:attrNameLst>
                                      </p:cBhvr>
                                    </p:animMotion>
                                  </p:childTnLst>
                                </p:cTn>
                              </p:par>
                            </p:childTnLst>
                          </p:cTn>
                        </p:par>
                        <p:par>
                          <p:cTn id="27" fill="hold">
                            <p:stCondLst>
                              <p:cond delay="7000"/>
                            </p:stCondLst>
                            <p:childTnLst>
                              <p:par>
                                <p:cTn id="28" presetID="0" presetClass="path" presetSubtype="0" accel="50000" decel="50000" fill="hold" nodeType="afterEffect">
                                  <p:stCondLst>
                                    <p:cond delay="0"/>
                                  </p:stCondLst>
                                  <p:childTnLst>
                                    <p:animMotion origin="layout" path="M -0.04219 -0.01273 C -0.08941 -0.04352 -0.13664 -0.07407 -0.17309 -0.06782 C -0.20955 -0.06157 -0.22431 0.02616 -0.26129 0.02454 C -0.29827 0.02292 -0.34671 -0.02731 -0.39514 -0.07754 " pathEditMode="relative" ptsTypes="aaaA">
                                      <p:cBhvr>
                                        <p:cTn id="29" dur="2000" fill="hold"/>
                                        <p:tgtEl>
                                          <p:spTgt spid="35851"/>
                                        </p:tgtEl>
                                        <p:attrNameLst>
                                          <p:attrName>ppt_x</p:attrName>
                                          <p:attrName>ppt_y</p:attrName>
                                        </p:attrNameLst>
                                      </p:cBhvr>
                                    </p:animMotion>
                                  </p:childTnLst>
                                </p:cTn>
                              </p:par>
                            </p:childTnLst>
                          </p:cTn>
                        </p:par>
                        <p:par>
                          <p:cTn id="30" fill="hold">
                            <p:stCondLst>
                              <p:cond delay="9000"/>
                            </p:stCondLst>
                            <p:childTnLst>
                              <p:par>
                                <p:cTn id="31" presetID="14" presetClass="emph" presetSubtype="0" fill="hold" grpId="0" nodeType="afterEffect">
                                  <p:stCondLst>
                                    <p:cond delay="0"/>
                                  </p:stCondLst>
                                  <p:childTnLst>
                                    <p:animClr clrSpc="rgb" dir="cw">
                                      <p:cBhvr override="childStyle">
                                        <p:cTn id="32" dur="1900" fill="hold">
                                          <p:stCondLst>
                                            <p:cond delay="100"/>
                                          </p:stCondLst>
                                        </p:cTn>
                                        <p:tgtEl>
                                          <p:spTgt spid="35845"/>
                                        </p:tgtEl>
                                        <p:attrNameLst>
                                          <p:attrName>style.color</p:attrName>
                                        </p:attrNameLst>
                                      </p:cBhvr>
                                      <p:to>
                                        <a:srgbClr val="FFFFFF"/>
                                      </p:to>
                                    </p:animClr>
                                    <p:animClr clrSpc="rgb" dir="cw">
                                      <p:cBhvr>
                                        <p:cTn id="33" dur="1900" fill="hold">
                                          <p:stCondLst>
                                            <p:cond delay="100"/>
                                          </p:stCondLst>
                                        </p:cTn>
                                        <p:tgtEl>
                                          <p:spTgt spid="35845"/>
                                        </p:tgtEl>
                                        <p:attrNameLst>
                                          <p:attrName>fillColor</p:attrName>
                                        </p:attrNameLst>
                                      </p:cBhvr>
                                      <p:to>
                                        <a:srgbClr val="FFFFFF"/>
                                      </p:to>
                                    </p:animClr>
                                    <p:set>
                                      <p:cBhvr>
                                        <p:cTn id="34" dur="1900" fill="hold">
                                          <p:stCondLst>
                                            <p:cond delay="100"/>
                                          </p:stCondLst>
                                        </p:cTn>
                                        <p:tgtEl>
                                          <p:spTgt spid="35845"/>
                                        </p:tgtEl>
                                        <p:attrNameLst>
                                          <p:attrName>fill.type</p:attrName>
                                        </p:attrNameLst>
                                      </p:cBhvr>
                                      <p:to>
                                        <p:strVal val="solid"/>
                                      </p:to>
                                    </p:set>
                                    <p:set>
                                      <p:cBhvr>
                                        <p:cTn id="35" dur="1900" fill="hold">
                                          <p:stCondLst>
                                            <p:cond delay="100"/>
                                          </p:stCondLst>
                                        </p:cTn>
                                        <p:tgtEl>
                                          <p:spTgt spid="35845"/>
                                        </p:tgtEl>
                                        <p:attrNameLst>
                                          <p:attrName>fill.on</p:attrName>
                                        </p:attrNameLst>
                                      </p:cBhvr>
                                      <p:to>
                                        <p:strVal val="true"/>
                                      </p:to>
                                    </p:set>
                                    <p:animScale>
                                      <p:cBhvr>
                                        <p:cTn id="36" dur="200" fill="hold">
                                          <p:stCondLst>
                                            <p:cond delay="0"/>
                                          </p:stCondLst>
                                        </p:cTn>
                                        <p:tgtEl>
                                          <p:spTgt spid="35845"/>
                                        </p:tgtEl>
                                      </p:cBhvr>
                                      <p:from x="100000" y="100000"/>
                                      <p:to x="100000" y="5000"/>
                                    </p:animScale>
                                    <p:animScale>
                                      <p:cBhvr>
                                        <p:cTn id="37" dur="200" fill="hold">
                                          <p:stCondLst>
                                            <p:cond delay="200"/>
                                          </p:stCondLst>
                                        </p:cTn>
                                        <p:tgtEl>
                                          <p:spTgt spid="35845"/>
                                        </p:tgtEl>
                                      </p:cBhvr>
                                      <p:from x="100000" y="5000"/>
                                      <p:to x="120000" y="150000"/>
                                    </p:animScale>
                                    <p:animScale>
                                      <p:cBhvr>
                                        <p:cTn id="38" dur="600" fill="hold">
                                          <p:stCondLst>
                                            <p:cond delay="1400"/>
                                          </p:stCondLst>
                                        </p:cTn>
                                        <p:tgtEl>
                                          <p:spTgt spid="35845"/>
                                        </p:tgtEl>
                                      </p:cBhvr>
                                      <p:to x="120000" y="150000"/>
                                    </p:animScale>
                                  </p:childTnLst>
                                </p:cTn>
                              </p:par>
                            </p:childTnLst>
                          </p:cTn>
                        </p:par>
                        <p:par>
                          <p:cTn id="39" fill="hold">
                            <p:stCondLst>
                              <p:cond delay="11000"/>
                            </p:stCondLst>
                            <p:childTnLst>
                              <p:par>
                                <p:cTn id="40" presetID="50" presetClass="exit" presetSubtype="0" accel="100000" fill="hold" grpId="1" nodeType="afterEffect">
                                  <p:stCondLst>
                                    <p:cond delay="0"/>
                                  </p:stCondLst>
                                  <p:childTnLst>
                                    <p:anim calcmode="lin" valueType="num">
                                      <p:cBhvr>
                                        <p:cTn id="41" dur="1000"/>
                                        <p:tgtEl>
                                          <p:spTgt spid="35845"/>
                                        </p:tgtEl>
                                        <p:attrNameLst>
                                          <p:attrName>ppt_w</p:attrName>
                                        </p:attrNameLst>
                                      </p:cBhvr>
                                      <p:tavLst>
                                        <p:tav tm="0">
                                          <p:val>
                                            <p:strVal val="ppt_w"/>
                                          </p:val>
                                        </p:tav>
                                        <p:tav tm="100000">
                                          <p:val>
                                            <p:strVal val="ppt_w+.3"/>
                                          </p:val>
                                        </p:tav>
                                      </p:tavLst>
                                    </p:anim>
                                    <p:anim calcmode="lin" valueType="num">
                                      <p:cBhvr>
                                        <p:cTn id="42" dur="1000"/>
                                        <p:tgtEl>
                                          <p:spTgt spid="35845"/>
                                        </p:tgtEl>
                                        <p:attrNameLst>
                                          <p:attrName>ppt_h</p:attrName>
                                        </p:attrNameLst>
                                      </p:cBhvr>
                                      <p:tavLst>
                                        <p:tav tm="0">
                                          <p:val>
                                            <p:strVal val="ppt_h"/>
                                          </p:val>
                                        </p:tav>
                                        <p:tav tm="100000">
                                          <p:val>
                                            <p:strVal val="ppt_h"/>
                                          </p:val>
                                        </p:tav>
                                      </p:tavLst>
                                    </p:anim>
                                    <p:animEffect transition="out" filter="fade">
                                      <p:cBhvr>
                                        <p:cTn id="43" dur="1000"/>
                                        <p:tgtEl>
                                          <p:spTgt spid="35845"/>
                                        </p:tgtEl>
                                      </p:cBhvr>
                                    </p:animEffect>
                                    <p:set>
                                      <p:cBhvr>
                                        <p:cTn id="44" dur="1" fill="hold">
                                          <p:stCondLst>
                                            <p:cond delay="999"/>
                                          </p:stCondLst>
                                        </p:cTn>
                                        <p:tgtEl>
                                          <p:spTgt spid="35845"/>
                                        </p:tgtEl>
                                        <p:attrNameLst>
                                          <p:attrName>style.visibility</p:attrName>
                                        </p:attrNameLst>
                                      </p:cBhvr>
                                      <p:to>
                                        <p:strVal val="hidden"/>
                                      </p:to>
                                    </p:set>
                                  </p:childTnLst>
                                </p:cTn>
                              </p:par>
                            </p:childTnLst>
                          </p:cTn>
                        </p:par>
                        <p:par>
                          <p:cTn id="45" fill="hold">
                            <p:stCondLst>
                              <p:cond delay="12000"/>
                            </p:stCondLst>
                            <p:childTnLst>
                              <p:par>
                                <p:cTn id="46" presetID="14" presetClass="emph" presetSubtype="0" fill="hold" grpId="0" nodeType="afterEffect">
                                  <p:stCondLst>
                                    <p:cond delay="0"/>
                                  </p:stCondLst>
                                  <p:childTnLst>
                                    <p:animClr clrSpc="rgb" dir="cw">
                                      <p:cBhvr override="childStyle">
                                        <p:cTn id="47" dur="1900" fill="hold">
                                          <p:stCondLst>
                                            <p:cond delay="100"/>
                                          </p:stCondLst>
                                        </p:cTn>
                                        <p:tgtEl>
                                          <p:spTgt spid="35847"/>
                                        </p:tgtEl>
                                        <p:attrNameLst>
                                          <p:attrName>style.color</p:attrName>
                                        </p:attrNameLst>
                                      </p:cBhvr>
                                      <p:to>
                                        <a:srgbClr val="FFFFFF"/>
                                      </p:to>
                                    </p:animClr>
                                    <p:animClr clrSpc="rgb" dir="cw">
                                      <p:cBhvr>
                                        <p:cTn id="48" dur="1900" fill="hold">
                                          <p:stCondLst>
                                            <p:cond delay="100"/>
                                          </p:stCondLst>
                                        </p:cTn>
                                        <p:tgtEl>
                                          <p:spTgt spid="35847"/>
                                        </p:tgtEl>
                                        <p:attrNameLst>
                                          <p:attrName>fillColor</p:attrName>
                                        </p:attrNameLst>
                                      </p:cBhvr>
                                      <p:to>
                                        <a:srgbClr val="FFFFFF"/>
                                      </p:to>
                                    </p:animClr>
                                    <p:set>
                                      <p:cBhvr>
                                        <p:cTn id="49" dur="1900" fill="hold">
                                          <p:stCondLst>
                                            <p:cond delay="100"/>
                                          </p:stCondLst>
                                        </p:cTn>
                                        <p:tgtEl>
                                          <p:spTgt spid="35847"/>
                                        </p:tgtEl>
                                        <p:attrNameLst>
                                          <p:attrName>fill.type</p:attrName>
                                        </p:attrNameLst>
                                      </p:cBhvr>
                                      <p:to>
                                        <p:strVal val="solid"/>
                                      </p:to>
                                    </p:set>
                                    <p:set>
                                      <p:cBhvr>
                                        <p:cTn id="50" dur="1900" fill="hold">
                                          <p:stCondLst>
                                            <p:cond delay="100"/>
                                          </p:stCondLst>
                                        </p:cTn>
                                        <p:tgtEl>
                                          <p:spTgt spid="35847"/>
                                        </p:tgtEl>
                                        <p:attrNameLst>
                                          <p:attrName>fill.on</p:attrName>
                                        </p:attrNameLst>
                                      </p:cBhvr>
                                      <p:to>
                                        <p:strVal val="true"/>
                                      </p:to>
                                    </p:set>
                                    <p:animScale>
                                      <p:cBhvr>
                                        <p:cTn id="51" dur="200" fill="hold">
                                          <p:stCondLst>
                                            <p:cond delay="0"/>
                                          </p:stCondLst>
                                        </p:cTn>
                                        <p:tgtEl>
                                          <p:spTgt spid="35847"/>
                                        </p:tgtEl>
                                      </p:cBhvr>
                                      <p:from x="100000" y="100000"/>
                                      <p:to x="100000" y="5000"/>
                                    </p:animScale>
                                    <p:animScale>
                                      <p:cBhvr>
                                        <p:cTn id="52" dur="200" fill="hold">
                                          <p:stCondLst>
                                            <p:cond delay="200"/>
                                          </p:stCondLst>
                                        </p:cTn>
                                        <p:tgtEl>
                                          <p:spTgt spid="35847"/>
                                        </p:tgtEl>
                                      </p:cBhvr>
                                      <p:from x="100000" y="5000"/>
                                      <p:to x="120000" y="150000"/>
                                    </p:animScale>
                                    <p:animScale>
                                      <p:cBhvr>
                                        <p:cTn id="53" dur="600" fill="hold">
                                          <p:stCondLst>
                                            <p:cond delay="1400"/>
                                          </p:stCondLst>
                                        </p:cTn>
                                        <p:tgtEl>
                                          <p:spTgt spid="35847"/>
                                        </p:tgtEl>
                                      </p:cBhvr>
                                      <p:to x="120000" y="150000"/>
                                    </p:animScale>
                                  </p:childTnLst>
                                </p:cTn>
                              </p:par>
                            </p:childTnLst>
                          </p:cTn>
                        </p:par>
                        <p:par>
                          <p:cTn id="54" fill="hold">
                            <p:stCondLst>
                              <p:cond delay="14000"/>
                            </p:stCondLst>
                            <p:childTnLst>
                              <p:par>
                                <p:cTn id="55" presetID="50" presetClass="exit" presetSubtype="0" accel="100000" fill="hold" grpId="1" nodeType="afterEffect">
                                  <p:stCondLst>
                                    <p:cond delay="0"/>
                                  </p:stCondLst>
                                  <p:childTnLst>
                                    <p:anim calcmode="lin" valueType="num">
                                      <p:cBhvr>
                                        <p:cTn id="56" dur="1000"/>
                                        <p:tgtEl>
                                          <p:spTgt spid="35847"/>
                                        </p:tgtEl>
                                        <p:attrNameLst>
                                          <p:attrName>ppt_w</p:attrName>
                                        </p:attrNameLst>
                                      </p:cBhvr>
                                      <p:tavLst>
                                        <p:tav tm="0">
                                          <p:val>
                                            <p:strVal val="ppt_w"/>
                                          </p:val>
                                        </p:tav>
                                        <p:tav tm="100000">
                                          <p:val>
                                            <p:strVal val="ppt_w+.3"/>
                                          </p:val>
                                        </p:tav>
                                      </p:tavLst>
                                    </p:anim>
                                    <p:anim calcmode="lin" valueType="num">
                                      <p:cBhvr>
                                        <p:cTn id="57" dur="1000"/>
                                        <p:tgtEl>
                                          <p:spTgt spid="35847"/>
                                        </p:tgtEl>
                                        <p:attrNameLst>
                                          <p:attrName>ppt_h</p:attrName>
                                        </p:attrNameLst>
                                      </p:cBhvr>
                                      <p:tavLst>
                                        <p:tav tm="0">
                                          <p:val>
                                            <p:strVal val="ppt_h"/>
                                          </p:val>
                                        </p:tav>
                                        <p:tav tm="100000">
                                          <p:val>
                                            <p:strVal val="ppt_h"/>
                                          </p:val>
                                        </p:tav>
                                      </p:tavLst>
                                    </p:anim>
                                    <p:animEffect transition="out" filter="fade">
                                      <p:cBhvr>
                                        <p:cTn id="58" dur="1000"/>
                                        <p:tgtEl>
                                          <p:spTgt spid="35847"/>
                                        </p:tgtEl>
                                      </p:cBhvr>
                                    </p:animEffect>
                                    <p:set>
                                      <p:cBhvr>
                                        <p:cTn id="59" dur="1" fill="hold">
                                          <p:stCondLst>
                                            <p:cond delay="999"/>
                                          </p:stCondLst>
                                        </p:cTn>
                                        <p:tgtEl>
                                          <p:spTgt spid="35847"/>
                                        </p:tgtEl>
                                        <p:attrNameLst>
                                          <p:attrName>style.visibility</p:attrName>
                                        </p:attrNameLst>
                                      </p:cBhvr>
                                      <p:to>
                                        <p:strVal val="hidden"/>
                                      </p:to>
                                    </p:set>
                                  </p:childTnLst>
                                </p:cTn>
                              </p:par>
                            </p:childTnLst>
                          </p:cTn>
                        </p:par>
                        <p:par>
                          <p:cTn id="60" fill="hold">
                            <p:stCondLst>
                              <p:cond delay="15000"/>
                            </p:stCondLst>
                            <p:childTnLst>
                              <p:par>
                                <p:cTn id="61" presetID="3" presetClass="mediacall" presetSubtype="0" fill="hold" nodeType="afterEffect">
                                  <p:stCondLst>
                                    <p:cond delay="2000"/>
                                  </p:stCondLst>
                                  <p:childTnLst>
                                    <p:cmd type="call" cmd="stop">
                                      <p:cBhvr>
                                        <p:cTn id="62" dur="1" fill="hold"/>
                                        <p:tgtEl>
                                          <p:spTgt spid="35859"/>
                                        </p:tgtEl>
                                      </p:cBhvr>
                                    </p:cmd>
                                  </p:childTnLst>
                                  <p:subTnLst>
                                    <p:cmd type="evt" cmd="onstopaudio">
                                      <p:cBhvr>
                                        <p:cTn display="0" masterRel="sameClick">
                                          <p:stCondLst>
                                            <p:cond evt="begin" delay="0">
                                              <p:tn val="61"/>
                                            </p:cond>
                                          </p:stCondLst>
                                        </p:cTn>
                                        <p:tgtEl>
                                          <p:sldTgt/>
                                        </p:tgtEl>
                                      </p:cBhvr>
                                    </p:cmd>
                                  </p:subTnLst>
                                </p:cTn>
                              </p:par>
                            </p:childTnLst>
                          </p:cTn>
                        </p:par>
                        <p:par>
                          <p:cTn id="63" fill="hold">
                            <p:stCondLst>
                              <p:cond delay="17000"/>
                            </p:stCondLst>
                            <p:childTnLst>
                              <p:par>
                                <p:cTn id="64" presetID="1" presetClass="entr" presetSubtype="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child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9000" showWhenStopped="0">
                <p:cTn id="69" fill="hold" display="0">
                  <p:stCondLst>
                    <p:cond delay="indefinite"/>
                  </p:stCondLst>
                  <p:endCondLst>
                    <p:cond evt="onPrev" delay="0">
                      <p:tgtEl>
                        <p:sldTgt/>
                      </p:tgtEl>
                    </p:cond>
                    <p:cond evt="onStopAudio" delay="0">
                      <p:tgtEl>
                        <p:sldTgt/>
                      </p:tgtEl>
                    </p:cond>
                  </p:endCondLst>
                </p:cTn>
                <p:tgtEl>
                  <p:spTgt spid="35859"/>
                </p:tgtEl>
              </p:cMediaNode>
            </p:audio>
            <p:audio>
              <p:cMediaNode showWhenStopped="0">
                <p:cTn id="70" fill="hold" display="0">
                  <p:stCondLst>
                    <p:cond delay="indefinite"/>
                  </p:stCondLst>
                  <p:endCondLst>
                    <p:cond evt="onPrev" delay="0">
                      <p:tgtEl>
                        <p:sldTgt/>
                      </p:tgtEl>
                    </p:cond>
                    <p:cond evt="onStopAudio" delay="0">
                      <p:tgtEl>
                        <p:sldTgt/>
                      </p:tgtEl>
                    </p:cond>
                  </p:endCondLst>
                </p:cTn>
                <p:tgtEl>
                  <p:spTgt spid="35860"/>
                </p:tgtEl>
              </p:cMediaNode>
            </p:audio>
          </p:childTnLst>
        </p:cTn>
      </p:par>
    </p:tnLst>
    <p:bldLst>
      <p:bldP spid="35845" grpId="0" animBg="1"/>
      <p:bldP spid="35845" grpId="1" animBg="1"/>
      <p:bldP spid="35846" grpId="0" animBg="1"/>
      <p:bldP spid="35846" grpId="1" animBg="1"/>
      <p:bldP spid="35847" grpId="0" animBg="1"/>
      <p:bldP spid="35847" grpId="1" animBg="1"/>
      <p:bldP spid="18"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GB" sz="5400" b="1" smtClean="0">
                <a:latin typeface="Comic Sans MS" pitchFamily="66" charset="0"/>
              </a:rPr>
              <a:t>What Can We Do?</a:t>
            </a:r>
          </a:p>
        </p:txBody>
      </p:sp>
      <p:pic>
        <p:nvPicPr>
          <p:cNvPr id="38914" name="Picture 3" descr="cook food"/>
          <p:cNvPicPr>
            <a:picLocks noChangeAspect="1" noChangeArrowheads="1"/>
          </p:cNvPicPr>
          <p:nvPr/>
        </p:nvPicPr>
        <p:blipFill>
          <a:blip r:embed="rId3" cstate="print"/>
          <a:srcRect/>
          <a:stretch>
            <a:fillRect/>
          </a:stretch>
        </p:blipFill>
        <p:spPr bwMode="auto">
          <a:xfrm>
            <a:off x="611188" y="1341438"/>
            <a:ext cx="2232025" cy="2362200"/>
          </a:xfrm>
          <a:prstGeom prst="rect">
            <a:avLst/>
          </a:prstGeom>
          <a:noFill/>
          <a:ln w="9525">
            <a:noFill/>
            <a:miter lim="800000"/>
            <a:headEnd/>
            <a:tailEnd/>
          </a:ln>
        </p:spPr>
      </p:pic>
      <p:pic>
        <p:nvPicPr>
          <p:cNvPr id="38915" name="Picture 4" descr="hand washing"/>
          <p:cNvPicPr>
            <a:picLocks noChangeAspect="1" noChangeArrowheads="1"/>
          </p:cNvPicPr>
          <p:nvPr/>
        </p:nvPicPr>
        <p:blipFill>
          <a:blip r:embed="rId4" cstate="print"/>
          <a:srcRect/>
          <a:stretch>
            <a:fillRect/>
          </a:stretch>
        </p:blipFill>
        <p:spPr bwMode="auto">
          <a:xfrm>
            <a:off x="2987675" y="1341438"/>
            <a:ext cx="2376488" cy="2374900"/>
          </a:xfrm>
          <a:prstGeom prst="rect">
            <a:avLst/>
          </a:prstGeom>
          <a:noFill/>
          <a:ln w="9525">
            <a:noFill/>
            <a:miter lim="800000"/>
            <a:headEnd/>
            <a:tailEnd/>
          </a:ln>
        </p:spPr>
      </p:pic>
      <p:pic>
        <p:nvPicPr>
          <p:cNvPr id="38916" name="Picture 5"/>
          <p:cNvPicPr>
            <a:picLocks noChangeAspect="1" noChangeArrowheads="1"/>
          </p:cNvPicPr>
          <p:nvPr/>
        </p:nvPicPr>
        <p:blipFill>
          <a:blip r:embed="rId5" cstate="print"/>
          <a:srcRect/>
          <a:stretch>
            <a:fillRect/>
          </a:stretch>
        </p:blipFill>
        <p:spPr bwMode="auto">
          <a:xfrm>
            <a:off x="5508625" y="1341438"/>
            <a:ext cx="2801938" cy="2374900"/>
          </a:xfrm>
          <a:prstGeom prst="rect">
            <a:avLst/>
          </a:prstGeom>
          <a:noFill/>
          <a:ln w="9525">
            <a:noFill/>
            <a:miter lim="800000"/>
            <a:headEnd/>
            <a:tailEnd/>
          </a:ln>
        </p:spPr>
      </p:pic>
      <p:pic>
        <p:nvPicPr>
          <p:cNvPr id="38917" name="Picture 6"/>
          <p:cNvPicPr>
            <a:picLocks noChangeAspect="1" noChangeArrowheads="1"/>
          </p:cNvPicPr>
          <p:nvPr/>
        </p:nvPicPr>
        <p:blipFill>
          <a:blip r:embed="rId6" cstate="print"/>
          <a:srcRect/>
          <a:stretch>
            <a:fillRect/>
          </a:stretch>
        </p:blipFill>
        <p:spPr bwMode="auto">
          <a:xfrm>
            <a:off x="1331913" y="3284538"/>
            <a:ext cx="2376487" cy="2097087"/>
          </a:xfrm>
          <a:prstGeom prst="rect">
            <a:avLst/>
          </a:prstGeom>
          <a:noFill/>
          <a:ln w="9525">
            <a:noFill/>
            <a:miter lim="800000"/>
            <a:headEnd/>
            <a:tailEnd/>
          </a:ln>
        </p:spPr>
      </p:pic>
      <p:pic>
        <p:nvPicPr>
          <p:cNvPr id="38918" name="Picture 7"/>
          <p:cNvPicPr>
            <a:picLocks noChangeAspect="1" noChangeArrowheads="1"/>
          </p:cNvPicPr>
          <p:nvPr/>
        </p:nvPicPr>
        <p:blipFill>
          <a:blip r:embed="rId7" cstate="print"/>
          <a:srcRect/>
          <a:stretch>
            <a:fillRect/>
          </a:stretch>
        </p:blipFill>
        <p:spPr bwMode="auto">
          <a:xfrm>
            <a:off x="3059113" y="4365625"/>
            <a:ext cx="2303462" cy="1873250"/>
          </a:xfrm>
          <a:prstGeom prst="rect">
            <a:avLst/>
          </a:prstGeom>
          <a:noFill/>
          <a:ln w="9525">
            <a:noFill/>
            <a:miter lim="800000"/>
            <a:headEnd/>
            <a:tailEnd/>
          </a:ln>
        </p:spPr>
      </p:pic>
      <p:pic>
        <p:nvPicPr>
          <p:cNvPr id="38919" name="Picture 8"/>
          <p:cNvPicPr>
            <a:picLocks noChangeAspect="1" noChangeArrowheads="1"/>
          </p:cNvPicPr>
          <p:nvPr/>
        </p:nvPicPr>
        <p:blipFill>
          <a:blip r:embed="rId8" cstate="print"/>
          <a:srcRect/>
          <a:stretch>
            <a:fillRect/>
          </a:stretch>
        </p:blipFill>
        <p:spPr bwMode="auto">
          <a:xfrm>
            <a:off x="5148263" y="3716338"/>
            <a:ext cx="2376487" cy="1944687"/>
          </a:xfrm>
          <a:prstGeom prst="rect">
            <a:avLst/>
          </a:prstGeom>
          <a:noFill/>
          <a:ln w="9525">
            <a:noFill/>
            <a:miter lim="800000"/>
            <a:headEnd/>
            <a:tailEnd/>
          </a:ln>
        </p:spPr>
      </p:pic>
      <p:sp>
        <p:nvSpPr>
          <p:cNvPr id="12" name="TextBox 11"/>
          <p:cNvSpPr txBox="1">
            <a:spLocks noChangeArrowheads="1"/>
          </p:cNvSpPr>
          <p:nvPr/>
        </p:nvSpPr>
        <p:spPr bwMode="auto">
          <a:xfrm>
            <a:off x="900113" y="1700213"/>
            <a:ext cx="7272337" cy="3935412"/>
          </a:xfrm>
          <a:prstGeom prst="rect">
            <a:avLst/>
          </a:prstGeom>
          <a:solidFill>
            <a:schemeClr val="bg1"/>
          </a:solidFill>
          <a:ln w="9525">
            <a:noFill/>
            <a:miter lim="800000"/>
            <a:headEnd/>
            <a:tailEnd/>
          </a:ln>
        </p:spPr>
        <p:txBody>
          <a:bodyPr>
            <a:spAutoFit/>
          </a:bodyPr>
          <a:lstStyle/>
          <a:p>
            <a:r>
              <a:rPr lang="en-GB" sz="2800">
                <a:latin typeface="Comic Sans MS" pitchFamily="66" charset="0"/>
              </a:rPr>
              <a:t>You can watch how you prepare your food and </a:t>
            </a:r>
            <a:r>
              <a:rPr lang="en-GB" sz="2800" b="1">
                <a:latin typeface="Comic Sans MS" pitchFamily="66" charset="0"/>
              </a:rPr>
              <a:t>always wash your hands</a:t>
            </a:r>
            <a:r>
              <a:rPr lang="en-GB" sz="2800">
                <a:latin typeface="Comic Sans MS" pitchFamily="66" charset="0"/>
              </a:rPr>
              <a:t> before eating or after you go to the toilet</a:t>
            </a:r>
          </a:p>
          <a:p>
            <a:endParaRPr lang="en-GB" sz="2800">
              <a:latin typeface="Comic Sans MS" pitchFamily="66" charset="0"/>
            </a:endParaRPr>
          </a:p>
          <a:p>
            <a:r>
              <a:rPr lang="en-GB" sz="2800">
                <a:latin typeface="Comic Sans MS" pitchFamily="66" charset="0"/>
              </a:rPr>
              <a:t>We as scientists try to understand better how the immune system works and  once we know this can try to make better </a:t>
            </a:r>
            <a:r>
              <a:rPr lang="en-GB" sz="2800" b="1">
                <a:latin typeface="Comic Sans MS" pitchFamily="66" charset="0"/>
              </a:rPr>
              <a:t>drugs</a:t>
            </a:r>
            <a:r>
              <a:rPr lang="en-GB" sz="2800">
                <a:latin typeface="Comic Sans MS" pitchFamily="66" charset="0"/>
              </a:rPr>
              <a:t> that treat disease or even </a:t>
            </a:r>
            <a:r>
              <a:rPr lang="en-GB" sz="2800" b="1">
                <a:latin typeface="Comic Sans MS" pitchFamily="66" charset="0"/>
              </a:rPr>
              <a:t>vaccines</a:t>
            </a:r>
            <a:r>
              <a:rPr lang="en-GB" sz="2800">
                <a:latin typeface="Comic Sans MS" pitchFamily="66" charset="0"/>
              </a:rPr>
              <a:t> to prevent disease!</a:t>
            </a:r>
          </a:p>
        </p:txBody>
      </p:sp>
      <p:sp>
        <p:nvSpPr>
          <p:cNvPr id="9" name="TextBox 8"/>
          <p:cNvSpPr txBox="1">
            <a:spLocks noChangeArrowheads="1"/>
          </p:cNvSpPr>
          <p:nvPr/>
        </p:nvSpPr>
        <p:spPr bwMode="auto">
          <a:xfrm>
            <a:off x="5795963" y="6237288"/>
            <a:ext cx="3127375" cy="366712"/>
          </a:xfrm>
          <a:prstGeom prst="rect">
            <a:avLst/>
          </a:prstGeom>
          <a:solidFill>
            <a:srgbClr val="00B050"/>
          </a:solidFill>
          <a:ln w="9525">
            <a:noFill/>
            <a:miter lim="800000"/>
            <a:headEnd/>
            <a:tailEnd/>
          </a:ln>
        </p:spPr>
        <p:txBody>
          <a:bodyPr wrap="none">
            <a:spAutoFit/>
          </a:bodyPr>
          <a:lstStyle/>
          <a:p>
            <a:r>
              <a:rPr lang="en-GB">
                <a:latin typeface="Comic Sans MS" pitchFamily="66" charset="0"/>
              </a:rPr>
              <a:t>Click Mouse for explanation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wideeye2 005"/>
          <p:cNvPicPr>
            <a:picLocks noChangeAspect="1" noChangeArrowheads="1"/>
          </p:cNvPicPr>
          <p:nvPr/>
        </p:nvPicPr>
        <p:blipFill>
          <a:blip r:embed="rId3" cstate="print"/>
          <a:srcRect/>
          <a:stretch>
            <a:fillRect/>
          </a:stretch>
        </p:blipFill>
        <p:spPr bwMode="auto">
          <a:xfrm>
            <a:off x="5651500" y="674688"/>
            <a:ext cx="3492500" cy="2627312"/>
          </a:xfrm>
          <a:prstGeom prst="rect">
            <a:avLst/>
          </a:prstGeom>
          <a:noFill/>
          <a:ln w="9525">
            <a:noFill/>
            <a:miter lim="800000"/>
            <a:headEnd/>
            <a:tailEnd/>
          </a:ln>
        </p:spPr>
      </p:pic>
      <p:sp>
        <p:nvSpPr>
          <p:cNvPr id="40962" name="WordArt 3"/>
          <p:cNvSpPr>
            <a:spLocks noChangeArrowheads="1" noChangeShapeType="1" noTextEdit="1"/>
          </p:cNvSpPr>
          <p:nvPr/>
        </p:nvSpPr>
        <p:spPr bwMode="auto">
          <a:xfrm>
            <a:off x="250825" y="260350"/>
            <a:ext cx="4114800" cy="360363"/>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chemeClr val="accent2"/>
                </a:solidFill>
                <a:latin typeface="Arial Black"/>
              </a:rPr>
              <a:t>Our Science Lab</a:t>
            </a:r>
          </a:p>
        </p:txBody>
      </p:sp>
      <p:pic>
        <p:nvPicPr>
          <p:cNvPr id="40963" name="Picture 4"/>
          <p:cNvPicPr>
            <a:picLocks noChangeAspect="1" noChangeArrowheads="1"/>
          </p:cNvPicPr>
          <p:nvPr/>
        </p:nvPicPr>
        <p:blipFill>
          <a:blip r:embed="rId4" cstate="print"/>
          <a:srcRect r="27548"/>
          <a:stretch>
            <a:fillRect/>
          </a:stretch>
        </p:blipFill>
        <p:spPr bwMode="auto">
          <a:xfrm>
            <a:off x="0" y="4005263"/>
            <a:ext cx="3384550" cy="2852737"/>
          </a:xfrm>
          <a:prstGeom prst="rect">
            <a:avLst/>
          </a:prstGeom>
          <a:noFill/>
          <a:ln w="9525">
            <a:noFill/>
            <a:miter lim="800000"/>
            <a:headEnd/>
            <a:tailEnd/>
          </a:ln>
        </p:spPr>
      </p:pic>
      <p:pic>
        <p:nvPicPr>
          <p:cNvPr id="40964" name="Picture 6"/>
          <p:cNvPicPr>
            <a:picLocks noChangeAspect="1" noChangeArrowheads="1"/>
          </p:cNvPicPr>
          <p:nvPr/>
        </p:nvPicPr>
        <p:blipFill>
          <a:blip r:embed="rId5" cstate="print"/>
          <a:srcRect/>
          <a:stretch>
            <a:fillRect/>
          </a:stretch>
        </p:blipFill>
        <p:spPr bwMode="auto">
          <a:xfrm>
            <a:off x="0" y="981075"/>
            <a:ext cx="3457575" cy="2760663"/>
          </a:xfrm>
          <a:prstGeom prst="rect">
            <a:avLst/>
          </a:prstGeom>
          <a:noFill/>
          <a:ln w="9525">
            <a:noFill/>
            <a:miter lim="800000"/>
            <a:headEnd/>
            <a:tailEnd/>
          </a:ln>
        </p:spPr>
      </p:pic>
      <p:pic>
        <p:nvPicPr>
          <p:cNvPr id="40965" name="Picture 7"/>
          <p:cNvPicPr>
            <a:picLocks noChangeAspect="1" noChangeArrowheads="1"/>
          </p:cNvPicPr>
          <p:nvPr/>
        </p:nvPicPr>
        <p:blipFill>
          <a:blip r:embed="rId6" cstate="print"/>
          <a:srcRect l="19800" r="9442"/>
          <a:stretch>
            <a:fillRect/>
          </a:stretch>
        </p:blipFill>
        <p:spPr bwMode="auto">
          <a:xfrm>
            <a:off x="2916238" y="2133600"/>
            <a:ext cx="3130550" cy="2879725"/>
          </a:xfrm>
          <a:prstGeom prst="rect">
            <a:avLst/>
          </a:prstGeom>
          <a:noFill/>
          <a:ln w="9525">
            <a:noFill/>
            <a:miter lim="800000"/>
            <a:headEnd/>
            <a:tailEnd/>
          </a:ln>
        </p:spPr>
      </p:pic>
      <p:pic>
        <p:nvPicPr>
          <p:cNvPr id="40966" name="Picture 8" descr="The lab 025"/>
          <p:cNvPicPr>
            <a:picLocks noChangeAspect="1" noChangeArrowheads="1"/>
          </p:cNvPicPr>
          <p:nvPr/>
        </p:nvPicPr>
        <p:blipFill>
          <a:blip r:embed="rId7" cstate="print"/>
          <a:srcRect/>
          <a:stretch>
            <a:fillRect/>
          </a:stretch>
        </p:blipFill>
        <p:spPr bwMode="auto">
          <a:xfrm>
            <a:off x="6473825" y="3297238"/>
            <a:ext cx="2670175" cy="3560762"/>
          </a:xfrm>
          <a:prstGeom prst="rect">
            <a:avLst/>
          </a:prstGeom>
          <a:noFill/>
          <a:ln w="9525">
            <a:noFill/>
            <a:miter lim="800000"/>
            <a:headEnd/>
            <a:tailEnd/>
          </a:ln>
        </p:spPr>
      </p:pic>
      <p:sp>
        <p:nvSpPr>
          <p:cNvPr id="8" name="TextBox 7"/>
          <p:cNvSpPr txBox="1">
            <a:spLocks noChangeArrowheads="1"/>
          </p:cNvSpPr>
          <p:nvPr/>
        </p:nvSpPr>
        <p:spPr bwMode="auto">
          <a:xfrm>
            <a:off x="1116013" y="3284538"/>
            <a:ext cx="7416800" cy="2654300"/>
          </a:xfrm>
          <a:prstGeom prst="rect">
            <a:avLst/>
          </a:prstGeom>
          <a:solidFill>
            <a:schemeClr val="bg1"/>
          </a:solidFill>
          <a:ln w="9525">
            <a:noFill/>
            <a:miter lim="800000"/>
            <a:headEnd/>
            <a:tailEnd/>
          </a:ln>
        </p:spPr>
        <p:txBody>
          <a:bodyPr>
            <a:spAutoFit/>
          </a:bodyPr>
          <a:lstStyle/>
          <a:p>
            <a:r>
              <a:rPr lang="en-GB" sz="2800">
                <a:latin typeface="Comic Sans MS" pitchFamily="66" charset="0"/>
              </a:rPr>
              <a:t>Our research into the immune system and bugs has provided lots of new information about immunology and infection. </a:t>
            </a:r>
          </a:p>
          <a:p>
            <a:r>
              <a:rPr lang="en-GB" sz="2800">
                <a:latin typeface="Comic Sans MS" pitchFamily="66" charset="0"/>
              </a:rPr>
              <a:t>For details of our research please go to our website:</a:t>
            </a:r>
          </a:p>
          <a:p>
            <a:r>
              <a:rPr lang="en-GB" sz="2800">
                <a:latin typeface="Comic Sans MS" pitchFamily="66" charset="0"/>
                <a:hlinkClick r:id="rId8"/>
              </a:rPr>
              <a:t>http://www.mig.ls.manchester.ac.uk/</a:t>
            </a:r>
            <a:endParaRPr lang="en-GB" sz="2800">
              <a:latin typeface="Comic Sans MS" pitchFamily="66" charset="0"/>
            </a:endParaRPr>
          </a:p>
        </p:txBody>
      </p:sp>
      <p:sp>
        <p:nvSpPr>
          <p:cNvPr id="9" name="TextBox 8"/>
          <p:cNvSpPr txBox="1">
            <a:spLocks noChangeArrowheads="1"/>
          </p:cNvSpPr>
          <p:nvPr/>
        </p:nvSpPr>
        <p:spPr bwMode="auto">
          <a:xfrm>
            <a:off x="6750050" y="6491288"/>
            <a:ext cx="2393950" cy="366712"/>
          </a:xfrm>
          <a:prstGeom prst="rect">
            <a:avLst/>
          </a:prstGeom>
          <a:solidFill>
            <a:srgbClr val="00B050"/>
          </a:solidFill>
          <a:ln w="9525">
            <a:noFill/>
            <a:miter lim="800000"/>
            <a:headEnd/>
            <a:tailEnd/>
          </a:ln>
        </p:spPr>
        <p:txBody>
          <a:bodyPr wrap="none">
            <a:spAutoFit/>
          </a:bodyPr>
          <a:lstStyle/>
          <a:p>
            <a:r>
              <a:rPr lang="en-GB">
                <a:latin typeface="Comic Sans MS" pitchFamily="66" charset="0"/>
              </a:rPr>
              <a:t>Click Mouse for text</a:t>
            </a:r>
          </a:p>
        </p:txBody>
      </p:sp>
      <p:sp>
        <p:nvSpPr>
          <p:cNvPr id="40970" name="Text Box 10"/>
          <p:cNvSpPr txBox="1">
            <a:spLocks noChangeArrowheads="1"/>
          </p:cNvSpPr>
          <p:nvPr/>
        </p:nvSpPr>
        <p:spPr bwMode="auto">
          <a:xfrm>
            <a:off x="0" y="1136650"/>
            <a:ext cx="1590675" cy="366713"/>
          </a:xfrm>
          <a:prstGeom prst="rect">
            <a:avLst/>
          </a:prstGeom>
          <a:noFill/>
          <a:ln w="9525">
            <a:noFill/>
            <a:miter lim="800000"/>
            <a:headEnd/>
            <a:tailEnd/>
          </a:ln>
          <a:effectLst/>
        </p:spPr>
        <p:txBody>
          <a:bodyPr wrap="none">
            <a:spAutoFit/>
          </a:bodyPr>
          <a:lstStyle/>
          <a:p>
            <a:r>
              <a:rPr lang="en-GB">
                <a:solidFill>
                  <a:schemeClr val="bg1"/>
                </a:solidFill>
                <a:latin typeface="Book Antiqua" pitchFamily="18" charset="0"/>
              </a:rPr>
              <a:t>Growing cells</a:t>
            </a:r>
          </a:p>
        </p:txBody>
      </p:sp>
      <p:sp>
        <p:nvSpPr>
          <p:cNvPr id="40971" name="Text Box 11"/>
          <p:cNvSpPr txBox="1">
            <a:spLocks noChangeArrowheads="1"/>
          </p:cNvSpPr>
          <p:nvPr/>
        </p:nvSpPr>
        <p:spPr bwMode="auto">
          <a:xfrm>
            <a:off x="4643438" y="2420938"/>
            <a:ext cx="3321050" cy="641350"/>
          </a:xfrm>
          <a:prstGeom prst="rect">
            <a:avLst/>
          </a:prstGeom>
          <a:noFill/>
          <a:ln w="9525">
            <a:noFill/>
            <a:miter lim="800000"/>
            <a:headEnd/>
            <a:tailEnd/>
          </a:ln>
          <a:effectLst/>
        </p:spPr>
        <p:txBody>
          <a:bodyPr wrap="none">
            <a:spAutoFit/>
          </a:bodyPr>
          <a:lstStyle/>
          <a:p>
            <a:pPr algn="ctr"/>
            <a:r>
              <a:rPr lang="en-GB">
                <a:solidFill>
                  <a:schemeClr val="bg1"/>
                </a:solidFill>
                <a:latin typeface="Book Antiqua" pitchFamily="18" charset="0"/>
              </a:rPr>
              <a:t>Looking down the microscope </a:t>
            </a:r>
          </a:p>
          <a:p>
            <a:pPr algn="ctr"/>
            <a:r>
              <a:rPr lang="en-GB">
                <a:solidFill>
                  <a:schemeClr val="bg1"/>
                </a:solidFill>
                <a:latin typeface="Book Antiqua" pitchFamily="18" charset="0"/>
              </a:rPr>
              <a:t>at bugs</a:t>
            </a:r>
          </a:p>
        </p:txBody>
      </p:sp>
      <p:sp>
        <p:nvSpPr>
          <p:cNvPr id="40972" name="Text Box 12"/>
          <p:cNvSpPr txBox="1">
            <a:spLocks noChangeArrowheads="1"/>
          </p:cNvSpPr>
          <p:nvPr/>
        </p:nvSpPr>
        <p:spPr bwMode="auto">
          <a:xfrm>
            <a:off x="539750" y="6491288"/>
            <a:ext cx="2854325" cy="366712"/>
          </a:xfrm>
          <a:prstGeom prst="rect">
            <a:avLst/>
          </a:prstGeom>
          <a:noFill/>
          <a:ln w="9525">
            <a:noFill/>
            <a:miter lim="800000"/>
            <a:headEnd/>
            <a:tailEnd/>
          </a:ln>
          <a:effectLst/>
        </p:spPr>
        <p:txBody>
          <a:bodyPr wrap="none">
            <a:spAutoFit/>
          </a:bodyPr>
          <a:lstStyle/>
          <a:p>
            <a:r>
              <a:rPr lang="en-GB">
                <a:solidFill>
                  <a:schemeClr val="bg1"/>
                </a:solidFill>
                <a:latin typeface="Book Antiqua" pitchFamily="18" charset="0"/>
              </a:rPr>
              <a:t>Pipetting to look at </a:t>
            </a:r>
            <a:r>
              <a:rPr lang="en-GB" b="1">
                <a:solidFill>
                  <a:schemeClr val="bg1"/>
                </a:solidFill>
                <a:latin typeface="Book Antiqua" pitchFamily="18" charset="0"/>
              </a:rPr>
              <a:t>DNA!</a:t>
            </a:r>
            <a:r>
              <a:rPr lang="en-GB">
                <a:solidFill>
                  <a:schemeClr val="bg1"/>
                </a:solidFill>
                <a:latin typeface="Book Antiqua" pitchFamily="18" charset="0"/>
              </a:rPr>
              <a:t> </a:t>
            </a:r>
          </a:p>
        </p:txBody>
      </p:sp>
      <p:sp>
        <p:nvSpPr>
          <p:cNvPr id="40973" name="Text Box 13"/>
          <p:cNvSpPr txBox="1">
            <a:spLocks noChangeArrowheads="1"/>
          </p:cNvSpPr>
          <p:nvPr/>
        </p:nvSpPr>
        <p:spPr bwMode="auto">
          <a:xfrm>
            <a:off x="7200900" y="3500438"/>
            <a:ext cx="1943100" cy="366712"/>
          </a:xfrm>
          <a:prstGeom prst="rect">
            <a:avLst/>
          </a:prstGeom>
          <a:noFill/>
          <a:ln w="9525">
            <a:noFill/>
            <a:miter lim="800000"/>
            <a:headEnd/>
            <a:tailEnd/>
          </a:ln>
          <a:effectLst/>
        </p:spPr>
        <p:txBody>
          <a:bodyPr wrap="none">
            <a:spAutoFit/>
          </a:bodyPr>
          <a:lstStyle/>
          <a:p>
            <a:r>
              <a:rPr lang="en-GB">
                <a:solidFill>
                  <a:schemeClr val="bg1"/>
                </a:solidFill>
                <a:latin typeface="Book Antiqua" pitchFamily="18" charset="0"/>
              </a:rPr>
              <a:t>Freezing samples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68313" y="260350"/>
            <a:ext cx="8362950" cy="2074863"/>
          </a:xfrm>
        </p:spPr>
        <p:txBody>
          <a:bodyPr/>
          <a:lstStyle/>
          <a:p>
            <a:pPr eaLnBrk="1" hangingPunct="1"/>
            <a:r>
              <a:rPr lang="en-GB" sz="4800" b="1" smtClean="0">
                <a:latin typeface="Comic Sans MS" pitchFamily="66" charset="0"/>
              </a:rPr>
              <a:t>The Manchester Immunology Group:</a:t>
            </a:r>
            <a:br>
              <a:rPr lang="en-GB" sz="4800" b="1" smtClean="0">
                <a:latin typeface="Comic Sans MS" pitchFamily="66" charset="0"/>
              </a:rPr>
            </a:br>
            <a:r>
              <a:rPr lang="en-GB" sz="5400" smtClean="0">
                <a:latin typeface="Comic Sans MS" pitchFamily="66" charset="0"/>
              </a:rPr>
              <a:t>What do we do?</a:t>
            </a:r>
          </a:p>
        </p:txBody>
      </p:sp>
      <p:sp>
        <p:nvSpPr>
          <p:cNvPr id="17410" name="Text Box 3"/>
          <p:cNvSpPr>
            <a:spLocks noGrp="1" noChangeArrowheads="1"/>
          </p:cNvSpPr>
          <p:nvPr>
            <p:ph type="body" idx="1"/>
          </p:nvPr>
        </p:nvSpPr>
        <p:spPr>
          <a:xfrm>
            <a:off x="468313" y="2492375"/>
            <a:ext cx="8229600" cy="4525963"/>
          </a:xfrm>
        </p:spPr>
        <p:txBody>
          <a:bodyPr/>
          <a:lstStyle/>
          <a:p>
            <a:pPr eaLnBrk="1" hangingPunct="1"/>
            <a:r>
              <a:rPr lang="en-GB" sz="3600" smtClean="0">
                <a:latin typeface="Comic Sans MS" pitchFamily="66" charset="0"/>
              </a:rPr>
              <a:t>We study how our bodies fight infection </a:t>
            </a:r>
          </a:p>
          <a:p>
            <a:pPr eaLnBrk="1" hangingPunct="1"/>
            <a:r>
              <a:rPr lang="en-GB" sz="3600" smtClean="0">
                <a:latin typeface="Comic Sans MS" pitchFamily="66" charset="0"/>
              </a:rPr>
              <a:t>Tummy bugs are the most common in the world affecting </a:t>
            </a:r>
            <a:r>
              <a:rPr lang="en-GB" sz="3600" b="1" smtClean="0">
                <a:latin typeface="Comic Sans MS" pitchFamily="66" charset="0"/>
              </a:rPr>
              <a:t>4 billion people/year! </a:t>
            </a:r>
          </a:p>
          <a:p>
            <a:pPr eaLnBrk="1" hangingPunct="1"/>
            <a:r>
              <a:rPr lang="en-GB" sz="3600" smtClean="0">
                <a:latin typeface="Comic Sans MS" pitchFamily="66" charset="0"/>
              </a:rPr>
              <a:t>We want to find out more about the bugs that infect your tummy</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03213"/>
            <a:ext cx="8229600" cy="1143000"/>
          </a:xfrm>
        </p:spPr>
        <p:txBody>
          <a:bodyPr/>
          <a:lstStyle/>
          <a:p>
            <a:r>
              <a:rPr lang="en-GB" b="1" smtClean="0">
                <a:latin typeface="Comic Sans MS" pitchFamily="66" charset="0"/>
              </a:rPr>
              <a:t>Your tummy</a:t>
            </a:r>
          </a:p>
        </p:txBody>
      </p:sp>
      <p:sp>
        <p:nvSpPr>
          <p:cNvPr id="43011" name="Rectangle 3"/>
          <p:cNvSpPr>
            <a:spLocks noGrp="1" noChangeArrowheads="1"/>
          </p:cNvSpPr>
          <p:nvPr>
            <p:ph type="body" idx="1"/>
          </p:nvPr>
        </p:nvSpPr>
        <p:spPr>
          <a:xfrm>
            <a:off x="468313" y="1628775"/>
            <a:ext cx="8229600" cy="4525963"/>
          </a:xfrm>
        </p:spPr>
        <p:txBody>
          <a:bodyPr/>
          <a:lstStyle/>
          <a:p>
            <a:pPr>
              <a:lnSpc>
                <a:spcPct val="80000"/>
              </a:lnSpc>
            </a:pPr>
            <a:r>
              <a:rPr lang="en-GB" sz="2800" smtClean="0">
                <a:latin typeface="Comic Sans MS" pitchFamily="66" charset="0"/>
              </a:rPr>
              <a:t>Your tummy is made up of lots of parts. </a:t>
            </a:r>
          </a:p>
          <a:p>
            <a:pPr>
              <a:lnSpc>
                <a:spcPct val="80000"/>
              </a:lnSpc>
            </a:pPr>
            <a:r>
              <a:rPr lang="en-GB" sz="2800" smtClean="0">
                <a:latin typeface="Comic Sans MS" pitchFamily="66" charset="0"/>
              </a:rPr>
              <a:t>First there is a tube (the </a:t>
            </a:r>
            <a:r>
              <a:rPr lang="en-GB" sz="2800" b="1" smtClean="0">
                <a:solidFill>
                  <a:srgbClr val="FF0000"/>
                </a:solidFill>
                <a:latin typeface="Comic Sans MS" pitchFamily="66" charset="0"/>
              </a:rPr>
              <a:t>oesophagus</a:t>
            </a:r>
            <a:r>
              <a:rPr lang="en-GB" sz="2800" smtClean="0">
                <a:latin typeface="Comic Sans MS" pitchFamily="66" charset="0"/>
              </a:rPr>
              <a:t>) that your food travels in until it reaches the </a:t>
            </a:r>
            <a:r>
              <a:rPr lang="en-GB" sz="2800" b="1" smtClean="0">
                <a:solidFill>
                  <a:srgbClr val="FF0000"/>
                </a:solidFill>
                <a:latin typeface="Comic Sans MS" pitchFamily="66" charset="0"/>
              </a:rPr>
              <a:t>stomach</a:t>
            </a:r>
            <a:r>
              <a:rPr lang="en-GB" sz="2800" smtClean="0">
                <a:latin typeface="Comic Sans MS" pitchFamily="66" charset="0"/>
              </a:rPr>
              <a:t>. </a:t>
            </a:r>
          </a:p>
          <a:p>
            <a:pPr>
              <a:lnSpc>
                <a:spcPct val="80000"/>
              </a:lnSpc>
            </a:pPr>
            <a:r>
              <a:rPr lang="en-GB" sz="2800" smtClean="0">
                <a:latin typeface="Comic Sans MS" pitchFamily="66" charset="0"/>
              </a:rPr>
              <a:t>Then your food travels down a VERY, VERY long tube- the </a:t>
            </a:r>
            <a:r>
              <a:rPr lang="en-GB" sz="2800" b="1" smtClean="0">
                <a:solidFill>
                  <a:srgbClr val="FF0000"/>
                </a:solidFill>
                <a:latin typeface="Comic Sans MS" pitchFamily="66" charset="0"/>
              </a:rPr>
              <a:t>small intestine</a:t>
            </a:r>
            <a:r>
              <a:rPr lang="en-GB" sz="2800" smtClean="0">
                <a:latin typeface="Comic Sans MS" pitchFamily="66" charset="0"/>
              </a:rPr>
              <a:t> and onto the </a:t>
            </a:r>
            <a:r>
              <a:rPr lang="en-GB" sz="2800" b="1" smtClean="0">
                <a:solidFill>
                  <a:srgbClr val="FF0000"/>
                </a:solidFill>
                <a:latin typeface="Comic Sans MS" pitchFamily="66" charset="0"/>
              </a:rPr>
              <a:t>large intestine</a:t>
            </a:r>
            <a:r>
              <a:rPr lang="en-GB" sz="2800" smtClean="0">
                <a:latin typeface="Comic Sans MS" pitchFamily="66" charset="0"/>
              </a:rPr>
              <a:t> where all the important nutrients are taken out until all that is left is waste (</a:t>
            </a:r>
            <a:r>
              <a:rPr lang="en-GB" sz="2800" b="1" smtClean="0">
                <a:solidFill>
                  <a:srgbClr val="FF0000"/>
                </a:solidFill>
                <a:latin typeface="Comic Sans MS" pitchFamily="66" charset="0"/>
              </a:rPr>
              <a:t>poo</a:t>
            </a:r>
            <a:r>
              <a:rPr lang="en-GB" sz="2800" smtClean="0">
                <a:latin typeface="Comic Sans MS" pitchFamily="66" charset="0"/>
              </a:rPr>
              <a:t>).</a:t>
            </a:r>
          </a:p>
          <a:p>
            <a:pPr>
              <a:lnSpc>
                <a:spcPct val="80000"/>
              </a:lnSpc>
            </a:pPr>
            <a:r>
              <a:rPr lang="en-GB" sz="2800" smtClean="0">
                <a:latin typeface="Comic Sans MS" pitchFamily="66" charset="0"/>
              </a:rPr>
              <a:t>Most “tummy” bugs will infect the intestine (small and large intestine)</a:t>
            </a:r>
          </a:p>
        </p:txBody>
      </p:sp>
    </p:spTree>
  </p:cSld>
  <p:clrMapOvr>
    <a:masterClrMapping/>
  </p:clrMapOvr>
  <p:transition spd="slow" advClick="0"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GB" sz="5400" b="1" smtClean="0">
                <a:latin typeface="Comic Sans MS" pitchFamily="66" charset="0"/>
              </a:rPr>
              <a:t>The Intestines</a:t>
            </a:r>
          </a:p>
        </p:txBody>
      </p:sp>
      <p:sp>
        <p:nvSpPr>
          <p:cNvPr id="19458" name="Text Box 3"/>
          <p:cNvSpPr>
            <a:spLocks noGrp="1" noChangeArrowheads="1"/>
          </p:cNvSpPr>
          <p:nvPr>
            <p:ph type="body" idx="1"/>
          </p:nvPr>
        </p:nvSpPr>
        <p:spPr>
          <a:xfrm>
            <a:off x="468313" y="1268413"/>
            <a:ext cx="8229600" cy="3124200"/>
          </a:xfrm>
        </p:spPr>
        <p:txBody>
          <a:bodyPr/>
          <a:lstStyle/>
          <a:p>
            <a:pPr eaLnBrk="1" hangingPunct="1"/>
            <a:r>
              <a:rPr lang="en-GB" sz="2400" smtClean="0">
                <a:latin typeface="Comic Sans MS" pitchFamily="66" charset="0"/>
              </a:rPr>
              <a:t>Can you guess how long the average intestine is?</a:t>
            </a:r>
          </a:p>
          <a:p>
            <a:pPr lvl="1" eaLnBrk="1" hangingPunct="1">
              <a:spcBef>
                <a:spcPct val="0"/>
              </a:spcBef>
            </a:pPr>
            <a:endParaRPr lang="en-GB" sz="2400" smtClean="0">
              <a:solidFill>
                <a:srgbClr val="0000CC"/>
              </a:solidFill>
              <a:latin typeface="Comic Sans MS" pitchFamily="66" charset="0"/>
            </a:endParaRPr>
          </a:p>
          <a:p>
            <a:pPr lvl="1" eaLnBrk="1" hangingPunct="1">
              <a:spcBef>
                <a:spcPct val="0"/>
              </a:spcBef>
            </a:pPr>
            <a:r>
              <a:rPr lang="en-GB" sz="2400" smtClean="0">
                <a:solidFill>
                  <a:srgbClr val="0000CC"/>
                </a:solidFill>
                <a:latin typeface="Comic Sans MS" pitchFamily="66" charset="0"/>
              </a:rPr>
              <a:t>(a) 20m	</a:t>
            </a:r>
            <a:endParaRPr lang="en-GB" sz="2400" smtClean="0">
              <a:solidFill>
                <a:srgbClr val="FF0000"/>
              </a:solidFill>
              <a:latin typeface="Comic Sans MS" pitchFamily="66" charset="0"/>
            </a:endParaRPr>
          </a:p>
          <a:p>
            <a:pPr lvl="1" eaLnBrk="1" hangingPunct="1">
              <a:spcBef>
                <a:spcPct val="0"/>
              </a:spcBef>
            </a:pPr>
            <a:r>
              <a:rPr lang="en-GB" sz="2400" smtClean="0">
                <a:solidFill>
                  <a:srgbClr val="0000CC"/>
                </a:solidFill>
                <a:latin typeface="Comic Sans MS" pitchFamily="66" charset="0"/>
              </a:rPr>
              <a:t>(b) 9m	</a:t>
            </a:r>
            <a:endParaRPr lang="en-GB" sz="2400" smtClean="0">
              <a:solidFill>
                <a:srgbClr val="FFFF00"/>
              </a:solidFill>
              <a:latin typeface="Comic Sans MS" pitchFamily="66" charset="0"/>
            </a:endParaRPr>
          </a:p>
          <a:p>
            <a:pPr lvl="1" eaLnBrk="1" hangingPunct="1">
              <a:spcBef>
                <a:spcPct val="0"/>
              </a:spcBef>
            </a:pPr>
            <a:r>
              <a:rPr lang="en-GB" sz="2400" smtClean="0">
                <a:solidFill>
                  <a:srgbClr val="0000CC"/>
                </a:solidFill>
                <a:latin typeface="Comic Sans MS" pitchFamily="66" charset="0"/>
              </a:rPr>
              <a:t>(c) 2.5m	</a:t>
            </a:r>
            <a:endParaRPr lang="en-GB" sz="2400" smtClean="0">
              <a:solidFill>
                <a:srgbClr val="FF0000"/>
              </a:solidFill>
              <a:latin typeface="Comic Sans MS" pitchFamily="66" charset="0"/>
            </a:endParaRPr>
          </a:p>
          <a:p>
            <a:pPr eaLnBrk="1" hangingPunct="1"/>
            <a:endParaRPr lang="en-US" sz="3600" smtClean="0">
              <a:solidFill>
                <a:srgbClr val="0000CC"/>
              </a:solidFill>
              <a:latin typeface="Comic Sans MS" pitchFamily="66" charset="0"/>
            </a:endParaRPr>
          </a:p>
        </p:txBody>
      </p:sp>
      <p:grpSp>
        <p:nvGrpSpPr>
          <p:cNvPr id="19478" name="Group 22"/>
          <p:cNvGrpSpPr>
            <a:grpSpLocks/>
          </p:cNvGrpSpPr>
          <p:nvPr/>
        </p:nvGrpSpPr>
        <p:grpSpPr bwMode="auto">
          <a:xfrm>
            <a:off x="323850" y="1773238"/>
            <a:ext cx="8248650" cy="4818062"/>
            <a:chOff x="204" y="1117"/>
            <a:chExt cx="5196" cy="3035"/>
          </a:xfrm>
        </p:grpSpPr>
        <p:grpSp>
          <p:nvGrpSpPr>
            <p:cNvPr id="19477" name="Group 21"/>
            <p:cNvGrpSpPr>
              <a:grpSpLocks/>
            </p:cNvGrpSpPr>
            <p:nvPr/>
          </p:nvGrpSpPr>
          <p:grpSpPr bwMode="auto">
            <a:xfrm>
              <a:off x="204" y="1117"/>
              <a:ext cx="5196" cy="3035"/>
              <a:chOff x="204" y="1117"/>
              <a:chExt cx="5196" cy="3035"/>
            </a:xfrm>
          </p:grpSpPr>
          <p:grpSp>
            <p:nvGrpSpPr>
              <p:cNvPr id="24" name="Group 23"/>
              <p:cNvGrpSpPr>
                <a:grpSpLocks/>
              </p:cNvGrpSpPr>
              <p:nvPr/>
            </p:nvGrpSpPr>
            <p:grpSpPr bwMode="auto">
              <a:xfrm>
                <a:off x="204" y="1117"/>
                <a:ext cx="5196" cy="3035"/>
                <a:chOff x="539552" y="2780928"/>
                <a:chExt cx="8248352" cy="4817876"/>
              </a:xfrm>
            </p:grpSpPr>
            <p:pic>
              <p:nvPicPr>
                <p:cNvPr id="19469" name="Picture 3" descr="C:\Documents and Settings\mqbssscj\Local Settings\Temporary Internet Files\Content.IE5\DC4UE8SJ\MP900425264[1].jpg"/>
                <p:cNvPicPr>
                  <a:picLocks noChangeAspect="1" noChangeArrowheads="1"/>
                </p:cNvPicPr>
                <p:nvPr/>
              </p:nvPicPr>
              <p:blipFill>
                <a:blip r:embed="rId3" cstate="print"/>
                <a:srcRect t="44099"/>
                <a:stretch>
                  <a:fillRect/>
                </a:stretch>
              </p:blipFill>
              <p:spPr bwMode="auto">
                <a:xfrm>
                  <a:off x="4427984" y="2780928"/>
                  <a:ext cx="4359920" cy="3833664"/>
                </a:xfrm>
                <a:prstGeom prst="rect">
                  <a:avLst/>
                </a:prstGeom>
                <a:noFill/>
                <a:ln w="9525">
                  <a:solidFill>
                    <a:schemeClr val="bg1"/>
                  </a:solidFill>
                  <a:miter lim="800000"/>
                  <a:headEnd/>
                  <a:tailEnd/>
                </a:ln>
              </p:spPr>
            </p:pic>
            <p:sp>
              <p:nvSpPr>
                <p:cNvPr id="19470" name="TextBox 6"/>
                <p:cNvSpPr txBox="1">
                  <a:spLocks noChangeArrowheads="1"/>
                </p:cNvSpPr>
                <p:nvPr/>
              </p:nvSpPr>
              <p:spPr bwMode="auto">
                <a:xfrm>
                  <a:off x="539552" y="4220735"/>
                  <a:ext cx="4608346" cy="3378069"/>
                </a:xfrm>
                <a:prstGeom prst="rect">
                  <a:avLst/>
                </a:prstGeom>
                <a:noFill/>
                <a:ln w="9525">
                  <a:noFill/>
                  <a:miter lim="800000"/>
                  <a:headEnd/>
                  <a:tailEnd/>
                </a:ln>
              </p:spPr>
              <p:txBody>
                <a:bodyPr>
                  <a:spAutoFit/>
                </a:bodyPr>
                <a:lstStyle/>
                <a:p>
                  <a:r>
                    <a:rPr lang="en-GB" sz="2400">
                      <a:latin typeface="Comic Sans MS" pitchFamily="66" charset="0"/>
                    </a:rPr>
                    <a:t>The answer is (b) around 9m!!!! Look how it fits in your tummy. Look at the picture to find </a:t>
                  </a:r>
                </a:p>
                <a:p>
                  <a:r>
                    <a:rPr lang="en-GB" sz="2400">
                      <a:latin typeface="Comic Sans MS" pitchFamily="66" charset="0"/>
                    </a:rPr>
                    <a:t>out where the stomach, small and large intestine are (NB some of the large intestine in this picture is tucked away behind the small intestine so you can’t see it!)</a:t>
                  </a:r>
                </a:p>
              </p:txBody>
            </p:sp>
            <p:sp>
              <p:nvSpPr>
                <p:cNvPr id="10" name="Right Arrow 9"/>
                <p:cNvSpPr/>
                <p:nvPr/>
              </p:nvSpPr>
              <p:spPr>
                <a:xfrm>
                  <a:off x="4716114" y="4796975"/>
                  <a:ext cx="1079461" cy="79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9476" name="Group 20"/>
              <p:cNvGrpSpPr>
                <a:grpSpLocks/>
              </p:cNvGrpSpPr>
              <p:nvPr/>
            </p:nvGrpSpPr>
            <p:grpSpPr bwMode="auto">
              <a:xfrm>
                <a:off x="3723" y="1238"/>
                <a:ext cx="1533" cy="895"/>
                <a:chOff x="3723" y="1253"/>
                <a:chExt cx="1533" cy="895"/>
              </a:xfrm>
            </p:grpSpPr>
            <p:grpSp>
              <p:nvGrpSpPr>
                <p:cNvPr id="19" name="Group 18"/>
                <p:cNvGrpSpPr>
                  <a:grpSpLocks/>
                </p:cNvGrpSpPr>
                <p:nvPr/>
              </p:nvGrpSpPr>
              <p:grpSpPr bwMode="auto">
                <a:xfrm>
                  <a:off x="3742" y="1253"/>
                  <a:ext cx="1514" cy="659"/>
                  <a:chOff x="5943842" y="3053443"/>
                  <a:chExt cx="2402611" cy="1045028"/>
                </a:xfrm>
              </p:grpSpPr>
              <p:sp>
                <p:nvSpPr>
                  <p:cNvPr id="19467" name="TextBox 10"/>
                  <p:cNvSpPr txBox="1">
                    <a:spLocks noChangeArrowheads="1"/>
                  </p:cNvSpPr>
                  <p:nvPr/>
                </p:nvSpPr>
                <p:spPr bwMode="auto">
                  <a:xfrm>
                    <a:off x="6876956" y="3429272"/>
                    <a:ext cx="1068004" cy="366315"/>
                  </a:xfrm>
                  <a:prstGeom prst="rect">
                    <a:avLst/>
                  </a:prstGeom>
                  <a:noFill/>
                  <a:ln w="9525">
                    <a:noFill/>
                    <a:miter lim="800000"/>
                    <a:headEnd/>
                    <a:tailEnd/>
                  </a:ln>
                </p:spPr>
                <p:txBody>
                  <a:bodyPr wrap="none">
                    <a:spAutoFit/>
                  </a:bodyPr>
                  <a:lstStyle/>
                  <a:p>
                    <a:r>
                      <a:rPr lang="en-GB">
                        <a:solidFill>
                          <a:schemeClr val="bg1"/>
                        </a:solidFill>
                        <a:latin typeface="Comic Sans MS" pitchFamily="66" charset="0"/>
                      </a:rPr>
                      <a:t>stomach</a:t>
                    </a:r>
                  </a:p>
                </p:txBody>
              </p:sp>
              <p:sp>
                <p:nvSpPr>
                  <p:cNvPr id="18" name="Freeform 17"/>
                  <p:cNvSpPr>
                    <a:spLocks/>
                  </p:cNvSpPr>
                  <p:nvPr/>
                </p:nvSpPr>
                <p:spPr bwMode="auto">
                  <a:xfrm>
                    <a:off x="5943842" y="3053443"/>
                    <a:ext cx="2402611" cy="1045028"/>
                  </a:xfrm>
                  <a:custGeom>
                    <a:avLst/>
                    <a:gdLst>
                      <a:gd name="T0" fmla="*/ 1567302 w 2402611"/>
                      <a:gd name="T1" fmla="*/ 0 h 1045028"/>
                      <a:gd name="T2" fmla="*/ 1420345 w 2402611"/>
                      <a:gd name="T3" fmla="*/ 16328 h 1045028"/>
                      <a:gd name="T4" fmla="*/ 1371359 w 2402611"/>
                      <a:gd name="T5" fmla="*/ 32657 h 1045028"/>
                      <a:gd name="T6" fmla="*/ 1273388 w 2402611"/>
                      <a:gd name="T7" fmla="*/ 48986 h 1045028"/>
                      <a:gd name="T8" fmla="*/ 1142759 w 2402611"/>
                      <a:gd name="T9" fmla="*/ 114300 h 1045028"/>
                      <a:gd name="T10" fmla="*/ 1028458 w 2402611"/>
                      <a:gd name="T11" fmla="*/ 163286 h 1045028"/>
                      <a:gd name="T12" fmla="*/ 979472 w 2402611"/>
                      <a:gd name="T13" fmla="*/ 195943 h 1045028"/>
                      <a:gd name="T14" fmla="*/ 897829 w 2402611"/>
                      <a:gd name="T15" fmla="*/ 261257 h 1045028"/>
                      <a:gd name="T16" fmla="*/ 767201 w 2402611"/>
                      <a:gd name="T17" fmla="*/ 310243 h 1045028"/>
                      <a:gd name="T18" fmla="*/ 571258 w 2402611"/>
                      <a:gd name="T19" fmla="*/ 391886 h 1045028"/>
                      <a:gd name="T20" fmla="*/ 424301 w 2402611"/>
                      <a:gd name="T21" fmla="*/ 408214 h 1045028"/>
                      <a:gd name="T22" fmla="*/ 293672 w 2402611"/>
                      <a:gd name="T23" fmla="*/ 424543 h 1045028"/>
                      <a:gd name="T24" fmla="*/ 179372 w 2402611"/>
                      <a:gd name="T25" fmla="*/ 506186 h 1045028"/>
                      <a:gd name="T26" fmla="*/ 130387 w 2402611"/>
                      <a:gd name="T27" fmla="*/ 522514 h 1045028"/>
                      <a:gd name="T28" fmla="*/ 81401 w 2402611"/>
                      <a:gd name="T29" fmla="*/ 604157 h 1045028"/>
                      <a:gd name="T30" fmla="*/ 32415 w 2402611"/>
                      <a:gd name="T31" fmla="*/ 653143 h 1045028"/>
                      <a:gd name="T32" fmla="*/ 16087 w 2402611"/>
                      <a:gd name="T33" fmla="*/ 702128 h 1045028"/>
                      <a:gd name="T34" fmla="*/ 32415 w 2402611"/>
                      <a:gd name="T35" fmla="*/ 996043 h 1045028"/>
                      <a:gd name="T36" fmla="*/ 130387 w 2402611"/>
                      <a:gd name="T37" fmla="*/ 1028700 h 1045028"/>
                      <a:gd name="T38" fmla="*/ 473287 w 2402611"/>
                      <a:gd name="T39" fmla="*/ 1045028 h 1045028"/>
                      <a:gd name="T40" fmla="*/ 1371359 w 2402611"/>
                      <a:gd name="T41" fmla="*/ 979714 h 1045028"/>
                      <a:gd name="T42" fmla="*/ 1599959 w 2402611"/>
                      <a:gd name="T43" fmla="*/ 947057 h 1045028"/>
                      <a:gd name="T44" fmla="*/ 1763245 w 2402611"/>
                      <a:gd name="T45" fmla="*/ 881743 h 1045028"/>
                      <a:gd name="T46" fmla="*/ 1877545 w 2402611"/>
                      <a:gd name="T47" fmla="*/ 816428 h 1045028"/>
                      <a:gd name="T48" fmla="*/ 1975516 w 2402611"/>
                      <a:gd name="T49" fmla="*/ 800100 h 1045028"/>
                      <a:gd name="T50" fmla="*/ 2057159 w 2402611"/>
                      <a:gd name="T51" fmla="*/ 767443 h 1045028"/>
                      <a:gd name="T52" fmla="*/ 2236773 w 2402611"/>
                      <a:gd name="T53" fmla="*/ 734786 h 1045028"/>
                      <a:gd name="T54" fmla="*/ 2334745 w 2402611"/>
                      <a:gd name="T55" fmla="*/ 636814 h 1045028"/>
                      <a:gd name="T56" fmla="*/ 2383729 w 2402611"/>
                      <a:gd name="T57" fmla="*/ 538843 h 1045028"/>
                      <a:gd name="T58" fmla="*/ 2400059 w 2402611"/>
                      <a:gd name="T59" fmla="*/ 489857 h 1045028"/>
                      <a:gd name="T60" fmla="*/ 2334745 w 2402611"/>
                      <a:gd name="T61" fmla="*/ 212271 h 1045028"/>
                      <a:gd name="T62" fmla="*/ 2220445 w 2402611"/>
                      <a:gd name="T63" fmla="*/ 179614 h 1045028"/>
                      <a:gd name="T64" fmla="*/ 1730588 w 2402611"/>
                      <a:gd name="T65" fmla="*/ 65314 h 1045028"/>
                      <a:gd name="T66" fmla="*/ 1648945 w 2402611"/>
                      <a:gd name="T67" fmla="*/ 32657 h 1045028"/>
                      <a:gd name="T68" fmla="*/ 1469330 w 2402611"/>
                      <a:gd name="T69" fmla="*/ 16328 h 1045028"/>
                      <a:gd name="T70" fmla="*/ 1469330 w 2402611"/>
                      <a:gd name="T71" fmla="*/ 0 h 10450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02611" h="1045028">
                        <a:moveTo>
                          <a:pt x="1567301" y="0"/>
                        </a:moveTo>
                        <a:cubicBezTo>
                          <a:pt x="1518315" y="5443"/>
                          <a:pt x="1468961" y="8225"/>
                          <a:pt x="1420344" y="16328"/>
                        </a:cubicBezTo>
                        <a:cubicBezTo>
                          <a:pt x="1403366" y="19158"/>
                          <a:pt x="1388160" y="28923"/>
                          <a:pt x="1371358" y="32657"/>
                        </a:cubicBezTo>
                        <a:cubicBezTo>
                          <a:pt x="1339039" y="39839"/>
                          <a:pt x="1306044" y="43543"/>
                          <a:pt x="1273387" y="48986"/>
                        </a:cubicBezTo>
                        <a:cubicBezTo>
                          <a:pt x="1159895" y="124646"/>
                          <a:pt x="1302541" y="34409"/>
                          <a:pt x="1142758" y="114300"/>
                        </a:cubicBezTo>
                        <a:cubicBezTo>
                          <a:pt x="1029993" y="170682"/>
                          <a:pt x="1164392" y="129301"/>
                          <a:pt x="1028458" y="163286"/>
                        </a:cubicBezTo>
                        <a:cubicBezTo>
                          <a:pt x="1012129" y="174172"/>
                          <a:pt x="995172" y="184168"/>
                          <a:pt x="979472" y="195943"/>
                        </a:cubicBezTo>
                        <a:cubicBezTo>
                          <a:pt x="951591" y="216854"/>
                          <a:pt x="928515" y="244734"/>
                          <a:pt x="897829" y="261257"/>
                        </a:cubicBezTo>
                        <a:cubicBezTo>
                          <a:pt x="856884" y="283304"/>
                          <a:pt x="809536" y="291000"/>
                          <a:pt x="767201" y="310243"/>
                        </a:cubicBezTo>
                        <a:cubicBezTo>
                          <a:pt x="621398" y="376517"/>
                          <a:pt x="878529" y="323604"/>
                          <a:pt x="571258" y="391886"/>
                        </a:cubicBezTo>
                        <a:cubicBezTo>
                          <a:pt x="523145" y="402578"/>
                          <a:pt x="473251" y="402455"/>
                          <a:pt x="424301" y="408214"/>
                        </a:cubicBezTo>
                        <a:lnTo>
                          <a:pt x="293672" y="424543"/>
                        </a:lnTo>
                        <a:cubicBezTo>
                          <a:pt x="278885" y="435633"/>
                          <a:pt x="203244" y="494250"/>
                          <a:pt x="179372" y="506186"/>
                        </a:cubicBezTo>
                        <a:cubicBezTo>
                          <a:pt x="163978" y="513883"/>
                          <a:pt x="146715" y="517071"/>
                          <a:pt x="130387" y="522514"/>
                        </a:cubicBezTo>
                        <a:cubicBezTo>
                          <a:pt x="28684" y="624214"/>
                          <a:pt x="166184" y="476981"/>
                          <a:pt x="81401" y="604157"/>
                        </a:cubicBezTo>
                        <a:cubicBezTo>
                          <a:pt x="68592" y="623371"/>
                          <a:pt x="48744" y="636814"/>
                          <a:pt x="32415" y="653143"/>
                        </a:cubicBezTo>
                        <a:cubicBezTo>
                          <a:pt x="26972" y="669471"/>
                          <a:pt x="16087" y="684916"/>
                          <a:pt x="16087" y="702128"/>
                        </a:cubicBezTo>
                        <a:cubicBezTo>
                          <a:pt x="16087" y="800251"/>
                          <a:pt x="0" y="903429"/>
                          <a:pt x="32415" y="996043"/>
                        </a:cubicBezTo>
                        <a:cubicBezTo>
                          <a:pt x="43787" y="1028534"/>
                          <a:pt x="96174" y="1024899"/>
                          <a:pt x="130387" y="1028700"/>
                        </a:cubicBezTo>
                        <a:cubicBezTo>
                          <a:pt x="244117" y="1041336"/>
                          <a:pt x="358987" y="1039585"/>
                          <a:pt x="473287" y="1045028"/>
                        </a:cubicBezTo>
                        <a:cubicBezTo>
                          <a:pt x="870089" y="945828"/>
                          <a:pt x="457682" y="1039627"/>
                          <a:pt x="1371358" y="979714"/>
                        </a:cubicBezTo>
                        <a:cubicBezTo>
                          <a:pt x="1448167" y="974677"/>
                          <a:pt x="1523758" y="957943"/>
                          <a:pt x="1599958" y="947057"/>
                        </a:cubicBezTo>
                        <a:cubicBezTo>
                          <a:pt x="1680245" y="920295"/>
                          <a:pt x="1695973" y="920183"/>
                          <a:pt x="1763244" y="881743"/>
                        </a:cubicBezTo>
                        <a:cubicBezTo>
                          <a:pt x="1807550" y="856425"/>
                          <a:pt x="1825602" y="832011"/>
                          <a:pt x="1877544" y="816428"/>
                        </a:cubicBezTo>
                        <a:cubicBezTo>
                          <a:pt x="1909255" y="806915"/>
                          <a:pt x="1942858" y="805543"/>
                          <a:pt x="1975515" y="800100"/>
                        </a:cubicBezTo>
                        <a:cubicBezTo>
                          <a:pt x="2002729" y="789214"/>
                          <a:pt x="2028722" y="774552"/>
                          <a:pt x="2057158" y="767443"/>
                        </a:cubicBezTo>
                        <a:cubicBezTo>
                          <a:pt x="2116194" y="752684"/>
                          <a:pt x="2181711" y="760697"/>
                          <a:pt x="2236772" y="734786"/>
                        </a:cubicBezTo>
                        <a:cubicBezTo>
                          <a:pt x="2278561" y="715121"/>
                          <a:pt x="2334744" y="636814"/>
                          <a:pt x="2334744" y="636814"/>
                        </a:cubicBezTo>
                        <a:cubicBezTo>
                          <a:pt x="2351072" y="604157"/>
                          <a:pt x="2368900" y="572208"/>
                          <a:pt x="2383729" y="538843"/>
                        </a:cubicBezTo>
                        <a:cubicBezTo>
                          <a:pt x="2390719" y="523115"/>
                          <a:pt x="2402611" y="506879"/>
                          <a:pt x="2400058" y="489857"/>
                        </a:cubicBezTo>
                        <a:cubicBezTo>
                          <a:pt x="2385958" y="395853"/>
                          <a:pt x="2382370" y="294535"/>
                          <a:pt x="2334744" y="212271"/>
                        </a:cubicBezTo>
                        <a:cubicBezTo>
                          <a:pt x="2314891" y="177979"/>
                          <a:pt x="2258946" y="188979"/>
                          <a:pt x="2220444" y="179614"/>
                        </a:cubicBezTo>
                        <a:cubicBezTo>
                          <a:pt x="2057523" y="139985"/>
                          <a:pt x="1892976" y="107071"/>
                          <a:pt x="1730587" y="65314"/>
                        </a:cubicBezTo>
                        <a:cubicBezTo>
                          <a:pt x="1702200" y="58014"/>
                          <a:pt x="1677753" y="38059"/>
                          <a:pt x="1648944" y="32657"/>
                        </a:cubicBezTo>
                        <a:cubicBezTo>
                          <a:pt x="1589855" y="21578"/>
                          <a:pt x="1528478" y="27082"/>
                          <a:pt x="1469329" y="16328"/>
                        </a:cubicBezTo>
                        <a:cubicBezTo>
                          <a:pt x="1463974" y="15354"/>
                          <a:pt x="1469329" y="5443"/>
                          <a:pt x="1469329" y="0"/>
                        </a:cubicBezTo>
                      </a:path>
                    </a:pathLst>
                  </a:custGeom>
                  <a:noFill/>
                  <a:ln w="44450" cap="flat" cmpd="sng" algn="ctr">
                    <a:solidFill>
                      <a:schemeClr val="bg1"/>
                    </a:solidFill>
                    <a:prstDash val="solid"/>
                    <a:round/>
                    <a:headEnd/>
                    <a:tailEnd/>
                  </a:ln>
                </p:spPr>
                <p:txBody>
                  <a:bodyPr anchor="ctr"/>
                  <a:lstStyle/>
                  <a:p>
                    <a:endParaRPr lang="en-GB"/>
                  </a:p>
                </p:txBody>
              </p:sp>
            </p:grpSp>
            <p:sp>
              <p:nvSpPr>
                <p:cNvPr id="19465" name="TextBox 12"/>
                <p:cNvSpPr txBox="1">
                  <a:spLocks noChangeArrowheads="1"/>
                </p:cNvSpPr>
                <p:nvPr/>
              </p:nvSpPr>
              <p:spPr bwMode="auto">
                <a:xfrm>
                  <a:off x="3723" y="1917"/>
                  <a:ext cx="1090" cy="231"/>
                </a:xfrm>
                <a:prstGeom prst="rect">
                  <a:avLst/>
                </a:prstGeom>
                <a:noFill/>
                <a:ln w="38100">
                  <a:noFill/>
                  <a:miter lim="800000"/>
                  <a:headEnd/>
                  <a:tailEnd/>
                </a:ln>
              </p:spPr>
              <p:txBody>
                <a:bodyPr wrap="none">
                  <a:spAutoFit/>
                </a:bodyPr>
                <a:lstStyle/>
                <a:p>
                  <a:r>
                    <a:rPr lang="en-GB">
                      <a:solidFill>
                        <a:schemeClr val="bg1"/>
                      </a:solidFill>
                      <a:latin typeface="Comic Sans MS" pitchFamily="66" charset="0"/>
                    </a:rPr>
                    <a:t>large intestine</a:t>
                  </a:r>
                </a:p>
              </p:txBody>
            </p:sp>
          </p:grpSp>
          <p:sp>
            <p:nvSpPr>
              <p:cNvPr id="21" name="Freeform 20"/>
              <p:cNvSpPr>
                <a:spLocks/>
              </p:cNvSpPr>
              <p:nvPr/>
            </p:nvSpPr>
            <p:spPr bwMode="auto">
              <a:xfrm>
                <a:off x="3269" y="2115"/>
                <a:ext cx="1646" cy="1300"/>
              </a:xfrm>
              <a:custGeom>
                <a:avLst/>
                <a:gdLst>
                  <a:gd name="T0" fmla="*/ 197155 w 2613784"/>
                  <a:gd name="T1" fmla="*/ 190007 h 2063764"/>
                  <a:gd name="T2" fmla="*/ 66526 w 2613784"/>
                  <a:gd name="T3" fmla="*/ 451264 h 2063764"/>
                  <a:gd name="T4" fmla="*/ 50198 w 2613784"/>
                  <a:gd name="T5" fmla="*/ 549235 h 2063764"/>
                  <a:gd name="T6" fmla="*/ 33869 w 2613784"/>
                  <a:gd name="T7" fmla="*/ 598221 h 2063764"/>
                  <a:gd name="T8" fmla="*/ 1212 w 2613784"/>
                  <a:gd name="T9" fmla="*/ 712521 h 2063764"/>
                  <a:gd name="T10" fmla="*/ 33869 w 2613784"/>
                  <a:gd name="T11" fmla="*/ 1104407 h 2063764"/>
                  <a:gd name="T12" fmla="*/ 66526 w 2613784"/>
                  <a:gd name="T13" fmla="*/ 1300350 h 2063764"/>
                  <a:gd name="T14" fmla="*/ 115512 w 2613784"/>
                  <a:gd name="T15" fmla="*/ 1381992 h 2063764"/>
                  <a:gd name="T16" fmla="*/ 148169 w 2613784"/>
                  <a:gd name="T17" fmla="*/ 1496292 h 2063764"/>
                  <a:gd name="T18" fmla="*/ 409426 w 2613784"/>
                  <a:gd name="T19" fmla="*/ 1741221 h 2063764"/>
                  <a:gd name="T20" fmla="*/ 442084 w 2613784"/>
                  <a:gd name="T21" fmla="*/ 1822864 h 2063764"/>
                  <a:gd name="T22" fmla="*/ 605369 w 2613784"/>
                  <a:gd name="T23" fmla="*/ 1871850 h 2063764"/>
                  <a:gd name="T24" fmla="*/ 801312 w 2613784"/>
                  <a:gd name="T25" fmla="*/ 1855521 h 2063764"/>
                  <a:gd name="T26" fmla="*/ 1029912 w 2613784"/>
                  <a:gd name="T27" fmla="*/ 1871850 h 2063764"/>
                  <a:gd name="T28" fmla="*/ 1519769 w 2613784"/>
                  <a:gd name="T29" fmla="*/ 1888178 h 2063764"/>
                  <a:gd name="T30" fmla="*/ 2417840 w 2613784"/>
                  <a:gd name="T31" fmla="*/ 1790207 h 2063764"/>
                  <a:gd name="T32" fmla="*/ 2483154 w 2613784"/>
                  <a:gd name="T33" fmla="*/ 1708564 h 2063764"/>
                  <a:gd name="T34" fmla="*/ 2564798 w 2613784"/>
                  <a:gd name="T35" fmla="*/ 1479964 h 2063764"/>
                  <a:gd name="T36" fmla="*/ 2581126 w 2613784"/>
                  <a:gd name="T37" fmla="*/ 1365664 h 2063764"/>
                  <a:gd name="T38" fmla="*/ 2597454 w 2613784"/>
                  <a:gd name="T39" fmla="*/ 1267692 h 2063764"/>
                  <a:gd name="T40" fmla="*/ 2613784 w 2613784"/>
                  <a:gd name="T41" fmla="*/ 908464 h 2063764"/>
                  <a:gd name="T42" fmla="*/ 2597454 w 2613784"/>
                  <a:gd name="T43" fmla="*/ 141021 h 2063764"/>
                  <a:gd name="T44" fmla="*/ 2564798 w 2613784"/>
                  <a:gd name="T45" fmla="*/ 75707 h 2063764"/>
                  <a:gd name="T46" fmla="*/ 2450498 w 2613784"/>
                  <a:gd name="T47" fmla="*/ 43050 h 2063764"/>
                  <a:gd name="T48" fmla="*/ 2221898 w 2613784"/>
                  <a:gd name="T49" fmla="*/ 26721 h 2063764"/>
                  <a:gd name="T50" fmla="*/ 2058612 w 2613784"/>
                  <a:gd name="T51" fmla="*/ 10392 h 2063764"/>
                  <a:gd name="T52" fmla="*/ 1878998 w 2613784"/>
                  <a:gd name="T53" fmla="*/ 26721 h 2063764"/>
                  <a:gd name="T54" fmla="*/ 1797355 w 2613784"/>
                  <a:gd name="T55" fmla="*/ 43050 h 2063764"/>
                  <a:gd name="T56" fmla="*/ 1732041 w 2613784"/>
                  <a:gd name="T57" fmla="*/ 26721 h 2063764"/>
                  <a:gd name="T58" fmla="*/ 1470784 w 2613784"/>
                  <a:gd name="T59" fmla="*/ 10392 h 2063764"/>
                  <a:gd name="T60" fmla="*/ 654355 w 2613784"/>
                  <a:gd name="T61" fmla="*/ 59378 h 2063764"/>
                  <a:gd name="T62" fmla="*/ 360441 w 2613784"/>
                  <a:gd name="T63" fmla="*/ 108364 h 2063764"/>
                  <a:gd name="T64" fmla="*/ 131841 w 2613784"/>
                  <a:gd name="T65" fmla="*/ 173678 h 2063764"/>
                  <a:gd name="T66" fmla="*/ 99184 w 2613784"/>
                  <a:gd name="T67" fmla="*/ 238992 h 2063764"/>
                  <a:gd name="T68" fmla="*/ 131841 w 2613784"/>
                  <a:gd name="T69" fmla="*/ 353292 h 2063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13784" h="2063764">
                    <a:moveTo>
                      <a:pt x="197155" y="190007"/>
                    </a:moveTo>
                    <a:cubicBezTo>
                      <a:pt x="153612" y="277093"/>
                      <a:pt x="82532" y="355224"/>
                      <a:pt x="66526" y="451264"/>
                    </a:cubicBezTo>
                    <a:cubicBezTo>
                      <a:pt x="61083" y="483921"/>
                      <a:pt x="57380" y="516916"/>
                      <a:pt x="50198" y="549235"/>
                    </a:cubicBezTo>
                    <a:cubicBezTo>
                      <a:pt x="46464" y="566037"/>
                      <a:pt x="38815" y="581735"/>
                      <a:pt x="33869" y="598221"/>
                    </a:cubicBezTo>
                    <a:cubicBezTo>
                      <a:pt x="22483" y="636174"/>
                      <a:pt x="12098" y="674421"/>
                      <a:pt x="1212" y="712521"/>
                    </a:cubicBezTo>
                    <a:cubicBezTo>
                      <a:pt x="23559" y="1114749"/>
                      <a:pt x="0" y="884255"/>
                      <a:pt x="33869" y="1104407"/>
                    </a:cubicBezTo>
                    <a:cubicBezTo>
                      <a:pt x="35959" y="1117991"/>
                      <a:pt x="55749" y="1273407"/>
                      <a:pt x="66526" y="1300350"/>
                    </a:cubicBezTo>
                    <a:cubicBezTo>
                      <a:pt x="78313" y="1329817"/>
                      <a:pt x="99183" y="1354778"/>
                      <a:pt x="115512" y="1381992"/>
                    </a:cubicBezTo>
                    <a:cubicBezTo>
                      <a:pt x="126398" y="1420092"/>
                      <a:pt x="124969" y="1464169"/>
                      <a:pt x="148169" y="1496292"/>
                    </a:cubicBezTo>
                    <a:cubicBezTo>
                      <a:pt x="218046" y="1593044"/>
                      <a:pt x="316979" y="1667263"/>
                      <a:pt x="409426" y="1741221"/>
                    </a:cubicBezTo>
                    <a:cubicBezTo>
                      <a:pt x="420312" y="1768435"/>
                      <a:pt x="425047" y="1799013"/>
                      <a:pt x="442084" y="1822864"/>
                    </a:cubicBezTo>
                    <a:cubicBezTo>
                      <a:pt x="475838" y="1870119"/>
                      <a:pt x="564316" y="1865985"/>
                      <a:pt x="605369" y="1871850"/>
                    </a:cubicBezTo>
                    <a:cubicBezTo>
                      <a:pt x="670683" y="1866407"/>
                      <a:pt x="735771" y="1855521"/>
                      <a:pt x="801312" y="1855521"/>
                    </a:cubicBezTo>
                    <a:cubicBezTo>
                      <a:pt x="877706" y="1855521"/>
                      <a:pt x="953597" y="1868381"/>
                      <a:pt x="1029912" y="1871850"/>
                    </a:cubicBezTo>
                    <a:cubicBezTo>
                      <a:pt x="1193120" y="1879269"/>
                      <a:pt x="1356483" y="1882735"/>
                      <a:pt x="1519769" y="1888178"/>
                    </a:cubicBezTo>
                    <a:cubicBezTo>
                      <a:pt x="2177251" y="1875029"/>
                      <a:pt x="2171640" y="2063764"/>
                      <a:pt x="2417841" y="1790207"/>
                    </a:cubicBezTo>
                    <a:cubicBezTo>
                      <a:pt x="2441155" y="1764302"/>
                      <a:pt x="2461384" y="1735778"/>
                      <a:pt x="2483155" y="1708564"/>
                    </a:cubicBezTo>
                    <a:cubicBezTo>
                      <a:pt x="2493040" y="1682203"/>
                      <a:pt x="2555326" y="1521012"/>
                      <a:pt x="2564798" y="1479964"/>
                    </a:cubicBezTo>
                    <a:cubicBezTo>
                      <a:pt x="2573452" y="1442463"/>
                      <a:pt x="2575274" y="1403703"/>
                      <a:pt x="2581126" y="1365664"/>
                    </a:cubicBezTo>
                    <a:cubicBezTo>
                      <a:pt x="2586160" y="1332941"/>
                      <a:pt x="2592012" y="1300349"/>
                      <a:pt x="2597455" y="1267692"/>
                    </a:cubicBezTo>
                    <a:cubicBezTo>
                      <a:pt x="2602898" y="1147949"/>
                      <a:pt x="2613784" y="1028330"/>
                      <a:pt x="2613784" y="908464"/>
                    </a:cubicBezTo>
                    <a:cubicBezTo>
                      <a:pt x="2613784" y="652592"/>
                      <a:pt x="2612480" y="396452"/>
                      <a:pt x="2597455" y="141021"/>
                    </a:cubicBezTo>
                    <a:cubicBezTo>
                      <a:pt x="2596026" y="116722"/>
                      <a:pt x="2582010" y="92919"/>
                      <a:pt x="2564798" y="75707"/>
                    </a:cubicBezTo>
                    <a:cubicBezTo>
                      <a:pt x="2557056" y="67965"/>
                      <a:pt x="2450977" y="43103"/>
                      <a:pt x="2450498" y="43050"/>
                    </a:cubicBezTo>
                    <a:cubicBezTo>
                      <a:pt x="2374571" y="34614"/>
                      <a:pt x="2298028" y="33065"/>
                      <a:pt x="2221898" y="26721"/>
                    </a:cubicBezTo>
                    <a:cubicBezTo>
                      <a:pt x="2167387" y="22178"/>
                      <a:pt x="2113041" y="15835"/>
                      <a:pt x="2058612" y="10392"/>
                    </a:cubicBezTo>
                    <a:cubicBezTo>
                      <a:pt x="1998741" y="15835"/>
                      <a:pt x="1938652" y="19264"/>
                      <a:pt x="1878998" y="26721"/>
                    </a:cubicBezTo>
                    <a:cubicBezTo>
                      <a:pt x="1851459" y="30163"/>
                      <a:pt x="1825108" y="43050"/>
                      <a:pt x="1797355" y="43050"/>
                    </a:cubicBezTo>
                    <a:cubicBezTo>
                      <a:pt x="1774914" y="43050"/>
                      <a:pt x="1753812" y="32164"/>
                      <a:pt x="1732041" y="26721"/>
                    </a:cubicBezTo>
                    <a:cubicBezTo>
                      <a:pt x="1136923" y="101113"/>
                      <a:pt x="2073516" y="0"/>
                      <a:pt x="1470784" y="10392"/>
                    </a:cubicBezTo>
                    <a:cubicBezTo>
                      <a:pt x="1198192" y="15092"/>
                      <a:pt x="926498" y="43049"/>
                      <a:pt x="654355" y="59378"/>
                    </a:cubicBezTo>
                    <a:cubicBezTo>
                      <a:pt x="556384" y="75707"/>
                      <a:pt x="458832" y="94793"/>
                      <a:pt x="360441" y="108364"/>
                    </a:cubicBezTo>
                    <a:cubicBezTo>
                      <a:pt x="225773" y="126939"/>
                      <a:pt x="197238" y="82121"/>
                      <a:pt x="131841" y="173678"/>
                    </a:cubicBezTo>
                    <a:cubicBezTo>
                      <a:pt x="117693" y="193485"/>
                      <a:pt x="110070" y="217221"/>
                      <a:pt x="99184" y="238992"/>
                    </a:cubicBezTo>
                    <a:lnTo>
                      <a:pt x="131841" y="353292"/>
                    </a:lnTo>
                  </a:path>
                </a:pathLst>
              </a:custGeom>
              <a:noFill/>
              <a:ln w="38100" cap="flat" cmpd="sng" algn="ctr">
                <a:solidFill>
                  <a:schemeClr val="bg1"/>
                </a:solidFill>
                <a:prstDash val="solid"/>
                <a:round/>
                <a:headEnd/>
                <a:tailEnd/>
              </a:ln>
            </p:spPr>
            <p:txBody>
              <a:bodyPr anchor="ctr"/>
              <a:lstStyle/>
              <a:p>
                <a:endParaRPr lang="en-GB"/>
              </a:p>
            </p:txBody>
          </p:sp>
          <p:sp>
            <p:nvSpPr>
              <p:cNvPr id="19475" name="Freeform 19"/>
              <p:cNvSpPr>
                <a:spLocks/>
              </p:cNvSpPr>
              <p:nvPr/>
            </p:nvSpPr>
            <p:spPr bwMode="auto">
              <a:xfrm>
                <a:off x="3269" y="1752"/>
                <a:ext cx="1667" cy="420"/>
              </a:xfrm>
              <a:custGeom>
                <a:avLst/>
                <a:gdLst/>
                <a:ahLst/>
                <a:cxnLst>
                  <a:cxn ang="0">
                    <a:pos x="56" y="150"/>
                  </a:cxn>
                  <a:cxn ang="0">
                    <a:pos x="29" y="186"/>
                  </a:cxn>
                  <a:cxn ang="0">
                    <a:pos x="2" y="204"/>
                  </a:cxn>
                  <a:cxn ang="0">
                    <a:pos x="20" y="258"/>
                  </a:cxn>
                  <a:cxn ang="0">
                    <a:pos x="245" y="375"/>
                  </a:cxn>
                  <a:cxn ang="0">
                    <a:pos x="605" y="384"/>
                  </a:cxn>
                  <a:cxn ang="0">
                    <a:pos x="1253" y="420"/>
                  </a:cxn>
                  <a:cxn ang="0">
                    <a:pos x="1361" y="393"/>
                  </a:cxn>
                  <a:cxn ang="0">
                    <a:pos x="1406" y="375"/>
                  </a:cxn>
                  <a:cxn ang="0">
                    <a:pos x="1469" y="366"/>
                  </a:cxn>
                  <a:cxn ang="0">
                    <a:pos x="1559" y="312"/>
                  </a:cxn>
                  <a:cxn ang="0">
                    <a:pos x="1604" y="258"/>
                  </a:cxn>
                  <a:cxn ang="0">
                    <a:pos x="1640" y="204"/>
                  </a:cxn>
                  <a:cxn ang="0">
                    <a:pos x="1667" y="60"/>
                  </a:cxn>
                  <a:cxn ang="0">
                    <a:pos x="1532" y="33"/>
                  </a:cxn>
                  <a:cxn ang="0">
                    <a:pos x="1352" y="96"/>
                  </a:cxn>
                  <a:cxn ang="0">
                    <a:pos x="992" y="132"/>
                  </a:cxn>
                  <a:cxn ang="0">
                    <a:pos x="587" y="150"/>
                  </a:cxn>
                  <a:cxn ang="0">
                    <a:pos x="479" y="132"/>
                  </a:cxn>
                  <a:cxn ang="0">
                    <a:pos x="443" y="105"/>
                  </a:cxn>
                  <a:cxn ang="0">
                    <a:pos x="236" y="87"/>
                  </a:cxn>
                  <a:cxn ang="0">
                    <a:pos x="56" y="150"/>
                  </a:cxn>
                </a:cxnLst>
                <a:rect l="0" t="0" r="r" b="b"/>
                <a:pathLst>
                  <a:path w="1667" h="420">
                    <a:moveTo>
                      <a:pt x="56" y="150"/>
                    </a:moveTo>
                    <a:cubicBezTo>
                      <a:pt x="47" y="162"/>
                      <a:pt x="40" y="175"/>
                      <a:pt x="29" y="186"/>
                    </a:cubicBezTo>
                    <a:cubicBezTo>
                      <a:pt x="21" y="194"/>
                      <a:pt x="3" y="193"/>
                      <a:pt x="2" y="204"/>
                    </a:cubicBezTo>
                    <a:cubicBezTo>
                      <a:pt x="0" y="223"/>
                      <a:pt x="14" y="240"/>
                      <a:pt x="20" y="258"/>
                    </a:cubicBezTo>
                    <a:cubicBezTo>
                      <a:pt x="56" y="366"/>
                      <a:pt x="143" y="366"/>
                      <a:pt x="245" y="375"/>
                    </a:cubicBezTo>
                    <a:cubicBezTo>
                      <a:pt x="360" y="356"/>
                      <a:pt x="490" y="377"/>
                      <a:pt x="605" y="384"/>
                    </a:cubicBezTo>
                    <a:cubicBezTo>
                      <a:pt x="824" y="398"/>
                      <a:pt x="1033" y="414"/>
                      <a:pt x="1253" y="420"/>
                    </a:cubicBezTo>
                    <a:cubicBezTo>
                      <a:pt x="1324" y="396"/>
                      <a:pt x="1288" y="405"/>
                      <a:pt x="1361" y="393"/>
                    </a:cubicBezTo>
                    <a:cubicBezTo>
                      <a:pt x="1376" y="387"/>
                      <a:pt x="1390" y="379"/>
                      <a:pt x="1406" y="375"/>
                    </a:cubicBezTo>
                    <a:cubicBezTo>
                      <a:pt x="1427" y="370"/>
                      <a:pt x="1449" y="372"/>
                      <a:pt x="1469" y="366"/>
                    </a:cubicBezTo>
                    <a:cubicBezTo>
                      <a:pt x="1498" y="357"/>
                      <a:pt x="1534" y="329"/>
                      <a:pt x="1559" y="312"/>
                    </a:cubicBezTo>
                    <a:cubicBezTo>
                      <a:pt x="1623" y="216"/>
                      <a:pt x="1523" y="362"/>
                      <a:pt x="1604" y="258"/>
                    </a:cubicBezTo>
                    <a:cubicBezTo>
                      <a:pt x="1617" y="241"/>
                      <a:pt x="1640" y="204"/>
                      <a:pt x="1640" y="204"/>
                    </a:cubicBezTo>
                    <a:cubicBezTo>
                      <a:pt x="1650" y="156"/>
                      <a:pt x="1655" y="108"/>
                      <a:pt x="1667" y="60"/>
                    </a:cubicBezTo>
                    <a:cubicBezTo>
                      <a:pt x="1647" y="0"/>
                      <a:pt x="1584" y="27"/>
                      <a:pt x="1532" y="33"/>
                    </a:cubicBezTo>
                    <a:cubicBezTo>
                      <a:pt x="1471" y="53"/>
                      <a:pt x="1414" y="80"/>
                      <a:pt x="1352" y="96"/>
                    </a:cubicBezTo>
                    <a:cubicBezTo>
                      <a:pt x="1228" y="81"/>
                      <a:pt x="1115" y="123"/>
                      <a:pt x="992" y="132"/>
                    </a:cubicBezTo>
                    <a:cubicBezTo>
                      <a:pt x="879" y="141"/>
                      <a:pt x="689" y="146"/>
                      <a:pt x="587" y="150"/>
                    </a:cubicBezTo>
                    <a:cubicBezTo>
                      <a:pt x="580" y="149"/>
                      <a:pt x="499" y="142"/>
                      <a:pt x="479" y="132"/>
                    </a:cubicBezTo>
                    <a:cubicBezTo>
                      <a:pt x="466" y="125"/>
                      <a:pt x="457" y="110"/>
                      <a:pt x="443" y="105"/>
                    </a:cubicBezTo>
                    <a:cubicBezTo>
                      <a:pt x="378" y="81"/>
                      <a:pt x="305" y="91"/>
                      <a:pt x="236" y="87"/>
                    </a:cubicBezTo>
                    <a:cubicBezTo>
                      <a:pt x="124" y="95"/>
                      <a:pt x="104" y="69"/>
                      <a:pt x="56" y="150"/>
                    </a:cubicBezTo>
                    <a:close/>
                  </a:path>
                </a:pathLst>
              </a:custGeom>
              <a:noFill/>
              <a:ln w="38100">
                <a:solidFill>
                  <a:schemeClr val="bg1"/>
                </a:solidFill>
                <a:round/>
                <a:headEnd/>
                <a:tailEnd/>
              </a:ln>
              <a:effectLst/>
            </p:spPr>
            <p:txBody>
              <a:bodyPr/>
              <a:lstStyle/>
              <a:p>
                <a:endParaRPr lang="en-GB"/>
              </a:p>
            </p:txBody>
          </p:sp>
        </p:grpSp>
        <p:sp>
          <p:nvSpPr>
            <p:cNvPr id="19463" name="TextBox 11"/>
            <p:cNvSpPr txBox="1">
              <a:spLocks noChangeArrowheads="1"/>
            </p:cNvSpPr>
            <p:nvPr/>
          </p:nvSpPr>
          <p:spPr bwMode="auto">
            <a:xfrm>
              <a:off x="3651" y="2659"/>
              <a:ext cx="1087" cy="231"/>
            </a:xfrm>
            <a:prstGeom prst="rect">
              <a:avLst/>
            </a:prstGeom>
            <a:noFill/>
            <a:ln w="38100">
              <a:noFill/>
              <a:miter lim="800000"/>
              <a:headEnd/>
              <a:tailEnd/>
            </a:ln>
          </p:spPr>
          <p:txBody>
            <a:bodyPr wrap="none">
              <a:spAutoFit/>
            </a:bodyPr>
            <a:lstStyle/>
            <a:p>
              <a:r>
                <a:rPr lang="en-GB">
                  <a:solidFill>
                    <a:schemeClr val="bg1"/>
                  </a:solidFill>
                  <a:latin typeface="Comic Sans MS" pitchFamily="66" charset="0"/>
                </a:rPr>
                <a:t>small intestine</a:t>
              </a:r>
            </a:p>
          </p:txBody>
        </p:sp>
      </p:grpSp>
      <p:sp>
        <p:nvSpPr>
          <p:cNvPr id="9" name="TextBox 8"/>
          <p:cNvSpPr txBox="1">
            <a:spLocks noChangeArrowheads="1"/>
          </p:cNvSpPr>
          <p:nvPr/>
        </p:nvSpPr>
        <p:spPr bwMode="auto">
          <a:xfrm>
            <a:off x="5178425" y="6237288"/>
            <a:ext cx="3965575" cy="366712"/>
          </a:xfrm>
          <a:prstGeom prst="rect">
            <a:avLst/>
          </a:prstGeom>
          <a:solidFill>
            <a:srgbClr val="00B050"/>
          </a:solidFill>
          <a:ln w="9525">
            <a:noFill/>
            <a:miter lim="800000"/>
            <a:headEnd/>
            <a:tailEnd/>
          </a:ln>
        </p:spPr>
        <p:txBody>
          <a:bodyPr wrap="none">
            <a:spAutoFit/>
          </a:bodyPr>
          <a:lstStyle/>
          <a:p>
            <a:r>
              <a:rPr lang="en-GB">
                <a:latin typeface="Comic Sans MS" pitchFamily="66" charset="0"/>
              </a:rPr>
              <a:t>Click mouse/down arrow for answer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9478"/>
                                        </p:tgtEl>
                                        <p:attrNameLst>
                                          <p:attrName>style.visibility</p:attrName>
                                        </p:attrNameLst>
                                      </p:cBhvr>
                                      <p:to>
                                        <p:strVal val="visible"/>
                                      </p:to>
                                    </p:set>
                                    <p:animEffect transition="in" filter="checkerboard(across)">
                                      <p:cBhvr>
                                        <p:cTn id="11" dur="2000"/>
                                        <p:tgtEl>
                                          <p:spTgt spid="19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
          <p:cNvSpPr txBox="1">
            <a:spLocks noChangeArrowheads="1"/>
          </p:cNvSpPr>
          <p:nvPr/>
        </p:nvSpPr>
        <p:spPr bwMode="auto">
          <a:xfrm>
            <a:off x="179388" y="1125538"/>
            <a:ext cx="8785225" cy="5278437"/>
          </a:xfrm>
          <a:prstGeom prst="rect">
            <a:avLst/>
          </a:prstGeom>
          <a:noFill/>
          <a:ln w="9525">
            <a:noFill/>
            <a:miter lim="800000"/>
            <a:headEnd/>
            <a:tailEnd/>
          </a:ln>
        </p:spPr>
        <p:txBody>
          <a:bodyPr>
            <a:spAutoFit/>
          </a:bodyPr>
          <a:lstStyle/>
          <a:p>
            <a:pPr algn="ctr">
              <a:spcBef>
                <a:spcPct val="50000"/>
              </a:spcBef>
              <a:buFontTx/>
              <a:buChar char="•"/>
            </a:pPr>
            <a:r>
              <a:rPr lang="en-GB" sz="2800">
                <a:latin typeface="Comic Sans MS" pitchFamily="66" charset="0"/>
              </a:rPr>
              <a:t>One of the bugs that can infect your intestine is called a worm</a:t>
            </a:r>
          </a:p>
          <a:p>
            <a:pPr algn="ctr">
              <a:spcBef>
                <a:spcPct val="50000"/>
              </a:spcBef>
              <a:buFontTx/>
              <a:buChar char="•"/>
            </a:pPr>
            <a:r>
              <a:rPr lang="en-GB" sz="2800">
                <a:latin typeface="Comic Sans MS" pitchFamily="66" charset="0"/>
              </a:rPr>
              <a:t>The biggest worm is called a tapeworm (picture below) and they can grow very big even 7m long!</a:t>
            </a:r>
          </a:p>
          <a:p>
            <a:pPr algn="ctr">
              <a:spcBef>
                <a:spcPct val="50000"/>
              </a:spcBef>
              <a:buFontTx/>
              <a:buChar char="•"/>
            </a:pPr>
            <a:r>
              <a:rPr lang="en-GB" sz="2800">
                <a:latin typeface="Comic Sans MS" pitchFamily="66" charset="0"/>
              </a:rPr>
              <a:t>Worms are very common worldwide but rare in the UK</a:t>
            </a:r>
          </a:p>
          <a:p>
            <a:pPr>
              <a:spcBef>
                <a:spcPct val="50000"/>
              </a:spcBef>
            </a:pPr>
            <a:endParaRPr lang="en-GB" sz="3600">
              <a:latin typeface="Tekton Pro" pitchFamily="34" charset="0"/>
            </a:endParaRPr>
          </a:p>
          <a:p>
            <a:pPr>
              <a:spcBef>
                <a:spcPct val="50000"/>
              </a:spcBef>
            </a:pPr>
            <a:endParaRPr lang="en-GB" sz="2400">
              <a:latin typeface="Arial" pitchFamily="34" charset="0"/>
            </a:endParaRPr>
          </a:p>
          <a:p>
            <a:pPr>
              <a:spcBef>
                <a:spcPct val="50000"/>
              </a:spcBef>
            </a:pPr>
            <a:endParaRPr lang="en-GB" sz="3600">
              <a:latin typeface="Tekton Pro" pitchFamily="34" charset="0"/>
            </a:endParaRPr>
          </a:p>
        </p:txBody>
      </p:sp>
      <p:grpSp>
        <p:nvGrpSpPr>
          <p:cNvPr id="21506" name="Group 3"/>
          <p:cNvGrpSpPr>
            <a:grpSpLocks/>
          </p:cNvGrpSpPr>
          <p:nvPr/>
        </p:nvGrpSpPr>
        <p:grpSpPr bwMode="auto">
          <a:xfrm>
            <a:off x="1258888" y="4106863"/>
            <a:ext cx="6626225" cy="2346325"/>
            <a:chOff x="793" y="1344"/>
            <a:chExt cx="4174" cy="1614"/>
          </a:xfrm>
        </p:grpSpPr>
        <p:pic>
          <p:nvPicPr>
            <p:cNvPr id="21510" name="Picture 4"/>
            <p:cNvPicPr>
              <a:picLocks noChangeAspect="1" noChangeArrowheads="1"/>
            </p:cNvPicPr>
            <p:nvPr/>
          </p:nvPicPr>
          <p:blipFill>
            <a:blip r:embed="rId4" cstate="print"/>
            <a:srcRect/>
            <a:stretch>
              <a:fillRect/>
            </a:stretch>
          </p:blipFill>
          <p:spPr bwMode="auto">
            <a:xfrm>
              <a:off x="2109" y="2387"/>
              <a:ext cx="1542" cy="571"/>
            </a:xfrm>
            <a:prstGeom prst="rect">
              <a:avLst/>
            </a:prstGeom>
            <a:noFill/>
            <a:ln w="9525">
              <a:noFill/>
              <a:miter lim="800000"/>
              <a:headEnd/>
              <a:tailEnd/>
            </a:ln>
          </p:spPr>
        </p:pic>
        <p:pic>
          <p:nvPicPr>
            <p:cNvPr id="21511" name="Picture 5"/>
            <p:cNvPicPr>
              <a:picLocks noChangeAspect="1" noChangeArrowheads="1"/>
            </p:cNvPicPr>
            <p:nvPr/>
          </p:nvPicPr>
          <p:blipFill>
            <a:blip r:embed="rId5" cstate="print"/>
            <a:srcRect/>
            <a:stretch>
              <a:fillRect/>
            </a:stretch>
          </p:blipFill>
          <p:spPr bwMode="auto">
            <a:xfrm>
              <a:off x="793" y="1344"/>
              <a:ext cx="4174" cy="952"/>
            </a:xfrm>
            <a:prstGeom prst="rect">
              <a:avLst/>
            </a:prstGeom>
            <a:noFill/>
            <a:ln w="9525">
              <a:noFill/>
              <a:miter lim="800000"/>
              <a:headEnd/>
              <a:tailEnd/>
            </a:ln>
          </p:spPr>
        </p:pic>
      </p:grpSp>
      <p:sp>
        <p:nvSpPr>
          <p:cNvPr id="2" name="Rectangle 4"/>
          <p:cNvSpPr>
            <a:spLocks noChangeArrowheads="1"/>
          </p:cNvSpPr>
          <p:nvPr/>
        </p:nvSpPr>
        <p:spPr bwMode="auto">
          <a:xfrm>
            <a:off x="2339975" y="6308725"/>
            <a:ext cx="6769100" cy="579438"/>
          </a:xfrm>
          <a:prstGeom prst="rect">
            <a:avLst/>
          </a:prstGeom>
          <a:noFill/>
          <a:ln w="9525">
            <a:noFill/>
            <a:miter lim="800000"/>
            <a:headEnd/>
            <a:tailEnd/>
          </a:ln>
        </p:spPr>
        <p:txBody>
          <a:bodyPr anchor="ctr"/>
          <a:lstStyle/>
          <a:p>
            <a:r>
              <a:rPr lang="en-GB" sz="1600">
                <a:latin typeface="Tekton Pro" pitchFamily="34" charset="0"/>
              </a:rPr>
              <a:t>Pictures taken from </a:t>
            </a:r>
            <a:r>
              <a:rPr lang="en-GB" sz="1600">
                <a:latin typeface="Tekton Pro" pitchFamily="34" charset="0"/>
                <a:hlinkClick r:id="rId6"/>
              </a:rPr>
              <a:t>web.gccaz.edu/.../labreview/platyhelminthes/</a:t>
            </a:r>
            <a:endParaRPr lang="en-GB" sz="1600">
              <a:latin typeface="Tekton Pro" pitchFamily="34" charset="0"/>
            </a:endParaRPr>
          </a:p>
        </p:txBody>
      </p:sp>
      <p:sp>
        <p:nvSpPr>
          <p:cNvPr id="21509" name="Text Box 15"/>
          <p:cNvSpPr txBox="1">
            <a:spLocks noChangeArrowheads="1"/>
          </p:cNvSpPr>
          <p:nvPr/>
        </p:nvSpPr>
        <p:spPr bwMode="auto">
          <a:xfrm>
            <a:off x="3101975" y="115888"/>
            <a:ext cx="3128963" cy="914400"/>
          </a:xfrm>
          <a:prstGeom prst="rect">
            <a:avLst/>
          </a:prstGeom>
          <a:noFill/>
          <a:ln w="9525">
            <a:noFill/>
            <a:miter lim="800000"/>
            <a:headEnd/>
            <a:tailEnd/>
          </a:ln>
        </p:spPr>
        <p:txBody>
          <a:bodyPr wrap="none">
            <a:spAutoFit/>
          </a:bodyPr>
          <a:lstStyle/>
          <a:p>
            <a:r>
              <a:rPr lang="en-GB" sz="5400" b="1">
                <a:latin typeface="Comic Sans MS" pitchFamily="66" charset="0"/>
              </a:rPr>
              <a:t>WORMS!</a:t>
            </a:r>
          </a:p>
        </p:txBody>
      </p:sp>
      <p:sp>
        <p:nvSpPr>
          <p:cNvPr id="21513" name="Text Box 9"/>
          <p:cNvSpPr txBox="1">
            <a:spLocks noChangeArrowheads="1"/>
          </p:cNvSpPr>
          <p:nvPr/>
        </p:nvSpPr>
        <p:spPr bwMode="auto">
          <a:xfrm>
            <a:off x="6156325" y="5954713"/>
            <a:ext cx="2051050" cy="366712"/>
          </a:xfrm>
          <a:prstGeom prst="rect">
            <a:avLst/>
          </a:prstGeom>
          <a:noFill/>
          <a:ln w="9525">
            <a:noFill/>
            <a:miter lim="800000"/>
            <a:headEnd/>
            <a:tailEnd/>
          </a:ln>
          <a:effectLst/>
        </p:spPr>
        <p:txBody>
          <a:bodyPr wrap="none">
            <a:spAutoFit/>
          </a:bodyPr>
          <a:lstStyle/>
          <a:p>
            <a:r>
              <a:rPr lang="en-GB">
                <a:latin typeface="Comic Sans MS" pitchFamily="66" charset="0"/>
              </a:rPr>
              <a:t>Tape Worm head!</a:t>
            </a:r>
          </a:p>
        </p:txBody>
      </p:sp>
      <p:sp>
        <p:nvSpPr>
          <p:cNvPr id="21514" name="Line 10"/>
          <p:cNvSpPr>
            <a:spLocks noChangeShapeType="1"/>
          </p:cNvSpPr>
          <p:nvPr/>
        </p:nvSpPr>
        <p:spPr bwMode="auto">
          <a:xfrm flipH="1" flipV="1">
            <a:off x="5940425" y="6092825"/>
            <a:ext cx="287338" cy="71438"/>
          </a:xfrm>
          <a:prstGeom prst="line">
            <a:avLst/>
          </a:prstGeom>
          <a:noFill/>
          <a:ln w="9525">
            <a:solidFill>
              <a:schemeClr val="tx1"/>
            </a:solidFill>
            <a:round/>
            <a:headEnd/>
            <a:tailEnd type="triangle" w="med" len="med"/>
          </a:ln>
          <a:effectLst/>
        </p:spPr>
        <p:txBody>
          <a:bodyPr/>
          <a:lstStyle/>
          <a:p>
            <a:endParaRPr lang="en-GB"/>
          </a:p>
        </p:txBody>
      </p:sp>
    </p:spTree>
    <p:custDataLst>
      <p:tags r:id="rId1"/>
    </p:custData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4"/>
          <p:cNvSpPr>
            <a:spLocks noGrp="1" noChangeArrowheads="1"/>
          </p:cNvSpPr>
          <p:nvPr>
            <p:ph type="title"/>
          </p:nvPr>
        </p:nvSpPr>
        <p:spPr/>
        <p:txBody>
          <a:bodyPr/>
          <a:lstStyle/>
          <a:p>
            <a:pPr eaLnBrk="1" hangingPunct="1"/>
            <a:r>
              <a:rPr lang="en-GB" b="1" smtClean="0">
                <a:latin typeface="Comic Sans MS" pitchFamily="66" charset="0"/>
              </a:rPr>
              <a:t>SOME OTHER WORMS</a:t>
            </a:r>
          </a:p>
        </p:txBody>
      </p:sp>
      <p:sp>
        <p:nvSpPr>
          <p:cNvPr id="23554" name="TextBox 4"/>
          <p:cNvSpPr txBox="1">
            <a:spLocks noChangeArrowheads="1"/>
          </p:cNvSpPr>
          <p:nvPr/>
        </p:nvSpPr>
        <p:spPr bwMode="auto">
          <a:xfrm>
            <a:off x="395288" y="5229225"/>
            <a:ext cx="8497887" cy="1465263"/>
          </a:xfrm>
          <a:prstGeom prst="rect">
            <a:avLst/>
          </a:prstGeom>
          <a:noFill/>
          <a:ln w="9525">
            <a:noFill/>
            <a:miter lim="800000"/>
            <a:headEnd/>
            <a:tailEnd/>
          </a:ln>
        </p:spPr>
        <p:txBody>
          <a:bodyPr>
            <a:spAutoFit/>
          </a:bodyPr>
          <a:lstStyle/>
          <a:p>
            <a:r>
              <a:rPr lang="en-GB">
                <a:latin typeface="Comic Sans MS" pitchFamily="66" charset="0"/>
              </a:rPr>
              <a:t>These are WHIPWORMS which we study in Manchester. The picture on the left shows a drawing of the whole worm (Image courtesy of Paul Evans). The picture on the right is a photograph take from a microscope of the same worms (labelled w) but with their heads burrowed into the gut (Image courtesy of Richard Grencis)</a:t>
            </a:r>
          </a:p>
        </p:txBody>
      </p:sp>
      <p:pic>
        <p:nvPicPr>
          <p:cNvPr id="23555" name="Picture 2" descr="C:\Documents and Settings\mqbssscj\My Documents\Sheen\My Documents\publicengagement\imagesforcryptanimation\worm in crypt.jpg"/>
          <p:cNvPicPr>
            <a:picLocks noChangeAspect="1" noChangeArrowheads="1"/>
          </p:cNvPicPr>
          <p:nvPr/>
        </p:nvPicPr>
        <p:blipFill>
          <a:blip r:embed="rId2" cstate="print"/>
          <a:srcRect l="15218" t="53804" r="10870" b="5435"/>
          <a:stretch>
            <a:fillRect/>
          </a:stretch>
        </p:blipFill>
        <p:spPr bwMode="auto">
          <a:xfrm>
            <a:off x="3492500" y="1341438"/>
            <a:ext cx="5189538" cy="3816350"/>
          </a:xfrm>
          <a:prstGeom prst="rect">
            <a:avLst/>
          </a:prstGeom>
          <a:noFill/>
          <a:ln w="9525">
            <a:noFill/>
            <a:miter lim="800000"/>
            <a:headEnd/>
            <a:tailEnd/>
          </a:ln>
        </p:spPr>
      </p:pic>
      <p:pic>
        <p:nvPicPr>
          <p:cNvPr id="23556" name="Picture 2"/>
          <p:cNvPicPr>
            <a:picLocks noChangeAspect="1" noChangeArrowheads="1"/>
          </p:cNvPicPr>
          <p:nvPr/>
        </p:nvPicPr>
        <p:blipFill>
          <a:blip r:embed="rId3" cstate="print"/>
          <a:srcRect/>
          <a:stretch>
            <a:fillRect/>
          </a:stretch>
        </p:blipFill>
        <p:spPr bwMode="auto">
          <a:xfrm>
            <a:off x="539750" y="1341438"/>
            <a:ext cx="2663825" cy="3765550"/>
          </a:xfrm>
          <a:prstGeom prst="rect">
            <a:avLst/>
          </a:prstGeom>
          <a:noFill/>
          <a:ln w="9525">
            <a:noFill/>
            <a:miter lim="800000"/>
            <a:headEnd/>
            <a:tailEnd/>
          </a:ln>
        </p:spPr>
      </p:pic>
      <p:sp>
        <p:nvSpPr>
          <p:cNvPr id="23559" name="Line 7"/>
          <p:cNvSpPr>
            <a:spLocks noChangeShapeType="1"/>
          </p:cNvSpPr>
          <p:nvPr/>
        </p:nvSpPr>
        <p:spPr bwMode="auto">
          <a:xfrm flipV="1">
            <a:off x="900113" y="4652963"/>
            <a:ext cx="936625" cy="935037"/>
          </a:xfrm>
          <a:prstGeom prst="line">
            <a:avLst/>
          </a:prstGeom>
          <a:noFill/>
          <a:ln w="9525">
            <a:solidFill>
              <a:schemeClr val="tx1"/>
            </a:solidFill>
            <a:round/>
            <a:headEnd/>
            <a:tailEnd type="triangle" w="med" len="med"/>
          </a:ln>
          <a:effectLst/>
        </p:spPr>
        <p:txBody>
          <a:bodyPr/>
          <a:lstStyle/>
          <a:p>
            <a:endParaRPr lang="en-GB"/>
          </a:p>
        </p:txBody>
      </p:sp>
      <p:sp>
        <p:nvSpPr>
          <p:cNvPr id="23560" name="Line 8"/>
          <p:cNvSpPr>
            <a:spLocks noChangeShapeType="1"/>
          </p:cNvSpPr>
          <p:nvPr/>
        </p:nvSpPr>
        <p:spPr bwMode="auto">
          <a:xfrm flipV="1">
            <a:off x="2555875" y="4941888"/>
            <a:ext cx="2232025" cy="935037"/>
          </a:xfrm>
          <a:prstGeom prst="line">
            <a:avLst/>
          </a:prstGeom>
          <a:noFill/>
          <a:ln w="9525">
            <a:solidFill>
              <a:schemeClr val="tx1"/>
            </a:solidFill>
            <a:round/>
            <a:headEnd/>
            <a:tailEnd type="triangle" w="med" len="med"/>
          </a:ln>
          <a:effectLst/>
        </p:spPr>
        <p:txBody>
          <a:bodyPr/>
          <a:lstStyle/>
          <a:p>
            <a:endParaRPr lang="en-GB"/>
          </a:p>
        </p:txBody>
      </p:sp>
    </p:spTree>
  </p:cSld>
  <p:clrMapOvr>
    <a:masterClrMapping/>
  </p:clrMapOvr>
  <p:transition spd="slow" advClick="0" advTm="1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50825" y="404813"/>
            <a:ext cx="8424863" cy="863600"/>
          </a:xfrm>
        </p:spPr>
        <p:txBody>
          <a:bodyPr/>
          <a:lstStyle/>
          <a:p>
            <a:pPr eaLnBrk="1" hangingPunct="1"/>
            <a:r>
              <a:rPr lang="en-GB" sz="4000" b="1" smtClean="0">
                <a:latin typeface="Comic Sans MS" pitchFamily="66" charset="0"/>
              </a:rPr>
              <a:t>How do we get these Bugs and Worms?</a:t>
            </a:r>
          </a:p>
        </p:txBody>
      </p:sp>
      <p:pic>
        <p:nvPicPr>
          <p:cNvPr id="24578" name="Picture 3"/>
          <p:cNvPicPr>
            <a:picLocks noGrp="1" noChangeAspect="1" noChangeArrowheads="1"/>
          </p:cNvPicPr>
          <p:nvPr>
            <p:ph type="body" idx="1"/>
          </p:nvPr>
        </p:nvPicPr>
        <p:blipFill>
          <a:blip r:embed="rId3" cstate="print"/>
          <a:srcRect/>
          <a:stretch>
            <a:fillRect/>
          </a:stretch>
        </p:blipFill>
        <p:spPr>
          <a:xfrm>
            <a:off x="457200" y="1600200"/>
            <a:ext cx="3178175" cy="1747838"/>
          </a:xfrm>
        </p:spPr>
      </p:pic>
      <p:pic>
        <p:nvPicPr>
          <p:cNvPr id="24579" name="Picture 4"/>
          <p:cNvPicPr>
            <a:picLocks noChangeAspect="1" noChangeArrowheads="1"/>
          </p:cNvPicPr>
          <p:nvPr/>
        </p:nvPicPr>
        <p:blipFill>
          <a:blip r:embed="rId4" cstate="print"/>
          <a:srcRect/>
          <a:stretch>
            <a:fillRect/>
          </a:stretch>
        </p:blipFill>
        <p:spPr bwMode="auto">
          <a:xfrm>
            <a:off x="684213" y="3573463"/>
            <a:ext cx="2001837" cy="2362200"/>
          </a:xfrm>
          <a:prstGeom prst="rect">
            <a:avLst/>
          </a:prstGeom>
          <a:noFill/>
          <a:ln w="9525">
            <a:noFill/>
            <a:miter lim="800000"/>
            <a:headEnd/>
            <a:tailEnd/>
          </a:ln>
        </p:spPr>
      </p:pic>
      <p:pic>
        <p:nvPicPr>
          <p:cNvPr id="24580" name="Picture 5"/>
          <p:cNvPicPr>
            <a:picLocks noChangeAspect="1" noChangeArrowheads="1"/>
          </p:cNvPicPr>
          <p:nvPr/>
        </p:nvPicPr>
        <p:blipFill>
          <a:blip r:embed="rId5" cstate="print"/>
          <a:srcRect/>
          <a:stretch>
            <a:fillRect/>
          </a:stretch>
        </p:blipFill>
        <p:spPr bwMode="auto">
          <a:xfrm>
            <a:off x="2771775" y="2205038"/>
            <a:ext cx="2381250" cy="2171700"/>
          </a:xfrm>
          <a:prstGeom prst="rect">
            <a:avLst/>
          </a:prstGeom>
          <a:noFill/>
          <a:ln w="9525">
            <a:noFill/>
            <a:miter lim="800000"/>
            <a:headEnd/>
            <a:tailEnd/>
          </a:ln>
        </p:spPr>
      </p:pic>
      <p:pic>
        <p:nvPicPr>
          <p:cNvPr id="24581" name="Picture 6"/>
          <p:cNvPicPr>
            <a:picLocks noChangeAspect="1" noChangeArrowheads="1"/>
          </p:cNvPicPr>
          <p:nvPr/>
        </p:nvPicPr>
        <p:blipFill>
          <a:blip r:embed="rId6" cstate="print"/>
          <a:srcRect/>
          <a:stretch>
            <a:fillRect/>
          </a:stretch>
        </p:blipFill>
        <p:spPr bwMode="auto">
          <a:xfrm>
            <a:off x="6588125" y="4005263"/>
            <a:ext cx="1674813" cy="2241550"/>
          </a:xfrm>
          <a:prstGeom prst="rect">
            <a:avLst/>
          </a:prstGeom>
          <a:noFill/>
          <a:ln w="9525">
            <a:noFill/>
            <a:miter lim="800000"/>
            <a:headEnd/>
            <a:tailEnd/>
          </a:ln>
        </p:spPr>
      </p:pic>
      <p:pic>
        <p:nvPicPr>
          <p:cNvPr id="24582" name="Picture 7"/>
          <p:cNvPicPr>
            <a:picLocks noChangeAspect="1" noChangeArrowheads="1"/>
          </p:cNvPicPr>
          <p:nvPr/>
        </p:nvPicPr>
        <p:blipFill>
          <a:blip r:embed="rId7" cstate="print"/>
          <a:srcRect/>
          <a:stretch>
            <a:fillRect/>
          </a:stretch>
        </p:blipFill>
        <p:spPr bwMode="auto">
          <a:xfrm>
            <a:off x="5219700" y="1484313"/>
            <a:ext cx="3097213" cy="2322512"/>
          </a:xfrm>
          <a:prstGeom prst="rect">
            <a:avLst/>
          </a:prstGeom>
          <a:noFill/>
          <a:ln w="9525">
            <a:noFill/>
            <a:miter lim="800000"/>
            <a:headEnd/>
            <a:tailEnd/>
          </a:ln>
        </p:spPr>
      </p:pic>
      <p:pic>
        <p:nvPicPr>
          <p:cNvPr id="24583" name="Picture 8"/>
          <p:cNvPicPr>
            <a:picLocks noChangeAspect="1" noChangeArrowheads="1"/>
          </p:cNvPicPr>
          <p:nvPr/>
        </p:nvPicPr>
        <p:blipFill>
          <a:blip r:embed="rId8" cstate="print"/>
          <a:srcRect l="50000" t="-699"/>
          <a:stretch>
            <a:fillRect/>
          </a:stretch>
        </p:blipFill>
        <p:spPr bwMode="auto">
          <a:xfrm>
            <a:off x="4716463" y="3933825"/>
            <a:ext cx="2138362" cy="2211388"/>
          </a:xfrm>
          <a:prstGeom prst="rect">
            <a:avLst/>
          </a:prstGeom>
          <a:noFill/>
          <a:ln w="9525">
            <a:noFill/>
            <a:miter lim="800000"/>
            <a:headEnd/>
            <a:tailEnd/>
          </a:ln>
        </p:spPr>
      </p:pic>
      <p:pic>
        <p:nvPicPr>
          <p:cNvPr id="24585" name="Picture 15" descr="MPj04429950000[1]"/>
          <p:cNvPicPr>
            <a:picLocks noChangeAspect="1" noChangeArrowheads="1"/>
          </p:cNvPicPr>
          <p:nvPr/>
        </p:nvPicPr>
        <p:blipFill>
          <a:blip r:embed="rId9" cstate="print"/>
          <a:srcRect/>
          <a:stretch>
            <a:fillRect/>
          </a:stretch>
        </p:blipFill>
        <p:spPr bwMode="auto">
          <a:xfrm>
            <a:off x="2700338" y="4149725"/>
            <a:ext cx="1716087" cy="2282825"/>
          </a:xfrm>
          <a:prstGeom prst="rect">
            <a:avLst/>
          </a:prstGeom>
          <a:noFill/>
          <a:ln w="9525">
            <a:noFill/>
            <a:miter lim="800000"/>
            <a:headEnd/>
            <a:tailEnd/>
          </a:ln>
        </p:spPr>
      </p:pic>
      <p:sp>
        <p:nvSpPr>
          <p:cNvPr id="13" name="TextBox 12"/>
          <p:cNvSpPr txBox="1">
            <a:spLocks noChangeArrowheads="1"/>
          </p:cNvSpPr>
          <p:nvPr/>
        </p:nvSpPr>
        <p:spPr bwMode="auto">
          <a:xfrm>
            <a:off x="827088" y="1484313"/>
            <a:ext cx="7129462" cy="4486275"/>
          </a:xfrm>
          <a:prstGeom prst="rect">
            <a:avLst/>
          </a:prstGeom>
          <a:solidFill>
            <a:srgbClr val="FFFFFF"/>
          </a:solidFill>
          <a:ln w="9525">
            <a:noFill/>
            <a:miter lim="800000"/>
            <a:headEnd/>
            <a:tailEnd/>
          </a:ln>
        </p:spPr>
        <p:txBody>
          <a:bodyPr>
            <a:spAutoFit/>
          </a:bodyPr>
          <a:lstStyle/>
          <a:p>
            <a:r>
              <a:rPr lang="en-GB" sz="3600">
                <a:latin typeface="Comic Sans MS" pitchFamily="66" charset="0"/>
              </a:rPr>
              <a:t>Pets, raw or poorly cooked food, badly washed vegetables or fruit and not washing your hands (especially after going to the toilet or handling animals) are the most common way we get all kinds of infections including worms!</a:t>
            </a:r>
          </a:p>
        </p:txBody>
      </p:sp>
      <p:sp>
        <p:nvSpPr>
          <p:cNvPr id="9" name="TextBox 8"/>
          <p:cNvSpPr txBox="1">
            <a:spLocks noChangeArrowheads="1"/>
          </p:cNvSpPr>
          <p:nvPr/>
        </p:nvSpPr>
        <p:spPr bwMode="auto">
          <a:xfrm>
            <a:off x="6016625" y="6491288"/>
            <a:ext cx="3127375" cy="366712"/>
          </a:xfrm>
          <a:prstGeom prst="rect">
            <a:avLst/>
          </a:prstGeom>
          <a:solidFill>
            <a:srgbClr val="00B050"/>
          </a:solidFill>
          <a:ln w="9525">
            <a:noFill/>
            <a:miter lim="800000"/>
            <a:headEnd/>
            <a:tailEnd/>
          </a:ln>
        </p:spPr>
        <p:txBody>
          <a:bodyPr wrap="none">
            <a:spAutoFit/>
          </a:bodyPr>
          <a:lstStyle/>
          <a:p>
            <a:r>
              <a:rPr lang="en-GB">
                <a:latin typeface="Comic Sans MS" pitchFamily="66" charset="0"/>
              </a:rPr>
              <a:t>Click Mouse for explanation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95288" y="1916113"/>
            <a:ext cx="8229600" cy="1143000"/>
          </a:xfrm>
        </p:spPr>
        <p:txBody>
          <a:bodyPr/>
          <a:lstStyle/>
          <a:p>
            <a:pPr eaLnBrk="1" hangingPunct="1"/>
            <a:r>
              <a:rPr lang="en-GB" b="1" smtClean="0">
                <a:latin typeface="Comic Sans MS" pitchFamily="66" charset="0"/>
              </a:rPr>
              <a:t>What happens when we get a tummy bug? </a:t>
            </a:r>
            <a:br>
              <a:rPr lang="en-GB" b="1" smtClean="0">
                <a:latin typeface="Comic Sans MS" pitchFamily="66" charset="0"/>
              </a:rPr>
            </a:br>
            <a:r>
              <a:rPr lang="en-GB" b="1" smtClean="0">
                <a:latin typeface="Comic Sans MS" pitchFamily="66" charset="0"/>
              </a:rPr>
              <a:t>Shortly you will see a short cartoon. First meet the main characters!</a:t>
            </a:r>
          </a:p>
        </p:txBody>
      </p:sp>
      <p:sp>
        <p:nvSpPr>
          <p:cNvPr id="26626" name="AutoShape 4"/>
          <p:cNvSpPr>
            <a:spLocks noChangeArrowheads="1"/>
          </p:cNvSpPr>
          <p:nvPr/>
        </p:nvSpPr>
        <p:spPr bwMode="auto">
          <a:xfrm>
            <a:off x="1042988" y="5084763"/>
            <a:ext cx="1152525" cy="1008062"/>
          </a:xfrm>
          <a:prstGeom prst="irregularSeal1">
            <a:avLst/>
          </a:prstGeom>
          <a:solidFill>
            <a:schemeClr val="tx2"/>
          </a:solidFill>
          <a:ln w="9525">
            <a:solidFill>
              <a:schemeClr val="tx1"/>
            </a:solidFill>
            <a:miter lim="800000"/>
            <a:headEnd/>
            <a:tailEnd/>
          </a:ln>
        </p:spPr>
        <p:txBody>
          <a:bodyPr wrap="none" anchor="ctr"/>
          <a:lstStyle/>
          <a:p>
            <a:endParaRPr lang="en-GB"/>
          </a:p>
        </p:txBody>
      </p:sp>
      <p:sp>
        <p:nvSpPr>
          <p:cNvPr id="26627" name="Freeform 5"/>
          <p:cNvSpPr>
            <a:spLocks/>
          </p:cNvSpPr>
          <p:nvPr/>
        </p:nvSpPr>
        <p:spPr bwMode="auto">
          <a:xfrm>
            <a:off x="3492500" y="4652963"/>
            <a:ext cx="1871663" cy="1727200"/>
          </a:xfrm>
          <a:custGeom>
            <a:avLst/>
            <a:gdLst>
              <a:gd name="T0" fmla="*/ 204 w 877"/>
              <a:gd name="T1" fmla="*/ 227 h 733"/>
              <a:gd name="T2" fmla="*/ 250 w 877"/>
              <a:gd name="T3" fmla="*/ 0 h 733"/>
              <a:gd name="T4" fmla="*/ 340 w 877"/>
              <a:gd name="T5" fmla="*/ 227 h 733"/>
              <a:gd name="T6" fmla="*/ 658 w 877"/>
              <a:gd name="T7" fmla="*/ 137 h 733"/>
              <a:gd name="T8" fmla="*/ 476 w 877"/>
              <a:gd name="T9" fmla="*/ 363 h 733"/>
              <a:gd name="T10" fmla="*/ 703 w 877"/>
              <a:gd name="T11" fmla="*/ 454 h 733"/>
              <a:gd name="T12" fmla="*/ 839 w 877"/>
              <a:gd name="T13" fmla="*/ 499 h 733"/>
              <a:gd name="T14" fmla="*/ 476 w 877"/>
              <a:gd name="T15" fmla="*/ 499 h 733"/>
              <a:gd name="T16" fmla="*/ 295 w 877"/>
              <a:gd name="T17" fmla="*/ 726 h 733"/>
              <a:gd name="T18" fmla="*/ 340 w 877"/>
              <a:gd name="T19" fmla="*/ 454 h 733"/>
              <a:gd name="T20" fmla="*/ 23 w 877"/>
              <a:gd name="T21" fmla="*/ 363 h 733"/>
              <a:gd name="T22" fmla="*/ 204 w 877"/>
              <a:gd name="T23" fmla="*/ 227 h 7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7"/>
              <a:gd name="T37" fmla="*/ 0 h 733"/>
              <a:gd name="T38" fmla="*/ 877 w 877"/>
              <a:gd name="T39" fmla="*/ 733 h 7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7" h="733">
                <a:moveTo>
                  <a:pt x="204" y="227"/>
                </a:moveTo>
                <a:cubicBezTo>
                  <a:pt x="242" y="167"/>
                  <a:pt x="227" y="0"/>
                  <a:pt x="250" y="0"/>
                </a:cubicBezTo>
                <a:cubicBezTo>
                  <a:pt x="273" y="0"/>
                  <a:pt x="272" y="204"/>
                  <a:pt x="340" y="227"/>
                </a:cubicBezTo>
                <a:cubicBezTo>
                  <a:pt x="408" y="250"/>
                  <a:pt x="635" y="114"/>
                  <a:pt x="658" y="137"/>
                </a:cubicBezTo>
                <a:cubicBezTo>
                  <a:pt x="681" y="160"/>
                  <a:pt x="469" y="310"/>
                  <a:pt x="476" y="363"/>
                </a:cubicBezTo>
                <a:cubicBezTo>
                  <a:pt x="483" y="416"/>
                  <a:pt x="643" y="431"/>
                  <a:pt x="703" y="454"/>
                </a:cubicBezTo>
                <a:cubicBezTo>
                  <a:pt x="763" y="477"/>
                  <a:pt x="877" y="492"/>
                  <a:pt x="839" y="499"/>
                </a:cubicBezTo>
                <a:cubicBezTo>
                  <a:pt x="801" y="506"/>
                  <a:pt x="567" y="461"/>
                  <a:pt x="476" y="499"/>
                </a:cubicBezTo>
                <a:cubicBezTo>
                  <a:pt x="385" y="537"/>
                  <a:pt x="318" y="733"/>
                  <a:pt x="295" y="726"/>
                </a:cubicBezTo>
                <a:cubicBezTo>
                  <a:pt x="272" y="719"/>
                  <a:pt x="385" y="514"/>
                  <a:pt x="340" y="454"/>
                </a:cubicBezTo>
                <a:cubicBezTo>
                  <a:pt x="295" y="394"/>
                  <a:pt x="46" y="401"/>
                  <a:pt x="23" y="363"/>
                </a:cubicBezTo>
                <a:cubicBezTo>
                  <a:pt x="0" y="325"/>
                  <a:pt x="166" y="287"/>
                  <a:pt x="204" y="227"/>
                </a:cubicBezTo>
                <a:close/>
              </a:path>
            </a:pathLst>
          </a:custGeom>
          <a:solidFill>
            <a:srgbClr val="FF0000"/>
          </a:solidFill>
          <a:ln w="9525">
            <a:solidFill>
              <a:schemeClr val="tx1"/>
            </a:solidFill>
            <a:round/>
            <a:headEnd/>
            <a:tailEnd/>
          </a:ln>
        </p:spPr>
        <p:txBody>
          <a:bodyPr/>
          <a:lstStyle/>
          <a:p>
            <a:endParaRPr lang="en-GB"/>
          </a:p>
        </p:txBody>
      </p:sp>
      <p:grpSp>
        <p:nvGrpSpPr>
          <p:cNvPr id="26628" name="Group 6"/>
          <p:cNvGrpSpPr>
            <a:grpSpLocks/>
          </p:cNvGrpSpPr>
          <p:nvPr/>
        </p:nvGrpSpPr>
        <p:grpSpPr bwMode="auto">
          <a:xfrm>
            <a:off x="6516688" y="4941888"/>
            <a:ext cx="1006475" cy="1223962"/>
            <a:chOff x="385" y="1026"/>
            <a:chExt cx="453" cy="590"/>
          </a:xfrm>
        </p:grpSpPr>
        <p:sp>
          <p:nvSpPr>
            <p:cNvPr id="26629" name="Oval 7"/>
            <p:cNvSpPr>
              <a:spLocks noChangeArrowheads="1"/>
            </p:cNvSpPr>
            <p:nvPr/>
          </p:nvSpPr>
          <p:spPr bwMode="auto">
            <a:xfrm>
              <a:off x="430" y="1208"/>
              <a:ext cx="363" cy="408"/>
            </a:xfrm>
            <a:prstGeom prst="ellipse">
              <a:avLst/>
            </a:prstGeom>
            <a:gradFill rotWithShape="1">
              <a:gsLst>
                <a:gs pos="0">
                  <a:srgbClr val="FFFF99"/>
                </a:gs>
                <a:gs pos="100000">
                  <a:srgbClr val="FFFF00"/>
                </a:gs>
              </a:gsLst>
              <a:lin ang="5400000" scaled="1"/>
            </a:gradFill>
            <a:ln w="9525">
              <a:solidFill>
                <a:schemeClr val="tx1"/>
              </a:solidFill>
              <a:round/>
              <a:headEnd/>
              <a:tailEnd/>
            </a:ln>
          </p:spPr>
          <p:txBody>
            <a:bodyPr wrap="none" anchor="ctr"/>
            <a:lstStyle/>
            <a:p>
              <a:endParaRPr lang="en-GB"/>
            </a:p>
          </p:txBody>
        </p:sp>
        <p:pic>
          <p:nvPicPr>
            <p:cNvPr id="26630" name="Picture 8"/>
            <p:cNvPicPr>
              <a:picLocks noChangeAspect="1" noChangeArrowheads="1"/>
            </p:cNvPicPr>
            <p:nvPr/>
          </p:nvPicPr>
          <p:blipFill>
            <a:blip r:embed="rId2" cstate="print"/>
            <a:srcRect t="5144" b="7687"/>
            <a:stretch>
              <a:fillRect/>
            </a:stretch>
          </p:blipFill>
          <p:spPr bwMode="auto">
            <a:xfrm>
              <a:off x="385" y="1026"/>
              <a:ext cx="453" cy="395"/>
            </a:xfrm>
            <a:prstGeom prst="rect">
              <a:avLst/>
            </a:prstGeom>
            <a:noFill/>
            <a:ln w="9525">
              <a:noFill/>
              <a:miter lim="800000"/>
              <a:headEnd/>
              <a:tailEnd/>
            </a:ln>
          </p:spPr>
        </p:pic>
      </p:grpSp>
    </p:spTree>
  </p:cSld>
  <p:clrMapOvr>
    <a:masterClrMapping/>
  </p:clrMapOvr>
  <p:transition spd="slow" advClick="0" advTm="1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GB" b="1" smtClean="0">
                <a:latin typeface="Comic Sans MS" pitchFamily="66" charset="0"/>
              </a:rPr>
              <a:t>Meet the cast…..</a:t>
            </a:r>
          </a:p>
        </p:txBody>
      </p:sp>
      <p:sp>
        <p:nvSpPr>
          <p:cNvPr id="27650" name="AutoShape 4"/>
          <p:cNvSpPr>
            <a:spLocks noChangeArrowheads="1"/>
          </p:cNvSpPr>
          <p:nvPr/>
        </p:nvSpPr>
        <p:spPr bwMode="auto">
          <a:xfrm>
            <a:off x="827088" y="1989138"/>
            <a:ext cx="1152525" cy="1008062"/>
          </a:xfrm>
          <a:prstGeom prst="irregularSeal1">
            <a:avLst/>
          </a:prstGeom>
          <a:solidFill>
            <a:schemeClr val="tx2"/>
          </a:solidFill>
          <a:ln w="9525">
            <a:solidFill>
              <a:schemeClr val="tx1"/>
            </a:solidFill>
            <a:miter lim="800000"/>
            <a:headEnd/>
            <a:tailEnd/>
          </a:ln>
        </p:spPr>
        <p:txBody>
          <a:bodyPr wrap="none" anchor="ctr"/>
          <a:lstStyle/>
          <a:p>
            <a:endParaRPr lang="en-GB"/>
          </a:p>
        </p:txBody>
      </p:sp>
      <p:sp>
        <p:nvSpPr>
          <p:cNvPr id="27651" name="TextBox 3"/>
          <p:cNvSpPr txBox="1">
            <a:spLocks noChangeArrowheads="1"/>
          </p:cNvSpPr>
          <p:nvPr/>
        </p:nvSpPr>
        <p:spPr bwMode="auto">
          <a:xfrm>
            <a:off x="900113" y="3141663"/>
            <a:ext cx="814387" cy="460375"/>
          </a:xfrm>
          <a:prstGeom prst="rect">
            <a:avLst/>
          </a:prstGeom>
          <a:noFill/>
          <a:ln w="9525">
            <a:noFill/>
            <a:miter lim="800000"/>
            <a:headEnd/>
            <a:tailEnd/>
          </a:ln>
        </p:spPr>
        <p:txBody>
          <a:bodyPr wrap="none">
            <a:spAutoFit/>
          </a:bodyPr>
          <a:lstStyle/>
          <a:p>
            <a:r>
              <a:rPr lang="en-GB" sz="2400">
                <a:latin typeface="Comic Sans MS" pitchFamily="66" charset="0"/>
              </a:rPr>
              <a:t>BUG</a:t>
            </a:r>
          </a:p>
        </p:txBody>
      </p:sp>
      <p:sp>
        <p:nvSpPr>
          <p:cNvPr id="27652" name="TextBox 4"/>
          <p:cNvSpPr txBox="1">
            <a:spLocks noChangeArrowheads="1"/>
          </p:cNvSpPr>
          <p:nvPr/>
        </p:nvSpPr>
        <p:spPr bwMode="auto">
          <a:xfrm>
            <a:off x="2339975" y="2133600"/>
            <a:ext cx="6372225" cy="3416300"/>
          </a:xfrm>
          <a:prstGeom prst="rect">
            <a:avLst/>
          </a:prstGeom>
          <a:noFill/>
          <a:ln w="9525">
            <a:noFill/>
            <a:miter lim="800000"/>
            <a:headEnd/>
            <a:tailEnd/>
          </a:ln>
        </p:spPr>
        <p:txBody>
          <a:bodyPr>
            <a:spAutoFit/>
          </a:bodyPr>
          <a:lstStyle/>
          <a:p>
            <a:r>
              <a:rPr lang="en-GB" sz="2400" b="1">
                <a:latin typeface="Comic Sans MS" pitchFamily="66" charset="0"/>
              </a:rPr>
              <a:t>Name: </a:t>
            </a:r>
            <a:r>
              <a:rPr lang="en-GB" sz="2400">
                <a:latin typeface="Comic Sans MS" pitchFamily="66" charset="0"/>
              </a:rPr>
              <a:t>Bug</a:t>
            </a:r>
          </a:p>
          <a:p>
            <a:endParaRPr lang="en-GB" sz="2400">
              <a:latin typeface="Comic Sans MS" pitchFamily="66" charset="0"/>
            </a:endParaRPr>
          </a:p>
          <a:p>
            <a:r>
              <a:rPr lang="en-GB" sz="2400" b="1">
                <a:latin typeface="Comic Sans MS" pitchFamily="66" charset="0"/>
              </a:rPr>
              <a:t>Otherwise known as: </a:t>
            </a:r>
            <a:r>
              <a:rPr lang="en-GB" sz="2400">
                <a:latin typeface="Comic Sans MS" pitchFamily="66" charset="0"/>
              </a:rPr>
              <a:t>bacteria, virus, parasite, worm</a:t>
            </a:r>
          </a:p>
          <a:p>
            <a:endParaRPr lang="en-GB" sz="2400">
              <a:latin typeface="Comic Sans MS" pitchFamily="66" charset="0"/>
            </a:endParaRPr>
          </a:p>
          <a:p>
            <a:r>
              <a:rPr lang="en-GB" sz="2400" b="1">
                <a:latin typeface="Comic Sans MS" pitchFamily="66" charset="0"/>
              </a:rPr>
              <a:t>Job: </a:t>
            </a:r>
            <a:r>
              <a:rPr lang="en-GB" sz="2400">
                <a:latin typeface="Comic Sans MS" pitchFamily="66" charset="0"/>
              </a:rPr>
              <a:t>to get inside you and make more bugs!</a:t>
            </a:r>
          </a:p>
          <a:p>
            <a:endParaRPr lang="en-GB" sz="2400">
              <a:latin typeface="Comic Sans MS" pitchFamily="66" charset="0"/>
            </a:endParaRPr>
          </a:p>
          <a:p>
            <a:r>
              <a:rPr lang="en-GB" sz="2400" b="1">
                <a:latin typeface="Comic Sans MS" pitchFamily="66" charset="0"/>
              </a:rPr>
              <a:t>Why? </a:t>
            </a:r>
            <a:r>
              <a:rPr lang="en-GB" sz="2400">
                <a:latin typeface="Comic Sans MS" pitchFamily="66" charset="0"/>
              </a:rPr>
              <a:t>It wants to stay alive so it needs to stay in you or infect someone else!</a:t>
            </a:r>
          </a:p>
        </p:txBody>
      </p:sp>
    </p:spTree>
  </p:cSld>
  <p:clrMapOvr>
    <a:masterClrMapping/>
  </p:clrMapOvr>
  <p:transition spd="slow" advClick="0" advTm="15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0.4|0.4|0.4"/>
</p:tagLst>
</file>

<file path=ppt/tags/tag2.xml><?xml version="1.0" encoding="utf-8"?>
<p:tagLst xmlns:a="http://schemas.openxmlformats.org/drawingml/2006/main" xmlns:r="http://schemas.openxmlformats.org/officeDocument/2006/relationships" xmlns:p="http://schemas.openxmlformats.org/presentationml/2006/main">
  <p:tag name="TIMING" val="|0.4|0.8"/>
</p:tagLst>
</file>

<file path=ppt/tags/tag3.xml><?xml version="1.0" encoding="utf-8"?>
<p:tagLst xmlns:a="http://schemas.openxmlformats.org/drawingml/2006/main" xmlns:r="http://schemas.openxmlformats.org/officeDocument/2006/relationships" xmlns:p="http://schemas.openxmlformats.org/presentationml/2006/main">
  <p:tag name="TIMING" val="|0.3"/>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1725</TotalTime>
  <Words>897</Words>
  <Application>Microsoft Office PowerPoint</Application>
  <PresentationFormat>On-screen Show (4:3)</PresentationFormat>
  <Paragraphs>107</Paragraphs>
  <Slides>17</Slides>
  <Notes>11</Notes>
  <HiddenSlides>0</HiddenSlides>
  <MMClips>10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PowerPoint Presentation</vt:lpstr>
      <vt:lpstr>The Manchester Immunology Group: What do we do?</vt:lpstr>
      <vt:lpstr>Your tummy</vt:lpstr>
      <vt:lpstr>The Intestines</vt:lpstr>
      <vt:lpstr>PowerPoint Presentation</vt:lpstr>
      <vt:lpstr>SOME OTHER WORMS</vt:lpstr>
      <vt:lpstr>How do we get these Bugs and Worms?</vt:lpstr>
      <vt:lpstr>What happens when we get a tummy bug?  Shortly you will see a short cartoon. First meet the main characters!</vt:lpstr>
      <vt:lpstr>Meet the cast…..</vt:lpstr>
      <vt:lpstr>Meet the cast…..</vt:lpstr>
      <vt:lpstr>Meet the cast…..</vt:lpstr>
      <vt:lpstr>PowerPoint Presentation</vt:lpstr>
      <vt:lpstr>PowerPoint Presentation</vt:lpstr>
      <vt:lpstr>PowerPoint Presentation</vt:lpstr>
      <vt:lpstr>PowerPoint Presentation</vt:lpstr>
      <vt:lpstr>What Can We Do?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 Slater</dc:creator>
  <cp:lastModifiedBy>Windows User</cp:lastModifiedBy>
  <cp:revision>69</cp:revision>
  <dcterms:created xsi:type="dcterms:W3CDTF">2009-03-01T16:14:36Z</dcterms:created>
  <dcterms:modified xsi:type="dcterms:W3CDTF">2013-04-15T11:10:29Z</dcterms:modified>
</cp:coreProperties>
</file>