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  <p:sldMasterId id="2147483756" r:id="rId2"/>
    <p:sldMasterId id="2147483759" r:id="rId3"/>
  </p:sldMasterIdLst>
  <p:notesMasterIdLst>
    <p:notesMasterId r:id="rId10"/>
  </p:notesMasterIdLst>
  <p:handoutMasterIdLst>
    <p:handoutMasterId r:id="rId11"/>
  </p:handoutMasterIdLst>
  <p:sldIdLst>
    <p:sldId id="1157" r:id="rId4"/>
    <p:sldId id="1183" r:id="rId5"/>
    <p:sldId id="1181" r:id="rId6"/>
    <p:sldId id="1151" r:id="rId7"/>
    <p:sldId id="1179" r:id="rId8"/>
    <p:sldId id="1184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66CC"/>
    <a:srgbClr val="FF6600"/>
    <a:srgbClr val="FFFF00"/>
    <a:srgbClr val="339933"/>
    <a:srgbClr val="993300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57" autoAdjust="0"/>
    <p:restoredTop sz="94538" autoAdjust="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2556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F32B7D-6A85-43A7-A0D4-CBD36710F1DA}" type="datetimeFigureOut">
              <a:rPr lang="en-GB"/>
              <a:pPr/>
              <a:t>18/05/2023</a:t>
            </a:fld>
            <a:endParaRPr lang="en-GB"/>
          </a:p>
        </p:txBody>
      </p:sp>
      <p:sp>
        <p:nvSpPr>
          <p:cNvPr id="534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476"/>
            <a:ext cx="2889938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34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1476"/>
            <a:ext cx="2889938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F61B8F-BAA5-464C-9177-6FA306BB86F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61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0CB16B-3F21-41FD-BA33-F8997A612DE3}" type="datetimeFigureOut">
              <a:rPr lang="en-AU"/>
              <a:pPr>
                <a:defRPr/>
              </a:pPr>
              <a:t>18/05/2023</a:t>
            </a:fld>
            <a:endParaRPr lang="en-A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716585"/>
            <a:ext cx="4890665" cy="446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476"/>
            <a:ext cx="2889938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431476"/>
            <a:ext cx="2889938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F64877-1B5E-46E8-B31C-5B427466A61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25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6125"/>
            <a:ext cx="4959350" cy="3721100"/>
          </a:xfrm>
          <a:ln/>
        </p:spPr>
      </p:sp>
      <p:sp>
        <p:nvSpPr>
          <p:cNvPr id="148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2" y="4714890"/>
            <a:ext cx="4890665" cy="4467362"/>
          </a:xfrm>
          <a:noFill/>
          <a:ln/>
        </p:spPr>
        <p:txBody>
          <a:bodyPr lIns="94786" tIns="47392" rIns="94786" bIns="47392"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94D4D1-1B6A-0D49-B8A0-E43AC86CF24B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01FC7E-E3BF-AA43-9F7E-187B49205CBB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01C2-81DD-5B44-A919-D39DC80DEE3B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D762-50AF-CB40-B6DB-D41A82D02C82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5AD1-D8B2-FE4A-822F-A4BCC15B0AA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18/05/2023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9FF4-3074-41BC-9BBB-9F907A6009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8B9C3A8-E236-ED4D-A08B-D9D6D01C8DE5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7BDED97-FEB4-E94F-921A-52F612888910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18B9E-2113-E647-A2BC-850A907CB17E}" type="datetime1">
              <a:rPr lang="en-GB" smtClean="0">
                <a:solidFill>
                  <a:srgbClr val="DBF5F9"/>
                </a:solidFill>
                <a:latin typeface="Century Schoolbook"/>
              </a:rPr>
              <a:t>18/05/2023</a:t>
            </a:fld>
            <a:endParaRPr lang="en-GB">
              <a:solidFill>
                <a:srgbClr val="DBF5F9"/>
              </a:solidFill>
              <a:latin typeface="Century Schoolbook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>
              <a:solidFill>
                <a:srgbClr val="DBF5F9"/>
              </a:solidFill>
              <a:latin typeface="Century Schoolbook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F326-E939-804F-9414-A67EA9CB87B2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D076-A9FF-3043-A634-40E42209C46B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E1327-570C-F147-ABD2-52CEEFC0B404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BDA1-6BBC-8647-9595-69DAEC919C1C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‹#›</a:t>
            </a:fld>
            <a:endParaRPr lang="en-GB">
              <a:latin typeface="Century Schoolboo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DD11398-56A2-B246-B772-E0F99176DD4E}" type="datetime1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18/05/2023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7A29FF4-3074-41BC-9BBB-9F907A6009BD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A10B382-1FF4-BC41-A238-E8C9F2571BF8}" type="datetime1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18/05/2023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7A29FF4-3074-41BC-9BBB-9F907A6009BD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64A6526-3346-2640-80B0-41DC114559F9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entury Schoolbook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1DD9D2D-AA7D-4B49-BE6E-03B846278063}" type="slidenum">
              <a:rPr lang="en-GB" smtClean="0">
                <a:latin typeface="Century Schoolbook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latin typeface="Century Schoolboo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collections/national-curriculum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llections/curriculum-research-reviews" TargetMode="External"/><Relationship Id="rId2" Type="http://schemas.openxmlformats.org/officeDocument/2006/relationships/hyperlink" Target="https://www.gov.uk/government/organisations/ofsted/abou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Footer Placeholder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200">
              <a:solidFill>
                <a:schemeClr val="bg1">
                  <a:lumMod val="95000"/>
                </a:schemeClr>
              </a:solidFill>
              <a:cs typeface="Arial" charset="0"/>
            </a:endParaRPr>
          </a:p>
        </p:txBody>
      </p:sp>
      <p:sp>
        <p:nvSpPr>
          <p:cNvPr id="3078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463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3DFB98AF-421B-48D0-9FF6-ACB76D696D6C}" type="slidenum">
              <a:rPr lang="en-US" sz="1200">
                <a:solidFill>
                  <a:schemeClr val="bg1">
                    <a:lumMod val="95000"/>
                  </a:schemeClr>
                </a:solidFill>
                <a:cs typeface="Arial" charset="0"/>
              </a:rPr>
              <a:pPr algn="r">
                <a:defRPr/>
              </a:pPr>
              <a:t>1</a:t>
            </a:fld>
            <a:endParaRPr lang="en-US" sz="1200">
              <a:solidFill>
                <a:schemeClr val="bg1">
                  <a:lumMod val="95000"/>
                </a:schemeClr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573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85831" name="Title 1"/>
          <p:cNvSpPr>
            <a:spLocks/>
          </p:cNvSpPr>
          <p:nvPr/>
        </p:nvSpPr>
        <p:spPr bwMode="auto">
          <a:xfrm>
            <a:off x="1731000" y="549275"/>
            <a:ext cx="5617319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600" dirty="0">
                <a:solidFill>
                  <a:srgbClr val="254061"/>
                </a:solidFill>
              </a:rPr>
              <a:t>The National Curriculum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135DB0-9108-3E4F-BB54-FAAA12B769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420888"/>
            <a:ext cx="4779199" cy="248150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964A70-C6B9-534C-9093-C157E91C135E}"/>
              </a:ext>
            </a:extLst>
          </p:cNvPr>
          <p:cNvSpPr/>
          <p:nvPr/>
        </p:nvSpPr>
        <p:spPr>
          <a:xfrm>
            <a:off x="539552" y="620688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term ‘curriculum’ can be defined as an approach to manage a set of educational practices that enable children to be well equipped for adulthood (Grundy, 2013). While this </a:t>
            </a:r>
            <a:r>
              <a:rPr lang="en-GB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 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broad in its definition, it can be configured that as a general national curriculum that these educational practices should be a constant ongoing work-in-process so that they are continually adapting to the social and cultural environment of today (Penny, 2012; Li, 2020).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4883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0D1A4-D02A-724C-BE22-13F99478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564904"/>
            <a:ext cx="8229600" cy="1143000"/>
          </a:xfrm>
        </p:spPr>
        <p:txBody>
          <a:bodyPr/>
          <a:lstStyle/>
          <a:p>
            <a:r>
              <a:rPr lang="en-US" dirty="0"/>
              <a:t>What to teach and how to teach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05E12-B36E-6A42-83E6-5304EBC9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5AD1-D8B2-FE4A-822F-A4BCC15B0AA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18/05/2023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3E7F5-3D67-FE43-BD0C-FCB56EFE3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237AE-FC3D-A944-B4D7-AEAACA0D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9FF4-3074-41BC-9BBB-9F907A6009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/>
              <a:t>NC structure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647222"/>
              </p:ext>
            </p:extLst>
          </p:nvPr>
        </p:nvGraphicFramePr>
        <p:xfrm>
          <a:off x="447328" y="1364058"/>
          <a:ext cx="8064896" cy="2316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2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95">
                <a:tc>
                  <a:txBody>
                    <a:bodyPr/>
                    <a:lstStyle/>
                    <a:p>
                      <a:r>
                        <a:rPr lang="en-GB" dirty="0"/>
                        <a:t>Key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Teacher Assessed and tests/tasks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NC tests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Techer Assessed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16 - 19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 levels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7197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5340" y="1004471"/>
            <a:ext cx="784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Programmes of study – what children should be taught – statutory entitlement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596"/>
              </p:ext>
            </p:extLst>
          </p:nvPr>
        </p:nvGraphicFramePr>
        <p:xfrm>
          <a:off x="447328" y="3875601"/>
          <a:ext cx="703210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3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3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3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2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2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GCSE grade</a:t>
                      </a:r>
                    </a:p>
                    <a:p>
                      <a:r>
                        <a:rPr lang="en-GB" sz="1200" dirty="0"/>
                        <a:t>(From worst to best)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</a:t>
                      </a:r>
                      <a:r>
                        <a:rPr lang="en-GB" sz="1100" dirty="0"/>
                        <a:t>(minimum pass)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 level grades </a:t>
                      </a:r>
                      <a:r>
                        <a:rPr lang="en-GB" sz="1200" dirty="0"/>
                        <a:t>(From worst to best)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D1A513-76F3-0E45-8F7F-F1B89D459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grades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5626518-7D10-F045-AAC7-5B21EE9EC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A5B0444-2EB9-5F47-996C-DC08AC70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9FF4-3074-41BC-9BBB-9F907A6009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650306"/>
          </a:xfrm>
        </p:spPr>
        <p:txBody>
          <a:bodyPr>
            <a:normAutofit/>
          </a:bodyPr>
          <a:lstStyle/>
          <a:p>
            <a:r>
              <a:rPr lang="en-US" dirty="0"/>
              <a:t>Have a look at national curriculum  website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755E1-C946-6143-800E-5F3136385AD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BBB8FC-085D-D647-B4BD-4183CC1F633F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72DB6-CD82-2E44-8A9A-E79636064C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1864C-5D61-D841-BF30-6AF02563E5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5</a:t>
            </a:fld>
            <a:endParaRPr lang="en-GB">
              <a:latin typeface="Century School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341B1B-1564-4940-BF1C-E50847895FBD}"/>
              </a:ext>
            </a:extLst>
          </p:cNvPr>
          <p:cNvSpPr txBox="1"/>
          <p:nvPr/>
        </p:nvSpPr>
        <p:spPr>
          <a:xfrm>
            <a:off x="457200" y="2962131"/>
            <a:ext cx="767181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https://www.gov.uk/government/collections/national-curriculum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91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B784D-FCDC-B049-9A86-3614E7C7B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0017"/>
            <a:ext cx="6131024" cy="782625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OFSTED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>
                <a:hlinkClick r:id="rId2"/>
              </a:rPr>
              <a:t>https://www.gov.uk/government/organisations/ofsted/about</a:t>
            </a:r>
            <a:r>
              <a:rPr lang="en-US" sz="22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2D27-E681-C644-8983-FD92B9D3BC5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719720"/>
          </a:xfrm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Ofsted</a:t>
            </a:r>
            <a:r>
              <a:rPr lang="en-US" dirty="0"/>
              <a:t>?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42EBA-CB30-2947-96C7-B802D82B512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BDED97-FEB4-E94F-921A-52F612888910}" type="datetime1">
              <a:rPr lang="en-GB" smtClean="0">
                <a:solidFill>
                  <a:srgbClr val="04617B"/>
                </a:solidFill>
                <a:latin typeface="Century Schoolbook"/>
              </a:rPr>
              <a:t>18/05/2023</a:t>
            </a:fld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BD2BA8-934B-E04B-AFF0-F44CE1AFC4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DD9D2D-AA7D-4B49-BE6E-03B846278063}" type="slidenum">
              <a:rPr lang="en-GB" smtClean="0">
                <a:latin typeface="Century Schoolbook"/>
              </a:rPr>
              <a:pPr/>
              <a:t>6</a:t>
            </a:fld>
            <a:endParaRPr lang="en-GB">
              <a:latin typeface="Century Schoolbook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DE6A8-F335-DB48-A5FF-FB9DE52E6D8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>
              <a:solidFill>
                <a:srgbClr val="04617B"/>
              </a:solidFill>
              <a:latin typeface="Century Schoolboo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06FFE6-A2E9-AA4E-B65E-D18391D7393F}"/>
              </a:ext>
            </a:extLst>
          </p:cNvPr>
          <p:cNvSpPr txBox="1"/>
          <p:nvPr/>
        </p:nvSpPr>
        <p:spPr>
          <a:xfrm>
            <a:off x="234765" y="2060848"/>
            <a:ext cx="7850611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i="0" u="none" strike="noStrike" dirty="0">
                <a:solidFill>
                  <a:srgbClr val="0B0C0C"/>
                </a:solidFill>
                <a:effectLst/>
                <a:latin typeface="GDS Transport"/>
              </a:rPr>
              <a:t>Ofsted is the Office for Standards in Education, Children’s Services </a:t>
            </a:r>
          </a:p>
          <a:p>
            <a:r>
              <a:rPr lang="en-GB" sz="2000" b="0" i="0" u="none" strike="noStrike" dirty="0">
                <a:solidFill>
                  <a:srgbClr val="0B0C0C"/>
                </a:solidFill>
                <a:effectLst/>
                <a:latin typeface="GDS Transport"/>
              </a:rPr>
              <a:t>and Skills. </a:t>
            </a:r>
            <a:endParaRPr lang="en-GB" sz="2000" b="0" i="0" u="none" strike="noStrike" dirty="0" smtClean="0">
              <a:solidFill>
                <a:srgbClr val="0B0C0C"/>
              </a:solidFill>
              <a:effectLst/>
              <a:latin typeface="GDS Transport"/>
            </a:endParaRPr>
          </a:p>
          <a:p>
            <a:endParaRPr lang="en-GB" sz="2000" b="0" i="0" u="none" strike="noStrike" dirty="0">
              <a:solidFill>
                <a:srgbClr val="0B0C0C"/>
              </a:solidFill>
              <a:effectLst/>
              <a:latin typeface="GDS Transport"/>
            </a:endParaRPr>
          </a:p>
          <a:p>
            <a:r>
              <a:rPr lang="en-GB" sz="2000" b="0" i="0" u="none" strike="noStrike" dirty="0">
                <a:solidFill>
                  <a:srgbClr val="0B0C0C"/>
                </a:solidFill>
                <a:effectLst/>
                <a:latin typeface="GDS Transport"/>
              </a:rPr>
              <a:t>They inspect services providing education and skills for learners </a:t>
            </a:r>
          </a:p>
          <a:p>
            <a:r>
              <a:rPr lang="en-GB" sz="2000" b="0" i="0" u="none" strike="noStrike" dirty="0">
                <a:solidFill>
                  <a:srgbClr val="0B0C0C"/>
                </a:solidFill>
                <a:effectLst/>
                <a:latin typeface="GDS Transport"/>
              </a:rPr>
              <a:t>of all ages. They also inspect and regulate services </a:t>
            </a:r>
          </a:p>
          <a:p>
            <a:r>
              <a:rPr lang="en-GB" sz="2000" b="0" i="0" u="none" strike="noStrike" dirty="0">
                <a:solidFill>
                  <a:srgbClr val="0B0C0C"/>
                </a:solidFill>
                <a:effectLst/>
                <a:latin typeface="GDS Transport"/>
              </a:rPr>
              <a:t>that care for children and young people</a:t>
            </a:r>
            <a:r>
              <a:rPr lang="en-GB" sz="2000" b="0" i="0" u="none" strike="noStrike" dirty="0" smtClean="0">
                <a:solidFill>
                  <a:srgbClr val="0B0C0C"/>
                </a:solidFill>
                <a:effectLst/>
                <a:latin typeface="GDS Transport"/>
              </a:rPr>
              <a:t>.</a:t>
            </a:r>
          </a:p>
          <a:p>
            <a:endParaRPr lang="en-GB" sz="2000" b="0" i="0" u="none" strike="noStrike" dirty="0">
              <a:solidFill>
                <a:srgbClr val="0B0C0C"/>
              </a:solidFill>
              <a:effectLst/>
              <a:latin typeface="GDS Transport"/>
            </a:endParaRPr>
          </a:p>
          <a:p>
            <a:r>
              <a:rPr lang="en-GB" sz="2000" dirty="0">
                <a:solidFill>
                  <a:srgbClr val="0B0C0C"/>
                </a:solidFill>
                <a:latin typeface="GDS Transport"/>
              </a:rPr>
              <a:t>They write carry out research and reports for public use about </a:t>
            </a:r>
          </a:p>
          <a:p>
            <a:r>
              <a:rPr lang="en-GB" sz="2000" dirty="0">
                <a:solidFill>
                  <a:srgbClr val="0B0C0C"/>
                </a:solidFill>
                <a:latin typeface="GDS Transport"/>
              </a:rPr>
              <a:t>the teaching and </a:t>
            </a:r>
          </a:p>
          <a:p>
            <a:r>
              <a:rPr lang="en-GB" sz="2000" dirty="0">
                <a:solidFill>
                  <a:srgbClr val="0B0C0C"/>
                </a:solidFill>
                <a:latin typeface="GDS Transport"/>
              </a:rPr>
              <a:t>learning issues. </a:t>
            </a:r>
            <a:endParaRPr lang="en-GB" sz="2000" dirty="0" smtClean="0">
              <a:solidFill>
                <a:srgbClr val="0B0C0C"/>
              </a:solidFill>
              <a:latin typeface="GDS Transport"/>
            </a:endParaRPr>
          </a:p>
          <a:p>
            <a:endParaRPr lang="en-GB" sz="2000" dirty="0">
              <a:solidFill>
                <a:srgbClr val="0B0C0C"/>
              </a:solidFill>
              <a:latin typeface="GDS Transport"/>
            </a:endParaRPr>
          </a:p>
          <a:p>
            <a:r>
              <a:rPr lang="en-GB" sz="2000" dirty="0">
                <a:solidFill>
                  <a:srgbClr val="0B0C0C"/>
                </a:solidFill>
                <a:latin typeface="GDS Transport"/>
              </a:rPr>
              <a:t>For </a:t>
            </a:r>
            <a:r>
              <a:rPr lang="en-GB" sz="2000" dirty="0" smtClean="0">
                <a:solidFill>
                  <a:srgbClr val="0B0C0C"/>
                </a:solidFill>
                <a:latin typeface="GDS Transport"/>
              </a:rPr>
              <a:t>example:</a:t>
            </a:r>
            <a:endParaRPr lang="en-GB" sz="2000" dirty="0">
              <a:solidFill>
                <a:srgbClr val="0B0C0C"/>
              </a:solidFill>
              <a:latin typeface="GDS Transport"/>
            </a:endParaRPr>
          </a:p>
          <a:p>
            <a:r>
              <a:rPr lang="en-GB" sz="1800" dirty="0" smtClean="0">
                <a:solidFill>
                  <a:srgbClr val="0B0C0C"/>
                </a:solidFill>
                <a:latin typeface="GDS Transport"/>
                <a:hlinkClick r:id="rId3"/>
              </a:rPr>
              <a:t>https</a:t>
            </a:r>
            <a:r>
              <a:rPr lang="en-GB" sz="1800" dirty="0">
                <a:solidFill>
                  <a:srgbClr val="0B0C0C"/>
                </a:solidFill>
                <a:latin typeface="GDS Transport"/>
                <a:hlinkClick r:id="rId3"/>
              </a:rPr>
              <a:t>://www.gov.uk/government/collections/curriculum-research-reviews</a:t>
            </a:r>
            <a:endParaRPr lang="en-GB" sz="1800" dirty="0">
              <a:solidFill>
                <a:srgbClr val="0B0C0C"/>
              </a:solidFill>
              <a:latin typeface="GDS Transport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040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 Slide</Template>
  <TotalTime>5950</TotalTime>
  <Words>265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Century Schoolbook</vt:lpstr>
      <vt:lpstr>GDS Transport</vt:lpstr>
      <vt:lpstr>Times New Roman</vt:lpstr>
      <vt:lpstr>Wingdings</vt:lpstr>
      <vt:lpstr>Wingdings 2</vt:lpstr>
      <vt:lpstr>1_Office Theme</vt:lpstr>
      <vt:lpstr>2_Office Theme</vt:lpstr>
      <vt:lpstr>Oriel</vt:lpstr>
      <vt:lpstr>PowerPoint Presentation</vt:lpstr>
      <vt:lpstr>PowerPoint Presentation</vt:lpstr>
      <vt:lpstr>What to teach and how to teach </vt:lpstr>
      <vt:lpstr>NC structure</vt:lpstr>
      <vt:lpstr>Have a look at national curriculum  website  </vt:lpstr>
      <vt:lpstr>OFSTED https://www.gov.uk/government/organisations/ofsted/about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crecknell</dc:creator>
  <cp:lastModifiedBy>Matthew Hughes</cp:lastModifiedBy>
  <cp:revision>447</cp:revision>
  <cp:lastPrinted>2016-09-14T13:55:03Z</cp:lastPrinted>
  <dcterms:created xsi:type="dcterms:W3CDTF">2007-05-30T14:35:53Z</dcterms:created>
  <dcterms:modified xsi:type="dcterms:W3CDTF">2023-05-18T14:58:09Z</dcterms:modified>
</cp:coreProperties>
</file>