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34"/>
  </p:notesMasterIdLst>
  <p:handoutMasterIdLst>
    <p:handoutMasterId r:id="rId35"/>
  </p:handoutMasterIdLst>
  <p:sldIdLst>
    <p:sldId id="257" r:id="rId2"/>
    <p:sldId id="378" r:id="rId3"/>
    <p:sldId id="388" r:id="rId4"/>
    <p:sldId id="389" r:id="rId5"/>
    <p:sldId id="407" r:id="rId6"/>
    <p:sldId id="408" r:id="rId7"/>
    <p:sldId id="406" r:id="rId8"/>
    <p:sldId id="371" r:id="rId9"/>
    <p:sldId id="374" r:id="rId10"/>
    <p:sldId id="372" r:id="rId11"/>
    <p:sldId id="373" r:id="rId12"/>
    <p:sldId id="390" r:id="rId13"/>
    <p:sldId id="311" r:id="rId14"/>
    <p:sldId id="391" r:id="rId15"/>
    <p:sldId id="392" r:id="rId16"/>
    <p:sldId id="393" r:id="rId17"/>
    <p:sldId id="394" r:id="rId18"/>
    <p:sldId id="409" r:id="rId19"/>
    <p:sldId id="395" r:id="rId20"/>
    <p:sldId id="384" r:id="rId21"/>
    <p:sldId id="396" r:id="rId22"/>
    <p:sldId id="397" r:id="rId23"/>
    <p:sldId id="398" r:id="rId24"/>
    <p:sldId id="386" r:id="rId25"/>
    <p:sldId id="414" r:id="rId26"/>
    <p:sldId id="416" r:id="rId27"/>
    <p:sldId id="417" r:id="rId28"/>
    <p:sldId id="399" r:id="rId29"/>
    <p:sldId id="400" r:id="rId30"/>
    <p:sldId id="401" r:id="rId31"/>
    <p:sldId id="402" r:id="rId32"/>
    <p:sldId id="403" r:id="rId33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FF00"/>
    <a:srgbClr val="6D00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918" autoAdjust="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E62073-74BA-4935-B3CE-7B55D203FAE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945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0822"/>
            <a:ext cx="5438775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614A81-91CB-48FB-9122-C9B86C2F04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256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NHS England wanting to be able to analyse effectiveness, safety</a:t>
            </a:r>
            <a:r>
              <a:rPr lang="en-GB" baseline="0" dirty="0"/>
              <a:t>, </a:t>
            </a:r>
            <a:r>
              <a:rPr lang="en-GB" baseline="0" dirty="0" err="1"/>
              <a:t>etc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884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These categories will be recorded on the registration form and input into the database to allow</a:t>
            </a:r>
            <a:r>
              <a:rPr lang="en-GB" baseline="0" dirty="0"/>
              <a:t> analyses to take these into account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Patients in the exposed cohort are recruited for their current course of treatment with a biologic , and information on</a:t>
            </a:r>
            <a:r>
              <a:rPr lang="en-GB" baseline="0" dirty="0"/>
              <a:t> previous courses can be recorded on the baseline form.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</a:t>
            </a:r>
            <a:r>
              <a:rPr lang="en-GB" baseline="0" dirty="0"/>
              <a:t> this slide, 1</a:t>
            </a:r>
            <a:r>
              <a:rPr lang="en-GB" baseline="30000" dirty="0"/>
              <a:t>st</a:t>
            </a:r>
            <a:r>
              <a:rPr lang="en-GB" baseline="0" dirty="0"/>
              <a:t> treatment refers to the first treatment in the registration course. For example, a patient could have previously had rituximab, but now be starting belimumab, which would be the registration therapy.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</a:t>
            </a:r>
            <a:r>
              <a:rPr lang="en-GB" baseline="0" dirty="0"/>
              <a:t> this slide, 1</a:t>
            </a:r>
            <a:r>
              <a:rPr lang="en-GB" baseline="30000" dirty="0"/>
              <a:t>st</a:t>
            </a:r>
            <a:r>
              <a:rPr lang="en-GB" baseline="0" dirty="0"/>
              <a:t> treatment refers to the first treatment in the registration course. For example, a patient could have previously had rituximab, but now be starting belimumab, which would be the registration therapy.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14A81-91CB-48FB-9122-C9B86C2F049E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8CA5D-9ACC-4E34-A980-E1513E80917A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D0DE1-0B10-4381-BE21-A6C8098ACD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32930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4216F-FB45-46CD-A726-41609489AEB0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9C33-07D5-4E3A-8BEB-25F69BEA37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3764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1B354-18E7-49B6-B1EB-8CAFB76308BE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4E02-ADD4-4354-A3C9-FD79A59D26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70700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370BF-704D-43DD-98B5-FF196952E7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401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TAB_col_white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5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CfMR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16621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400" b="0">
                <a:solidFill>
                  <a:srgbClr val="6D009D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6D009D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62E5-1A9F-440B-A983-AB1DB55FF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106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9BB89-2F74-4FAF-AA8C-7807D90BDC34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249DE-3D02-4834-8610-5542F9C665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0689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821D4-A32B-43E7-AADD-6FA568089E1B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26D48-B6A0-408A-8BAB-06086EABB5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76657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D611B-F8C0-473B-BC78-1485192F9392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9C664-22F0-49FD-B91C-931EBBC855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6327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B62EA-2532-4EC1-A97D-587398FD9E7D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C2BF5-4477-4AE6-B48D-8A9EB4BDE3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730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6AEAE-D94D-4743-8635-190F3EF825CC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C6E13-B7F3-418B-BC68-573084AC50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8915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7EE82-28C3-4187-9CE6-5DE414B5E1EF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475EF-B76C-44F9-9AAF-84C80646C8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40490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78ED5-7370-43BA-AE96-E72085C9C2D8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5A2E4-208A-4079-82A2-3A5815AB07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0422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F98BD-3A86-4ECE-BC21-0D397ACD38B8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AB76F-B781-40D9-BE6A-CD92661E81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5204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43106B-C763-4F99-A1FD-D20FFD533685}" type="datetimeFigureOut">
              <a:rPr lang="en-GB"/>
              <a:pPr>
                <a:defRPr/>
              </a:pPr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21B2BD-A035-49D0-97D6-D57E89C99A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-3175" y="6486525"/>
            <a:ext cx="9144000" cy="376238"/>
            <a:chOff x="-2" y="4100"/>
            <a:chExt cx="5760" cy="237"/>
          </a:xfrm>
        </p:grpSpPr>
        <p:sp>
          <p:nvSpPr>
            <p:cNvPr id="8" name="Rectangle 12"/>
            <p:cNvSpPr>
              <a:spLocks noChangeArrowheads="1"/>
            </p:cNvSpPr>
            <p:nvPr userDrawn="1"/>
          </p:nvSpPr>
          <p:spPr bwMode="auto">
            <a:xfrm rot="5400000">
              <a:off x="2850" y="1308"/>
              <a:ext cx="59" cy="5760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9" name="Rectangle 13"/>
            <p:cNvSpPr>
              <a:spLocks noChangeArrowheads="1"/>
            </p:cNvSpPr>
            <p:nvPr userDrawn="1"/>
          </p:nvSpPr>
          <p:spPr bwMode="auto">
            <a:xfrm rot="5400000">
              <a:off x="2850" y="1366"/>
              <a:ext cx="59" cy="576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10" name="Rectangle 14"/>
            <p:cNvSpPr>
              <a:spLocks noChangeArrowheads="1"/>
            </p:cNvSpPr>
            <p:nvPr userDrawn="1"/>
          </p:nvSpPr>
          <p:spPr bwMode="auto">
            <a:xfrm rot="5400000">
              <a:off x="2848" y="1428"/>
              <a:ext cx="59" cy="5760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11" name="Rectangle 15"/>
            <p:cNvSpPr>
              <a:spLocks noChangeArrowheads="1"/>
            </p:cNvSpPr>
            <p:nvPr userDrawn="1"/>
          </p:nvSpPr>
          <p:spPr bwMode="auto">
            <a:xfrm rot="5400000">
              <a:off x="2848" y="1250"/>
              <a:ext cx="59" cy="5760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816122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  <p:sldLayoutId id="214748395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manchester.ac.uk/bilag/" TargetMode="External"/><Relationship Id="rId2" Type="http://schemas.openxmlformats.org/officeDocument/2006/relationships/hyperlink" Target="https://www.aruk.manchester.ac.uk/bilagbr/default.aspx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alison.fountain@manchester.ac.uk" TargetMode="External"/><Relationship Id="rId2" Type="http://schemas.openxmlformats.org/officeDocument/2006/relationships/hyperlink" Target="mailto:emily.sutton@manchester.ac.uk016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manchester.ac.uk/bilag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4000" dirty="0"/>
              <a:t>BILAG Biologics Prospective Cohort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pic>
        <p:nvPicPr>
          <p:cNvPr id="7171" name="Picture 4" descr="BILAG_BR_Logo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48903"/>
            <a:ext cx="1727200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6"/>
          <p:cNvSpPr txBox="1">
            <a:spLocks/>
          </p:cNvSpPr>
          <p:nvPr/>
        </p:nvSpPr>
        <p:spPr>
          <a:xfrm>
            <a:off x="457200" y="4445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solidFill>
                  <a:srgbClr val="6D009D"/>
                </a:solidFill>
                <a:latin typeface="+mj-lt"/>
                <a:ea typeface="+mj-ea"/>
                <a:cs typeface="+mj-cs"/>
              </a:rPr>
              <a:t>Web-based Data Collection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950" y="5733256"/>
            <a:ext cx="6875463" cy="688975"/>
          </a:xfrm>
          <a:prstGeom prst="rect">
            <a:avLst/>
          </a:prstGeom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baseline="30000" dirty="0"/>
              <a:t>#</a:t>
            </a:r>
            <a:r>
              <a:rPr lang="en-GB" sz="2000" dirty="0"/>
              <a:t>All data were captured as part of routine care and no additional study visits were arranged for the purposes of data collection.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dirty="0"/>
          </a:p>
        </p:txBody>
      </p:sp>
      <p:sp>
        <p:nvSpPr>
          <p:cNvPr id="9" name="Rectangle 8"/>
          <p:cNvSpPr/>
          <p:nvPr/>
        </p:nvSpPr>
        <p:spPr>
          <a:xfrm>
            <a:off x="234950" y="973138"/>
            <a:ext cx="2249488" cy="287655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dirty="0"/>
              <a:t>Baseline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7013" y="4133850"/>
            <a:ext cx="4489450" cy="14557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dirty="0"/>
              <a:t>3 months, 6 months, 12 months, then annually</a:t>
            </a:r>
            <a:r>
              <a:rPr lang="en-GB" sz="3000" baseline="30000" dirty="0"/>
              <a:t>#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84438" y="971550"/>
            <a:ext cx="6394450" cy="287972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numCol="2" anchor="ctr"/>
          <a:lstStyle/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Patient demographics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SLE diagnosis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Co-morbidities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Past and current therapies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Lab results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Risk factors for infection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400" dirty="0"/>
              <a:t>Disease activity</a:t>
            </a:r>
          </a:p>
          <a:p>
            <a:pPr marL="892175" lvl="2" indent="-34290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68288" algn="l"/>
              </a:tabLst>
              <a:defRPr/>
            </a:pPr>
            <a:r>
              <a:rPr lang="en-GB" sz="2400" dirty="0"/>
              <a:t>BILAG 2004 Index</a:t>
            </a:r>
          </a:p>
          <a:p>
            <a:pPr marL="892175" lvl="2" indent="-34290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68288" algn="l"/>
              </a:tabLst>
              <a:defRPr/>
            </a:pPr>
            <a:r>
              <a:rPr lang="en-GB" sz="2400" dirty="0"/>
              <a:t>SLEDAI2K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16463" y="4129088"/>
            <a:ext cx="4176712" cy="1465262"/>
          </a:xfrm>
          <a:prstGeom prst="rect">
            <a:avLst/>
          </a:prstGeom>
          <a:solidFill>
            <a:srgbClr val="F2F6EA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600" dirty="0"/>
              <a:t>Changes to drug therapy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600" dirty="0"/>
              <a:t>Adverse events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sz="2600" dirty="0"/>
              <a:t>Disease activity</a:t>
            </a:r>
          </a:p>
        </p:txBody>
      </p:sp>
    </p:spTree>
    <p:extLst>
      <p:ext uri="{BB962C8B-B14F-4D97-AF65-F5344CB8AC3E}">
        <p14:creationId xmlns:p14="http://schemas.microsoft.com/office/powerpoint/2010/main" val="63034730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6"/>
          <p:cNvSpPr txBox="1">
            <a:spLocks/>
          </p:cNvSpPr>
          <p:nvPr/>
        </p:nvSpPr>
        <p:spPr>
          <a:xfrm>
            <a:off x="457200" y="4445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solidFill>
                  <a:srgbClr val="6D009D"/>
                </a:solidFill>
                <a:latin typeface="+mj-lt"/>
                <a:ea typeface="+mj-ea"/>
                <a:cs typeface="+mj-cs"/>
              </a:rPr>
              <a:t>Patient Data Collection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504" y="5620345"/>
            <a:ext cx="8928992" cy="688975"/>
          </a:xfrm>
          <a:prstGeom prst="rect">
            <a:avLst/>
          </a:prstGeom>
        </p:spPr>
        <p:style>
          <a:ln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900" baseline="30000" dirty="0"/>
              <a:t>#</a:t>
            </a:r>
            <a:r>
              <a:rPr lang="en-GB" sz="1900" dirty="0"/>
              <a:t>If possible, please give the baseline questionnaires to patients, in prospective recruits, but otherwise forms are posted directly to the patients by the study team in Manchester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900" dirty="0"/>
          </a:p>
        </p:txBody>
      </p:sp>
      <p:sp>
        <p:nvSpPr>
          <p:cNvPr id="9" name="Rectangle 8"/>
          <p:cNvSpPr/>
          <p:nvPr/>
        </p:nvSpPr>
        <p:spPr>
          <a:xfrm>
            <a:off x="234950" y="766292"/>
            <a:ext cx="2249488" cy="28765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dirty="0"/>
              <a:t>Baseline</a:t>
            </a:r>
            <a:r>
              <a:rPr lang="en-GB" sz="3000" baseline="30000" dirty="0"/>
              <a:t>#</a:t>
            </a:r>
            <a:endParaRPr lang="en-GB" sz="3000" dirty="0"/>
          </a:p>
        </p:txBody>
      </p:sp>
      <p:sp>
        <p:nvSpPr>
          <p:cNvPr id="10" name="Rectangle 9"/>
          <p:cNvSpPr/>
          <p:nvPr/>
        </p:nvSpPr>
        <p:spPr>
          <a:xfrm>
            <a:off x="227014" y="3717032"/>
            <a:ext cx="3445668" cy="1800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dirty="0"/>
              <a:t>3 months, 6 months, 12 months, then annually</a:t>
            </a:r>
            <a:endParaRPr lang="en-GB" sz="3000" baseline="30000" dirty="0"/>
          </a:p>
        </p:txBody>
      </p:sp>
      <p:sp>
        <p:nvSpPr>
          <p:cNvPr id="11" name="Rectangle 10"/>
          <p:cNvSpPr/>
          <p:nvPr/>
        </p:nvSpPr>
        <p:spPr>
          <a:xfrm>
            <a:off x="2478980" y="764704"/>
            <a:ext cx="6394450" cy="287972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numCol="2" anchor="ctr"/>
          <a:lstStyle/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Health status and quality of life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EQ5D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SF36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Lupus </a:t>
            </a:r>
            <a:r>
              <a:rPr lang="en-GB" dirty="0" err="1"/>
              <a:t>QoL</a:t>
            </a:r>
            <a:endParaRPr lang="en-GB" dirty="0"/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endParaRPr lang="en-GB" dirty="0"/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Lifestyle Questionnaire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Smoking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Alcohol consumption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Women’s health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Patient diary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69108" y="3717032"/>
            <a:ext cx="5185272" cy="180020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numCol="2" anchor="ctr"/>
          <a:lstStyle/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Health status / quality of life 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Missing data from registration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r>
              <a:rPr lang="en-GB" dirty="0"/>
              <a:t>Patient diaries</a:t>
            </a:r>
          </a:p>
          <a:p>
            <a:pPr marL="360363" indent="-268288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68288" algn="l"/>
              </a:tabLs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52672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Follow-up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229600" cy="4824536"/>
          </a:xfrm>
        </p:spPr>
        <p:txBody>
          <a:bodyPr/>
          <a:lstStyle/>
          <a:p>
            <a:pPr eaLnBrk="1" hangingPunct="1"/>
            <a:r>
              <a:rPr lang="en-GB" sz="2800" dirty="0"/>
              <a:t>Follow-up is completed at 3 months, 6 months, 12 months </a:t>
            </a:r>
            <a:r>
              <a:rPr lang="en-GB" sz="2800" b="1" u="sng" dirty="0"/>
              <a:t>post-treatment</a:t>
            </a:r>
            <a:r>
              <a:rPr lang="en-GB" sz="2800" dirty="0"/>
              <a:t> and then annually</a:t>
            </a:r>
          </a:p>
          <a:p>
            <a:pPr eaLnBrk="1" hangingPunct="1"/>
            <a:endParaRPr lang="en-GB" sz="1100" dirty="0"/>
          </a:p>
          <a:p>
            <a:pPr eaLnBrk="1" hangingPunct="1"/>
            <a:r>
              <a:rPr lang="en-GB" sz="2800" dirty="0"/>
              <a:t>Data can again be extracted from the case notes, where necessary</a:t>
            </a:r>
          </a:p>
          <a:p>
            <a:pPr eaLnBrk="1" hangingPunct="1"/>
            <a:endParaRPr lang="en-GB" sz="1100" dirty="0"/>
          </a:p>
          <a:p>
            <a:pPr eaLnBrk="1" hangingPunct="1"/>
            <a:r>
              <a:rPr lang="en-GB" sz="2800" dirty="0"/>
              <a:t>No additional visits are required and follow-ups will capture all available data up until the follow-up date.</a:t>
            </a:r>
          </a:p>
          <a:p>
            <a:pPr eaLnBrk="1" hangingPunct="1"/>
            <a:endParaRPr lang="en-GB" sz="1200" dirty="0"/>
          </a:p>
          <a:p>
            <a:pPr marL="0" indent="0" eaLnBrk="1" hangingPunct="1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3502761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The 12 month recruitment window for biologics patients means…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sz="2800" dirty="0"/>
              <a:t>…biologics cohort participants will be recruited:</a:t>
            </a:r>
          </a:p>
          <a:p>
            <a:pPr marL="987425" lvl="1" indent="-274638">
              <a:defRPr/>
            </a:pPr>
            <a:r>
              <a:rPr lang="en-GB" dirty="0"/>
              <a:t>prospectively, if their first data collection occurs prior to their first treatment with biologics</a:t>
            </a:r>
          </a:p>
          <a:p>
            <a:pPr marL="987425" lvl="1" indent="-274638">
              <a:defRPr/>
            </a:pPr>
            <a:r>
              <a:rPr lang="en-GB" dirty="0"/>
              <a:t>retrospectively, if their first data collection occurs after their treatment with a biologic</a:t>
            </a:r>
          </a:p>
          <a:p>
            <a:pPr lvl="1">
              <a:buFontTx/>
              <a:buNone/>
              <a:defRPr/>
            </a:pPr>
            <a:endParaRPr lang="en-GB" dirty="0"/>
          </a:p>
          <a:p>
            <a:pPr marL="539750" lvl="1" indent="-82550">
              <a:buFontTx/>
              <a:buNone/>
              <a:defRPr/>
            </a:pPr>
            <a:r>
              <a:rPr lang="en-GB" dirty="0"/>
              <a:t>This will therefore affect what data is collected from each of these participants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Prospective Recruitment</a:t>
            </a:r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18801301"/>
              </p:ext>
            </p:extLst>
          </p:nvPr>
        </p:nvGraphicFramePr>
        <p:xfrm>
          <a:off x="309563" y="1628775"/>
          <a:ext cx="8439150" cy="463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629332" imgH="3638520" progId="Excel.Sheet.8">
                  <p:embed/>
                </p:oleObj>
              </mc:Choice>
              <mc:Fallback>
                <p:oleObj name="Worksheet" r:id="rId3" imgW="6629332" imgH="3638520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1628775"/>
                        <a:ext cx="8439150" cy="46323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126977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/>
              <a:t>Retrospective Recruitment</a:t>
            </a:r>
            <a:br>
              <a:rPr lang="en-GB" dirty="0"/>
            </a:br>
            <a:r>
              <a:rPr lang="en-GB" sz="3600" dirty="0"/>
              <a:t>(Biologic cohort only)</a:t>
            </a:r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49645766"/>
              </p:ext>
            </p:extLst>
          </p:nvPr>
        </p:nvGraphicFramePr>
        <p:xfrm>
          <a:off x="309563" y="1628775"/>
          <a:ext cx="8439150" cy="442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629332" imgH="3476520" progId="Excel.Sheet.8">
                  <p:embed/>
                </p:oleObj>
              </mc:Choice>
              <mc:Fallback>
                <p:oleObj name="Worksheet" r:id="rId3" imgW="6629332" imgH="3476520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1628775"/>
                        <a:ext cx="8439150" cy="44259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4757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Samples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5438" y="2362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CE9447-8982-AFE7-EB97-0245B440B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Up until recently we collected blood and urine samples at Baseline and 6 months, and if a patient was retreated, but as of December 2022 we are no longer collecting these as we now have sufficient samples for the study.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38536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Rituximab re-treatment / new biologic prescribed</a:t>
            </a:r>
          </a:p>
        </p:txBody>
      </p:sp>
      <p:sp>
        <p:nvSpPr>
          <p:cNvPr id="21508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en-GB" sz="2600" dirty="0"/>
              <a:t>Patient recruited into the biologics arm of the BILAG BR and data collected at 0, 3, 6, 12, 24 and 36 months post therapy.</a:t>
            </a:r>
          </a:p>
          <a:p>
            <a:r>
              <a:rPr lang="en-GB" sz="2600" dirty="0"/>
              <a:t>Patient experiences a flare and requires a re-treatment.</a:t>
            </a:r>
          </a:p>
          <a:p>
            <a:r>
              <a:rPr lang="en-GB" sz="2600" dirty="0"/>
              <a:t>Centre completes a “retreatment” form</a:t>
            </a:r>
          </a:p>
          <a:p>
            <a:r>
              <a:rPr lang="en-GB" sz="2600" dirty="0"/>
              <a:t>Study clock resets and patient is continued to be followed up at 0, 3, 6, 12, 24, 36 months post therapy once more.</a:t>
            </a:r>
          </a:p>
          <a:p>
            <a:r>
              <a:rPr lang="en-GB" sz="2600" dirty="0"/>
              <a:t>This only happens for the first 3 courses of the </a:t>
            </a:r>
            <a:r>
              <a:rPr lang="en-GB" sz="2600" i="1" dirty="0"/>
              <a:t>same</a:t>
            </a:r>
            <a:r>
              <a:rPr lang="en-GB" sz="2600" dirty="0"/>
              <a:t> therapy, after which follow-up continues without re-setting the clock</a:t>
            </a:r>
          </a:p>
          <a:p>
            <a:endParaRPr lang="en-GB" sz="26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82826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Re-treatment with biosimilars prescribed</a:t>
            </a:r>
          </a:p>
        </p:txBody>
      </p:sp>
      <p:sp>
        <p:nvSpPr>
          <p:cNvPr id="21508" name="Content Placeholder 3"/>
          <p:cNvSpPr>
            <a:spLocks noGrp="1"/>
          </p:cNvSpPr>
          <p:nvPr>
            <p:ph idx="1"/>
          </p:nvPr>
        </p:nvSpPr>
        <p:spPr>
          <a:xfrm>
            <a:off x="457200" y="1541721"/>
            <a:ext cx="8229600" cy="4839607"/>
          </a:xfrm>
        </p:spPr>
        <p:txBody>
          <a:bodyPr/>
          <a:lstStyle/>
          <a:p>
            <a:r>
              <a:rPr lang="en-GB" sz="2600" dirty="0"/>
              <a:t>If a patient has previously been receiving a biologic (e.g. originator Rituximab Mabthera), and is switched over to a biosimilar (e.g. Truxima or Rixathon), this would be classed as a retreatment</a:t>
            </a:r>
          </a:p>
          <a:p>
            <a:pPr lvl="1"/>
            <a:r>
              <a:rPr lang="en-GB" dirty="0"/>
              <a:t>The study clock is reset</a:t>
            </a:r>
          </a:p>
          <a:p>
            <a:pPr lvl="1"/>
            <a:r>
              <a:rPr lang="en-GB" dirty="0"/>
              <a:t>This enables us to capture detailed data around patients switching to biosimilars, to examine safety, effectiveness and adverse events </a:t>
            </a:r>
          </a:p>
          <a:p>
            <a:r>
              <a:rPr lang="en-GB" sz="2600" dirty="0"/>
              <a:t>This only happens for the first 3 courses of the </a:t>
            </a:r>
            <a:r>
              <a:rPr lang="en-GB" sz="2600" i="1" dirty="0"/>
              <a:t>same</a:t>
            </a:r>
            <a:r>
              <a:rPr lang="en-GB" sz="2600" dirty="0"/>
              <a:t> biosimilar, after which follow-up continues without re-setting the clock</a:t>
            </a:r>
          </a:p>
        </p:txBody>
      </p:sp>
    </p:spTree>
    <p:extLst>
      <p:ext uri="{BB962C8B-B14F-4D97-AF65-F5344CB8AC3E}">
        <p14:creationId xmlns:p14="http://schemas.microsoft.com/office/powerpoint/2010/main" val="329456931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Switching therapy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Control participant starts a biologic therapy</a:t>
            </a:r>
          </a:p>
          <a:p>
            <a:pPr lvl="1"/>
            <a:r>
              <a:rPr lang="en-GB" dirty="0"/>
              <a:t>Study clock as a “control” stops</a:t>
            </a:r>
          </a:p>
          <a:p>
            <a:pPr lvl="1"/>
            <a:r>
              <a:rPr lang="en-GB" dirty="0"/>
              <a:t>Switch form is completed by centre</a:t>
            </a:r>
          </a:p>
          <a:p>
            <a:pPr lvl="1"/>
            <a:r>
              <a:rPr lang="en-GB" dirty="0"/>
              <a:t>The patient will be given a new ID (the next consecutively available at the centre)</a:t>
            </a:r>
          </a:p>
          <a:p>
            <a:pPr lvl="1"/>
            <a:r>
              <a:rPr lang="en-GB" dirty="0"/>
              <a:t>Patient study clock resets and patient is followed up at baseline, 3, 6, 12, 24, 36 months post therapy once more, but under new ID.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9828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5413"/>
            <a:ext cx="7772400" cy="1143000"/>
          </a:xfrm>
        </p:spPr>
        <p:txBody>
          <a:bodyPr/>
          <a:lstStyle/>
          <a:p>
            <a:r>
              <a:rPr lang="en-GB" altLang="en-US">
                <a:solidFill>
                  <a:srgbClr val="7030A0"/>
                </a:solidFill>
              </a:rPr>
              <a:t>Background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1047750"/>
            <a:ext cx="8539163" cy="5307013"/>
          </a:xfrm>
        </p:spPr>
        <p:txBody>
          <a:bodyPr/>
          <a:lstStyle/>
          <a:p>
            <a:pPr>
              <a:defRPr/>
            </a:pPr>
            <a:r>
              <a:rPr lang="en-GB" sz="3600" dirty="0"/>
              <a:t>Therapeutic options for SLE are limited</a:t>
            </a:r>
          </a:p>
          <a:p>
            <a:pPr>
              <a:defRPr/>
            </a:pPr>
            <a:endParaRPr lang="en-GB" sz="2800" dirty="0"/>
          </a:p>
          <a:p>
            <a:pPr>
              <a:defRPr/>
            </a:pPr>
            <a:r>
              <a:rPr lang="en-GB" sz="3600" dirty="0"/>
              <a:t>Clinical trials of biologic therapies have shown mixed results</a:t>
            </a:r>
          </a:p>
          <a:p>
            <a:pPr marL="0" indent="0">
              <a:buNone/>
              <a:defRPr/>
            </a:pPr>
            <a:endParaRPr lang="en-GB" sz="3600" dirty="0"/>
          </a:p>
          <a:p>
            <a:pPr>
              <a:defRPr/>
            </a:pPr>
            <a:r>
              <a:rPr lang="en-GB" sz="3600" dirty="0"/>
              <a:t>Significant use of biologics therapies in SLE</a:t>
            </a:r>
          </a:p>
          <a:p>
            <a:pPr>
              <a:defRPr/>
            </a:pPr>
            <a:endParaRPr lang="en-GB" sz="3600" dirty="0"/>
          </a:p>
          <a:p>
            <a:pPr>
              <a:defRPr/>
            </a:pPr>
            <a:r>
              <a:rPr lang="en-GB" sz="3600" dirty="0"/>
              <a:t>Long-term safety unknown</a:t>
            </a:r>
          </a:p>
          <a:p>
            <a:pPr marL="0" indent="0">
              <a:buFont typeface="Arial" charset="0"/>
              <a:buNone/>
              <a:defRPr/>
            </a:pP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209999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GB" altLang="en-US" dirty="0">
                <a:solidFill>
                  <a:srgbClr val="7030A0"/>
                </a:solidFill>
              </a:rPr>
              <a:t>NHSE / NICE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z="2800" dirty="0"/>
              <a:t>2013 NHS England Statement - </a:t>
            </a:r>
            <a:r>
              <a:rPr lang="en-GB" sz="2800" dirty="0"/>
              <a:t>RTX currently funded by NHS England if:</a:t>
            </a:r>
          </a:p>
          <a:p>
            <a:pPr lvl="2">
              <a:defRPr/>
            </a:pPr>
            <a:r>
              <a:rPr lang="en-GB" dirty="0"/>
              <a:t>SLE diagnosis</a:t>
            </a:r>
          </a:p>
          <a:p>
            <a:pPr lvl="2">
              <a:defRPr/>
            </a:pPr>
            <a:r>
              <a:rPr lang="en-GB" dirty="0"/>
              <a:t>Active disease</a:t>
            </a:r>
          </a:p>
          <a:p>
            <a:pPr lvl="2">
              <a:defRPr/>
            </a:pPr>
            <a:r>
              <a:rPr lang="en-GB" dirty="0"/>
              <a:t>Failure to respond to 2 or more standard IS </a:t>
            </a:r>
          </a:p>
          <a:p>
            <a:pPr lvl="2">
              <a:defRPr/>
            </a:pPr>
            <a:r>
              <a:rPr lang="en-GB" dirty="0"/>
              <a:t>‘Specialist’ centre</a:t>
            </a:r>
          </a:p>
          <a:p>
            <a:pPr lvl="2">
              <a:defRPr/>
            </a:pPr>
            <a:r>
              <a:rPr lang="en-GB" b="1" i="1" dirty="0"/>
              <a:t>Registered with the BILAG BR</a:t>
            </a:r>
          </a:p>
          <a:p>
            <a:pPr lvl="2">
              <a:defRPr/>
            </a:pPr>
            <a:endParaRPr lang="en-GB" b="1" i="1" dirty="0"/>
          </a:p>
          <a:p>
            <a:pPr>
              <a:defRPr/>
            </a:pPr>
            <a:r>
              <a:rPr lang="en-GB" sz="2800" dirty="0"/>
              <a:t>2016 NICE Guidelines - SLE patients treated with </a:t>
            </a:r>
            <a:r>
              <a:rPr lang="en-GB" sz="2800" dirty="0" err="1"/>
              <a:t>belimumab</a:t>
            </a:r>
            <a:r>
              <a:rPr lang="en-GB" sz="2800" dirty="0"/>
              <a:t> must be </a:t>
            </a:r>
            <a:r>
              <a:rPr lang="en-GB" sz="2800" b="1" i="1" dirty="0"/>
              <a:t>registered with the BILAG BR</a:t>
            </a:r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 marL="0" indent="0">
              <a:buFont typeface="Arial" charset="0"/>
              <a:buNone/>
              <a:defRPr/>
            </a:pPr>
            <a:r>
              <a:rPr lang="en-GB" dirty="0"/>
              <a:t> </a:t>
            </a:r>
          </a:p>
        </p:txBody>
      </p:sp>
      <p:pic>
        <p:nvPicPr>
          <p:cNvPr id="1024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934" y="79443"/>
            <a:ext cx="1331869" cy="82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24243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Categories of biologic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There are a number of categories of biologic patient that will be classified in the groups below, in order that we do not introduce a bias into some of our analyses:</a:t>
            </a:r>
          </a:p>
          <a:p>
            <a:pPr>
              <a:buNone/>
            </a:pPr>
            <a:endParaRPr lang="en-GB" sz="2800" dirty="0"/>
          </a:p>
          <a:p>
            <a:r>
              <a:rPr lang="en-GB" sz="2800" dirty="0"/>
              <a:t>Biologic – starting first biologic therapy (previously biologically naïve)</a:t>
            </a:r>
          </a:p>
          <a:p>
            <a:r>
              <a:rPr lang="en-GB" sz="2800" dirty="0"/>
              <a:t>Biologic - starting repeat of same biologic therapy (e.g. rituximab → rituximab) </a:t>
            </a:r>
          </a:p>
          <a:p>
            <a:r>
              <a:rPr lang="en-GB" sz="2800" dirty="0"/>
              <a:t>Biologic – starting a different, new biologic therapy (e.g. rituximab → belimumab) </a:t>
            </a:r>
          </a:p>
        </p:txBody>
      </p:sp>
    </p:spTree>
    <p:extLst>
      <p:ext uri="{BB962C8B-B14F-4D97-AF65-F5344CB8AC3E}">
        <p14:creationId xmlns:p14="http://schemas.microsoft.com/office/powerpoint/2010/main" val="30342547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Biosimilars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/>
          <a:lstStyle/>
          <a:p>
            <a:r>
              <a:rPr lang="en-GB" dirty="0"/>
              <a:t>Patients starting therapy with any biosimilar are eligible for recruitment</a:t>
            </a:r>
          </a:p>
          <a:p>
            <a:pPr lvl="1"/>
            <a:r>
              <a:rPr lang="en-GB" dirty="0"/>
              <a:t>Rituximab (generic)</a:t>
            </a:r>
          </a:p>
          <a:p>
            <a:pPr lvl="2"/>
            <a:r>
              <a:rPr lang="en-GB" dirty="0"/>
              <a:t>Originator </a:t>
            </a:r>
            <a:r>
              <a:rPr lang="en-GB" dirty="0" err="1"/>
              <a:t>Mabthera</a:t>
            </a:r>
            <a:r>
              <a:rPr lang="en-GB" dirty="0"/>
              <a:t> (trade name)</a:t>
            </a:r>
          </a:p>
          <a:p>
            <a:pPr lvl="2"/>
            <a:r>
              <a:rPr lang="en-GB" dirty="0"/>
              <a:t>Biosimilar </a:t>
            </a:r>
            <a:r>
              <a:rPr lang="en-GB" dirty="0" err="1"/>
              <a:t>Rixathon</a:t>
            </a:r>
            <a:r>
              <a:rPr lang="en-GB" dirty="0"/>
              <a:t> (trade name)</a:t>
            </a:r>
          </a:p>
          <a:p>
            <a:pPr lvl="2"/>
            <a:r>
              <a:rPr lang="en-GB" dirty="0"/>
              <a:t>Biosimilar </a:t>
            </a:r>
            <a:r>
              <a:rPr lang="en-GB" dirty="0" err="1"/>
              <a:t>Truxima</a:t>
            </a:r>
            <a:r>
              <a:rPr lang="en-GB" dirty="0"/>
              <a:t> (trade name)</a:t>
            </a:r>
          </a:p>
          <a:p>
            <a:pPr marL="0" lvl="1" indent="0" algn="ctr">
              <a:buNone/>
            </a:pPr>
            <a:r>
              <a:rPr lang="en-GB" dirty="0"/>
              <a:t>It is important to record the </a:t>
            </a:r>
            <a:r>
              <a:rPr lang="en-GB" u="sng" dirty="0"/>
              <a:t>trade name</a:t>
            </a:r>
            <a:r>
              <a:rPr lang="en-GB" dirty="0"/>
              <a:t> on the </a:t>
            </a:r>
            <a:r>
              <a:rPr lang="en-GB" b="1" dirty="0"/>
              <a:t>registration form</a:t>
            </a:r>
            <a:r>
              <a:rPr lang="en-GB" dirty="0"/>
              <a:t> and </a:t>
            </a:r>
            <a:r>
              <a:rPr lang="en-GB" b="1" dirty="0"/>
              <a:t>baseline CRF</a:t>
            </a:r>
            <a:r>
              <a:rPr lang="en-GB" dirty="0"/>
              <a:t>, </a:t>
            </a:r>
            <a:r>
              <a:rPr lang="en-GB" u="sng" dirty="0"/>
              <a:t>not</a:t>
            </a:r>
            <a:r>
              <a:rPr lang="en-GB" dirty="0"/>
              <a:t> just the </a:t>
            </a:r>
            <a:r>
              <a:rPr lang="en-GB" u="sng" dirty="0"/>
              <a:t>generic name</a:t>
            </a:r>
            <a:r>
              <a:rPr lang="en-GB" dirty="0"/>
              <a:t>. The database has been amended to allow this distinction to made</a:t>
            </a:r>
          </a:p>
        </p:txBody>
      </p:sp>
    </p:spTree>
    <p:extLst>
      <p:ext uri="{BB962C8B-B14F-4D97-AF65-F5344CB8AC3E}">
        <p14:creationId xmlns:p14="http://schemas.microsoft.com/office/powerpoint/2010/main" val="53697484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Database</a:t>
            </a:r>
          </a:p>
        </p:txBody>
      </p:sp>
      <p:sp>
        <p:nvSpPr>
          <p:cNvPr id="24580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288" cy="4525963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700" dirty="0">
                <a:hlinkClick r:id="rId2"/>
              </a:rPr>
              <a:t>https://www.aruk.manchester.ac.uk/bilagbr/default.aspx</a:t>
            </a:r>
            <a:endParaRPr lang="en-GB" sz="2700" dirty="0"/>
          </a:p>
          <a:p>
            <a:pPr>
              <a:lnSpc>
                <a:spcPct val="90000"/>
              </a:lnSpc>
            </a:pPr>
            <a:r>
              <a:rPr lang="en-GB" sz="3200" dirty="0"/>
              <a:t>Clinician login page for database</a:t>
            </a:r>
          </a:p>
          <a:p>
            <a:pPr lvl="2">
              <a:lnSpc>
                <a:spcPct val="90000"/>
              </a:lnSpc>
            </a:pPr>
            <a:r>
              <a:rPr lang="en-GB" sz="3200" dirty="0"/>
              <a:t>Each person is allocated their own password</a:t>
            </a:r>
          </a:p>
          <a:p>
            <a:pPr lvl="2">
              <a:lnSpc>
                <a:spcPct val="90000"/>
              </a:lnSpc>
            </a:pPr>
            <a:endParaRPr lang="en-GB" sz="2800" dirty="0"/>
          </a:p>
          <a:p>
            <a:pPr>
              <a:lnSpc>
                <a:spcPct val="90000"/>
              </a:lnSpc>
            </a:pPr>
            <a:r>
              <a:rPr lang="en-GB" sz="3600" dirty="0"/>
              <a:t>Website:  </a:t>
            </a:r>
            <a:r>
              <a:rPr lang="en-GB" sz="3600" dirty="0">
                <a:hlinkClick r:id="rId3"/>
              </a:rPr>
              <a:t>https://sites.manchester.ac.uk/bilag/</a:t>
            </a:r>
            <a:endParaRPr lang="en-GB" sz="3600" dirty="0"/>
          </a:p>
        </p:txBody>
      </p:sp>
      <p:sp>
        <p:nvSpPr>
          <p:cNvPr id="24579" name="Oval 5"/>
          <p:cNvSpPr>
            <a:spLocks noChangeArrowheads="1"/>
          </p:cNvSpPr>
          <p:nvPr/>
        </p:nvSpPr>
        <p:spPr bwMode="auto">
          <a:xfrm>
            <a:off x="6659563" y="1125538"/>
            <a:ext cx="1476375" cy="504825"/>
          </a:xfrm>
          <a:prstGeom prst="ellips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7894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contact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Emily Sutton: Study Coordinator</a:t>
            </a:r>
          </a:p>
          <a:p>
            <a:pPr lvl="1"/>
            <a:r>
              <a:rPr lang="en-GB" dirty="0"/>
              <a:t>Email: 	</a:t>
            </a:r>
            <a:r>
              <a:rPr lang="en-GB" dirty="0">
                <a:hlinkClick r:id="rId2"/>
              </a:rPr>
              <a:t>emily.sutton@manchester.ac.uk</a:t>
            </a:r>
          </a:p>
          <a:p>
            <a:pPr lvl="1"/>
            <a:r>
              <a:rPr lang="en-GB" dirty="0"/>
              <a:t>Contactable by email or via Teams</a:t>
            </a:r>
          </a:p>
          <a:p>
            <a:pPr lvl="1"/>
            <a:endParaRPr lang="en-GB" dirty="0"/>
          </a:p>
          <a:p>
            <a:r>
              <a:rPr lang="en-GB" dirty="0"/>
              <a:t>Alison Fountain: Project Administrator</a:t>
            </a:r>
          </a:p>
          <a:p>
            <a:pPr lvl="1"/>
            <a:r>
              <a:rPr lang="en-GB" dirty="0"/>
              <a:t>Email: 	</a:t>
            </a:r>
            <a:r>
              <a:rPr lang="en-GB" dirty="0">
                <a:hlinkClick r:id="rId3"/>
              </a:rPr>
              <a:t>alison.fountain@manchester.ac.uk</a:t>
            </a:r>
            <a:endParaRPr lang="en-GB" dirty="0"/>
          </a:p>
          <a:p>
            <a:pPr lvl="1"/>
            <a:r>
              <a:rPr lang="en-GB" dirty="0"/>
              <a:t>Contactable by email or via Teams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78370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7A34-0CD7-A4DB-ABA9-F33AC1AF2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Past/ongoing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78DA6-419C-E716-0ABA-787C28492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Response to therapy / effectiveness</a:t>
            </a:r>
          </a:p>
          <a:p>
            <a:r>
              <a:rPr lang="en-GB" dirty="0">
                <a:cs typeface="Calibri"/>
              </a:rPr>
              <a:t>Overlapping populations for BEL and RTX treatment </a:t>
            </a:r>
            <a:endParaRPr lang="en-GB" dirty="0"/>
          </a:p>
          <a:p>
            <a:r>
              <a:rPr lang="en-GB" dirty="0"/>
              <a:t>Clinical trial representativeness/eligibility</a:t>
            </a:r>
          </a:p>
          <a:p>
            <a:r>
              <a:rPr lang="en-GB" dirty="0"/>
              <a:t>Mortality</a:t>
            </a:r>
          </a:p>
          <a:p>
            <a:r>
              <a:rPr lang="en-GB" dirty="0"/>
              <a:t>Infection risk</a:t>
            </a:r>
          </a:p>
          <a:p>
            <a:r>
              <a:rPr lang="en-GB" dirty="0"/>
              <a:t>Cancer incidence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0983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BAD00D3-82C3-E082-E264-24045758D64B}"/>
              </a:ext>
            </a:extLst>
          </p:cNvPr>
          <p:cNvSpPr txBox="1"/>
          <p:nvPr/>
        </p:nvSpPr>
        <p:spPr>
          <a:xfrm>
            <a:off x="4932040" y="593393"/>
            <a:ext cx="3899748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333333"/>
                </a:solidFill>
                <a:latin typeface="Calibri"/>
                <a:cs typeface="Times New Roman"/>
              </a:rPr>
              <a:t>Active LN:</a:t>
            </a:r>
            <a:endParaRPr lang="en-US" sz="4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rgbClr val="333333"/>
                </a:solidFill>
                <a:latin typeface="Calibri"/>
                <a:cs typeface="Times New Roman"/>
              </a:rPr>
              <a:t> 50.6%  of patients not eligible for clinical trial entry using published entry criteria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D6C526-232D-A5CB-9A5B-E009BBDD993C}"/>
              </a:ext>
            </a:extLst>
          </p:cNvPr>
          <p:cNvSpPr txBox="1"/>
          <p:nvPr/>
        </p:nvSpPr>
        <p:spPr>
          <a:xfrm>
            <a:off x="97487" y="3335501"/>
            <a:ext cx="4258489" cy="3477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latin typeface="Calibri"/>
                <a:cs typeface="Times New Roman"/>
              </a:rPr>
              <a:t>LN cohort:</a:t>
            </a:r>
            <a:r>
              <a:rPr lang="en-GB" sz="2000" dirty="0">
                <a:latin typeface="Calibri"/>
                <a:cs typeface="Times New Roman"/>
              </a:rPr>
              <a:t> </a:t>
            </a:r>
            <a:endParaRPr lang="en-US" sz="2000" dirty="0">
              <a:latin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Calibri"/>
                <a:cs typeface="Times New Roman"/>
              </a:rPr>
              <a:t>Despite being of similar age at cohort entry, patients requiring RTX had longer disease duration and were more likely to be female. </a:t>
            </a:r>
            <a:endParaRPr lang="en-US" sz="2000" dirty="0">
              <a:latin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Calibri"/>
                <a:cs typeface="Times New Roman"/>
              </a:rPr>
              <a:t>More likely to be non-Caucasian, consistent with the more severe SLE phenotype in these populations.</a:t>
            </a:r>
            <a:endParaRPr lang="en-US" sz="2000" dirty="0">
              <a:latin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Calibri"/>
                <a:cs typeface="Times New Roman"/>
              </a:rPr>
              <a:t>Higher SLEDAI and BILAG scores likely reflect more multisystem involvement</a:t>
            </a:r>
            <a:endParaRPr lang="en-US" sz="2000" dirty="0">
              <a:latin typeface="Calibri"/>
              <a:cs typeface="Times New Roman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DD944E-38AA-45F5-C31A-36F6EA6E3746}"/>
              </a:ext>
            </a:extLst>
          </p:cNvPr>
          <p:cNvSpPr txBox="1"/>
          <p:nvPr/>
        </p:nvSpPr>
        <p:spPr>
          <a:xfrm>
            <a:off x="4828854" y="1947604"/>
            <a:ext cx="4282487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000" b="1" dirty="0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RTX treated patients </a:t>
            </a:r>
            <a:r>
              <a:rPr lang="en-GB" sz="2000" dirty="0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do not appear to have higher mortality rates compared to patients starting SOC treatment.</a:t>
            </a:r>
            <a:endParaRPr lang="en-GB" sz="2000" dirty="0">
              <a:solidFill>
                <a:srgbClr val="000000"/>
              </a:solidFill>
              <a:latin typeface="Calibri"/>
              <a:ea typeface="interfaceregular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Mortality is associated with cardiovascular risk factors, higher steroid doses, </a:t>
            </a:r>
            <a:r>
              <a:rPr lang="en-GB" sz="2000" err="1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hypogammaglobulinaemia</a:t>
            </a:r>
            <a:r>
              <a:rPr lang="en-GB" sz="2000" dirty="0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 and renal disease. </a:t>
            </a:r>
            <a:endParaRPr lang="en-GB" sz="2000">
              <a:solidFill>
                <a:srgbClr val="000000"/>
              </a:solidFill>
              <a:latin typeface="Calibri"/>
              <a:ea typeface="interfaceregular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333333"/>
                </a:solidFill>
                <a:latin typeface="Calibri"/>
                <a:ea typeface="interfaceregular"/>
                <a:cs typeface="interfaceregular"/>
              </a:rPr>
              <a:t>Active management of these risk factors may lead to improved mortality outcomes.</a:t>
            </a:r>
            <a:endParaRPr lang="en-GB" sz="2000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C38A23-AD63-1C5F-770C-B154762ECC4D}"/>
              </a:ext>
            </a:extLst>
          </p:cNvPr>
          <p:cNvSpPr txBox="1"/>
          <p:nvPr/>
        </p:nvSpPr>
        <p:spPr>
          <a:xfrm>
            <a:off x="3468188" y="1979023"/>
            <a:ext cx="1763485" cy="195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1D05EE-C92D-85FD-F7C8-713E6A86FA31}"/>
              </a:ext>
            </a:extLst>
          </p:cNvPr>
          <p:cNvSpPr txBox="1"/>
          <p:nvPr/>
        </p:nvSpPr>
        <p:spPr>
          <a:xfrm>
            <a:off x="97487" y="632618"/>
            <a:ext cx="4663439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</a:pPr>
            <a:r>
              <a:rPr lang="en-GB" sz="2000" b="1" dirty="0">
                <a:solidFill>
                  <a:srgbClr val="2A2A2A"/>
                </a:solidFill>
                <a:latin typeface="Calibri"/>
                <a:cs typeface="Calibri"/>
              </a:rPr>
              <a:t>RTX therapy</a:t>
            </a:r>
            <a:r>
              <a:rPr lang="en-GB" sz="2000" dirty="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2A2A2A"/>
                </a:solidFill>
                <a:latin typeface="Calibri"/>
                <a:cs typeface="Calibri"/>
              </a:rPr>
              <a:t>Associated with improvement in disease activity in ~50% of SLE patients.</a:t>
            </a:r>
            <a:endParaRPr lang="en-US" sz="20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2A2A2A"/>
                </a:solidFill>
                <a:cs typeface="Calibri"/>
              </a:rPr>
              <a:t>Infections occur most commonly in the first 3 months post-RTX in SLE patients.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2A2A2A"/>
                </a:solidFill>
                <a:cs typeface="Times New Roman"/>
              </a:rPr>
              <a:t>Access to biologic therapy is important to ensuring improved long-term outcomes for SLE patients</a:t>
            </a:r>
            <a:endParaRPr lang="en-GB" sz="2000" dirty="0">
              <a:cs typeface="Times New Roman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28F34D-735A-A4FA-5040-875C7CFEF33F}"/>
              </a:ext>
            </a:extLst>
          </p:cNvPr>
          <p:cNvSpPr txBox="1"/>
          <p:nvPr/>
        </p:nvSpPr>
        <p:spPr>
          <a:xfrm>
            <a:off x="4367891" y="5797713"/>
            <a:ext cx="4740613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Calibri"/>
                <a:cs typeface="Times New Roman"/>
              </a:rPr>
              <a:t>Between 2010 and 2015, 13% patients starting bio therapy for SLE in UK would fulfil Belimumab eligibility criteria</a:t>
            </a:r>
            <a:endParaRPr lang="en-GB" sz="2000" dirty="0"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22D17A4-9FB0-BC4A-7C77-0D79F7BF6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1499"/>
            <a:ext cx="8229600" cy="692187"/>
          </a:xfrm>
        </p:spPr>
        <p:txBody>
          <a:bodyPr/>
          <a:lstStyle/>
          <a:p>
            <a:r>
              <a:rPr lang="en-GB" dirty="0"/>
              <a:t>Output to date</a:t>
            </a:r>
          </a:p>
        </p:txBody>
      </p:sp>
    </p:spTree>
    <p:extLst>
      <p:ext uri="{BB962C8B-B14F-4D97-AF65-F5344CB8AC3E}">
        <p14:creationId xmlns:p14="http://schemas.microsoft.com/office/powerpoint/2010/main" val="190401737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1C38A23-AD63-1C5F-770C-B154762ECC4D}"/>
              </a:ext>
            </a:extLst>
          </p:cNvPr>
          <p:cNvSpPr txBox="1"/>
          <p:nvPr/>
        </p:nvSpPr>
        <p:spPr>
          <a:xfrm>
            <a:off x="3468188" y="1979023"/>
            <a:ext cx="1763485" cy="195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22D17A4-9FB0-BC4A-7C77-0D79F7BF6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1499"/>
            <a:ext cx="8229600" cy="692187"/>
          </a:xfrm>
        </p:spPr>
        <p:txBody>
          <a:bodyPr/>
          <a:lstStyle/>
          <a:p>
            <a:r>
              <a:rPr lang="en-GB"/>
              <a:t>Some output </a:t>
            </a:r>
            <a:r>
              <a:rPr lang="en-GB" dirty="0"/>
              <a:t>to date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C23A7D-04D7-94A9-D36E-30AADE228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738420"/>
              </p:ext>
            </p:extLst>
          </p:nvPr>
        </p:nvGraphicFramePr>
        <p:xfrm>
          <a:off x="204950" y="820807"/>
          <a:ext cx="8687530" cy="5056465"/>
        </p:xfrm>
        <a:graphic>
          <a:graphicData uri="http://schemas.openxmlformats.org/drawingml/2006/table">
            <a:tbl>
              <a:tblPr/>
              <a:tblGrid>
                <a:gridCol w="4734047">
                  <a:extLst>
                    <a:ext uri="{9D8B030D-6E8A-4147-A177-3AD203B41FA5}">
                      <a16:colId xmlns:a16="http://schemas.microsoft.com/office/drawing/2014/main" val="1847976029"/>
                    </a:ext>
                  </a:extLst>
                </a:gridCol>
                <a:gridCol w="2788513">
                  <a:extLst>
                    <a:ext uri="{9D8B030D-6E8A-4147-A177-3AD203B41FA5}">
                      <a16:colId xmlns:a16="http://schemas.microsoft.com/office/drawing/2014/main" val="3352224832"/>
                    </a:ext>
                  </a:extLst>
                </a:gridCol>
                <a:gridCol w="1164970">
                  <a:extLst>
                    <a:ext uri="{9D8B030D-6E8A-4147-A177-3AD203B41FA5}">
                      <a16:colId xmlns:a16="http://schemas.microsoft.com/office/drawing/2014/main" val="2579154242"/>
                    </a:ext>
                  </a:extLst>
                </a:gridCol>
              </a:tblGrid>
              <a:tr h="35012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Details: / published</a:t>
                      </a:r>
                      <a:b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/ Journal 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First Author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449862"/>
                  </a:ext>
                </a:extLst>
              </a:tr>
              <a:tr h="50270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potential overlapping populations for treatment with belimumab and rituximab using current NHS England and National Institute for Health and Care Excellence Guidelines in England and Wales.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Rheumatology (Oxford). 2017 Jun 1;56(6):1041-1043. doi: 10.1093/rheumatology/kex044.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McCarthy, E. M.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360965"/>
                  </a:ext>
                </a:extLst>
              </a:tr>
              <a:tr h="50270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Short-term efficacy and safety of rituximab therapy in refractory systemic lupus erythematosus: results from the BILAG BR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Rheumatology, Volume 57, Issue 3, 1 March 2018, Pages 470–479</a:t>
                      </a:r>
                      <a:b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https://doi.org/10.1093/rheumatology/kex395</a:t>
                      </a:r>
                      <a:b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McCarthy, E. M.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521504"/>
                  </a:ext>
                </a:extLst>
              </a:tr>
              <a:tr h="35012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Lupus clinical trial eligibility in a real-world setting: results from the BILAG BR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Lupus Science &amp; Medicine,2021;8:e000513. doi:10.1136/lupus-2021-000513 https://pubmed.ncbi.nlm.nih.gov/34301852/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Dyball, S. et al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600916"/>
                  </a:ext>
                </a:extLst>
              </a:tr>
              <a:tr h="502702">
                <a:tc>
                  <a:txBody>
                    <a:bodyPr/>
                    <a:lstStyle/>
                    <a:p>
                      <a:pPr marL="72000"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infection risk in SLE patients treated with biological therapies: Results from the prospective observational BILAG BR</a:t>
                      </a:r>
                    </a:p>
                  </a:txBody>
                  <a:tcPr marL="4382" marR="4382" marT="4382" marB="31551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dirty="0"/>
                        <a:t>Lancet Rheumatol 2023; 5: e284–92</a:t>
                      </a:r>
                    </a:p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https://doi.org/10.1016/S2665-9913(23)00091-7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Rodziewicz M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Dyball, S.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 al. </a:t>
                      </a:r>
                    </a:p>
                  </a:txBody>
                  <a:tcPr marL="4382" marR="4382" marT="4382" marB="3155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0263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16851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Adverse Events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Collecting data in clinic </a:t>
            </a:r>
          </a:p>
        </p:txBody>
      </p:sp>
    </p:spTree>
    <p:extLst>
      <p:ext uri="{BB962C8B-B14F-4D97-AF65-F5344CB8AC3E}">
        <p14:creationId xmlns:p14="http://schemas.microsoft.com/office/powerpoint/2010/main" val="157138293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Adverse Event?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8134672" cy="44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u="sng">
                <a:cs typeface="Aparajita" panose="020B0604020202020204" pitchFamily="34" charset="0"/>
              </a:rPr>
              <a:t>Any</a:t>
            </a:r>
            <a:r>
              <a:rPr lang="en-GB" altLang="en-US" sz="2800">
                <a:cs typeface="Aparajita" panose="020B0604020202020204" pitchFamily="34" charset="0"/>
              </a:rPr>
              <a:t> medical </a:t>
            </a:r>
            <a:r>
              <a:rPr lang="en-GB" altLang="en-US" sz="2800" dirty="0">
                <a:cs typeface="Aparajita" panose="020B0604020202020204" pitchFamily="34" charset="0"/>
              </a:rPr>
              <a:t>occurrence which affects the participant’s health whilst he/she is on BILAG BR </a:t>
            </a:r>
          </a:p>
          <a:p>
            <a:pPr>
              <a:lnSpc>
                <a:spcPct val="90000"/>
              </a:lnSpc>
            </a:pPr>
            <a:endParaRPr lang="en-GB" altLang="en-US" sz="2800" dirty="0">
              <a:cs typeface="Aparajita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GB" dirty="0"/>
              <a:t> </a:t>
            </a:r>
            <a:r>
              <a:rPr lang="en-GB" sz="2800" dirty="0"/>
              <a:t>e.g. Any new illness, diagnosis, symptoms, accidents, drug reactions, side effects, clinically significant lab results, hospitalisations, surgery including elective, exacerbations of any illness</a:t>
            </a:r>
            <a:endParaRPr lang="en-GB" altLang="en-US" sz="3200" dirty="0">
              <a:cs typeface="Aparajita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GB" altLang="en-US" sz="2800" dirty="0"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260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</a:rPr>
              <a:t>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268760"/>
            <a:ext cx="5328592" cy="4857403"/>
          </a:xfrm>
        </p:spPr>
        <p:txBody>
          <a:bodyPr/>
          <a:lstStyle/>
          <a:p>
            <a:r>
              <a:rPr lang="en-GB" sz="2800" dirty="0"/>
              <a:t>Set up in 2010 to monitor “real world” safety and effectiveness of biologic therapies in treatment of SLE, compared to standard, immunosuppressive therapies </a:t>
            </a:r>
          </a:p>
          <a:p>
            <a:r>
              <a:rPr lang="en-GB" sz="2800" dirty="0"/>
              <a:t>UK-wide multi-centre observational cohort study - 60+ centres signed up</a:t>
            </a:r>
          </a:p>
          <a:p>
            <a:r>
              <a:rPr lang="en-GB" sz="2800" dirty="0"/>
              <a:t>UKCRN portfolio ID: 8251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0" r="12050"/>
          <a:stretch/>
        </p:blipFill>
        <p:spPr bwMode="auto">
          <a:xfrm>
            <a:off x="5574683" y="1268760"/>
            <a:ext cx="344383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263594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an Adverse Event?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4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u="sng" dirty="0">
                <a:cs typeface="Aparajita" panose="020B0604020202020204" pitchFamily="34" charset="0"/>
              </a:rPr>
              <a:t>Does not necessarily have causal relationship with treatment</a:t>
            </a:r>
          </a:p>
          <a:p>
            <a:pPr>
              <a:lnSpc>
                <a:spcPct val="90000"/>
              </a:lnSpc>
            </a:pPr>
            <a:endParaRPr lang="en-GB" altLang="en-US" sz="2800" u="sng" dirty="0">
              <a:cs typeface="Aparajita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800" dirty="0">
                <a:cs typeface="Aparajita" panose="020B0604020202020204" pitchFamily="34" charset="0"/>
              </a:rPr>
              <a:t>Applies equally to standard therapy cohort and biologic cohort even if the patient is not currently on any systemic treatment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6472436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1784"/>
            <a:ext cx="8073008" cy="1143000"/>
          </a:xfrm>
        </p:spPr>
        <p:txBody>
          <a:bodyPr/>
          <a:lstStyle/>
          <a:p>
            <a:r>
              <a:rPr lang="en-GB" dirty="0"/>
              <a:t>An event is serious if it results in…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539208"/>
          </a:xfrm>
        </p:spPr>
        <p:txBody>
          <a:bodyPr/>
          <a:lstStyle/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Death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Overnight hospitalisation / prolonging an existing hospitalisation 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Significant loss of function or disability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Congenital malformation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Life threatening (immediately) 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IV antibiotics, antifungals or antivirals</a:t>
            </a:r>
          </a:p>
          <a:p>
            <a:r>
              <a:rPr lang="en-GB" sz="2800" dirty="0">
                <a:latin typeface="Calibri" pitchFamily="34" charset="0"/>
                <a:cs typeface="Aparajita" panose="020B0604020202020204" pitchFamily="34" charset="0"/>
              </a:rPr>
              <a:t>Medically important event (events of special interest)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8101071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Events of </a:t>
            </a:r>
            <a:r>
              <a:rPr lang="en-GB"/>
              <a:t>Special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79296" cy="5001419"/>
          </a:xfrm>
        </p:spPr>
        <p:txBody>
          <a:bodyPr/>
          <a:lstStyle/>
          <a:p>
            <a:r>
              <a:rPr lang="en-GB" sz="2400" dirty="0"/>
              <a:t>Aplastic anaemia / </a:t>
            </a:r>
            <a:r>
              <a:rPr lang="en-GB" sz="2400" dirty="0" err="1"/>
              <a:t>pancytopaenia</a:t>
            </a:r>
            <a:r>
              <a:rPr lang="en-GB" sz="2400" dirty="0"/>
              <a:t> / </a:t>
            </a:r>
            <a:r>
              <a:rPr lang="en-GB" sz="2400" dirty="0" err="1"/>
              <a:t>neutropaenia</a:t>
            </a:r>
            <a:r>
              <a:rPr lang="en-GB" sz="2400" dirty="0"/>
              <a:t> </a:t>
            </a:r>
          </a:p>
          <a:p>
            <a:r>
              <a:rPr lang="en-GB" sz="2400" dirty="0"/>
              <a:t>Serious infection (any pathogen including viral) </a:t>
            </a:r>
          </a:p>
          <a:p>
            <a:r>
              <a:rPr lang="en-GB" sz="2400" dirty="0"/>
              <a:t>Tuberculosis </a:t>
            </a:r>
          </a:p>
          <a:p>
            <a:r>
              <a:rPr lang="en-GB" sz="2400" dirty="0"/>
              <a:t>Neurological event </a:t>
            </a:r>
          </a:p>
          <a:p>
            <a:r>
              <a:rPr lang="en-GB" sz="2400" dirty="0"/>
              <a:t>Malignancy (non-haematological including skin cancer and Bowen’s disease) </a:t>
            </a:r>
          </a:p>
          <a:p>
            <a:r>
              <a:rPr lang="en-GB" sz="2400" dirty="0"/>
              <a:t>Lymphoproliferative malignancy </a:t>
            </a:r>
          </a:p>
          <a:p>
            <a:r>
              <a:rPr lang="en-GB" sz="2400" dirty="0"/>
              <a:t>Pregnancy </a:t>
            </a:r>
          </a:p>
          <a:p>
            <a:r>
              <a:rPr lang="en-GB" sz="2400" dirty="0"/>
              <a:t>Serious immunologic reaction / Infusion Reaction / anaphylaxis </a:t>
            </a:r>
          </a:p>
          <a:p>
            <a:r>
              <a:rPr lang="en-GB" sz="2400" dirty="0"/>
              <a:t>Serious Congestive Heart Failure </a:t>
            </a:r>
          </a:p>
        </p:txBody>
      </p:sp>
    </p:spTree>
    <p:extLst>
      <p:ext uri="{BB962C8B-B14F-4D97-AF65-F5344CB8AC3E}">
        <p14:creationId xmlns:p14="http://schemas.microsoft.com/office/powerpoint/2010/main" val="42741962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rgbClr val="7030A0"/>
                </a:solidFill>
              </a:rPr>
              <a:t>Background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9552" y="4445843"/>
            <a:ext cx="8363151" cy="1935485"/>
            <a:chOff x="539552" y="4157811"/>
            <a:chExt cx="8363151" cy="1935485"/>
          </a:xfrm>
        </p:grpSpPr>
        <p:cxnSp>
          <p:nvCxnSpPr>
            <p:cNvPr id="9" name="Straight Connector 8"/>
            <p:cNvCxnSpPr/>
            <p:nvPr/>
          </p:nvCxnSpPr>
          <p:spPr bwMode="auto">
            <a:xfrm>
              <a:off x="2272961" y="4745186"/>
              <a:ext cx="0" cy="134811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auto">
            <a:xfrm>
              <a:off x="5889423" y="4737248"/>
              <a:ext cx="0" cy="135604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>
              <a:off x="8299515" y="4737248"/>
              <a:ext cx="0" cy="135604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>
              <a:off x="3479335" y="4737248"/>
              <a:ext cx="0" cy="135604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1672430" y="4737248"/>
              <a:ext cx="0" cy="135604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ight Arrow 15"/>
            <p:cNvSpPr/>
            <p:nvPr/>
          </p:nvSpPr>
          <p:spPr bwMode="auto">
            <a:xfrm>
              <a:off x="1062462" y="5085184"/>
              <a:ext cx="7230273" cy="893762"/>
            </a:xfrm>
            <a:prstGeom prst="rightArrow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tx1"/>
                  </a:solidFill>
                </a:rPr>
                <a:t>Information collected for </a:t>
              </a:r>
              <a:r>
                <a:rPr lang="en-GB" sz="2000" u="sng" dirty="0">
                  <a:solidFill>
                    <a:schemeClr val="tx1"/>
                  </a:solidFill>
                </a:rPr>
                <a:t>at least </a:t>
              </a:r>
              <a:r>
                <a:rPr lang="en-GB" sz="2000" dirty="0">
                  <a:solidFill>
                    <a:schemeClr val="tx1"/>
                  </a:solidFill>
                </a:rPr>
                <a:t>3 years</a:t>
              </a:r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>
              <a:off x="1069242" y="4718198"/>
              <a:ext cx="0" cy="137509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/>
          </p:nvGrpSpPr>
          <p:grpSpPr>
            <a:xfrm>
              <a:off x="539552" y="4157811"/>
              <a:ext cx="8363151" cy="626141"/>
              <a:chOff x="539552" y="4157811"/>
              <a:chExt cx="8363151" cy="626141"/>
            </a:xfrm>
          </p:grpSpPr>
          <p:sp>
            <p:nvSpPr>
              <p:cNvPr id="18" name="TextBox 17"/>
              <p:cNvSpPr txBox="1"/>
              <p:nvPr/>
            </p:nvSpPr>
            <p:spPr bwMode="auto">
              <a:xfrm>
                <a:off x="539552" y="4157811"/>
                <a:ext cx="1008111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GB" sz="1600" dirty="0">
                    <a:solidFill>
                      <a:schemeClr val="tx1"/>
                    </a:solidFill>
                    <a:cs typeface="Calibri" pitchFamily="34" charset="0"/>
                  </a:rPr>
                  <a:t>Baseline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 bwMode="auto">
              <a:xfrm>
                <a:off x="1772816" y="4168924"/>
                <a:ext cx="1070993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1600" dirty="0">
                    <a:solidFill>
                      <a:schemeClr val="tx1"/>
                    </a:solidFill>
                    <a:cs typeface="Calibri" pitchFamily="34" charset="0"/>
                  </a:rPr>
                  <a:t>6 months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 bwMode="auto">
              <a:xfrm>
                <a:off x="3173118" y="4168924"/>
                <a:ext cx="909404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1600" dirty="0">
                    <a:solidFill>
                      <a:schemeClr val="tx1"/>
                    </a:solidFill>
                    <a:cs typeface="Calibri" pitchFamily="34" charset="0"/>
                  </a:rPr>
                  <a:t>1 year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 bwMode="auto">
              <a:xfrm>
                <a:off x="4283968" y="4168924"/>
                <a:ext cx="4618735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1600" dirty="0">
                    <a:solidFill>
                      <a:schemeClr val="tx1"/>
                    </a:solidFill>
                    <a:cs typeface="Calibri" pitchFamily="34" charset="0"/>
                  </a:rPr>
                  <a:t>Annual questionnaires for at least 2 more years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 bwMode="auto">
              <a:xfrm>
                <a:off x="1115618" y="4445398"/>
                <a:ext cx="1098115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GB" sz="1600" dirty="0">
                    <a:solidFill>
                      <a:schemeClr val="tx1"/>
                    </a:solidFill>
                    <a:cs typeface="Calibri" pitchFamily="34" charset="0"/>
                  </a:rPr>
                  <a:t>3 months</a:t>
                </a:r>
              </a:p>
            </p:txBody>
          </p:sp>
        </p:grpSp>
      </p:grpSp>
      <p:sp>
        <p:nvSpPr>
          <p:cNvPr id="23" name="Rounded Rectangle 22"/>
          <p:cNvSpPr/>
          <p:nvPr/>
        </p:nvSpPr>
        <p:spPr bwMode="auto">
          <a:xfrm>
            <a:off x="1331640" y="2726876"/>
            <a:ext cx="2649600" cy="173008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GB" sz="2000" b="1" dirty="0"/>
              <a:t>Biologics Cohort: </a:t>
            </a:r>
            <a:endParaRPr lang="en-GB" sz="2000" dirty="0"/>
          </a:p>
          <a:p>
            <a:pPr algn="ctr">
              <a:defRPr/>
            </a:pPr>
            <a:r>
              <a:rPr lang="en-GB" sz="2000" dirty="0"/>
              <a:t>Newly starting a </a:t>
            </a:r>
          </a:p>
          <a:p>
            <a:pPr algn="ctr">
              <a:defRPr/>
            </a:pPr>
            <a:r>
              <a:rPr lang="en-GB" sz="2000" b="1" u="sng" dirty="0"/>
              <a:t>new</a:t>
            </a:r>
            <a:r>
              <a:rPr lang="en-GB" sz="2000" dirty="0"/>
              <a:t> biologic therapy, or starting a retreatment course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4660204" y="2726877"/>
            <a:ext cx="2648100" cy="1718966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</a:rPr>
              <a:t>Control cohort: </a:t>
            </a:r>
          </a:p>
          <a:p>
            <a:pPr algn="ctr">
              <a:defRPr/>
            </a:pPr>
            <a:r>
              <a:rPr lang="en-GB" sz="2000" dirty="0"/>
              <a:t>Newly starting a standard therapy</a:t>
            </a:r>
          </a:p>
          <a:p>
            <a:pPr algn="ctr">
              <a:defRPr/>
            </a:pPr>
            <a:endParaRPr lang="en-GB" sz="2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sz="2000" b="1" dirty="0">
                <a:solidFill>
                  <a:schemeClr val="tx1"/>
                </a:solidFill>
              </a:rPr>
              <a:t>*Biologically naïve*</a:t>
            </a:r>
          </a:p>
          <a:p>
            <a:pPr algn="ctr">
              <a:defRPr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2308311" y="1196752"/>
            <a:ext cx="4285023" cy="1440160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GB" sz="2000" b="1" dirty="0"/>
              <a:t>All Participants</a:t>
            </a:r>
            <a:r>
              <a:rPr lang="en-GB" sz="2000" dirty="0"/>
              <a:t>:</a:t>
            </a:r>
          </a:p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Diagnosis of SLE</a:t>
            </a:r>
          </a:p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≥5 years old</a:t>
            </a:r>
          </a:p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Willing and able to provide consent</a:t>
            </a:r>
          </a:p>
        </p:txBody>
      </p:sp>
    </p:spTree>
    <p:extLst>
      <p:ext uri="{BB962C8B-B14F-4D97-AF65-F5344CB8AC3E}">
        <p14:creationId xmlns:p14="http://schemas.microsoft.com/office/powerpoint/2010/main" val="131842293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/>
              <a:t>Biologics Cohort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856984" cy="54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b="1" dirty="0"/>
              <a:t>Eligibility: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dirty="0"/>
              <a:t>Starting a new biologic </a:t>
            </a:r>
            <a:r>
              <a:rPr lang="en-GB" b="1" dirty="0"/>
              <a:t>for the first </a:t>
            </a:r>
            <a:r>
              <a:rPr lang="en-GB" dirty="0"/>
              <a:t>time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en-GB" dirty="0"/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600" dirty="0"/>
              <a:t>Can have previously received a different biologic therapy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600" dirty="0"/>
              <a:t>Must be consented </a:t>
            </a:r>
            <a:r>
              <a:rPr lang="en-GB" sz="2600" b="1" dirty="0"/>
              <a:t>within 12 months </a:t>
            </a:r>
            <a:r>
              <a:rPr lang="en-GB" sz="2600" dirty="0"/>
              <a:t>of starting their registration therapy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en-GB" sz="2600" dirty="0"/>
          </a:p>
          <a:p>
            <a:pPr marL="457200" lvl="1" indent="0" algn="ctr" eaLnBrk="1" hangingPunct="1">
              <a:lnSpc>
                <a:spcPct val="80000"/>
              </a:lnSpc>
              <a:buNone/>
              <a:defRPr/>
            </a:pPr>
            <a:r>
              <a:rPr lang="en-GB" sz="3000" b="1" dirty="0"/>
              <a:t>N.B. It is preferable, where possible, to recruit </a:t>
            </a:r>
            <a:r>
              <a:rPr lang="en-GB" sz="3000" b="1" u="sng" dirty="0"/>
              <a:t>prior to registration therapy</a:t>
            </a:r>
            <a:r>
              <a:rPr lang="en-GB" sz="3000" b="1" dirty="0"/>
              <a:t> so baseline patient questionnaires can be collected</a:t>
            </a:r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7145818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eaLnBrk="1" hangingPunct="1"/>
            <a:r>
              <a:rPr lang="en-GB" dirty="0"/>
              <a:t>Biologics Cohort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052736"/>
            <a:ext cx="8856984" cy="54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b="1" dirty="0"/>
              <a:t>Eligibility:</a:t>
            </a:r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en-GB" sz="8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dirty="0"/>
              <a:t>Starting a </a:t>
            </a:r>
            <a:r>
              <a:rPr lang="en-GB" b="1" dirty="0"/>
              <a:t>retreatment</a:t>
            </a:r>
            <a:r>
              <a:rPr lang="en-GB" dirty="0"/>
              <a:t> of a biologic therapy previously received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dirty="0"/>
              <a:t>Relevant for episodic / response-to-flare therapies such as Rituximab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600" dirty="0"/>
              <a:t> Can have received several previous treatments with the same therapy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GB" sz="2600" dirty="0"/>
              <a:t>Must be consented </a:t>
            </a:r>
            <a:r>
              <a:rPr lang="en-GB" sz="2600" b="1" dirty="0"/>
              <a:t>within 12 months </a:t>
            </a:r>
            <a:r>
              <a:rPr lang="en-GB" sz="2600" dirty="0"/>
              <a:t>of starting their retreatment</a:t>
            </a:r>
          </a:p>
          <a:p>
            <a:pPr marL="914400" lvl="2" indent="0" eaLnBrk="1" hangingPunct="1">
              <a:lnSpc>
                <a:spcPct val="80000"/>
              </a:lnSpc>
              <a:buNone/>
              <a:defRPr/>
            </a:pPr>
            <a:endParaRPr lang="en-GB" sz="26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defRPr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5730944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Control cohort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dirty="0"/>
              <a:t>Control recruits are important for us to have an adequate comparison cohort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b="1" dirty="0"/>
              <a:t>Eligibility: 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sz="2400" dirty="0"/>
              <a:t>Receiving MMF, azathioprine, </a:t>
            </a:r>
            <a:r>
              <a:rPr lang="en-GB" sz="2400" dirty="0" err="1"/>
              <a:t>ciclosporin</a:t>
            </a:r>
            <a:r>
              <a:rPr lang="en-GB" sz="2400" dirty="0"/>
              <a:t>, cyclophosphamide or tacrolimus </a:t>
            </a:r>
            <a:r>
              <a:rPr lang="en-GB" sz="2400" b="1" dirty="0"/>
              <a:t>for the first time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sz="2400" dirty="0"/>
              <a:t>Can have previously received a different control therapy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sz="2400" dirty="0"/>
              <a:t>Must be consented </a:t>
            </a:r>
            <a:r>
              <a:rPr lang="en-GB" sz="2400" b="1" dirty="0"/>
              <a:t>within 1 month </a:t>
            </a:r>
            <a:r>
              <a:rPr lang="en-GB" sz="2400" dirty="0"/>
              <a:t>of starting their control therapy – invitation letter can be posted out to patient before clinic visit to help with this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sz="2400" b="1" dirty="0"/>
              <a:t>Biologically naïve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en-GB" sz="2400" dirty="0"/>
              <a:t>Not eligible if only receiving methotrexate or hydroxychloroquine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66077433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88640"/>
            <a:ext cx="5952661" cy="980728"/>
          </a:xfrm>
        </p:spPr>
        <p:txBody>
          <a:bodyPr>
            <a:noAutofit/>
          </a:bodyPr>
          <a:lstStyle/>
          <a:p>
            <a:r>
              <a:rPr lang="en-GB" sz="2400" dirty="0"/>
              <a:t>How to register and follow- up a patient on the BILAG BR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01800" y="1424908"/>
            <a:ext cx="864096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87956" y="3141793"/>
            <a:ext cx="1152128" cy="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243839" y="1459164"/>
            <a:ext cx="768085" cy="448665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</p:cNvCxnSpPr>
          <p:nvPr/>
        </p:nvCxnSpPr>
        <p:spPr>
          <a:xfrm flipH="1">
            <a:off x="5796136" y="3735667"/>
            <a:ext cx="576064" cy="724271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9405" y="5654022"/>
            <a:ext cx="8045189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+mj-lt"/>
              </a:rPr>
              <a:t>6. </a:t>
            </a:r>
            <a:r>
              <a:rPr lang="en-GB" sz="1400" dirty="0">
                <a:latin typeface="+mj-lt"/>
              </a:rPr>
              <a:t>You will be able to complete the follow up questionnaires for this patient online at</a:t>
            </a:r>
            <a:r>
              <a:rPr lang="en-GB" sz="1400" dirty="0">
                <a:solidFill>
                  <a:schemeClr val="accent2"/>
                </a:solidFill>
                <a:latin typeface="+mj-lt"/>
              </a:rPr>
              <a:t>: 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https://sites.manchester.ac.uk/bilag/ 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400" dirty="0">
                <a:latin typeface="+mj-lt"/>
              </a:rPr>
              <a:t>When you log in to the database you will be able to see which follow up forms are due, overdue and which are due in the next six month period. 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3396" y="1053790"/>
            <a:ext cx="3552395" cy="7422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1. </a:t>
            </a:r>
            <a:r>
              <a:rPr lang="en-GB" sz="1400" dirty="0">
                <a:solidFill>
                  <a:schemeClr val="tx1"/>
                </a:solidFill>
              </a:rPr>
              <a:t>Obtain consent from the patient (they must have had the information sheet for at least 24 hours before consent is obtained).</a:t>
            </a:r>
          </a:p>
          <a:p>
            <a:pPr algn="ctr"/>
            <a:endParaRPr lang="en-GB" sz="3200" dirty="0"/>
          </a:p>
        </p:txBody>
      </p:sp>
      <p:sp>
        <p:nvSpPr>
          <p:cNvPr id="39" name="Rectangle 38"/>
          <p:cNvSpPr/>
          <p:nvPr/>
        </p:nvSpPr>
        <p:spPr>
          <a:xfrm>
            <a:off x="1403648" y="4531036"/>
            <a:ext cx="6532128" cy="10518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</a:endParaRPr>
          </a:p>
          <a:p>
            <a:pPr algn="ctr"/>
            <a:r>
              <a:rPr lang="en-GB" sz="1400" b="1" dirty="0">
                <a:solidFill>
                  <a:schemeClr val="tx1"/>
                </a:solidFill>
              </a:rPr>
              <a:t>5. </a:t>
            </a:r>
            <a:r>
              <a:rPr lang="en-GB" sz="1400" dirty="0">
                <a:solidFill>
                  <a:schemeClr val="tx1"/>
                </a:solidFill>
              </a:rPr>
              <a:t>Complete a baseline questionnaire and the associated BILAG 2004 index, SLEDAI2K and SLICC DI for the patient to correspond to the </a:t>
            </a:r>
            <a:r>
              <a:rPr lang="en-GB" sz="1400" b="1" u="sng" dirty="0">
                <a:solidFill>
                  <a:schemeClr val="tx1"/>
                </a:solidFill>
              </a:rPr>
              <a:t>time they received their treatment</a:t>
            </a:r>
            <a:endParaRPr lang="en-GB" sz="8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Use patient medical notes to completed any missed baseline, 3 month or 6 month visits for retrospectively recruited patients</a:t>
            </a:r>
          </a:p>
          <a:p>
            <a:pPr algn="ctr"/>
            <a:endParaRPr lang="en-GB" sz="3200" dirty="0"/>
          </a:p>
        </p:txBody>
      </p:sp>
      <p:sp>
        <p:nvSpPr>
          <p:cNvPr id="49" name="Rectangle 48"/>
          <p:cNvSpPr/>
          <p:nvPr/>
        </p:nvSpPr>
        <p:spPr>
          <a:xfrm>
            <a:off x="5340084" y="2614756"/>
            <a:ext cx="3048339" cy="1052425"/>
          </a:xfrm>
          <a:prstGeom prst="rect">
            <a:avLst/>
          </a:prstGeom>
          <a:solidFill>
            <a:srgbClr val="CC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4. </a:t>
            </a:r>
            <a:r>
              <a:rPr lang="en-GB" sz="1400" dirty="0">
                <a:solidFill>
                  <a:schemeClr val="tx1"/>
                </a:solidFill>
              </a:rPr>
              <a:t>Study team will enter the patient details onto the database and let you know the record is available for editing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44075" y="3578555"/>
            <a:ext cx="153617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/>
              <a:t> </a:t>
            </a:r>
            <a:endParaRPr lang="en-GB" sz="1000" dirty="0"/>
          </a:p>
        </p:txBody>
      </p:sp>
      <p:sp>
        <p:nvSpPr>
          <p:cNvPr id="47" name="Rectangle 46"/>
          <p:cNvSpPr/>
          <p:nvPr/>
        </p:nvSpPr>
        <p:spPr>
          <a:xfrm>
            <a:off x="5011924" y="1116880"/>
            <a:ext cx="3912436" cy="6253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2. </a:t>
            </a:r>
            <a:r>
              <a:rPr lang="en-GB" sz="1400" dirty="0">
                <a:solidFill>
                  <a:schemeClr val="tx1"/>
                </a:solidFill>
              </a:rPr>
              <a:t>Give the </a:t>
            </a:r>
            <a:r>
              <a:rPr lang="en-GB" sz="1400" u="sng" dirty="0">
                <a:solidFill>
                  <a:schemeClr val="tx1"/>
                </a:solidFill>
              </a:rPr>
              <a:t>prospective</a:t>
            </a:r>
            <a:r>
              <a:rPr lang="en-GB" sz="1400" dirty="0">
                <a:solidFill>
                  <a:schemeClr val="tx1"/>
                </a:solidFill>
              </a:rPr>
              <a:t> patient the patient questionnaires if possible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0" y="1914935"/>
            <a:ext cx="4872837" cy="2816156"/>
            <a:chOff x="289076" y="3516803"/>
            <a:chExt cx="2707877" cy="3187084"/>
          </a:xfrm>
        </p:grpSpPr>
        <p:sp>
          <p:nvSpPr>
            <p:cNvPr id="40" name="Rectangle 39"/>
            <p:cNvSpPr/>
            <p:nvPr/>
          </p:nvSpPr>
          <p:spPr>
            <a:xfrm>
              <a:off x="302785" y="3548276"/>
              <a:ext cx="2694168" cy="284927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3175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89076" y="3516803"/>
              <a:ext cx="2694167" cy="31870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GB" sz="1400" b="1" dirty="0">
                  <a:latin typeface="+mj-lt"/>
                </a:rPr>
                <a:t>3. </a:t>
              </a:r>
              <a:r>
                <a:rPr lang="en-GB" sz="1400" dirty="0">
                  <a:latin typeface="+mj-lt"/>
                </a:rPr>
                <a:t>Post a copy of the registration form and consent form to the BILAG BR study offices. </a:t>
              </a:r>
            </a:p>
            <a:p>
              <a:pPr algn="just"/>
              <a:r>
                <a:rPr lang="en-GB" sz="1400" dirty="0">
                  <a:latin typeface="+mj-lt"/>
                </a:rPr>
                <a:t>If you can </a:t>
              </a:r>
              <a:r>
                <a:rPr lang="en-GB" sz="1400" b="1" dirty="0">
                  <a:latin typeface="+mj-lt"/>
                </a:rPr>
                <a:t>encrypt emails </a:t>
              </a:r>
              <a:r>
                <a:rPr lang="en-GB" sz="1400" dirty="0">
                  <a:latin typeface="+mj-lt"/>
                </a:rPr>
                <a:t>you can send documents this way but </a:t>
              </a:r>
              <a:r>
                <a:rPr lang="en-GB" sz="1400" b="1" dirty="0">
                  <a:latin typeface="+mj-lt"/>
                </a:rPr>
                <a:t>please don’t send via ‘normal’ email as it’s not secure for sending personal data. </a:t>
              </a:r>
            </a:p>
            <a:p>
              <a:pPr algn="just"/>
              <a:r>
                <a:rPr lang="en-GB" sz="1400" b="1" dirty="0">
                  <a:latin typeface="+mj-lt"/>
                </a:rPr>
                <a:t>To quickly get a new recruit added to the study database:</a:t>
              </a:r>
            </a:p>
            <a:p>
              <a:pPr algn="just"/>
              <a:r>
                <a:rPr lang="en-GB" sz="1400" dirty="0">
                  <a:latin typeface="+mj-lt"/>
                </a:rPr>
                <a:t>email study team with participant’s study ID, plus: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GB" sz="1300" dirty="0">
                  <a:latin typeface="+mj-lt"/>
                </a:rPr>
                <a:t>Registration drug and start date (trade name)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GB" sz="1300" dirty="0">
                  <a:latin typeface="+mj-lt"/>
                </a:rPr>
                <a:t>consent date,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GB" sz="1300" dirty="0">
                  <a:latin typeface="+mj-lt"/>
                </a:rPr>
                <a:t>month and year of birth </a:t>
              </a:r>
              <a:r>
                <a:rPr lang="en-GB" sz="1300" b="1" u="sng" dirty="0">
                  <a:latin typeface="+mj-lt"/>
                </a:rPr>
                <a:t>only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GB" sz="1300" dirty="0">
                  <a:latin typeface="+mj-lt"/>
                </a:rPr>
                <a:t>gender </a:t>
              </a: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en-GB" sz="1300" dirty="0">
                  <a:latin typeface="+mj-lt"/>
                </a:rPr>
                <a:t>treatment group (1</a:t>
              </a:r>
              <a:r>
                <a:rPr lang="en-GB" sz="1300" baseline="30000" dirty="0">
                  <a:latin typeface="+mj-lt"/>
                </a:rPr>
                <a:t>st</a:t>
              </a:r>
              <a:r>
                <a:rPr lang="en-GB" sz="1300" dirty="0">
                  <a:latin typeface="+mj-lt"/>
                </a:rPr>
                <a:t> bio/retreated bio/bio starting new/control)</a:t>
              </a:r>
            </a:p>
            <a:p>
              <a:pPr algn="just"/>
              <a:endParaRPr lang="en-GB" sz="14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06422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Registration Process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dirty="0"/>
              <a:t>The centre will allocate the patient a unique ID, consisting of a composite ID number made up from the centre’s 2-digit ID and a participant 3-digit code.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GB" dirty="0"/>
              <a:t>The first patient at each centre will be ##001, where ## represents the centre ID, the next will be ##002, and so on.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sz="1400" dirty="0"/>
          </a:p>
          <a:p>
            <a:pPr marL="0" indent="0" algn="ctr" eaLnBrk="1" hangingPunct="1">
              <a:lnSpc>
                <a:spcPct val="80000"/>
              </a:lnSpc>
              <a:buNone/>
              <a:defRPr/>
            </a:pPr>
            <a:r>
              <a:rPr lang="en-GB" dirty="0">
                <a:solidFill>
                  <a:srgbClr val="FF0000"/>
                </a:solidFill>
              </a:rPr>
              <a:t>YOUR SITE IS CENTRE: ## (first recruit was therefore ##001)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7604761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5411</TotalTime>
  <Words>2312</Words>
  <Application>Microsoft Office PowerPoint</Application>
  <PresentationFormat>On-screen Show (4:3)</PresentationFormat>
  <Paragraphs>269</Paragraphs>
  <Slides>32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Office Theme</vt:lpstr>
      <vt:lpstr>Worksheet</vt:lpstr>
      <vt:lpstr>BILAG Biologics Prospective Cohort </vt:lpstr>
      <vt:lpstr>Background</vt:lpstr>
      <vt:lpstr>Background</vt:lpstr>
      <vt:lpstr>Background</vt:lpstr>
      <vt:lpstr>Biologics Cohort</vt:lpstr>
      <vt:lpstr>Biologics Cohort</vt:lpstr>
      <vt:lpstr>Control cohort</vt:lpstr>
      <vt:lpstr>How to register and follow- up a patient on the BILAG BR</vt:lpstr>
      <vt:lpstr>Registration Process</vt:lpstr>
      <vt:lpstr>PowerPoint Presentation</vt:lpstr>
      <vt:lpstr>PowerPoint Presentation</vt:lpstr>
      <vt:lpstr>Follow-up</vt:lpstr>
      <vt:lpstr>The 12 month recruitment window for biologics patients means…</vt:lpstr>
      <vt:lpstr>Prospective Recruitment</vt:lpstr>
      <vt:lpstr>Retrospective Recruitment (Biologic cohort only)</vt:lpstr>
      <vt:lpstr>Samples</vt:lpstr>
      <vt:lpstr>Rituximab re-treatment / new biologic prescribed</vt:lpstr>
      <vt:lpstr>Re-treatment with biosimilars prescribed</vt:lpstr>
      <vt:lpstr>Switching therapy</vt:lpstr>
      <vt:lpstr>NHSE / NICE</vt:lpstr>
      <vt:lpstr>Categories of biologic patients</vt:lpstr>
      <vt:lpstr>Biosimilars</vt:lpstr>
      <vt:lpstr>Database</vt:lpstr>
      <vt:lpstr>Study contact Details</vt:lpstr>
      <vt:lpstr>Past/ongoing analyses</vt:lpstr>
      <vt:lpstr>Output to date</vt:lpstr>
      <vt:lpstr>Some output to date</vt:lpstr>
      <vt:lpstr>Adverse Events</vt:lpstr>
      <vt:lpstr>What is an Adverse Event?</vt:lpstr>
      <vt:lpstr>What is an Adverse Event?</vt:lpstr>
      <vt:lpstr>An event is serious if it results in…</vt:lpstr>
      <vt:lpstr>Events of Special Interest</vt:lpstr>
    </vt:vector>
  </TitlesOfParts>
  <Company>The 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Morgan</dc:creator>
  <dc:description>arc Unit template based on the University guidelines</dc:description>
  <cp:lastModifiedBy>Emily Sutton</cp:lastModifiedBy>
  <cp:revision>271</cp:revision>
  <cp:lastPrinted>2015-05-08T12:39:59Z</cp:lastPrinted>
  <dcterms:created xsi:type="dcterms:W3CDTF">2005-02-09T10:04:47Z</dcterms:created>
  <dcterms:modified xsi:type="dcterms:W3CDTF">2023-10-10T15:35:52Z</dcterms:modified>
</cp:coreProperties>
</file>