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257" r:id="rId3"/>
    <p:sldId id="312" r:id="rId4"/>
    <p:sldId id="313" r:id="rId5"/>
    <p:sldId id="281" r:id="rId6"/>
    <p:sldId id="285" r:id="rId7"/>
    <p:sldId id="260" r:id="rId8"/>
    <p:sldId id="295" r:id="rId9"/>
    <p:sldId id="296" r:id="rId10"/>
    <p:sldId id="310" r:id="rId11"/>
    <p:sldId id="307" r:id="rId12"/>
    <p:sldId id="297" r:id="rId13"/>
    <p:sldId id="274" r:id="rId14"/>
    <p:sldId id="258" r:id="rId15"/>
    <p:sldId id="287" r:id="rId16"/>
    <p:sldId id="271" r:id="rId17"/>
    <p:sldId id="302" r:id="rId18"/>
    <p:sldId id="306" r:id="rId19"/>
    <p:sldId id="284" r:id="rId20"/>
    <p:sldId id="264" r:id="rId21"/>
    <p:sldId id="275" r:id="rId22"/>
    <p:sldId id="304" r:id="rId23"/>
    <p:sldId id="311" r:id="rId24"/>
    <p:sldId id="276" r:id="rId25"/>
    <p:sldId id="269" r:id="rId26"/>
    <p:sldId id="286" r:id="rId27"/>
    <p:sldId id="261" r:id="rId28"/>
    <p:sldId id="262" r:id="rId29"/>
    <p:sldId id="283" r:id="rId30"/>
    <p:sldId id="300" r:id="rId31"/>
    <p:sldId id="298" r:id="rId32"/>
    <p:sldId id="263" r:id="rId33"/>
    <p:sldId id="289" r:id="rId34"/>
    <p:sldId id="290" r:id="rId35"/>
    <p:sldId id="299" r:id="rId36"/>
    <p:sldId id="259" r:id="rId37"/>
    <p:sldId id="317" r:id="rId38"/>
    <p:sldId id="267" r:id="rId39"/>
    <p:sldId id="308" r:id="rId40"/>
    <p:sldId id="277" r:id="rId41"/>
    <p:sldId id="301" r:id="rId42"/>
    <p:sldId id="309" r:id="rId43"/>
    <p:sldId id="273" r:id="rId44"/>
    <p:sldId id="291" r:id="rId45"/>
    <p:sldId id="292" r:id="rId46"/>
    <p:sldId id="293" r:id="rId47"/>
    <p:sldId id="294" r:id="rId48"/>
    <p:sldId id="282"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2C91"/>
    <a:srgbClr val="969696"/>
    <a:srgbClr val="6A2D8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70" autoAdjust="0"/>
  </p:normalViewPr>
  <p:slideViewPr>
    <p:cSldViewPr>
      <p:cViewPr>
        <p:scale>
          <a:sx n="66" d="100"/>
          <a:sy n="66" d="100"/>
        </p:scale>
        <p:origin x="1500" y="132"/>
      </p:cViewPr>
      <p:guideLst>
        <p:guide orient="horz" pos="2160"/>
        <p:guide pos="2880"/>
      </p:guideLst>
    </p:cSldViewPr>
  </p:slideViewPr>
  <p:outlineViewPr>
    <p:cViewPr>
      <p:scale>
        <a:sx n="33" d="100"/>
        <a:sy n="33" d="100"/>
      </p:scale>
      <p:origin x="0" y="103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DA4CB6-5727-4EE2-9495-209C059F0172}" type="datetimeFigureOut">
              <a:rPr lang="en-GB" smtClean="0"/>
              <a:t>18/02/2021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69BC6B-2124-4101-A2E4-2890F79DC915}" type="slidenum">
              <a:rPr lang="en-GB" smtClean="0"/>
              <a:t>‹#›</a:t>
            </a:fld>
            <a:endParaRPr lang="en-GB" dirty="0"/>
          </a:p>
        </p:txBody>
      </p:sp>
    </p:spTree>
    <p:extLst>
      <p:ext uri="{BB962C8B-B14F-4D97-AF65-F5344CB8AC3E}">
        <p14:creationId xmlns:p14="http://schemas.microsoft.com/office/powerpoint/2010/main" val="1383541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2667300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2283009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3255994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68359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766664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3477459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1570799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3753186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2350607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398419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6828EA-268E-4B5C-89ED-D314C27314F0}" type="datetimeFigureOut">
              <a:rPr lang="en-GB" smtClean="0"/>
              <a:t>18/02/2021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2141769-729E-4603-A280-AA713796AE2F}" type="slidenum">
              <a:rPr lang="en-GB" smtClean="0"/>
              <a:t>‹#›</a:t>
            </a:fld>
            <a:endParaRPr lang="en-GB" dirty="0"/>
          </a:p>
        </p:txBody>
      </p:sp>
    </p:spTree>
    <p:extLst>
      <p:ext uri="{BB962C8B-B14F-4D97-AF65-F5344CB8AC3E}">
        <p14:creationId xmlns:p14="http://schemas.microsoft.com/office/powerpoint/2010/main" val="4104021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6828EA-268E-4B5C-89ED-D314C27314F0}" type="datetimeFigureOut">
              <a:rPr lang="en-GB" smtClean="0"/>
              <a:t>18/02/2021</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41769-729E-4603-A280-AA713796AE2F}" type="slidenum">
              <a:rPr lang="en-GB" smtClean="0"/>
              <a:t>‹#›</a:t>
            </a:fld>
            <a:endParaRPr lang="en-GB" dirty="0"/>
          </a:p>
        </p:txBody>
      </p:sp>
    </p:spTree>
    <p:extLst>
      <p:ext uri="{BB962C8B-B14F-4D97-AF65-F5344CB8AC3E}">
        <p14:creationId xmlns:p14="http://schemas.microsoft.com/office/powerpoint/2010/main" val="3940064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v.uk/tier-4-general-visa/apply" TargetMode="External"/><Relationship Id="rId2" Type="http://schemas.openxmlformats.org/officeDocument/2006/relationships/hyperlink" Target="http://www.studentsupport.manchester.ac.uk/immigration-and-visas/visas-and-application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documents.manchester.ac.uk/display.aspx?DocID=2871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gov.uk/tb-test-visa/countries-where-you-need-a-tb-test-to-enter-the-uk"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gov.uk/guidance/immigration-rules/appendix-atas-academic-technology-approval-scheme-ata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v.uk/check-uk-visa"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ov.uk/guidance/immigration-rules/appendix-st-student"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studentsupport.manchester.ac.uk/immigration-and-visas/visas-and-application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mailto:visa@manchester.ac.uk"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mailto:visa@Manchester.ac.uk" TargetMode="External"/><Relationship Id="rId2" Type="http://schemas.openxmlformats.org/officeDocument/2006/relationships/hyperlink" Target="http://documents.manchester.ac.uk/display.aspx?DocID=6507"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documents.manchester.ac.uk/display.aspx?DocID=6507"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mailto:ssc@manchester.ac.uk" TargetMode="External"/><Relationship Id="rId2" Type="http://schemas.openxmlformats.org/officeDocument/2006/relationships/hyperlink" Target="https://www.gov.uk/register-with-the-police"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www.studentsupport.manchester.ac.uk/immigration-and-visas/" TargetMode="External"/><Relationship Id="rId2" Type="http://schemas.openxmlformats.org/officeDocument/2006/relationships/hyperlink" Target="mailto:visa@manchester.ac.uk" TargetMode="External"/><Relationship Id="rId1" Type="http://schemas.openxmlformats.org/officeDocument/2006/relationships/slideLayout" Target="../slideLayouts/slideLayout2.xml"/><Relationship Id="rId4" Type="http://schemas.openxmlformats.org/officeDocument/2006/relationships/hyperlink" Target="mailto:CAStuitionfees@manchester.ac.uk"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v.uk/find-a-visa-application-centr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ar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38" y="-45130"/>
            <a:ext cx="9167874" cy="690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814384" y="2780928"/>
            <a:ext cx="7515232" cy="2026572"/>
          </a:xfrm>
          <a:solidFill>
            <a:srgbClr val="FFFFFF">
              <a:alpha val="80000"/>
            </a:srgbClr>
          </a:solidFill>
        </p:spPr>
        <p:txBody>
          <a:bodyPr>
            <a:normAutofit/>
          </a:bodyPr>
          <a:lstStyle/>
          <a:p>
            <a:r>
              <a:rPr lang="en-GB" sz="4000" b="1" dirty="0" smtClean="0">
                <a:solidFill>
                  <a:srgbClr val="7030A0"/>
                </a:solidFill>
              </a:rPr>
              <a:t>Student Visa Application:</a:t>
            </a:r>
            <a:br>
              <a:rPr lang="en-GB" sz="4000" b="1" dirty="0" smtClean="0">
                <a:solidFill>
                  <a:srgbClr val="7030A0"/>
                </a:solidFill>
              </a:rPr>
            </a:br>
            <a:r>
              <a:rPr lang="en-GB" sz="4000" b="1" dirty="0" smtClean="0">
                <a:solidFill>
                  <a:srgbClr val="7030A0"/>
                </a:solidFill>
              </a:rPr>
              <a:t>Applying from Overseas</a:t>
            </a:r>
            <a:endParaRPr lang="en-GB" sz="3600" dirty="0">
              <a:solidFill>
                <a:srgbClr val="7030A0"/>
              </a:solidFill>
            </a:endParaRPr>
          </a:p>
        </p:txBody>
      </p:sp>
      <p:sp>
        <p:nvSpPr>
          <p:cNvPr id="8" name="Title 1"/>
          <p:cNvSpPr txBox="1">
            <a:spLocks/>
          </p:cNvSpPr>
          <p:nvPr/>
        </p:nvSpPr>
        <p:spPr>
          <a:xfrm>
            <a:off x="6613010" y="261590"/>
            <a:ext cx="2135454" cy="711473"/>
          </a:xfrm>
          <a:prstGeom prst="rect">
            <a:avLst/>
          </a:prstGeom>
          <a:solidFill>
            <a:srgbClr val="6B2C91"/>
          </a:solidFill>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600"/>
              </a:spcBef>
            </a:pPr>
            <a:r>
              <a:rPr lang="en-GB" sz="1200" b="1" dirty="0" smtClean="0">
                <a:solidFill>
                  <a:schemeClr val="bg1"/>
                </a:solidFill>
                <a:latin typeface="Arial" panose="020B0604020202020204" pitchFamily="34" charset="0"/>
                <a:cs typeface="Arial" panose="020B0604020202020204" pitchFamily="34" charset="0"/>
              </a:rPr>
              <a:t>Student Immigration Team</a:t>
            </a:r>
          </a:p>
          <a:p>
            <a:pPr algn="l">
              <a:spcBef>
                <a:spcPts val="600"/>
              </a:spcBef>
            </a:pPr>
            <a:r>
              <a:rPr lang="en-GB" sz="1200" b="1" dirty="0" smtClean="0">
                <a:solidFill>
                  <a:schemeClr val="bg1"/>
                </a:solidFill>
                <a:latin typeface="Arial" panose="020B0604020202020204" pitchFamily="34" charset="0"/>
                <a:cs typeface="Arial" panose="020B0604020202020204" pitchFamily="34" charset="0"/>
              </a:rPr>
              <a:t>Student Services Centre</a:t>
            </a:r>
          </a:p>
          <a:p>
            <a:pPr algn="l">
              <a:spcBef>
                <a:spcPts val="600"/>
              </a:spcBef>
            </a:pPr>
            <a:r>
              <a:rPr lang="en-GB" sz="1200" b="1" dirty="0">
                <a:solidFill>
                  <a:schemeClr val="bg1"/>
                </a:solidFill>
                <a:latin typeface="Arial" panose="020B0604020202020204" pitchFamily="34" charset="0"/>
                <a:cs typeface="Arial" panose="020B0604020202020204" pitchFamily="34" charset="0"/>
              </a:rPr>
              <a:t>v</a:t>
            </a:r>
            <a:r>
              <a:rPr lang="en-GB" sz="1200" b="1" dirty="0" smtClean="0">
                <a:solidFill>
                  <a:schemeClr val="bg1"/>
                </a:solidFill>
                <a:latin typeface="Arial" panose="020B0604020202020204" pitchFamily="34" charset="0"/>
                <a:cs typeface="Arial" panose="020B0604020202020204" pitchFamily="34" charset="0"/>
              </a:rPr>
              <a:t>isa@manchester.ac.uk</a:t>
            </a:r>
            <a:endParaRPr lang="en-GB" sz="1200" b="1" dirty="0">
              <a:solidFill>
                <a:schemeClr val="bg1"/>
              </a:solidFill>
              <a:latin typeface="Arial" panose="020B0604020202020204" pitchFamily="34" charset="0"/>
              <a:cs typeface="Arial" panose="020B0604020202020204" pitchFamily="34" charset="0"/>
            </a:endParaRPr>
          </a:p>
        </p:txBody>
      </p:sp>
      <p:pic>
        <p:nvPicPr>
          <p:cNvPr id="9" name="Picture 3" descr="univ tab purple 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61590"/>
            <a:ext cx="17018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2732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4992" y="472480"/>
            <a:ext cx="7571184" cy="580926"/>
          </a:xfrm>
          <a:solidFill>
            <a:srgbClr val="7030A0"/>
          </a:solidFill>
        </p:spPr>
        <p:txBody>
          <a:bodyPr>
            <a:normAutofit/>
          </a:bodyPr>
          <a:lstStyle/>
          <a:p>
            <a:r>
              <a:rPr lang="en-GB" sz="3200" dirty="0" smtClean="0">
                <a:solidFill>
                  <a:schemeClr val="bg1"/>
                </a:solidFill>
              </a:rPr>
              <a:t>How to apply for a Student visa</a:t>
            </a:r>
            <a:endParaRPr lang="en-GB" sz="3200" dirty="0">
              <a:solidFill>
                <a:schemeClr val="bg1"/>
              </a:solidFill>
            </a:endParaRPr>
          </a:p>
        </p:txBody>
      </p:sp>
      <p:sp>
        <p:nvSpPr>
          <p:cNvPr id="3" name="Content Placeholder 2"/>
          <p:cNvSpPr>
            <a:spLocks noGrp="1"/>
          </p:cNvSpPr>
          <p:nvPr>
            <p:ph idx="1"/>
          </p:nvPr>
        </p:nvSpPr>
        <p:spPr>
          <a:xfrm>
            <a:off x="467544" y="1484784"/>
            <a:ext cx="8424935" cy="5256584"/>
          </a:xfrm>
        </p:spPr>
        <p:txBody>
          <a:bodyPr>
            <a:normAutofit fontScale="92500" lnSpcReduction="10000"/>
          </a:bodyPr>
          <a:lstStyle/>
          <a:p>
            <a:pPr marL="457200" indent="-457200">
              <a:buClr>
                <a:srgbClr val="7030A0"/>
              </a:buClr>
              <a:buFont typeface="+mj-lt"/>
              <a:buAutoNum type="arabicPeriod"/>
            </a:pPr>
            <a:endParaRPr lang="en-GB" sz="2000" dirty="0" smtClean="0"/>
          </a:p>
          <a:p>
            <a:pPr marL="457200" indent="-457200">
              <a:buClr>
                <a:srgbClr val="7030A0"/>
              </a:buClr>
              <a:buFont typeface="+mj-lt"/>
              <a:buAutoNum type="arabicPeriod"/>
            </a:pPr>
            <a:r>
              <a:rPr lang="en-GB" sz="2000" dirty="0" smtClean="0"/>
              <a:t>Wait for </a:t>
            </a:r>
            <a:r>
              <a:rPr lang="en-GB" sz="2000" dirty="0" smtClean="0"/>
              <a:t>your admissions team to create your CAS </a:t>
            </a:r>
            <a:endParaRPr lang="en-GB" sz="2000" dirty="0" smtClean="0"/>
          </a:p>
          <a:p>
            <a:pPr marL="714375" defTabSz="801688">
              <a:buClr>
                <a:srgbClr val="7030A0"/>
              </a:buClr>
              <a:buFont typeface="Wingdings" panose="05000000000000000000" pitchFamily="2" charset="2"/>
              <a:buChar char="Ø"/>
            </a:pPr>
            <a:r>
              <a:rPr lang="en-GB" sz="2000" dirty="0"/>
              <a:t>Read the information on our website including our guide to the </a:t>
            </a:r>
            <a:r>
              <a:rPr lang="en-GB" sz="2000" dirty="0" smtClean="0"/>
              <a:t>Student application </a:t>
            </a:r>
            <a:r>
              <a:rPr lang="en-GB" sz="2000" dirty="0"/>
              <a:t>form and our financial guide: </a:t>
            </a:r>
            <a:r>
              <a:rPr lang="en-GB" sz="2000" dirty="0" smtClean="0">
                <a:hlinkClick r:id="rId2"/>
              </a:rPr>
              <a:t>www.studentsupport.manchester.ac.uk/immigration-and-visas/visas-and-applications</a:t>
            </a:r>
            <a:r>
              <a:rPr lang="en-GB" sz="2000" dirty="0" smtClean="0">
                <a:hlinkClick r:id="rId2"/>
              </a:rPr>
              <a:t>/</a:t>
            </a:r>
            <a:endParaRPr lang="en-GB" sz="2000" dirty="0" smtClean="0"/>
          </a:p>
          <a:p>
            <a:pPr marL="714375" defTabSz="801688">
              <a:buClr>
                <a:srgbClr val="7030A0"/>
              </a:buClr>
              <a:buFont typeface="Wingdings" panose="05000000000000000000" pitchFamily="2" charset="2"/>
              <a:buChar char="Ø"/>
            </a:pPr>
            <a:endParaRPr lang="en-GB" sz="2000" dirty="0" smtClean="0"/>
          </a:p>
          <a:p>
            <a:pPr marL="457200" indent="-457200">
              <a:buClr>
                <a:srgbClr val="7030A0"/>
              </a:buClr>
              <a:buAutoNum type="arabicPeriod" startAt="2"/>
            </a:pPr>
            <a:r>
              <a:rPr lang="en-GB" sz="2000" dirty="0" smtClean="0"/>
              <a:t>Complete the online Student application form through the GOV.UK website:         </a:t>
            </a:r>
          </a:p>
          <a:p>
            <a:pPr marL="0" indent="450850">
              <a:buClr>
                <a:srgbClr val="7030A0"/>
              </a:buClr>
              <a:buNone/>
            </a:pPr>
            <a:r>
              <a:rPr lang="en-GB" sz="2000" dirty="0">
                <a:hlinkClick r:id="rId3"/>
              </a:rPr>
              <a:t>https://</a:t>
            </a:r>
            <a:r>
              <a:rPr lang="en-GB" sz="2000" dirty="0" smtClean="0">
                <a:hlinkClick r:id="rId3"/>
              </a:rPr>
              <a:t>www.gov.uk/student-visa/apply</a:t>
            </a:r>
            <a:endParaRPr lang="en-GB" sz="2000" dirty="0" smtClean="0"/>
          </a:p>
          <a:p>
            <a:pPr lvl="1">
              <a:buClr>
                <a:srgbClr val="7030A0"/>
              </a:buClr>
              <a:buFont typeface="Wingdings" panose="05000000000000000000" pitchFamily="2" charset="2"/>
              <a:buChar char="Ø"/>
            </a:pPr>
            <a:r>
              <a:rPr lang="en-GB" sz="2000" dirty="0" smtClean="0"/>
              <a:t>Pay the application fee and Immigration Health Surcharge online</a:t>
            </a:r>
          </a:p>
          <a:p>
            <a:pPr lvl="1">
              <a:buClr>
                <a:srgbClr val="7030A0"/>
              </a:buClr>
              <a:buFont typeface="Wingdings" panose="05000000000000000000" pitchFamily="2" charset="2"/>
              <a:buChar char="Ø"/>
            </a:pPr>
            <a:r>
              <a:rPr lang="en-GB" sz="2000" dirty="0" smtClean="0"/>
              <a:t>Book appointment at a local Visa Application Centre</a:t>
            </a:r>
          </a:p>
          <a:p>
            <a:pPr marL="0" indent="0">
              <a:buClr>
                <a:srgbClr val="7030A0"/>
              </a:buClr>
              <a:buNone/>
            </a:pPr>
            <a:r>
              <a:rPr lang="en-GB" sz="2000" dirty="0">
                <a:solidFill>
                  <a:srgbClr val="7030A0"/>
                </a:solidFill>
              </a:rPr>
              <a:t>3</a:t>
            </a:r>
            <a:r>
              <a:rPr lang="en-GB" sz="2000" dirty="0" smtClean="0">
                <a:solidFill>
                  <a:srgbClr val="7030A0"/>
                </a:solidFill>
              </a:rPr>
              <a:t>.     </a:t>
            </a:r>
            <a:r>
              <a:rPr lang="en-GB" sz="2000" dirty="0" smtClean="0"/>
              <a:t>Attend appointment a Visa Application Centre</a:t>
            </a:r>
          </a:p>
          <a:p>
            <a:pPr marL="857250" lvl="1" indent="-457200">
              <a:buClr>
                <a:srgbClr val="7030A0"/>
              </a:buClr>
              <a:buFont typeface="Wingdings" panose="05000000000000000000" pitchFamily="2" charset="2"/>
              <a:buChar char="Ø"/>
            </a:pPr>
            <a:r>
              <a:rPr lang="en-GB" sz="2000" dirty="0" smtClean="0"/>
              <a:t>Submit original documents which should be scanned and returned to you</a:t>
            </a:r>
          </a:p>
          <a:p>
            <a:pPr marL="857250" lvl="1" indent="-457200">
              <a:buClr>
                <a:srgbClr val="7030A0"/>
              </a:buClr>
              <a:buFont typeface="Wingdings" panose="05000000000000000000" pitchFamily="2" charset="2"/>
              <a:buChar char="Ø"/>
            </a:pPr>
            <a:r>
              <a:rPr lang="en-GB" sz="2000" dirty="0" smtClean="0"/>
              <a:t>Enrol biometrics</a:t>
            </a:r>
          </a:p>
          <a:p>
            <a:pPr marL="857250" lvl="1" indent="-457200">
              <a:buClr>
                <a:srgbClr val="7030A0"/>
              </a:buClr>
              <a:buFont typeface="Wingdings" panose="05000000000000000000" pitchFamily="2" charset="2"/>
              <a:buChar char="Ø"/>
            </a:pPr>
            <a:r>
              <a:rPr lang="en-GB" sz="2000" dirty="0" smtClean="0"/>
              <a:t>Attend credibility interview if asked to  </a:t>
            </a:r>
          </a:p>
          <a:p>
            <a:pPr marL="0" indent="0">
              <a:buClr>
                <a:srgbClr val="7030A0"/>
              </a:buClr>
              <a:buNone/>
            </a:pPr>
            <a:r>
              <a:rPr lang="en-GB" sz="2000" dirty="0">
                <a:solidFill>
                  <a:srgbClr val="7030A0"/>
                </a:solidFill>
              </a:rPr>
              <a:t>4</a:t>
            </a:r>
            <a:r>
              <a:rPr lang="en-GB" sz="2000" dirty="0" smtClean="0">
                <a:solidFill>
                  <a:srgbClr val="7030A0"/>
                </a:solidFill>
              </a:rPr>
              <a:t>.     </a:t>
            </a:r>
            <a:r>
              <a:rPr lang="en-GB" sz="2000" dirty="0" smtClean="0"/>
              <a:t>Await decision</a:t>
            </a:r>
            <a:endParaRPr lang="en-GB" dirty="0"/>
          </a:p>
        </p:txBody>
      </p:sp>
    </p:spTree>
    <p:extLst>
      <p:ext uri="{BB962C8B-B14F-4D97-AF65-F5344CB8AC3E}">
        <p14:creationId xmlns:p14="http://schemas.microsoft.com/office/powerpoint/2010/main" val="3061014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flipV="1">
            <a:off x="2723938" y="2420888"/>
            <a:ext cx="0" cy="1224136"/>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47112" y="3541080"/>
            <a:ext cx="7776864" cy="0"/>
          </a:xfrm>
          <a:prstGeom prst="straightConnector1">
            <a:avLst/>
          </a:prstGeom>
          <a:ln w="571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636620" y="3212976"/>
            <a:ext cx="540512" cy="64807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t>1</a:t>
            </a:r>
            <a:endParaRPr lang="en-GB" sz="3200" b="1" dirty="0"/>
          </a:p>
        </p:txBody>
      </p:sp>
      <p:sp>
        <p:nvSpPr>
          <p:cNvPr id="14" name="Rectangle 13"/>
          <p:cNvSpPr/>
          <p:nvPr/>
        </p:nvSpPr>
        <p:spPr>
          <a:xfrm>
            <a:off x="2483513" y="3217044"/>
            <a:ext cx="540512" cy="64807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t>2</a:t>
            </a:r>
            <a:endParaRPr lang="en-GB" sz="3200" b="1" dirty="0"/>
          </a:p>
        </p:txBody>
      </p:sp>
      <p:sp>
        <p:nvSpPr>
          <p:cNvPr id="15" name="Rectangle 14"/>
          <p:cNvSpPr/>
          <p:nvPr/>
        </p:nvSpPr>
        <p:spPr>
          <a:xfrm>
            <a:off x="4562256" y="3217044"/>
            <a:ext cx="540512" cy="64807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t>3</a:t>
            </a:r>
          </a:p>
        </p:txBody>
      </p:sp>
      <p:sp>
        <p:nvSpPr>
          <p:cNvPr id="16" name="Rectangle 15"/>
          <p:cNvSpPr/>
          <p:nvPr/>
        </p:nvSpPr>
        <p:spPr>
          <a:xfrm>
            <a:off x="6701927" y="3267968"/>
            <a:ext cx="540512" cy="64807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t>4</a:t>
            </a:r>
            <a:endParaRPr lang="en-GB" sz="3200" b="1" dirty="0"/>
          </a:p>
        </p:txBody>
      </p:sp>
      <p:sp>
        <p:nvSpPr>
          <p:cNvPr id="17" name="TextBox 16"/>
          <p:cNvSpPr txBox="1"/>
          <p:nvPr/>
        </p:nvSpPr>
        <p:spPr>
          <a:xfrm>
            <a:off x="320158" y="5337692"/>
            <a:ext cx="2364336" cy="923330"/>
          </a:xfrm>
          <a:prstGeom prst="rect">
            <a:avLst/>
          </a:prstGeom>
          <a:noFill/>
          <a:ln w="19050">
            <a:solidFill>
              <a:srgbClr val="FFC000"/>
            </a:solidFill>
          </a:ln>
        </p:spPr>
        <p:txBody>
          <a:bodyPr wrap="square" rtlCol="0">
            <a:spAutoFit/>
          </a:bodyPr>
          <a:lstStyle/>
          <a:p>
            <a:r>
              <a:rPr lang="en-GB" dirty="0" smtClean="0"/>
              <a:t>Prepare for application using our website guidance</a:t>
            </a:r>
            <a:endParaRPr lang="en-GB" dirty="0"/>
          </a:p>
        </p:txBody>
      </p:sp>
      <p:sp>
        <p:nvSpPr>
          <p:cNvPr id="18" name="TextBox 17"/>
          <p:cNvSpPr txBox="1"/>
          <p:nvPr/>
        </p:nvSpPr>
        <p:spPr>
          <a:xfrm>
            <a:off x="2166685" y="703720"/>
            <a:ext cx="2578684" cy="1754326"/>
          </a:xfrm>
          <a:prstGeom prst="rect">
            <a:avLst/>
          </a:prstGeom>
          <a:solidFill>
            <a:schemeClr val="bg1"/>
          </a:solidFill>
          <a:ln w="19050">
            <a:solidFill>
              <a:srgbClr val="FFC000"/>
            </a:solidFill>
          </a:ln>
        </p:spPr>
        <p:txBody>
          <a:bodyPr wrap="square" rtlCol="0">
            <a:spAutoFit/>
          </a:bodyPr>
          <a:lstStyle/>
          <a:p>
            <a:r>
              <a:rPr lang="en-GB" dirty="0" smtClean="0"/>
              <a:t>Complete the online visa application </a:t>
            </a:r>
          </a:p>
          <a:p>
            <a:pPr marL="285750" indent="-285750">
              <a:buFont typeface="Arial" panose="020B0604020202020204" pitchFamily="34" charset="0"/>
              <a:buChar char="•"/>
            </a:pPr>
            <a:r>
              <a:rPr lang="en-GB" dirty="0" smtClean="0"/>
              <a:t>Pay the visa and IHS fee</a:t>
            </a:r>
          </a:p>
          <a:p>
            <a:pPr marL="285750" indent="-285750">
              <a:buFont typeface="Arial" panose="020B0604020202020204" pitchFamily="34" charset="0"/>
              <a:buChar char="•"/>
            </a:pPr>
            <a:r>
              <a:rPr lang="en-GB" dirty="0" smtClean="0"/>
              <a:t>Book an appointment at local VAC</a:t>
            </a:r>
            <a:endParaRPr lang="en-GB" dirty="0"/>
          </a:p>
        </p:txBody>
      </p:sp>
      <p:cxnSp>
        <p:nvCxnSpPr>
          <p:cNvPr id="21" name="Straight Connector 20"/>
          <p:cNvCxnSpPr/>
          <p:nvPr/>
        </p:nvCxnSpPr>
        <p:spPr>
          <a:xfrm flipV="1">
            <a:off x="1907704" y="2924944"/>
            <a:ext cx="0" cy="616136"/>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201168" y="2555612"/>
            <a:ext cx="1248437" cy="369332"/>
          </a:xfrm>
          <a:prstGeom prst="rect">
            <a:avLst/>
          </a:prstGeom>
          <a:ln>
            <a:solidFill>
              <a:srgbClr val="7030A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dirty="0" smtClean="0"/>
              <a:t>CAS is sent</a:t>
            </a:r>
            <a:endParaRPr lang="en-GB" dirty="0"/>
          </a:p>
        </p:txBody>
      </p:sp>
      <p:sp>
        <p:nvSpPr>
          <p:cNvPr id="26" name="TextBox 25"/>
          <p:cNvSpPr txBox="1"/>
          <p:nvPr/>
        </p:nvSpPr>
        <p:spPr>
          <a:xfrm>
            <a:off x="3674926" y="5060693"/>
            <a:ext cx="3039538" cy="1477328"/>
          </a:xfrm>
          <a:prstGeom prst="rect">
            <a:avLst/>
          </a:prstGeom>
          <a:noFill/>
          <a:ln w="19050">
            <a:solidFill>
              <a:srgbClr val="FFC000"/>
            </a:solidFill>
          </a:ln>
        </p:spPr>
        <p:txBody>
          <a:bodyPr wrap="square" rtlCol="0">
            <a:spAutoFit/>
          </a:bodyPr>
          <a:lstStyle/>
          <a:p>
            <a:r>
              <a:rPr lang="en-GB" dirty="0" smtClean="0"/>
              <a:t>Attend appointment at VAC</a:t>
            </a:r>
          </a:p>
          <a:p>
            <a:pPr marL="285750" indent="-285750">
              <a:buFont typeface="Arial" panose="020B0604020202020204" pitchFamily="34" charset="0"/>
              <a:buChar char="•"/>
            </a:pPr>
            <a:r>
              <a:rPr lang="en-GB" dirty="0" smtClean="0"/>
              <a:t>Enrol biometrics</a:t>
            </a:r>
          </a:p>
          <a:p>
            <a:pPr marL="285750" indent="-285750">
              <a:buFont typeface="Arial" panose="020B0604020202020204" pitchFamily="34" charset="0"/>
              <a:buChar char="•"/>
            </a:pPr>
            <a:r>
              <a:rPr lang="en-GB" dirty="0" smtClean="0"/>
              <a:t>Scan documents</a:t>
            </a:r>
          </a:p>
          <a:p>
            <a:pPr marL="285750" indent="-285750">
              <a:buFont typeface="Arial" panose="020B0604020202020204" pitchFamily="34" charset="0"/>
              <a:buChar char="•"/>
            </a:pPr>
            <a:r>
              <a:rPr lang="en-GB" dirty="0" smtClean="0"/>
              <a:t>Attend video interview (if required)</a:t>
            </a:r>
            <a:endParaRPr lang="en-GB" dirty="0"/>
          </a:p>
        </p:txBody>
      </p:sp>
      <p:sp>
        <p:nvSpPr>
          <p:cNvPr id="27" name="TextBox 26"/>
          <p:cNvSpPr txBox="1"/>
          <p:nvPr/>
        </p:nvSpPr>
        <p:spPr>
          <a:xfrm>
            <a:off x="5880192" y="703720"/>
            <a:ext cx="2578684" cy="1200329"/>
          </a:xfrm>
          <a:prstGeom prst="rect">
            <a:avLst/>
          </a:prstGeom>
          <a:noFill/>
          <a:ln w="19050">
            <a:solidFill>
              <a:srgbClr val="FFC000"/>
            </a:solidFill>
          </a:ln>
        </p:spPr>
        <p:txBody>
          <a:bodyPr wrap="square" rtlCol="0">
            <a:spAutoFit/>
          </a:bodyPr>
          <a:lstStyle/>
          <a:p>
            <a:r>
              <a:rPr lang="en-GB" dirty="0" smtClean="0"/>
              <a:t>Passport returned with entry visa vignette </a:t>
            </a:r>
            <a:endParaRPr lang="en-GB" dirty="0"/>
          </a:p>
          <a:p>
            <a:pPr marL="742950" lvl="1" indent="-285750">
              <a:buFont typeface="Arial" panose="020B0604020202020204" pitchFamily="34" charset="0"/>
              <a:buChar char="•"/>
            </a:pPr>
            <a:r>
              <a:rPr lang="en-GB" dirty="0" smtClean="0"/>
              <a:t>BRP collection letter included</a:t>
            </a:r>
            <a:endParaRPr lang="en-GB" dirty="0"/>
          </a:p>
        </p:txBody>
      </p:sp>
      <p:sp>
        <p:nvSpPr>
          <p:cNvPr id="28" name="TextBox 27"/>
          <p:cNvSpPr txBox="1"/>
          <p:nvPr/>
        </p:nvSpPr>
        <p:spPr>
          <a:xfrm>
            <a:off x="2129550" y="4300739"/>
            <a:ext cx="1545376" cy="646331"/>
          </a:xfrm>
          <a:prstGeom prst="rect">
            <a:avLst/>
          </a:prstGeom>
          <a:ln>
            <a:solidFill>
              <a:srgbClr val="7030A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dirty="0" smtClean="0"/>
              <a:t>Official date of application</a:t>
            </a:r>
            <a:endParaRPr lang="en-GB" dirty="0"/>
          </a:p>
        </p:txBody>
      </p:sp>
      <p:cxnSp>
        <p:nvCxnSpPr>
          <p:cNvPr id="29" name="Straight Connector 28"/>
          <p:cNvCxnSpPr>
            <a:endCxn id="14" idx="2"/>
          </p:cNvCxnSpPr>
          <p:nvPr/>
        </p:nvCxnSpPr>
        <p:spPr>
          <a:xfrm flipV="1">
            <a:off x="2753769" y="3865116"/>
            <a:ext cx="0" cy="435623"/>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891079" y="3861048"/>
            <a:ext cx="0" cy="1476644"/>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4756644" y="3770731"/>
            <a:ext cx="0" cy="1289962"/>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flipV="1">
            <a:off x="6972183" y="1904049"/>
            <a:ext cx="1" cy="136392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4977643" y="2446940"/>
            <a:ext cx="1805097" cy="369332"/>
          </a:xfrm>
          <a:prstGeom prst="rect">
            <a:avLst/>
          </a:prstGeom>
          <a:ln>
            <a:solidFill>
              <a:srgbClr val="7030A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dirty="0" smtClean="0"/>
              <a:t>Wait for decision</a:t>
            </a:r>
            <a:endParaRPr lang="en-GB" dirty="0"/>
          </a:p>
        </p:txBody>
      </p:sp>
      <p:sp>
        <p:nvSpPr>
          <p:cNvPr id="43" name="TextBox 42"/>
          <p:cNvSpPr txBox="1"/>
          <p:nvPr/>
        </p:nvSpPr>
        <p:spPr>
          <a:xfrm>
            <a:off x="7242439" y="4485019"/>
            <a:ext cx="1506025" cy="1200329"/>
          </a:xfrm>
          <a:prstGeom prst="rect">
            <a:avLst/>
          </a:prstGeom>
          <a:ln>
            <a:solidFill>
              <a:srgbClr val="7030A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dirty="0" smtClean="0"/>
              <a:t>Travel to UK within your entry visa period</a:t>
            </a:r>
            <a:endParaRPr lang="en-GB" dirty="0"/>
          </a:p>
        </p:txBody>
      </p:sp>
      <p:cxnSp>
        <p:nvCxnSpPr>
          <p:cNvPr id="55" name="Straight Connector 54"/>
          <p:cNvCxnSpPr/>
          <p:nvPr/>
        </p:nvCxnSpPr>
        <p:spPr>
          <a:xfrm flipV="1">
            <a:off x="5724128" y="2832347"/>
            <a:ext cx="0" cy="708733"/>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7884368" y="3592004"/>
            <a:ext cx="0" cy="893015"/>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61635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2326680"/>
            <a:ext cx="6053392" cy="1117848"/>
          </a:xfrm>
          <a:solidFill>
            <a:srgbClr val="7030A0"/>
          </a:solidFill>
        </p:spPr>
        <p:txBody>
          <a:bodyPr>
            <a:normAutofit/>
          </a:bodyPr>
          <a:lstStyle/>
          <a:p>
            <a:r>
              <a:rPr lang="en-GB" dirty="0" smtClean="0">
                <a:solidFill>
                  <a:schemeClr val="bg1"/>
                </a:solidFill>
              </a:rPr>
              <a:t>Documents</a:t>
            </a:r>
            <a:endParaRPr lang="en-GB" dirty="0">
              <a:solidFill>
                <a:schemeClr val="bg1"/>
              </a:solidFill>
            </a:endParaRPr>
          </a:p>
        </p:txBody>
      </p:sp>
      <p:sp>
        <p:nvSpPr>
          <p:cNvPr id="4" name="Rectangle 3"/>
          <p:cNvSpPr/>
          <p:nvPr/>
        </p:nvSpPr>
        <p:spPr>
          <a:xfrm>
            <a:off x="899592" y="229240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3</a:t>
            </a:r>
            <a:endParaRPr lang="en-GB" sz="6000" dirty="0"/>
          </a:p>
        </p:txBody>
      </p:sp>
    </p:spTree>
    <p:extLst>
      <p:ext uri="{BB962C8B-B14F-4D97-AF65-F5344CB8AC3E}">
        <p14:creationId xmlns:p14="http://schemas.microsoft.com/office/powerpoint/2010/main" val="697766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60648"/>
            <a:ext cx="7571184" cy="580926"/>
          </a:xfrm>
          <a:solidFill>
            <a:srgbClr val="7030A0"/>
          </a:solidFill>
        </p:spPr>
        <p:txBody>
          <a:bodyPr>
            <a:noAutofit/>
          </a:bodyPr>
          <a:lstStyle/>
          <a:p>
            <a:r>
              <a:rPr lang="en-GB" sz="3200" dirty="0" smtClean="0">
                <a:solidFill>
                  <a:schemeClr val="bg1"/>
                </a:solidFill>
              </a:rPr>
              <a:t>Documents required</a:t>
            </a:r>
            <a:endParaRPr lang="en-GB" sz="3200" dirty="0">
              <a:solidFill>
                <a:schemeClr val="bg1"/>
              </a:solidFill>
            </a:endParaRPr>
          </a:p>
        </p:txBody>
      </p:sp>
      <p:sp>
        <p:nvSpPr>
          <p:cNvPr id="3" name="Content Placeholder 2"/>
          <p:cNvSpPr>
            <a:spLocks noGrp="1"/>
          </p:cNvSpPr>
          <p:nvPr>
            <p:ph idx="1"/>
          </p:nvPr>
        </p:nvSpPr>
        <p:spPr>
          <a:xfrm>
            <a:off x="107504" y="980728"/>
            <a:ext cx="8928992" cy="5733256"/>
          </a:xfrm>
        </p:spPr>
        <p:txBody>
          <a:bodyPr>
            <a:noAutofit/>
          </a:bodyPr>
          <a:lstStyle/>
          <a:p>
            <a:pPr lvl="1">
              <a:spcBef>
                <a:spcPts val="600"/>
              </a:spcBef>
              <a:buClr>
                <a:srgbClr val="FFC000"/>
              </a:buClr>
              <a:buFont typeface="Wingdings" panose="05000000000000000000" pitchFamily="2" charset="2"/>
              <a:buChar char="v"/>
              <a:tabLst>
                <a:tab pos="627063" algn="l"/>
              </a:tabLst>
            </a:pPr>
            <a:r>
              <a:rPr lang="en-GB" sz="2000" dirty="0" smtClean="0"/>
              <a:t>CAS number (from your Academic Department/School)</a:t>
            </a:r>
          </a:p>
          <a:p>
            <a:pPr lvl="1">
              <a:spcBef>
                <a:spcPts val="600"/>
              </a:spcBef>
              <a:buClr>
                <a:srgbClr val="FFC000"/>
              </a:buClr>
              <a:buFont typeface="Wingdings" panose="05000000000000000000" pitchFamily="2" charset="2"/>
              <a:buChar char="v"/>
              <a:tabLst>
                <a:tab pos="627063" algn="l"/>
              </a:tabLst>
            </a:pPr>
            <a:r>
              <a:rPr lang="en-GB" sz="2000" dirty="0" smtClean="0"/>
              <a:t>Valid passport</a:t>
            </a:r>
          </a:p>
          <a:p>
            <a:pPr lvl="1">
              <a:spcBef>
                <a:spcPts val="600"/>
              </a:spcBef>
              <a:buClr>
                <a:srgbClr val="FFC000"/>
              </a:buClr>
              <a:buFont typeface="Wingdings" panose="05000000000000000000" pitchFamily="2" charset="2"/>
              <a:buChar char="v"/>
              <a:tabLst>
                <a:tab pos="627063" algn="l"/>
              </a:tabLst>
            </a:pPr>
            <a:r>
              <a:rPr lang="en-GB" sz="2000" dirty="0" smtClean="0"/>
              <a:t>Financial Evidence: </a:t>
            </a:r>
            <a:r>
              <a:rPr lang="en-GB" sz="2000" dirty="0"/>
              <a:t>S</a:t>
            </a:r>
            <a:r>
              <a:rPr lang="en-GB" sz="2000" dirty="0" smtClean="0"/>
              <a:t>ponsor letter or bank statements</a:t>
            </a:r>
          </a:p>
          <a:p>
            <a:pPr lvl="2">
              <a:spcBef>
                <a:spcPts val="600"/>
              </a:spcBef>
              <a:buClr>
                <a:srgbClr val="FFC000"/>
              </a:buClr>
              <a:buFont typeface="Wingdings" panose="05000000000000000000" pitchFamily="2" charset="2"/>
              <a:buChar char="Ø"/>
              <a:tabLst>
                <a:tab pos="627063" algn="l"/>
              </a:tabLst>
            </a:pPr>
            <a:r>
              <a:rPr lang="en-GB" sz="2000" dirty="0" smtClean="0">
                <a:solidFill>
                  <a:schemeClr val="bg1">
                    <a:lumMod val="65000"/>
                  </a:schemeClr>
                </a:solidFill>
              </a:rPr>
              <a:t>Official translation if your bank statements are not in English</a:t>
            </a:r>
          </a:p>
          <a:p>
            <a:pPr lvl="2">
              <a:spcBef>
                <a:spcPts val="600"/>
              </a:spcBef>
              <a:buClr>
                <a:srgbClr val="FFC000"/>
              </a:buClr>
              <a:buFont typeface="Wingdings" panose="05000000000000000000" pitchFamily="2" charset="2"/>
              <a:buChar char="Ø"/>
              <a:tabLst>
                <a:tab pos="627063" algn="l"/>
              </a:tabLst>
            </a:pPr>
            <a:r>
              <a:rPr lang="en-GB" sz="2000" dirty="0" smtClean="0">
                <a:solidFill>
                  <a:schemeClr val="bg1">
                    <a:lumMod val="65000"/>
                  </a:schemeClr>
                </a:solidFill>
              </a:rPr>
              <a:t>Birth certificate (using your parent’s bank statements)</a:t>
            </a:r>
          </a:p>
          <a:p>
            <a:pPr lvl="2">
              <a:spcBef>
                <a:spcPts val="600"/>
              </a:spcBef>
              <a:buClr>
                <a:srgbClr val="FFC000"/>
              </a:buClr>
              <a:buFont typeface="Wingdings" panose="05000000000000000000" pitchFamily="2" charset="2"/>
              <a:buChar char="Ø"/>
              <a:tabLst>
                <a:tab pos="627063" algn="l"/>
              </a:tabLst>
            </a:pPr>
            <a:r>
              <a:rPr lang="en-GB" sz="2000" dirty="0" smtClean="0">
                <a:solidFill>
                  <a:schemeClr val="bg1">
                    <a:lumMod val="65000"/>
                  </a:schemeClr>
                </a:solidFill>
              </a:rPr>
              <a:t>signed Letter of consent from your parent (using parent’s statements)</a:t>
            </a:r>
          </a:p>
          <a:p>
            <a:pPr lvl="1">
              <a:spcBef>
                <a:spcPts val="600"/>
              </a:spcBef>
              <a:buClr>
                <a:srgbClr val="FFC000"/>
              </a:buClr>
              <a:buFont typeface="Wingdings" panose="05000000000000000000" pitchFamily="2" charset="2"/>
              <a:buChar char="v"/>
              <a:tabLst>
                <a:tab pos="627063" algn="l"/>
              </a:tabLst>
            </a:pPr>
            <a:r>
              <a:rPr lang="en-GB" sz="2000" dirty="0" smtClean="0">
                <a:solidFill>
                  <a:schemeClr val="bg1">
                    <a:lumMod val="65000"/>
                  </a:schemeClr>
                </a:solidFill>
              </a:rPr>
              <a:t>Qualification </a:t>
            </a:r>
            <a:r>
              <a:rPr lang="en-GB" sz="2000" dirty="0">
                <a:solidFill>
                  <a:schemeClr val="bg1">
                    <a:lumMod val="65000"/>
                  </a:schemeClr>
                </a:solidFill>
              </a:rPr>
              <a:t>documents that are listed in the </a:t>
            </a:r>
            <a:r>
              <a:rPr lang="en-GB" sz="2000" dirty="0" smtClean="0">
                <a:solidFill>
                  <a:schemeClr val="bg1">
                    <a:lumMod val="65000"/>
                  </a:schemeClr>
                </a:solidFill>
              </a:rPr>
              <a:t>CAS (e.g. degree certificate)</a:t>
            </a:r>
            <a:endParaRPr lang="en-GB" sz="2000" dirty="0">
              <a:solidFill>
                <a:schemeClr val="bg1">
                  <a:lumMod val="65000"/>
                </a:schemeClr>
              </a:solidFill>
            </a:endParaRPr>
          </a:p>
          <a:p>
            <a:pPr lvl="2">
              <a:spcBef>
                <a:spcPts val="600"/>
              </a:spcBef>
              <a:buClr>
                <a:srgbClr val="FFC000"/>
              </a:buClr>
              <a:buFont typeface="Wingdings" panose="05000000000000000000" pitchFamily="2" charset="2"/>
              <a:buChar char="Ø"/>
              <a:tabLst>
                <a:tab pos="627063" algn="l"/>
              </a:tabLst>
            </a:pPr>
            <a:r>
              <a:rPr lang="en-GB" sz="2000" dirty="0">
                <a:solidFill>
                  <a:schemeClr val="bg1">
                    <a:lumMod val="65000"/>
                  </a:schemeClr>
                </a:solidFill>
              </a:rPr>
              <a:t>Official translation of your qualification document (if not in English</a:t>
            </a:r>
            <a:r>
              <a:rPr lang="en-GB" sz="2000" dirty="0" smtClean="0">
                <a:solidFill>
                  <a:schemeClr val="bg1">
                    <a:lumMod val="65000"/>
                  </a:schemeClr>
                </a:solidFill>
              </a:rPr>
              <a:t>)</a:t>
            </a:r>
          </a:p>
          <a:p>
            <a:pPr lvl="1">
              <a:spcBef>
                <a:spcPts val="600"/>
              </a:spcBef>
              <a:buClr>
                <a:srgbClr val="FFC000"/>
              </a:buClr>
              <a:buFont typeface="Wingdings" panose="05000000000000000000" pitchFamily="2" charset="2"/>
              <a:buChar char="v"/>
              <a:tabLst>
                <a:tab pos="627063" algn="l"/>
              </a:tabLst>
            </a:pPr>
            <a:r>
              <a:rPr lang="en-GB" sz="2000" dirty="0" smtClean="0">
                <a:solidFill>
                  <a:schemeClr val="bg1">
                    <a:lumMod val="65000"/>
                  </a:schemeClr>
                </a:solidFill>
              </a:rPr>
              <a:t>ATAS </a:t>
            </a:r>
            <a:r>
              <a:rPr lang="en-GB" sz="2000" dirty="0">
                <a:solidFill>
                  <a:schemeClr val="bg1">
                    <a:lumMod val="65000"/>
                  </a:schemeClr>
                </a:solidFill>
              </a:rPr>
              <a:t>certificate (if </a:t>
            </a:r>
            <a:r>
              <a:rPr lang="en-GB" sz="2000" dirty="0" smtClean="0">
                <a:solidFill>
                  <a:schemeClr val="bg1">
                    <a:lumMod val="65000"/>
                  </a:schemeClr>
                </a:solidFill>
              </a:rPr>
              <a:t>required)</a:t>
            </a:r>
          </a:p>
          <a:p>
            <a:pPr lvl="1">
              <a:spcBef>
                <a:spcPts val="600"/>
              </a:spcBef>
              <a:buClr>
                <a:srgbClr val="FFC000"/>
              </a:buClr>
              <a:buFont typeface="Wingdings" panose="05000000000000000000" pitchFamily="2" charset="2"/>
              <a:buChar char="v"/>
              <a:tabLst>
                <a:tab pos="627063" algn="l"/>
              </a:tabLst>
            </a:pPr>
            <a:r>
              <a:rPr lang="en-GB" sz="2000" dirty="0" smtClean="0">
                <a:solidFill>
                  <a:schemeClr val="bg1">
                    <a:lumMod val="65000"/>
                  </a:schemeClr>
                </a:solidFill>
              </a:rPr>
              <a:t>TB </a:t>
            </a:r>
            <a:r>
              <a:rPr lang="en-GB" sz="2000" dirty="0">
                <a:solidFill>
                  <a:schemeClr val="bg1">
                    <a:lumMod val="65000"/>
                  </a:schemeClr>
                </a:solidFill>
              </a:rPr>
              <a:t>certificate (if </a:t>
            </a:r>
            <a:r>
              <a:rPr lang="en-GB" sz="2000" dirty="0" smtClean="0">
                <a:solidFill>
                  <a:schemeClr val="bg1">
                    <a:lumMod val="65000"/>
                  </a:schemeClr>
                </a:solidFill>
              </a:rPr>
              <a:t>required)</a:t>
            </a:r>
            <a:endParaRPr lang="en-GB" sz="2000" dirty="0">
              <a:solidFill>
                <a:schemeClr val="bg1">
                  <a:lumMod val="65000"/>
                </a:schemeClr>
              </a:solidFill>
            </a:endParaRPr>
          </a:p>
          <a:p>
            <a:pPr lvl="1">
              <a:spcBef>
                <a:spcPts val="600"/>
              </a:spcBef>
              <a:spcAft>
                <a:spcPts val="800"/>
              </a:spcAft>
              <a:buClr>
                <a:srgbClr val="FFC000"/>
              </a:buClr>
              <a:buFont typeface="Wingdings" panose="05000000000000000000" pitchFamily="2" charset="2"/>
              <a:buChar char="v"/>
              <a:tabLst>
                <a:tab pos="627063" algn="l"/>
              </a:tabLst>
            </a:pPr>
            <a:r>
              <a:rPr lang="en-GB" sz="2000" dirty="0" smtClean="0">
                <a:solidFill>
                  <a:schemeClr val="bg1">
                    <a:lumMod val="65000"/>
                  </a:schemeClr>
                </a:solidFill>
              </a:rPr>
              <a:t>Letter of consent from your parents &amp; evidence of relationship (if you are under 18 years old) </a:t>
            </a:r>
            <a:endParaRPr lang="en-GB" sz="2000" dirty="0">
              <a:solidFill>
                <a:schemeClr val="bg1">
                  <a:lumMod val="65000"/>
                </a:schemeClr>
              </a:solidFill>
            </a:endParaRPr>
          </a:p>
          <a:p>
            <a:pPr marL="457200" lvl="1" indent="-6350">
              <a:spcAft>
                <a:spcPts val="1200"/>
              </a:spcAft>
              <a:buClr>
                <a:srgbClr val="FFC000"/>
              </a:buClr>
              <a:buNone/>
            </a:pPr>
            <a:r>
              <a:rPr lang="en-GB" sz="2000" b="1" dirty="0" smtClean="0">
                <a:solidFill>
                  <a:srgbClr val="6B2C91"/>
                </a:solidFill>
              </a:rPr>
              <a:t>Note:</a:t>
            </a:r>
            <a:r>
              <a:rPr lang="en-GB" sz="2000" dirty="0" smtClean="0"/>
              <a:t> With the introduction of the Student route, overseas applicants applying </a:t>
            </a:r>
            <a:r>
              <a:rPr lang="en-GB" sz="2000" dirty="0"/>
              <a:t>for </a:t>
            </a:r>
            <a:r>
              <a:rPr lang="en-GB" sz="2000" dirty="0" smtClean="0"/>
              <a:t>a </a:t>
            </a:r>
            <a:r>
              <a:rPr lang="en-GB" sz="2000" dirty="0"/>
              <a:t>course of study at </a:t>
            </a:r>
            <a:r>
              <a:rPr lang="en-GB" sz="2000" dirty="0">
                <a:solidFill>
                  <a:srgbClr val="6B2C91"/>
                </a:solidFill>
              </a:rPr>
              <a:t>degree level or </a:t>
            </a:r>
            <a:r>
              <a:rPr lang="en-GB" sz="2000" dirty="0" smtClean="0">
                <a:solidFill>
                  <a:srgbClr val="6B2C91"/>
                </a:solidFill>
              </a:rPr>
              <a:t>above</a:t>
            </a:r>
            <a:r>
              <a:rPr lang="en-GB" sz="2000" dirty="0" smtClean="0"/>
              <a:t> are no </a:t>
            </a:r>
            <a:r>
              <a:rPr lang="en-GB" sz="2000" dirty="0"/>
              <a:t>longer required to provide evidence of the </a:t>
            </a:r>
            <a:r>
              <a:rPr lang="en-GB" sz="2000" dirty="0" smtClean="0"/>
              <a:t>qualification used </a:t>
            </a:r>
            <a:r>
              <a:rPr lang="en-GB" sz="2000" dirty="0"/>
              <a:t>to obtain </a:t>
            </a:r>
            <a:r>
              <a:rPr lang="en-GB" sz="2000" dirty="0" smtClean="0"/>
              <a:t>their offer, as stated in their CAS.</a:t>
            </a:r>
          </a:p>
        </p:txBody>
      </p:sp>
    </p:spTree>
    <p:extLst>
      <p:ext uri="{BB962C8B-B14F-4D97-AF65-F5344CB8AC3E}">
        <p14:creationId xmlns:p14="http://schemas.microsoft.com/office/powerpoint/2010/main" val="4078108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7571184" cy="580926"/>
          </a:xfrm>
          <a:solidFill>
            <a:srgbClr val="7030A0"/>
          </a:solidFill>
        </p:spPr>
        <p:txBody>
          <a:bodyPr>
            <a:noAutofit/>
          </a:bodyPr>
          <a:lstStyle/>
          <a:p>
            <a:r>
              <a:rPr lang="en-GB" sz="3200" dirty="0" smtClean="0">
                <a:solidFill>
                  <a:schemeClr val="bg1"/>
                </a:solidFill>
              </a:rPr>
              <a:t>Confirmation of Acceptance of Studies (CAS)</a:t>
            </a:r>
            <a:endParaRPr lang="en-GB" sz="3200" dirty="0">
              <a:solidFill>
                <a:schemeClr val="bg1"/>
              </a:solidFill>
            </a:endParaRPr>
          </a:p>
        </p:txBody>
      </p:sp>
      <p:sp>
        <p:nvSpPr>
          <p:cNvPr id="3" name="Content Placeholder 2"/>
          <p:cNvSpPr>
            <a:spLocks noGrp="1"/>
          </p:cNvSpPr>
          <p:nvPr>
            <p:ph idx="1"/>
          </p:nvPr>
        </p:nvSpPr>
        <p:spPr>
          <a:xfrm>
            <a:off x="755576" y="1412776"/>
            <a:ext cx="7560840" cy="5328592"/>
          </a:xfrm>
        </p:spPr>
        <p:txBody>
          <a:bodyPr>
            <a:normAutofit fontScale="25000" lnSpcReduction="20000"/>
          </a:bodyPr>
          <a:lstStyle/>
          <a:p>
            <a:pPr>
              <a:buClr>
                <a:srgbClr val="FFC000"/>
              </a:buClr>
              <a:buFont typeface="Wingdings" panose="05000000000000000000" pitchFamily="2" charset="2"/>
              <a:buChar char="v"/>
            </a:pPr>
            <a:r>
              <a:rPr lang="en-GB" sz="8000" dirty="0" smtClean="0"/>
              <a:t>You must have a CAS from the University before a Student visa application can be made</a:t>
            </a:r>
          </a:p>
          <a:p>
            <a:pPr>
              <a:buClr>
                <a:srgbClr val="FFC000"/>
              </a:buClr>
              <a:buFont typeface="Wingdings" panose="05000000000000000000" pitchFamily="2" charset="2"/>
              <a:buChar char="v"/>
            </a:pPr>
            <a:endParaRPr lang="en-GB" sz="8000" dirty="0"/>
          </a:p>
          <a:p>
            <a:pPr>
              <a:buClr>
                <a:srgbClr val="FFC000"/>
              </a:buClr>
              <a:buFont typeface="Wingdings" panose="05000000000000000000" pitchFamily="2" charset="2"/>
              <a:buChar char="v"/>
            </a:pPr>
            <a:r>
              <a:rPr lang="en-GB" sz="8000" dirty="0" smtClean="0"/>
              <a:t>Earliest date you can apply for a Student visa to enter the UK is </a:t>
            </a:r>
            <a:r>
              <a:rPr lang="en-GB" sz="8000" dirty="0">
                <a:solidFill>
                  <a:srgbClr val="7030A0"/>
                </a:solidFill>
              </a:rPr>
              <a:t>6</a:t>
            </a:r>
            <a:r>
              <a:rPr lang="en-GB" sz="8000" dirty="0" smtClean="0">
                <a:solidFill>
                  <a:srgbClr val="7030A0"/>
                </a:solidFill>
              </a:rPr>
              <a:t> months before the start date</a:t>
            </a:r>
            <a:r>
              <a:rPr lang="en-GB" sz="8000" dirty="0" smtClean="0"/>
              <a:t> of the course:  so if your course starts in September your CAS could be issued as early as March</a:t>
            </a:r>
          </a:p>
          <a:p>
            <a:pPr>
              <a:buClr>
                <a:srgbClr val="FFC000"/>
              </a:buClr>
              <a:buFont typeface="Wingdings" panose="05000000000000000000" pitchFamily="2" charset="2"/>
              <a:buChar char="v"/>
            </a:pPr>
            <a:endParaRPr lang="en-GB" sz="8000" dirty="0" smtClean="0"/>
          </a:p>
          <a:p>
            <a:pPr>
              <a:buClr>
                <a:srgbClr val="FFC000"/>
              </a:buClr>
              <a:buFont typeface="Wingdings" panose="05000000000000000000" pitchFamily="2" charset="2"/>
              <a:buChar char="v"/>
            </a:pPr>
            <a:r>
              <a:rPr lang="en-GB" sz="8000" dirty="0" smtClean="0"/>
              <a:t>CAS issued by Admissions Staff in Academic School once you have accepted your </a:t>
            </a:r>
            <a:r>
              <a:rPr lang="en-GB" sz="8000" dirty="0" smtClean="0">
                <a:solidFill>
                  <a:srgbClr val="7030A0"/>
                </a:solidFill>
              </a:rPr>
              <a:t>unconditional offer </a:t>
            </a:r>
            <a:r>
              <a:rPr lang="en-GB" sz="8000" dirty="0" smtClean="0"/>
              <a:t>online</a:t>
            </a:r>
          </a:p>
          <a:p>
            <a:pPr>
              <a:buClr>
                <a:srgbClr val="FFC000"/>
              </a:buClr>
              <a:buFont typeface="Wingdings" panose="05000000000000000000" pitchFamily="2" charset="2"/>
              <a:buChar char="v"/>
            </a:pPr>
            <a:endParaRPr lang="en-GB" sz="8000" dirty="0"/>
          </a:p>
          <a:p>
            <a:pPr>
              <a:buClr>
                <a:srgbClr val="FFC000"/>
              </a:buClr>
              <a:buFont typeface="Wingdings" panose="05000000000000000000" pitchFamily="2" charset="2"/>
              <a:buChar char="v"/>
            </a:pPr>
            <a:r>
              <a:rPr lang="en-GB" sz="8000" dirty="0" smtClean="0"/>
              <a:t>If you are studying a postgraduate taught course (masters) you will need to pay a deposit before your CAS can be issued</a:t>
            </a:r>
          </a:p>
          <a:p>
            <a:pPr>
              <a:buClr>
                <a:srgbClr val="FFC000"/>
              </a:buClr>
              <a:buFont typeface="Wingdings" panose="05000000000000000000" pitchFamily="2" charset="2"/>
              <a:buChar char="v"/>
            </a:pPr>
            <a:endParaRPr lang="en-GB" sz="8000" dirty="0" smtClean="0"/>
          </a:p>
          <a:p>
            <a:pPr>
              <a:buClr>
                <a:srgbClr val="FFC000"/>
              </a:buClr>
              <a:buFont typeface="Wingdings" panose="05000000000000000000" pitchFamily="2" charset="2"/>
              <a:buChar char="v"/>
            </a:pPr>
            <a:r>
              <a:rPr lang="en-GB" sz="8000" dirty="0" smtClean="0"/>
              <a:t>Draft CAS will be emailed to you so you should check that all of the information is correct and email back to confirm this or highlight any error.</a:t>
            </a:r>
          </a:p>
          <a:p>
            <a:pPr>
              <a:buClr>
                <a:srgbClr val="FFC000"/>
              </a:buClr>
              <a:buFont typeface="Wingdings" panose="05000000000000000000" pitchFamily="2" charset="2"/>
              <a:buChar char="v"/>
            </a:pPr>
            <a:endParaRPr lang="en-GB" sz="8000" dirty="0"/>
          </a:p>
          <a:p>
            <a:pPr>
              <a:buClr>
                <a:srgbClr val="FFC000"/>
              </a:buClr>
              <a:buFont typeface="Wingdings" panose="05000000000000000000" pitchFamily="2" charset="2"/>
              <a:buChar char="v"/>
            </a:pPr>
            <a:r>
              <a:rPr lang="en-GB" sz="8000" dirty="0" smtClean="0"/>
              <a:t>The CAS is an electronic document; it does not need to be printed and included with your application</a:t>
            </a:r>
          </a:p>
          <a:p>
            <a:pPr marL="0" indent="0">
              <a:buNone/>
            </a:pPr>
            <a:endParaRPr lang="en-GB" dirty="0"/>
          </a:p>
        </p:txBody>
      </p:sp>
    </p:spTree>
    <p:extLst>
      <p:ext uri="{BB962C8B-B14F-4D97-AF65-F5344CB8AC3E}">
        <p14:creationId xmlns:p14="http://schemas.microsoft.com/office/powerpoint/2010/main" val="38704406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952" y="2708920"/>
            <a:ext cx="7571184" cy="580926"/>
          </a:xfrm>
          <a:solidFill>
            <a:srgbClr val="7030A0"/>
          </a:solidFill>
        </p:spPr>
        <p:txBody>
          <a:bodyPr>
            <a:noAutofit/>
          </a:bodyPr>
          <a:lstStyle/>
          <a:p>
            <a:r>
              <a:rPr lang="en-GB" sz="4000" dirty="0" smtClean="0">
                <a:solidFill>
                  <a:schemeClr val="bg1"/>
                </a:solidFill>
              </a:rPr>
              <a:t>Documents that are required</a:t>
            </a:r>
            <a:endParaRPr lang="en-GB" sz="4000" dirty="0">
              <a:solidFill>
                <a:schemeClr val="bg1"/>
              </a:solidFill>
            </a:endParaRPr>
          </a:p>
        </p:txBody>
      </p:sp>
    </p:spTree>
    <p:extLst>
      <p:ext uri="{BB962C8B-B14F-4D97-AF65-F5344CB8AC3E}">
        <p14:creationId xmlns:p14="http://schemas.microsoft.com/office/powerpoint/2010/main" val="28243756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04664"/>
            <a:ext cx="7571184" cy="936104"/>
          </a:xfrm>
          <a:solidFill>
            <a:srgbClr val="7030A0"/>
          </a:solidFill>
        </p:spPr>
        <p:txBody>
          <a:bodyPr>
            <a:noAutofit/>
          </a:bodyPr>
          <a:lstStyle/>
          <a:p>
            <a:r>
              <a:rPr lang="en-GB" sz="3200" dirty="0" smtClean="0">
                <a:solidFill>
                  <a:schemeClr val="bg1"/>
                </a:solidFill>
              </a:rPr>
              <a:t>Financial Requirements  - </a:t>
            </a:r>
            <a:br>
              <a:rPr lang="en-GB" sz="3200" dirty="0" smtClean="0">
                <a:solidFill>
                  <a:schemeClr val="bg1"/>
                </a:solidFill>
              </a:rPr>
            </a:br>
            <a:r>
              <a:rPr lang="en-GB" sz="3200" dirty="0" smtClean="0">
                <a:solidFill>
                  <a:schemeClr val="bg1"/>
                </a:solidFill>
              </a:rPr>
              <a:t>How much money do I need to show?</a:t>
            </a:r>
            <a:endParaRPr lang="en-GB" sz="3200" dirty="0">
              <a:solidFill>
                <a:schemeClr val="bg1"/>
              </a:solidFill>
            </a:endParaRPr>
          </a:p>
        </p:txBody>
      </p:sp>
      <p:sp>
        <p:nvSpPr>
          <p:cNvPr id="3" name="Content Placeholder 2"/>
          <p:cNvSpPr>
            <a:spLocks noGrp="1"/>
          </p:cNvSpPr>
          <p:nvPr>
            <p:ph idx="1"/>
          </p:nvPr>
        </p:nvSpPr>
        <p:spPr>
          <a:xfrm>
            <a:off x="603962" y="1844824"/>
            <a:ext cx="8216510" cy="4680520"/>
          </a:xfrm>
        </p:spPr>
        <p:txBody>
          <a:bodyPr>
            <a:noAutofit/>
          </a:bodyPr>
          <a:lstStyle/>
          <a:p>
            <a:pPr marL="0" lvl="0" indent="0">
              <a:buNone/>
            </a:pPr>
            <a:r>
              <a:rPr lang="en-GB" sz="2000" dirty="0" smtClean="0">
                <a:solidFill>
                  <a:prstClr val="black"/>
                </a:solidFill>
              </a:rPr>
              <a:t>You  </a:t>
            </a:r>
            <a:r>
              <a:rPr lang="en-GB" sz="2000" dirty="0">
                <a:solidFill>
                  <a:prstClr val="black"/>
                </a:solidFill>
              </a:rPr>
              <a:t>need to show that you have the right amount of money available to you.</a:t>
            </a:r>
          </a:p>
          <a:p>
            <a:pPr lvl="0"/>
            <a:endParaRPr lang="en-GB" sz="2000" dirty="0">
              <a:solidFill>
                <a:prstClr val="black"/>
              </a:solidFill>
            </a:endParaRPr>
          </a:p>
          <a:p>
            <a:pPr marL="0" lvl="0" indent="0">
              <a:buNone/>
            </a:pPr>
            <a:r>
              <a:rPr lang="en-GB" sz="2000" dirty="0">
                <a:solidFill>
                  <a:prstClr val="black"/>
                </a:solidFill>
              </a:rPr>
              <a:t>You need to show</a:t>
            </a:r>
            <a:r>
              <a:rPr lang="en-GB" sz="2000" dirty="0" smtClean="0">
                <a:solidFill>
                  <a:prstClr val="black"/>
                </a:solidFill>
              </a:rPr>
              <a:t>:</a:t>
            </a:r>
            <a:endParaRPr lang="en-GB" sz="2000" dirty="0">
              <a:solidFill>
                <a:prstClr val="black"/>
              </a:solidFill>
            </a:endParaRPr>
          </a:p>
          <a:p>
            <a:pPr marL="0" lvl="0" indent="0" algn="ctr">
              <a:buNone/>
            </a:pPr>
            <a:r>
              <a:rPr lang="en-GB" sz="2000" b="1" dirty="0">
                <a:solidFill>
                  <a:srgbClr val="7030A0"/>
                </a:solidFill>
              </a:rPr>
              <a:t>Tuition fees + Maintenance </a:t>
            </a:r>
            <a:r>
              <a:rPr lang="en-GB" sz="2000" b="1" dirty="0" smtClean="0">
                <a:solidFill>
                  <a:srgbClr val="7030A0"/>
                </a:solidFill>
              </a:rPr>
              <a:t>(£1023 per month)</a:t>
            </a:r>
            <a:endParaRPr lang="en-GB" sz="2000" b="1" dirty="0">
              <a:solidFill>
                <a:srgbClr val="7030A0"/>
              </a:solidFill>
            </a:endParaRPr>
          </a:p>
          <a:p>
            <a:pPr marL="0" lvl="0" indent="0" algn="ctr">
              <a:buNone/>
            </a:pPr>
            <a:r>
              <a:rPr lang="en-GB" sz="2000" b="1" dirty="0">
                <a:solidFill>
                  <a:srgbClr val="7030A0"/>
                </a:solidFill>
              </a:rPr>
              <a:t>= </a:t>
            </a:r>
          </a:p>
          <a:p>
            <a:pPr marL="0" lvl="0" indent="0" algn="ctr">
              <a:buNone/>
            </a:pPr>
            <a:r>
              <a:rPr lang="en-GB" sz="2000" b="1" dirty="0">
                <a:solidFill>
                  <a:srgbClr val="7030A0"/>
                </a:solidFill>
              </a:rPr>
              <a:t>Total </a:t>
            </a:r>
            <a:r>
              <a:rPr lang="en-GB" sz="2000" b="1" dirty="0" smtClean="0">
                <a:solidFill>
                  <a:srgbClr val="7030A0"/>
                </a:solidFill>
              </a:rPr>
              <a:t>amount </a:t>
            </a:r>
            <a:r>
              <a:rPr lang="en-GB" sz="2000" b="1" dirty="0">
                <a:solidFill>
                  <a:srgbClr val="7030A0"/>
                </a:solidFill>
              </a:rPr>
              <a:t>you need to </a:t>
            </a:r>
            <a:r>
              <a:rPr lang="en-GB" sz="2000" b="1" dirty="0" smtClean="0">
                <a:solidFill>
                  <a:srgbClr val="7030A0"/>
                </a:solidFill>
              </a:rPr>
              <a:t>show</a:t>
            </a:r>
          </a:p>
          <a:p>
            <a:pPr marL="0" lvl="0" indent="0" algn="ctr">
              <a:buNone/>
            </a:pPr>
            <a:endParaRPr lang="en-GB" sz="2000" b="1" dirty="0">
              <a:solidFill>
                <a:srgbClr val="7030A0"/>
              </a:solidFill>
            </a:endParaRPr>
          </a:p>
          <a:p>
            <a:pPr marL="0" indent="0">
              <a:buNone/>
            </a:pPr>
            <a:r>
              <a:rPr lang="en-GB" sz="2000" dirty="0" smtClean="0"/>
              <a:t>You need to show this using either:</a:t>
            </a:r>
          </a:p>
          <a:p>
            <a:endParaRPr lang="en-GB" sz="2000" dirty="0" smtClean="0"/>
          </a:p>
          <a:p>
            <a:pPr lvl="1"/>
            <a:r>
              <a:rPr lang="en-GB" sz="2000" dirty="0">
                <a:solidFill>
                  <a:srgbClr val="7030A0"/>
                </a:solidFill>
              </a:rPr>
              <a:t>Sponsor letter  </a:t>
            </a:r>
            <a:r>
              <a:rPr lang="en-GB" sz="2000" dirty="0">
                <a:solidFill>
                  <a:prstClr val="black"/>
                </a:solidFill>
              </a:rPr>
              <a:t>(if you are officially sponsored</a:t>
            </a:r>
            <a:r>
              <a:rPr lang="en-GB" sz="2000" dirty="0" smtClean="0">
                <a:solidFill>
                  <a:prstClr val="black"/>
                </a:solidFill>
              </a:rPr>
              <a:t>)</a:t>
            </a:r>
            <a:endParaRPr lang="en-GB" sz="2000" dirty="0">
              <a:solidFill>
                <a:prstClr val="black"/>
              </a:solidFill>
            </a:endParaRPr>
          </a:p>
          <a:p>
            <a:pPr lvl="1"/>
            <a:r>
              <a:rPr lang="en-GB" sz="2000" dirty="0" smtClean="0">
                <a:solidFill>
                  <a:srgbClr val="7030A0"/>
                </a:solidFill>
              </a:rPr>
              <a:t>Bank </a:t>
            </a:r>
            <a:r>
              <a:rPr lang="en-GB" sz="2000" dirty="0">
                <a:solidFill>
                  <a:srgbClr val="7030A0"/>
                </a:solidFill>
              </a:rPr>
              <a:t>statements </a:t>
            </a:r>
            <a:r>
              <a:rPr lang="en-GB" sz="2000" dirty="0">
                <a:solidFill>
                  <a:prstClr val="black"/>
                </a:solidFill>
              </a:rPr>
              <a:t>(if you are self-financed)</a:t>
            </a:r>
          </a:p>
          <a:p>
            <a:endParaRPr lang="en-GB" sz="2400" dirty="0" smtClean="0"/>
          </a:p>
        </p:txBody>
      </p:sp>
    </p:spTree>
    <p:extLst>
      <p:ext uri="{BB962C8B-B14F-4D97-AF65-F5344CB8AC3E}">
        <p14:creationId xmlns:p14="http://schemas.microsoft.com/office/powerpoint/2010/main" val="38248672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7571184" cy="580926"/>
          </a:xfrm>
          <a:solidFill>
            <a:srgbClr val="7030A0"/>
          </a:solidFill>
        </p:spPr>
        <p:txBody>
          <a:bodyPr>
            <a:noAutofit/>
          </a:bodyPr>
          <a:lstStyle/>
          <a:p>
            <a:r>
              <a:rPr lang="en-GB" sz="3200" dirty="0" smtClean="0">
                <a:solidFill>
                  <a:schemeClr val="bg1"/>
                </a:solidFill>
              </a:rPr>
              <a:t>Financial Evidence - Using own money</a:t>
            </a:r>
            <a:endParaRPr lang="en-GB" sz="3200" dirty="0">
              <a:solidFill>
                <a:schemeClr val="bg1"/>
              </a:solidFill>
            </a:endParaRPr>
          </a:p>
        </p:txBody>
      </p:sp>
      <p:sp>
        <p:nvSpPr>
          <p:cNvPr id="3" name="Content Placeholder 2"/>
          <p:cNvSpPr>
            <a:spLocks noGrp="1"/>
          </p:cNvSpPr>
          <p:nvPr>
            <p:ph idx="1"/>
          </p:nvPr>
        </p:nvSpPr>
        <p:spPr>
          <a:xfrm>
            <a:off x="467544" y="1484784"/>
            <a:ext cx="8216510" cy="4680520"/>
          </a:xfrm>
        </p:spPr>
        <p:txBody>
          <a:bodyPr>
            <a:normAutofit fontScale="92500" lnSpcReduction="10000"/>
          </a:bodyPr>
          <a:lstStyle/>
          <a:p>
            <a:pPr marL="0" indent="0">
              <a:buNone/>
            </a:pPr>
            <a:r>
              <a:rPr lang="en-GB" sz="2000" dirty="0" smtClean="0"/>
              <a:t>You  need to show that you have:</a:t>
            </a:r>
          </a:p>
          <a:p>
            <a:pPr marL="457200" lvl="1" indent="0" algn="ctr">
              <a:buNone/>
            </a:pPr>
            <a:r>
              <a:rPr lang="en-GB" sz="2000" dirty="0"/>
              <a:t>T</a:t>
            </a:r>
            <a:r>
              <a:rPr lang="en-GB" sz="2000" dirty="0" smtClean="0"/>
              <a:t>he funds for the first year’s tuition fees </a:t>
            </a:r>
          </a:p>
          <a:p>
            <a:pPr marL="457200" lvl="1" indent="0" algn="ctr">
              <a:buNone/>
            </a:pPr>
            <a:r>
              <a:rPr lang="en-GB" sz="2000" dirty="0" smtClean="0"/>
              <a:t>+</a:t>
            </a:r>
            <a:endParaRPr lang="en-GB" sz="2000" dirty="0"/>
          </a:p>
          <a:p>
            <a:pPr marL="457200" lvl="1" indent="0" algn="ctr">
              <a:buNone/>
            </a:pPr>
            <a:r>
              <a:rPr lang="en-GB" sz="2000" dirty="0" smtClean="0"/>
              <a:t>£9207 for living expenses (£1023 per month for 9 months maximum)</a:t>
            </a:r>
          </a:p>
          <a:p>
            <a:endParaRPr lang="en-GB" sz="2000" dirty="0" smtClean="0"/>
          </a:p>
          <a:p>
            <a:endParaRPr lang="en-GB" sz="2000" dirty="0" smtClean="0"/>
          </a:p>
          <a:p>
            <a:pPr>
              <a:buClr>
                <a:srgbClr val="FFC000"/>
              </a:buClr>
              <a:buFont typeface="Wingdings" panose="05000000000000000000" pitchFamily="2" charset="2"/>
              <a:buChar char="v"/>
            </a:pPr>
            <a:r>
              <a:rPr lang="en-GB" sz="2000" dirty="0" smtClean="0"/>
              <a:t>The funds must be in your bank account or your parent’s bank account for </a:t>
            </a:r>
            <a:r>
              <a:rPr lang="en-GB" sz="2000" dirty="0" smtClean="0">
                <a:solidFill>
                  <a:srgbClr val="7030A0"/>
                </a:solidFill>
              </a:rPr>
              <a:t>28 days before the date you apply for the visa online </a:t>
            </a:r>
            <a:r>
              <a:rPr lang="en-GB" sz="2000" dirty="0" smtClean="0"/>
              <a:t>– not the date of the appointment at the visa application centre.</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Your CAS will be updated to show any tuition fee payments. You can deduct this amount from the total funds you need in your bank account.</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If the balance drops below the required amount at any point across the 28 day period your visa application will be refused.</a:t>
            </a:r>
          </a:p>
          <a:p>
            <a:endParaRPr lang="en-GB" sz="1600" dirty="0" smtClean="0"/>
          </a:p>
        </p:txBody>
      </p:sp>
    </p:spTree>
    <p:extLst>
      <p:ext uri="{BB962C8B-B14F-4D97-AF65-F5344CB8AC3E}">
        <p14:creationId xmlns:p14="http://schemas.microsoft.com/office/powerpoint/2010/main" val="9733330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7571184" cy="580926"/>
          </a:xfrm>
          <a:solidFill>
            <a:srgbClr val="7030A0"/>
          </a:solidFill>
        </p:spPr>
        <p:txBody>
          <a:bodyPr>
            <a:noAutofit/>
          </a:bodyPr>
          <a:lstStyle/>
          <a:p>
            <a:r>
              <a:rPr lang="en-GB" sz="3200" dirty="0" smtClean="0">
                <a:solidFill>
                  <a:schemeClr val="bg1"/>
                </a:solidFill>
              </a:rPr>
              <a:t>Financial Evidence  - Using own money</a:t>
            </a:r>
            <a:endParaRPr lang="en-GB" sz="3200" dirty="0">
              <a:solidFill>
                <a:schemeClr val="bg1"/>
              </a:solidFill>
            </a:endParaRPr>
          </a:p>
        </p:txBody>
      </p:sp>
      <p:sp>
        <p:nvSpPr>
          <p:cNvPr id="3" name="Content Placeholder 2"/>
          <p:cNvSpPr>
            <a:spLocks noGrp="1"/>
          </p:cNvSpPr>
          <p:nvPr>
            <p:ph idx="1"/>
          </p:nvPr>
        </p:nvSpPr>
        <p:spPr>
          <a:xfrm>
            <a:off x="251520" y="1340768"/>
            <a:ext cx="8712968" cy="5373216"/>
          </a:xfrm>
        </p:spPr>
        <p:txBody>
          <a:bodyPr>
            <a:noAutofit/>
          </a:bodyPr>
          <a:lstStyle/>
          <a:p>
            <a:pPr>
              <a:buClr>
                <a:srgbClr val="FFC000"/>
              </a:buClr>
              <a:buFont typeface="Wingdings" panose="05000000000000000000" pitchFamily="2" charset="2"/>
              <a:buChar char="v"/>
            </a:pPr>
            <a:r>
              <a:rPr lang="en-GB" sz="1800" dirty="0" smtClean="0"/>
              <a:t>The </a:t>
            </a:r>
            <a:r>
              <a:rPr lang="en-GB" sz="1800" dirty="0"/>
              <a:t>bank statements you submit </a:t>
            </a:r>
            <a:r>
              <a:rPr lang="en-GB" sz="1800" dirty="0" smtClean="0"/>
              <a:t>can either be printed by the bank or an </a:t>
            </a:r>
            <a:r>
              <a:rPr lang="en-GB" sz="1800" dirty="0"/>
              <a:t>online </a:t>
            </a:r>
            <a:r>
              <a:rPr lang="en-GB" sz="1800" dirty="0" smtClean="0"/>
              <a:t>statement</a:t>
            </a:r>
            <a:r>
              <a:rPr lang="en-GB" sz="1800" dirty="0"/>
              <a:t> </a:t>
            </a:r>
            <a:r>
              <a:rPr lang="en-GB" sz="1800" dirty="0" smtClean="0"/>
              <a:t>and there is no longer a requirement for online </a:t>
            </a:r>
            <a:r>
              <a:rPr lang="en-GB" sz="1800" dirty="0"/>
              <a:t>statements to </a:t>
            </a:r>
            <a:r>
              <a:rPr lang="en-GB" sz="1800" dirty="0" smtClean="0"/>
              <a:t>be </a:t>
            </a:r>
            <a:r>
              <a:rPr lang="en-GB" sz="1800" dirty="0"/>
              <a:t>stamped on each page or </a:t>
            </a:r>
            <a:r>
              <a:rPr lang="en-GB" sz="1800" dirty="0" smtClean="0"/>
              <a:t>accompanied </a:t>
            </a:r>
            <a:r>
              <a:rPr lang="en-GB" sz="1800" dirty="0"/>
              <a:t>by a supporting letter from the </a:t>
            </a:r>
            <a:r>
              <a:rPr lang="en-GB" sz="1800" dirty="0" smtClean="0"/>
              <a:t>bank.</a:t>
            </a:r>
          </a:p>
          <a:p>
            <a:pPr>
              <a:buClr>
                <a:srgbClr val="FFC000"/>
              </a:buClr>
              <a:buFont typeface="Wingdings" panose="05000000000000000000" pitchFamily="2" charset="2"/>
              <a:buChar char="v"/>
            </a:pPr>
            <a:endParaRPr lang="en-GB" sz="1800" dirty="0" smtClean="0"/>
          </a:p>
          <a:p>
            <a:pPr>
              <a:buClr>
                <a:srgbClr val="FFC000"/>
              </a:buClr>
              <a:buFont typeface="Wingdings" panose="05000000000000000000" pitchFamily="2" charset="2"/>
              <a:buChar char="v"/>
            </a:pPr>
            <a:r>
              <a:rPr lang="en-GB" sz="1800" dirty="0" smtClean="0"/>
              <a:t>The statement must be </a:t>
            </a:r>
            <a:r>
              <a:rPr lang="en-GB" sz="1800" dirty="0" smtClean="0">
                <a:solidFill>
                  <a:srgbClr val="7030A0"/>
                </a:solidFill>
              </a:rPr>
              <a:t>less than a month old </a:t>
            </a:r>
            <a:r>
              <a:rPr lang="en-GB" sz="1800" dirty="0" smtClean="0"/>
              <a:t>at the time you submit the visa application online.</a:t>
            </a:r>
          </a:p>
          <a:p>
            <a:pPr>
              <a:buClr>
                <a:srgbClr val="FFC000"/>
              </a:buClr>
              <a:buFont typeface="Wingdings" panose="05000000000000000000" pitchFamily="2" charset="2"/>
              <a:buChar char="v"/>
            </a:pPr>
            <a:endParaRPr lang="en-GB" sz="1800" dirty="0" smtClean="0"/>
          </a:p>
          <a:p>
            <a:pPr>
              <a:buClr>
                <a:srgbClr val="FFC000"/>
              </a:buClr>
              <a:buFont typeface="Wingdings" panose="05000000000000000000" pitchFamily="2" charset="2"/>
              <a:buChar char="v"/>
            </a:pPr>
            <a:r>
              <a:rPr lang="en-GB" sz="1800" dirty="0" smtClean="0"/>
              <a:t>The </a:t>
            </a:r>
            <a:r>
              <a:rPr lang="en-GB" sz="1800" dirty="0"/>
              <a:t>bank statements must contain the following information:-</a:t>
            </a:r>
          </a:p>
          <a:p>
            <a:pPr lvl="1">
              <a:buClr>
                <a:srgbClr val="FFC000"/>
              </a:buClr>
              <a:buFont typeface="Wingdings" panose="05000000000000000000" pitchFamily="2" charset="2"/>
              <a:buChar char="Ø"/>
            </a:pPr>
            <a:r>
              <a:rPr lang="en-GB" sz="1800" dirty="0" smtClean="0"/>
              <a:t>The name </a:t>
            </a:r>
            <a:r>
              <a:rPr lang="en-GB" sz="1800" dirty="0"/>
              <a:t>of the bank;</a:t>
            </a:r>
          </a:p>
          <a:p>
            <a:pPr lvl="1">
              <a:buClr>
                <a:srgbClr val="FFC000"/>
              </a:buClr>
              <a:buFont typeface="Wingdings" panose="05000000000000000000" pitchFamily="2" charset="2"/>
              <a:buChar char="Ø"/>
            </a:pPr>
            <a:r>
              <a:rPr lang="en-GB" sz="1800" dirty="0" smtClean="0"/>
              <a:t>Your </a:t>
            </a:r>
            <a:r>
              <a:rPr lang="en-GB" sz="1800" dirty="0"/>
              <a:t>name and account number;</a:t>
            </a:r>
          </a:p>
          <a:p>
            <a:pPr lvl="1">
              <a:buClr>
                <a:srgbClr val="FFC000"/>
              </a:buClr>
              <a:buFont typeface="Wingdings" panose="05000000000000000000" pitchFamily="2" charset="2"/>
              <a:buChar char="Ø"/>
            </a:pPr>
            <a:r>
              <a:rPr lang="en-GB" sz="1800" dirty="0"/>
              <a:t>T</a:t>
            </a:r>
            <a:r>
              <a:rPr lang="en-GB" sz="1800" dirty="0" smtClean="0"/>
              <a:t>he </a:t>
            </a:r>
            <a:r>
              <a:rPr lang="en-GB" sz="1800" dirty="0"/>
              <a:t>date </a:t>
            </a:r>
            <a:r>
              <a:rPr lang="en-GB" sz="1800" dirty="0" smtClean="0"/>
              <a:t>of the statement;</a:t>
            </a:r>
            <a:endParaRPr lang="en-GB" sz="1800" dirty="0"/>
          </a:p>
          <a:p>
            <a:pPr lvl="1">
              <a:buClr>
                <a:srgbClr val="FFC000"/>
              </a:buClr>
              <a:buFont typeface="Wingdings" panose="05000000000000000000" pitchFamily="2" charset="2"/>
              <a:buChar char="Ø"/>
            </a:pPr>
            <a:r>
              <a:rPr lang="en-GB" sz="1800" dirty="0" smtClean="0"/>
              <a:t>They </a:t>
            </a:r>
            <a:r>
              <a:rPr lang="en-GB" sz="1800" dirty="0"/>
              <a:t>must show all transactions covering at least a 28 day </a:t>
            </a:r>
            <a:r>
              <a:rPr lang="en-GB" sz="1800" dirty="0" smtClean="0"/>
              <a:t>period</a:t>
            </a:r>
          </a:p>
          <a:p>
            <a:pPr lvl="1">
              <a:buClr>
                <a:srgbClr val="FFC000"/>
              </a:buClr>
              <a:buFont typeface="Wingdings" panose="05000000000000000000" pitchFamily="2" charset="2"/>
              <a:buChar char="Ø"/>
            </a:pPr>
            <a:endParaRPr lang="en-GB" sz="1800" dirty="0"/>
          </a:p>
          <a:p>
            <a:pPr lvl="1">
              <a:buClr>
                <a:srgbClr val="FFC000"/>
              </a:buClr>
              <a:buFont typeface="Wingdings" panose="05000000000000000000" pitchFamily="2" charset="2"/>
              <a:buChar char="Ø"/>
            </a:pPr>
            <a:r>
              <a:rPr lang="en-GB" sz="1800" dirty="0"/>
              <a:t>Funds may be held in any form of personal bank or building society account (including current, deposit, savings, pension from which the funds can be withdrawn or investment account) provided the account allows the funds to be accessed </a:t>
            </a:r>
            <a:r>
              <a:rPr lang="en-GB" sz="1800" b="1" dirty="0">
                <a:solidFill>
                  <a:srgbClr val="7030A0"/>
                </a:solidFill>
              </a:rPr>
              <a:t>immediately</a:t>
            </a:r>
            <a:r>
              <a:rPr lang="en-GB" sz="1800" dirty="0"/>
              <a:t>.</a:t>
            </a:r>
          </a:p>
          <a:p>
            <a:endParaRPr lang="en-GB" sz="1600" dirty="0" smtClean="0"/>
          </a:p>
        </p:txBody>
      </p:sp>
    </p:spTree>
    <p:extLst>
      <p:ext uri="{BB962C8B-B14F-4D97-AF65-F5344CB8AC3E}">
        <p14:creationId xmlns:p14="http://schemas.microsoft.com/office/powerpoint/2010/main" val="502593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571184" cy="580926"/>
          </a:xfrm>
          <a:solidFill>
            <a:srgbClr val="7030A0"/>
          </a:solidFill>
        </p:spPr>
        <p:txBody>
          <a:bodyPr>
            <a:noAutofit/>
          </a:bodyPr>
          <a:lstStyle/>
          <a:p>
            <a:r>
              <a:rPr lang="en-GB" sz="2800" dirty="0" smtClean="0">
                <a:solidFill>
                  <a:schemeClr val="bg1"/>
                </a:solidFill>
              </a:rPr>
              <a:t>Financial Evidence  - Using parent’s money</a:t>
            </a:r>
            <a:endParaRPr lang="en-GB" sz="2800" dirty="0">
              <a:solidFill>
                <a:schemeClr val="bg1"/>
              </a:solidFill>
            </a:endParaRPr>
          </a:p>
        </p:txBody>
      </p:sp>
      <p:sp>
        <p:nvSpPr>
          <p:cNvPr id="3" name="Content Placeholder 2"/>
          <p:cNvSpPr>
            <a:spLocks noGrp="1"/>
          </p:cNvSpPr>
          <p:nvPr>
            <p:ph idx="1"/>
          </p:nvPr>
        </p:nvSpPr>
        <p:spPr>
          <a:xfrm>
            <a:off x="467544" y="1268760"/>
            <a:ext cx="8216510" cy="5112568"/>
          </a:xfrm>
        </p:spPr>
        <p:txBody>
          <a:bodyPr>
            <a:noAutofit/>
          </a:bodyPr>
          <a:lstStyle/>
          <a:p>
            <a:pPr marL="0" indent="0">
              <a:buNone/>
            </a:pPr>
            <a:r>
              <a:rPr lang="en-GB" sz="2000" dirty="0" smtClean="0"/>
              <a:t>If you use a parents’ or legal guardians’ bank statements in your application </a:t>
            </a:r>
            <a:r>
              <a:rPr lang="en-GB" sz="2000" dirty="0" smtClean="0">
                <a:solidFill>
                  <a:srgbClr val="7030A0"/>
                </a:solidFill>
              </a:rPr>
              <a:t>you must also submit the following documents:</a:t>
            </a:r>
          </a:p>
          <a:p>
            <a:pPr marL="0" indent="0">
              <a:buNone/>
            </a:pPr>
            <a:endParaRPr lang="en-GB" sz="2000" dirty="0"/>
          </a:p>
          <a:p>
            <a:pPr>
              <a:buFont typeface="+mj-lt"/>
              <a:buAutoNum type="arabicPeriod"/>
            </a:pPr>
            <a:r>
              <a:rPr lang="en-GB" sz="2000" dirty="0" smtClean="0"/>
              <a:t>A signed letter of consent, written in English from your parents or legal guardians. See a template letter here: </a:t>
            </a:r>
            <a:r>
              <a:rPr lang="en-GB" sz="2000" dirty="0" smtClean="0">
                <a:hlinkClick r:id="rId2"/>
              </a:rPr>
              <a:t>http</a:t>
            </a:r>
            <a:r>
              <a:rPr lang="en-GB" sz="2000" dirty="0">
                <a:hlinkClick r:id="rId2"/>
              </a:rPr>
              <a:t>://</a:t>
            </a:r>
            <a:r>
              <a:rPr lang="en-GB" sz="2000" dirty="0" smtClean="0">
                <a:hlinkClick r:id="rId2"/>
              </a:rPr>
              <a:t>documents.manchester.ac.uk/display.aspx?DocID=28713</a:t>
            </a:r>
            <a:endParaRPr lang="en-GB" sz="1400" dirty="0"/>
          </a:p>
          <a:p>
            <a:pPr lvl="1"/>
            <a:endParaRPr lang="en-GB" sz="1400" dirty="0" smtClean="0"/>
          </a:p>
          <a:p>
            <a:pPr>
              <a:buFont typeface="+mj-lt"/>
              <a:buAutoNum type="arabicPeriod"/>
            </a:pPr>
            <a:r>
              <a:rPr lang="en-GB" sz="2000" dirty="0" smtClean="0"/>
              <a:t>A legal document confirming the relationship between you and your parent(s) and legal guardian(s). These can </a:t>
            </a:r>
            <a:r>
              <a:rPr lang="en-GB" sz="2000" b="1" dirty="0" smtClean="0">
                <a:solidFill>
                  <a:srgbClr val="7030A0"/>
                </a:solidFill>
              </a:rPr>
              <a:t>only</a:t>
            </a:r>
            <a:r>
              <a:rPr lang="en-GB" sz="2000" b="1" dirty="0" smtClean="0"/>
              <a:t> </a:t>
            </a:r>
            <a:r>
              <a:rPr lang="en-GB" sz="2000" dirty="0" smtClean="0"/>
              <a:t>be the following:</a:t>
            </a:r>
          </a:p>
          <a:p>
            <a:pPr lvl="1">
              <a:buClr>
                <a:srgbClr val="FFC000"/>
              </a:buClr>
              <a:buFont typeface="Wingdings" panose="05000000000000000000" pitchFamily="2" charset="2"/>
              <a:buChar char="Ø"/>
            </a:pPr>
            <a:r>
              <a:rPr lang="en-GB" sz="2000" dirty="0"/>
              <a:t>B</a:t>
            </a:r>
            <a:r>
              <a:rPr lang="en-GB" sz="2000" dirty="0" smtClean="0"/>
              <a:t>irth certificate which names the parents who are providing their bank statements (or household register if you are from China)</a:t>
            </a:r>
          </a:p>
          <a:p>
            <a:pPr lvl="1">
              <a:buClr>
                <a:srgbClr val="FFC000"/>
              </a:buClr>
              <a:buFont typeface="Wingdings" panose="05000000000000000000" pitchFamily="2" charset="2"/>
              <a:buChar char="Ø"/>
            </a:pPr>
            <a:r>
              <a:rPr lang="en-GB" sz="2000" dirty="0" smtClean="0"/>
              <a:t>Certificate of adoption which names the parents who are providing their bank statements</a:t>
            </a:r>
          </a:p>
          <a:p>
            <a:pPr lvl="1">
              <a:buClr>
                <a:srgbClr val="FFC000"/>
              </a:buClr>
              <a:buFont typeface="Wingdings" panose="05000000000000000000" pitchFamily="2" charset="2"/>
              <a:buChar char="Ø"/>
            </a:pPr>
            <a:r>
              <a:rPr lang="en-GB" sz="2000" dirty="0"/>
              <a:t>C</a:t>
            </a:r>
            <a:r>
              <a:rPr lang="en-GB" sz="2000" dirty="0" smtClean="0"/>
              <a:t>ourt document which names the legal guardians who are providing their bank statements and your name</a:t>
            </a:r>
            <a:endParaRPr lang="en-GB" sz="1600" dirty="0"/>
          </a:p>
          <a:p>
            <a:pPr lvl="1"/>
            <a:endParaRPr lang="en-GB" sz="1400" dirty="0" smtClean="0"/>
          </a:p>
        </p:txBody>
      </p:sp>
    </p:spTree>
    <p:extLst>
      <p:ext uri="{BB962C8B-B14F-4D97-AF65-F5344CB8AC3E}">
        <p14:creationId xmlns:p14="http://schemas.microsoft.com/office/powerpoint/2010/main" val="2439173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 descr="Manchester Skyline 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805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2699340" y="620688"/>
            <a:ext cx="3672408" cy="5713775"/>
          </a:xfrm>
        </p:spPr>
        <p:txBody>
          <a:bodyPr>
            <a:normAutofit lnSpcReduction="10000"/>
          </a:bodyPr>
          <a:lstStyle/>
          <a:p>
            <a:pPr marL="0" lvl="0" indent="0" algn="ctr">
              <a:lnSpc>
                <a:spcPct val="120000"/>
              </a:lnSpc>
              <a:buNone/>
            </a:pPr>
            <a:r>
              <a:rPr lang="en-GB" b="1" dirty="0" smtClean="0">
                <a:solidFill>
                  <a:srgbClr val="7030A0"/>
                </a:solidFill>
              </a:rPr>
              <a:t>Contents </a:t>
            </a:r>
          </a:p>
          <a:p>
            <a:pPr>
              <a:lnSpc>
                <a:spcPct val="120000"/>
              </a:lnSpc>
              <a:buClr>
                <a:srgbClr val="FFC000"/>
              </a:buClr>
              <a:buFont typeface="Wingdings" panose="05000000000000000000" pitchFamily="2" charset="2"/>
              <a:buChar char="v"/>
            </a:pPr>
            <a:r>
              <a:rPr lang="en-GB" sz="2200" dirty="0" smtClean="0">
                <a:solidFill>
                  <a:schemeClr val="bg1"/>
                </a:solidFill>
              </a:rPr>
              <a:t>Visa for Short-term study</a:t>
            </a:r>
          </a:p>
          <a:p>
            <a:pPr>
              <a:lnSpc>
                <a:spcPct val="120000"/>
              </a:lnSpc>
              <a:buClr>
                <a:srgbClr val="FFC000"/>
              </a:buClr>
              <a:buFont typeface="Wingdings" panose="05000000000000000000" pitchFamily="2" charset="2"/>
              <a:buChar char="v"/>
            </a:pPr>
            <a:r>
              <a:rPr lang="en-GB" sz="2200" dirty="0" smtClean="0">
                <a:solidFill>
                  <a:schemeClr val="bg1"/>
                </a:solidFill>
              </a:rPr>
              <a:t>Differentiation </a:t>
            </a:r>
            <a:r>
              <a:rPr lang="en-GB" sz="2200" dirty="0">
                <a:solidFill>
                  <a:schemeClr val="bg1"/>
                </a:solidFill>
              </a:rPr>
              <a:t>C</a:t>
            </a:r>
            <a:r>
              <a:rPr lang="en-GB" sz="2200" dirty="0" smtClean="0">
                <a:solidFill>
                  <a:schemeClr val="bg1"/>
                </a:solidFill>
              </a:rPr>
              <a:t>ountries</a:t>
            </a:r>
          </a:p>
          <a:p>
            <a:pPr>
              <a:lnSpc>
                <a:spcPct val="120000"/>
              </a:lnSpc>
              <a:buClr>
                <a:srgbClr val="FFC000"/>
              </a:buClr>
              <a:buFont typeface="Wingdings" panose="05000000000000000000" pitchFamily="2" charset="2"/>
              <a:buChar char="v"/>
            </a:pPr>
            <a:r>
              <a:rPr lang="en-GB" sz="2200" dirty="0" smtClean="0">
                <a:solidFill>
                  <a:schemeClr val="bg1"/>
                </a:solidFill>
              </a:rPr>
              <a:t>Visa Application costs</a:t>
            </a:r>
          </a:p>
          <a:p>
            <a:pPr>
              <a:lnSpc>
                <a:spcPct val="120000"/>
              </a:lnSpc>
              <a:buClr>
                <a:srgbClr val="FFC000"/>
              </a:buClr>
              <a:buFont typeface="Wingdings" panose="05000000000000000000" pitchFamily="2" charset="2"/>
              <a:buChar char="v"/>
            </a:pPr>
            <a:r>
              <a:rPr lang="en-GB" sz="2200" dirty="0" smtClean="0">
                <a:solidFill>
                  <a:schemeClr val="bg1"/>
                </a:solidFill>
              </a:rPr>
              <a:t>Visa Application Process</a:t>
            </a:r>
          </a:p>
          <a:p>
            <a:pPr>
              <a:lnSpc>
                <a:spcPct val="120000"/>
              </a:lnSpc>
              <a:buClr>
                <a:srgbClr val="FFC000"/>
              </a:buClr>
              <a:buFont typeface="Wingdings" panose="05000000000000000000" pitchFamily="2" charset="2"/>
              <a:buChar char="v"/>
            </a:pPr>
            <a:r>
              <a:rPr lang="en-GB" sz="2200" dirty="0">
                <a:solidFill>
                  <a:schemeClr val="bg1"/>
                </a:solidFill>
              </a:rPr>
              <a:t>Supporting Documents</a:t>
            </a:r>
          </a:p>
          <a:p>
            <a:pPr>
              <a:lnSpc>
                <a:spcPct val="120000"/>
              </a:lnSpc>
              <a:buClr>
                <a:srgbClr val="FFC000"/>
              </a:buClr>
              <a:buFont typeface="Wingdings" panose="05000000000000000000" pitchFamily="2" charset="2"/>
              <a:buChar char="v"/>
            </a:pPr>
            <a:r>
              <a:rPr lang="en-GB" sz="2200" dirty="0" smtClean="0">
                <a:solidFill>
                  <a:schemeClr val="bg1"/>
                </a:solidFill>
              </a:rPr>
              <a:t>Credibility Interviews</a:t>
            </a:r>
          </a:p>
          <a:p>
            <a:pPr>
              <a:lnSpc>
                <a:spcPct val="120000"/>
              </a:lnSpc>
              <a:buClr>
                <a:srgbClr val="FFC000"/>
              </a:buClr>
              <a:buFont typeface="Wingdings" panose="05000000000000000000" pitchFamily="2" charset="2"/>
              <a:buChar char="v"/>
            </a:pPr>
            <a:r>
              <a:rPr lang="en-GB" sz="2200" dirty="0" smtClean="0">
                <a:solidFill>
                  <a:schemeClr val="bg1"/>
                </a:solidFill>
              </a:rPr>
              <a:t>BRP Card</a:t>
            </a:r>
          </a:p>
          <a:p>
            <a:pPr>
              <a:lnSpc>
                <a:spcPct val="120000"/>
              </a:lnSpc>
              <a:buClr>
                <a:srgbClr val="FFC000"/>
              </a:buClr>
              <a:buFont typeface="Wingdings" panose="05000000000000000000" pitchFamily="2" charset="2"/>
              <a:buChar char="v"/>
            </a:pPr>
            <a:r>
              <a:rPr lang="en-GB" sz="2200" dirty="0" smtClean="0">
                <a:solidFill>
                  <a:schemeClr val="bg1"/>
                </a:solidFill>
              </a:rPr>
              <a:t>Dependants</a:t>
            </a:r>
          </a:p>
          <a:p>
            <a:pPr>
              <a:lnSpc>
                <a:spcPct val="120000"/>
              </a:lnSpc>
              <a:buClr>
                <a:srgbClr val="FFC000"/>
              </a:buClr>
              <a:buFont typeface="Wingdings" panose="05000000000000000000" pitchFamily="2" charset="2"/>
              <a:buChar char="v"/>
            </a:pPr>
            <a:r>
              <a:rPr lang="en-GB" sz="2200" dirty="0" smtClean="0">
                <a:solidFill>
                  <a:schemeClr val="bg1"/>
                </a:solidFill>
              </a:rPr>
              <a:t>Visa Refusals</a:t>
            </a:r>
          </a:p>
          <a:p>
            <a:pPr>
              <a:lnSpc>
                <a:spcPct val="120000"/>
              </a:lnSpc>
              <a:buClr>
                <a:srgbClr val="FFC000"/>
              </a:buClr>
              <a:buFont typeface="Wingdings" panose="05000000000000000000" pitchFamily="2" charset="2"/>
              <a:buChar char="v"/>
            </a:pPr>
            <a:r>
              <a:rPr lang="en-GB" sz="2200" dirty="0" smtClean="0">
                <a:solidFill>
                  <a:schemeClr val="bg1"/>
                </a:solidFill>
              </a:rPr>
              <a:t>Arriving in the UK</a:t>
            </a:r>
          </a:p>
          <a:p>
            <a:pPr marL="457200" lvl="1" indent="0">
              <a:lnSpc>
                <a:spcPct val="120000"/>
              </a:lnSpc>
              <a:buNone/>
            </a:pPr>
            <a:r>
              <a:rPr lang="en-GB" sz="2000" dirty="0" smtClean="0"/>
              <a:t>	</a:t>
            </a:r>
          </a:p>
          <a:p>
            <a:pPr marL="457200" lvl="1" indent="0">
              <a:lnSpc>
                <a:spcPct val="120000"/>
              </a:lnSpc>
              <a:buNone/>
            </a:pPr>
            <a:endParaRPr lang="en-GB" sz="2000" dirty="0" smtClean="0"/>
          </a:p>
        </p:txBody>
      </p:sp>
      <p:pic>
        <p:nvPicPr>
          <p:cNvPr id="8" name="Picture 3" descr="univ tab purple 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61590"/>
            <a:ext cx="17018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a:xfrm>
            <a:off x="6613010" y="261590"/>
            <a:ext cx="2135454" cy="711473"/>
          </a:xfrm>
          <a:prstGeom prst="rect">
            <a:avLst/>
          </a:prstGeom>
          <a:solidFill>
            <a:srgbClr val="6B2C91"/>
          </a:solidFill>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600"/>
              </a:spcBef>
            </a:pPr>
            <a:r>
              <a:rPr lang="en-GB" sz="1200" b="1" dirty="0" smtClean="0">
                <a:solidFill>
                  <a:schemeClr val="bg1"/>
                </a:solidFill>
                <a:latin typeface="Arial" panose="020B0604020202020204" pitchFamily="34" charset="0"/>
                <a:cs typeface="Arial" panose="020B0604020202020204" pitchFamily="34" charset="0"/>
              </a:rPr>
              <a:t>Student Immigration Team</a:t>
            </a:r>
          </a:p>
          <a:p>
            <a:pPr algn="l">
              <a:spcBef>
                <a:spcPts val="600"/>
              </a:spcBef>
            </a:pPr>
            <a:r>
              <a:rPr lang="en-GB" sz="1200" b="1" dirty="0" smtClean="0">
                <a:solidFill>
                  <a:schemeClr val="bg1"/>
                </a:solidFill>
                <a:latin typeface="Arial" panose="020B0604020202020204" pitchFamily="34" charset="0"/>
                <a:cs typeface="Arial" panose="020B0604020202020204" pitchFamily="34" charset="0"/>
              </a:rPr>
              <a:t>Student Services Centre</a:t>
            </a:r>
          </a:p>
          <a:p>
            <a:pPr algn="l">
              <a:spcBef>
                <a:spcPts val="600"/>
              </a:spcBef>
            </a:pPr>
            <a:r>
              <a:rPr lang="en-GB" sz="1200" b="1" dirty="0">
                <a:solidFill>
                  <a:schemeClr val="bg1"/>
                </a:solidFill>
                <a:latin typeface="Arial" panose="020B0604020202020204" pitchFamily="34" charset="0"/>
                <a:cs typeface="Arial" panose="020B0604020202020204" pitchFamily="34" charset="0"/>
              </a:rPr>
              <a:t>v</a:t>
            </a:r>
            <a:r>
              <a:rPr lang="en-GB" sz="1200" b="1" dirty="0" smtClean="0">
                <a:solidFill>
                  <a:schemeClr val="bg1"/>
                </a:solidFill>
                <a:latin typeface="Arial" panose="020B0604020202020204" pitchFamily="34" charset="0"/>
                <a:cs typeface="Arial" panose="020B0604020202020204" pitchFamily="34" charset="0"/>
              </a:rPr>
              <a:t>isa@manchester.ac.uk</a:t>
            </a:r>
            <a:endParaRPr lang="en-GB" sz="1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49598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571184" cy="580926"/>
          </a:xfrm>
          <a:solidFill>
            <a:srgbClr val="7030A0"/>
          </a:solidFill>
        </p:spPr>
        <p:txBody>
          <a:bodyPr>
            <a:noAutofit/>
          </a:bodyPr>
          <a:lstStyle/>
          <a:p>
            <a:r>
              <a:rPr lang="en-GB" sz="3200" dirty="0" smtClean="0">
                <a:solidFill>
                  <a:schemeClr val="bg1"/>
                </a:solidFill>
              </a:rPr>
              <a:t>Unacceptable financial institutions</a:t>
            </a:r>
            <a:endParaRPr lang="en-GB" sz="3200" dirty="0">
              <a:solidFill>
                <a:schemeClr val="bg1"/>
              </a:solidFill>
            </a:endParaRPr>
          </a:p>
        </p:txBody>
      </p:sp>
      <p:sp>
        <p:nvSpPr>
          <p:cNvPr id="3" name="Content Placeholder 2"/>
          <p:cNvSpPr>
            <a:spLocks noGrp="1"/>
          </p:cNvSpPr>
          <p:nvPr>
            <p:ph idx="1"/>
          </p:nvPr>
        </p:nvSpPr>
        <p:spPr>
          <a:xfrm>
            <a:off x="755576" y="1628800"/>
            <a:ext cx="7715200" cy="3744416"/>
          </a:xfrm>
        </p:spPr>
        <p:txBody>
          <a:bodyPr>
            <a:normAutofit fontScale="92500" lnSpcReduction="20000"/>
          </a:bodyPr>
          <a:lstStyle/>
          <a:p>
            <a:pPr marL="0" indent="0">
              <a:buNone/>
            </a:pPr>
            <a:r>
              <a:rPr lang="en-GB" sz="2400" dirty="0" smtClean="0"/>
              <a:t>UKVI </a:t>
            </a:r>
            <a:r>
              <a:rPr lang="en-GB" sz="2400" dirty="0"/>
              <a:t>will not consider funds if they are held by a financial </a:t>
            </a:r>
            <a:r>
              <a:rPr lang="en-GB" sz="2400" dirty="0" smtClean="0"/>
              <a:t>institution </a:t>
            </a:r>
            <a:r>
              <a:rPr lang="en-GB" sz="2400" dirty="0"/>
              <a:t>where:-</a:t>
            </a:r>
          </a:p>
          <a:p>
            <a:pPr marL="0" indent="0">
              <a:buNone/>
            </a:pPr>
            <a:r>
              <a:rPr lang="en-GB" dirty="0"/>
              <a:t> </a:t>
            </a:r>
          </a:p>
          <a:p>
            <a:pPr>
              <a:buClr>
                <a:srgbClr val="FFC000"/>
              </a:buClr>
              <a:buFont typeface="Wingdings" panose="05000000000000000000" pitchFamily="2" charset="2"/>
              <a:buChar char="v"/>
            </a:pPr>
            <a:r>
              <a:rPr lang="en-GB" sz="2400" dirty="0" smtClean="0"/>
              <a:t>The </a:t>
            </a:r>
            <a:r>
              <a:rPr lang="en-GB" sz="2400" dirty="0"/>
              <a:t>case worker is unable to make satisfactory verification checks; or</a:t>
            </a:r>
          </a:p>
          <a:p>
            <a:pPr>
              <a:buClr>
                <a:srgbClr val="FFC000"/>
              </a:buClr>
              <a:buFont typeface="Wingdings" panose="05000000000000000000" pitchFamily="2" charset="2"/>
              <a:buChar char="v"/>
            </a:pPr>
            <a:endParaRPr lang="en-GB" sz="2200" dirty="0" smtClean="0"/>
          </a:p>
          <a:p>
            <a:pPr>
              <a:buClr>
                <a:srgbClr val="FFC000"/>
              </a:buClr>
              <a:buFont typeface="Wingdings" panose="05000000000000000000" pitchFamily="2" charset="2"/>
              <a:buChar char="v"/>
            </a:pPr>
            <a:r>
              <a:rPr lang="en-GB" sz="2400" dirty="0"/>
              <a:t>The financial institution is not regulated by the appropriate regulatory body for the country in which that institution is operating; or</a:t>
            </a:r>
          </a:p>
          <a:p>
            <a:pPr>
              <a:buClr>
                <a:srgbClr val="FFC000"/>
              </a:buClr>
              <a:buFont typeface="Wingdings" panose="05000000000000000000" pitchFamily="2" charset="2"/>
              <a:buChar char="v"/>
            </a:pPr>
            <a:endParaRPr lang="en-GB" sz="2200" dirty="0" smtClean="0"/>
          </a:p>
          <a:p>
            <a:pPr>
              <a:buClr>
                <a:srgbClr val="FFC000"/>
              </a:buClr>
              <a:buFont typeface="Wingdings" panose="05000000000000000000" pitchFamily="2" charset="2"/>
              <a:buChar char="v"/>
            </a:pPr>
            <a:r>
              <a:rPr lang="en-GB" sz="2400" dirty="0"/>
              <a:t>The financial institution does not use electronic record keeping</a:t>
            </a:r>
          </a:p>
          <a:p>
            <a:pPr marL="457200" lvl="1" indent="0">
              <a:buNone/>
            </a:pPr>
            <a:endParaRPr lang="en-GB" dirty="0"/>
          </a:p>
        </p:txBody>
      </p:sp>
    </p:spTree>
    <p:extLst>
      <p:ext uri="{BB962C8B-B14F-4D97-AF65-F5344CB8AC3E}">
        <p14:creationId xmlns:p14="http://schemas.microsoft.com/office/powerpoint/2010/main" val="22166436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7929251" cy="580926"/>
          </a:xfrm>
          <a:solidFill>
            <a:srgbClr val="7030A0"/>
          </a:solidFill>
        </p:spPr>
        <p:txBody>
          <a:bodyPr>
            <a:noAutofit/>
          </a:bodyPr>
          <a:lstStyle/>
          <a:p>
            <a:r>
              <a:rPr lang="en-GB" sz="3200" dirty="0" smtClean="0">
                <a:solidFill>
                  <a:schemeClr val="bg1"/>
                </a:solidFill>
              </a:rPr>
              <a:t>Financial Evidence – Official Financial Sponsor</a:t>
            </a:r>
            <a:endParaRPr lang="en-GB" sz="3200" dirty="0">
              <a:solidFill>
                <a:schemeClr val="bg1"/>
              </a:solidFill>
            </a:endParaRPr>
          </a:p>
        </p:txBody>
      </p:sp>
      <p:sp>
        <p:nvSpPr>
          <p:cNvPr id="3" name="Content Placeholder 2"/>
          <p:cNvSpPr>
            <a:spLocks noGrp="1"/>
          </p:cNvSpPr>
          <p:nvPr>
            <p:ph idx="1"/>
          </p:nvPr>
        </p:nvSpPr>
        <p:spPr>
          <a:xfrm>
            <a:off x="539552" y="1556792"/>
            <a:ext cx="8215392" cy="4608512"/>
          </a:xfrm>
        </p:spPr>
        <p:txBody>
          <a:bodyPr>
            <a:normAutofit/>
          </a:bodyPr>
          <a:lstStyle/>
          <a:p>
            <a:pPr marL="0" indent="0">
              <a:buNone/>
            </a:pPr>
            <a:r>
              <a:rPr lang="en-GB" sz="2000" dirty="0" smtClean="0"/>
              <a:t>       You </a:t>
            </a:r>
            <a:r>
              <a:rPr lang="en-GB" sz="2000" dirty="0" smtClean="0"/>
              <a:t>can only be sponsored by one of the following:</a:t>
            </a:r>
          </a:p>
          <a:p>
            <a:endParaRPr lang="en-GB" sz="2000" dirty="0" smtClean="0"/>
          </a:p>
          <a:p>
            <a:pPr lvl="1">
              <a:buClr>
                <a:srgbClr val="FFC000"/>
              </a:buClr>
              <a:buFont typeface="Wingdings" panose="05000000000000000000" pitchFamily="2" charset="2"/>
              <a:buChar char="v"/>
            </a:pPr>
            <a:r>
              <a:rPr lang="en-GB" sz="2000" dirty="0"/>
              <a:t>T</a:t>
            </a:r>
            <a:r>
              <a:rPr lang="en-GB" sz="2000" dirty="0" smtClean="0"/>
              <a:t>he British government or home government</a:t>
            </a:r>
          </a:p>
          <a:p>
            <a:pPr lvl="1">
              <a:buClr>
                <a:srgbClr val="FFC000"/>
              </a:buClr>
              <a:buFont typeface="Wingdings" panose="05000000000000000000" pitchFamily="2" charset="2"/>
              <a:buChar char="v"/>
            </a:pPr>
            <a:r>
              <a:rPr lang="en-GB" sz="2000" dirty="0"/>
              <a:t>T</a:t>
            </a:r>
            <a:r>
              <a:rPr lang="en-GB" sz="2000" dirty="0" smtClean="0"/>
              <a:t>he British Council or an international organisation</a:t>
            </a:r>
          </a:p>
          <a:p>
            <a:pPr lvl="1">
              <a:buClr>
                <a:srgbClr val="FFC000"/>
              </a:buClr>
              <a:buFont typeface="Wingdings" panose="05000000000000000000" pitchFamily="2" charset="2"/>
              <a:buChar char="v"/>
            </a:pPr>
            <a:r>
              <a:rPr lang="en-GB" sz="2000" dirty="0" smtClean="0"/>
              <a:t>Any university</a:t>
            </a:r>
          </a:p>
          <a:p>
            <a:pPr lvl="1">
              <a:buClr>
                <a:srgbClr val="FFC000"/>
              </a:buClr>
              <a:buFont typeface="Wingdings" panose="05000000000000000000" pitchFamily="2" charset="2"/>
              <a:buChar char="v"/>
            </a:pPr>
            <a:r>
              <a:rPr lang="en-GB" sz="2000" dirty="0" smtClean="0"/>
              <a:t>A UK Independent school</a:t>
            </a:r>
          </a:p>
          <a:p>
            <a:pPr lvl="1">
              <a:buClr>
                <a:srgbClr val="FFC000"/>
              </a:buClr>
              <a:buFont typeface="Wingdings" panose="05000000000000000000" pitchFamily="2" charset="2"/>
              <a:buChar char="v"/>
            </a:pPr>
            <a:r>
              <a:rPr lang="en-GB" sz="2000" dirty="0"/>
              <a:t>A</a:t>
            </a:r>
            <a:r>
              <a:rPr lang="en-GB" sz="2000" dirty="0" smtClean="0"/>
              <a:t>n international company - This has to be a company that has an office in more than one country and they have a website with clear contact details for all the overseas offices</a:t>
            </a:r>
          </a:p>
          <a:p>
            <a:pPr marL="457200" lvl="1" indent="0">
              <a:buNone/>
            </a:pPr>
            <a:endParaRPr lang="en-GB" sz="2000" dirty="0"/>
          </a:p>
          <a:p>
            <a:pPr marL="457200" lvl="1" indent="0">
              <a:buNone/>
            </a:pPr>
            <a:r>
              <a:rPr lang="en-GB" sz="2000" dirty="0" smtClean="0"/>
              <a:t>You </a:t>
            </a:r>
            <a:r>
              <a:rPr lang="en-GB" sz="2000" dirty="0" smtClean="0"/>
              <a:t>should then provide a sponsor letter with your visa application. You are permitted to submit a copy or a scan of the letter.</a:t>
            </a:r>
            <a:endParaRPr lang="en-GB" sz="2600" dirty="0" smtClean="0"/>
          </a:p>
          <a:p>
            <a:pPr marL="0" indent="0">
              <a:buNone/>
            </a:pPr>
            <a:endParaRPr lang="en-GB" b="1" dirty="0" smtClean="0"/>
          </a:p>
          <a:p>
            <a:endParaRPr lang="en-GB" b="1" dirty="0" smtClean="0"/>
          </a:p>
        </p:txBody>
      </p:sp>
    </p:spTree>
    <p:extLst>
      <p:ext uri="{BB962C8B-B14F-4D97-AF65-F5344CB8AC3E}">
        <p14:creationId xmlns:p14="http://schemas.microsoft.com/office/powerpoint/2010/main" val="15591277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992888" cy="580926"/>
          </a:xfrm>
          <a:solidFill>
            <a:srgbClr val="7030A0"/>
          </a:solidFill>
        </p:spPr>
        <p:txBody>
          <a:bodyPr>
            <a:noAutofit/>
          </a:bodyPr>
          <a:lstStyle/>
          <a:p>
            <a:r>
              <a:rPr lang="en-GB" sz="3200" dirty="0" smtClean="0">
                <a:solidFill>
                  <a:schemeClr val="bg1"/>
                </a:solidFill>
              </a:rPr>
              <a:t>Financial Evidence – Official Financial Sponsor</a:t>
            </a:r>
            <a:endParaRPr lang="en-GB" sz="3200" dirty="0">
              <a:solidFill>
                <a:schemeClr val="bg1"/>
              </a:solidFill>
            </a:endParaRPr>
          </a:p>
        </p:txBody>
      </p:sp>
      <p:sp>
        <p:nvSpPr>
          <p:cNvPr id="3" name="Content Placeholder 2"/>
          <p:cNvSpPr>
            <a:spLocks noGrp="1"/>
          </p:cNvSpPr>
          <p:nvPr>
            <p:ph idx="1"/>
          </p:nvPr>
        </p:nvSpPr>
        <p:spPr>
          <a:xfrm>
            <a:off x="539552" y="1700808"/>
            <a:ext cx="8215392" cy="4608512"/>
          </a:xfrm>
        </p:spPr>
        <p:txBody>
          <a:bodyPr>
            <a:normAutofit/>
          </a:bodyPr>
          <a:lstStyle/>
          <a:p>
            <a:pPr marL="0" indent="0">
              <a:buNone/>
            </a:pPr>
            <a:r>
              <a:rPr lang="en-GB" sz="2000" dirty="0" smtClean="0"/>
              <a:t>The letter should be on official letterhead paper and have the official stamp of the financial sponsor. It should also include:</a:t>
            </a:r>
          </a:p>
          <a:p>
            <a:pPr marL="0" indent="0">
              <a:buNone/>
            </a:pPr>
            <a:endParaRPr lang="en-GB" sz="2000" dirty="0" smtClean="0"/>
          </a:p>
          <a:p>
            <a:pPr lvl="1">
              <a:buClr>
                <a:srgbClr val="FFC000"/>
              </a:buClr>
              <a:buFont typeface="Wingdings" panose="05000000000000000000" pitchFamily="2" charset="2"/>
              <a:buChar char="Ø"/>
            </a:pPr>
            <a:r>
              <a:rPr lang="en-GB" sz="2000" dirty="0" smtClean="0"/>
              <a:t>Your name </a:t>
            </a:r>
          </a:p>
          <a:p>
            <a:pPr lvl="1">
              <a:buClr>
                <a:srgbClr val="FFC000"/>
              </a:buClr>
              <a:buFont typeface="Wingdings" panose="05000000000000000000" pitchFamily="2" charset="2"/>
              <a:buChar char="Ø"/>
            </a:pPr>
            <a:r>
              <a:rPr lang="en-GB" sz="2000" dirty="0"/>
              <a:t>T</a:t>
            </a:r>
            <a:r>
              <a:rPr lang="en-GB" sz="2000" dirty="0" smtClean="0"/>
              <a:t>he name and contact details of the financial sponsor </a:t>
            </a:r>
          </a:p>
          <a:p>
            <a:pPr lvl="1">
              <a:buClr>
                <a:srgbClr val="FFC000"/>
              </a:buClr>
              <a:buFont typeface="Wingdings" panose="05000000000000000000" pitchFamily="2" charset="2"/>
              <a:buChar char="Ø"/>
            </a:pPr>
            <a:r>
              <a:rPr lang="en-GB" sz="2000" dirty="0" smtClean="0"/>
              <a:t>The date of the letter.</a:t>
            </a:r>
          </a:p>
          <a:p>
            <a:pPr lvl="1">
              <a:buClr>
                <a:srgbClr val="FFC000"/>
              </a:buClr>
              <a:buFont typeface="Wingdings" panose="05000000000000000000" pitchFamily="2" charset="2"/>
              <a:buChar char="Ø"/>
            </a:pPr>
            <a:r>
              <a:rPr lang="en-GB" sz="2000" dirty="0" smtClean="0"/>
              <a:t>The duration of the sponsorship</a:t>
            </a:r>
          </a:p>
          <a:p>
            <a:pPr lvl="1">
              <a:buClr>
                <a:srgbClr val="FFC000"/>
              </a:buClr>
              <a:buFont typeface="Wingdings" panose="05000000000000000000" pitchFamily="2" charset="2"/>
              <a:buChar char="Ø"/>
            </a:pPr>
            <a:r>
              <a:rPr lang="en-GB" sz="2000" dirty="0" smtClean="0"/>
              <a:t>The amount of money you will receive per month, or if you are fully sponsored then confirm that your financial sponsor will “cover all of course and living costs”</a:t>
            </a:r>
          </a:p>
          <a:p>
            <a:pPr lvl="1">
              <a:buClr>
                <a:srgbClr val="FFC000"/>
              </a:buClr>
              <a:buFont typeface="Wingdings" panose="05000000000000000000" pitchFamily="2" charset="2"/>
              <a:buChar char="Ø"/>
            </a:pPr>
            <a:r>
              <a:rPr lang="en-GB" sz="2000" dirty="0" smtClean="0"/>
              <a:t>If the scholarship also covers your family members the sponsor letter should include their names as well as yours</a:t>
            </a:r>
          </a:p>
          <a:p>
            <a:endParaRPr lang="en-GB" b="1" dirty="0" smtClean="0"/>
          </a:p>
          <a:p>
            <a:endParaRPr lang="en-GB" b="1" dirty="0" smtClean="0"/>
          </a:p>
        </p:txBody>
      </p:sp>
    </p:spTree>
    <p:extLst>
      <p:ext uri="{BB962C8B-B14F-4D97-AF65-F5344CB8AC3E}">
        <p14:creationId xmlns:p14="http://schemas.microsoft.com/office/powerpoint/2010/main" val="21102412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992888" cy="580926"/>
          </a:xfrm>
          <a:solidFill>
            <a:srgbClr val="7030A0"/>
          </a:solidFill>
        </p:spPr>
        <p:txBody>
          <a:bodyPr>
            <a:noAutofit/>
          </a:bodyPr>
          <a:lstStyle/>
          <a:p>
            <a:r>
              <a:rPr lang="en-GB" sz="3200" dirty="0" smtClean="0">
                <a:solidFill>
                  <a:schemeClr val="bg1"/>
                </a:solidFill>
              </a:rPr>
              <a:t>Financial Evidence – Official Financial Sponsor</a:t>
            </a:r>
            <a:endParaRPr lang="en-GB" sz="3200" dirty="0">
              <a:solidFill>
                <a:schemeClr val="bg1"/>
              </a:solidFill>
            </a:endParaRPr>
          </a:p>
        </p:txBody>
      </p:sp>
      <p:sp>
        <p:nvSpPr>
          <p:cNvPr id="3" name="Content Placeholder 2"/>
          <p:cNvSpPr>
            <a:spLocks noGrp="1"/>
          </p:cNvSpPr>
          <p:nvPr>
            <p:ph idx="1"/>
          </p:nvPr>
        </p:nvSpPr>
        <p:spPr>
          <a:xfrm>
            <a:off x="395536" y="1556792"/>
            <a:ext cx="8215392" cy="4968552"/>
          </a:xfrm>
        </p:spPr>
        <p:txBody>
          <a:bodyPr>
            <a:normAutofit/>
          </a:bodyPr>
          <a:lstStyle/>
          <a:p>
            <a:pPr marL="0" indent="0">
              <a:buNone/>
            </a:pPr>
            <a:r>
              <a:rPr lang="en-GB" sz="2000" dirty="0" smtClean="0"/>
              <a:t>Being fully financially sponsored means that you receive full fees and maintenance (at least £1023 per month) from your official sponsor.</a:t>
            </a:r>
          </a:p>
          <a:p>
            <a:pPr marL="0" indent="0">
              <a:buNone/>
            </a:pPr>
            <a:endParaRPr lang="en-GB" sz="2000" b="1" dirty="0" smtClean="0">
              <a:solidFill>
                <a:srgbClr val="7030A0"/>
              </a:solidFill>
            </a:endParaRPr>
          </a:p>
          <a:p>
            <a:pPr marL="0" indent="0">
              <a:buNone/>
            </a:pPr>
            <a:r>
              <a:rPr lang="en-GB" sz="2000" b="1" dirty="0" smtClean="0">
                <a:solidFill>
                  <a:srgbClr val="7030A0"/>
                </a:solidFill>
              </a:rPr>
              <a:t>If you are fully sponsored by The University of Manchester:</a:t>
            </a:r>
          </a:p>
          <a:p>
            <a:pPr>
              <a:buClr>
                <a:srgbClr val="FFC000"/>
              </a:buClr>
              <a:buFont typeface="Wingdings" panose="05000000000000000000" pitchFamily="2" charset="2"/>
              <a:buChar char="Ø"/>
            </a:pPr>
            <a:r>
              <a:rPr lang="en-GB" sz="2000" dirty="0" smtClean="0"/>
              <a:t>Your CAS will confirm your sponsorship details</a:t>
            </a:r>
          </a:p>
          <a:p>
            <a:pPr>
              <a:buClr>
                <a:srgbClr val="FFC000"/>
              </a:buClr>
              <a:buFont typeface="Wingdings" panose="05000000000000000000" pitchFamily="2" charset="2"/>
              <a:buChar char="Ø"/>
            </a:pPr>
            <a:r>
              <a:rPr lang="en-GB" sz="2000" dirty="0" smtClean="0"/>
              <a:t>You will not need to provide any other financial documents</a:t>
            </a:r>
          </a:p>
          <a:p>
            <a:endParaRPr lang="en-GB" b="1" dirty="0" smtClean="0"/>
          </a:p>
          <a:p>
            <a:pPr marL="0" indent="0">
              <a:buNone/>
            </a:pPr>
            <a:r>
              <a:rPr lang="en-GB" sz="2000" b="1" dirty="0" smtClean="0">
                <a:solidFill>
                  <a:srgbClr val="7030A0"/>
                </a:solidFill>
              </a:rPr>
              <a:t>If you are fully sponsored by a government or international scholarship agency:</a:t>
            </a:r>
          </a:p>
          <a:p>
            <a:pPr>
              <a:buClr>
                <a:srgbClr val="FFC000"/>
              </a:buClr>
              <a:buFont typeface="Wingdings" panose="05000000000000000000" pitchFamily="2" charset="2"/>
              <a:buChar char="Ø"/>
            </a:pPr>
            <a:r>
              <a:rPr lang="en-GB" sz="2000" dirty="0" smtClean="0"/>
              <a:t>Your sponsor letter should also include additional consent for you to remain in and re-enter the UK until you complete your course</a:t>
            </a:r>
          </a:p>
        </p:txBody>
      </p:sp>
    </p:spTree>
    <p:extLst>
      <p:ext uri="{BB962C8B-B14F-4D97-AF65-F5344CB8AC3E}">
        <p14:creationId xmlns:p14="http://schemas.microsoft.com/office/powerpoint/2010/main" val="42426018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571184" cy="580926"/>
          </a:xfrm>
          <a:solidFill>
            <a:srgbClr val="7030A0"/>
          </a:solidFill>
        </p:spPr>
        <p:txBody>
          <a:bodyPr>
            <a:noAutofit/>
          </a:bodyPr>
          <a:lstStyle/>
          <a:p>
            <a:r>
              <a:rPr lang="en-GB" sz="3200" dirty="0" smtClean="0">
                <a:solidFill>
                  <a:schemeClr val="bg1"/>
                </a:solidFill>
              </a:rPr>
              <a:t>Financial Evidence – Not allowed</a:t>
            </a:r>
            <a:endParaRPr lang="en-GB" sz="3200" dirty="0">
              <a:solidFill>
                <a:schemeClr val="bg1"/>
              </a:solidFill>
            </a:endParaRPr>
          </a:p>
        </p:txBody>
      </p:sp>
      <p:sp>
        <p:nvSpPr>
          <p:cNvPr id="3" name="Content Placeholder 2"/>
          <p:cNvSpPr>
            <a:spLocks noGrp="1"/>
          </p:cNvSpPr>
          <p:nvPr>
            <p:ph idx="1"/>
          </p:nvPr>
        </p:nvSpPr>
        <p:spPr>
          <a:xfrm>
            <a:off x="611560" y="1556792"/>
            <a:ext cx="8215392" cy="4896544"/>
          </a:xfrm>
        </p:spPr>
        <p:txBody>
          <a:bodyPr>
            <a:normAutofit fontScale="62500" lnSpcReduction="20000"/>
          </a:bodyPr>
          <a:lstStyle/>
          <a:p>
            <a:pPr marL="0" indent="0">
              <a:buNone/>
            </a:pPr>
            <a:r>
              <a:rPr lang="en-GB" dirty="0" smtClean="0"/>
              <a:t>The following evidence </a:t>
            </a:r>
            <a:r>
              <a:rPr lang="en-GB" dirty="0" smtClean="0">
                <a:solidFill>
                  <a:srgbClr val="7030A0"/>
                </a:solidFill>
              </a:rPr>
              <a:t>will not be accepted </a:t>
            </a:r>
            <a:r>
              <a:rPr lang="en-GB" dirty="0" smtClean="0"/>
              <a:t>and may result in a visa refusal:</a:t>
            </a:r>
          </a:p>
          <a:p>
            <a:pPr marL="0" indent="0">
              <a:buNone/>
            </a:pPr>
            <a:endParaRPr lang="en-GB" dirty="0" smtClean="0"/>
          </a:p>
          <a:p>
            <a:pPr>
              <a:buClr>
                <a:srgbClr val="FFC000"/>
              </a:buClr>
              <a:buFont typeface="Wingdings" panose="05000000000000000000" pitchFamily="2" charset="2"/>
              <a:buChar char="v"/>
            </a:pPr>
            <a:r>
              <a:rPr lang="en-GB" dirty="0" smtClean="0"/>
              <a:t>Bank statements from any relatives who are not your parents or legal guardians</a:t>
            </a:r>
          </a:p>
          <a:p>
            <a:pPr>
              <a:buClr>
                <a:srgbClr val="FFC000"/>
              </a:buClr>
              <a:buFont typeface="Wingdings" panose="05000000000000000000" pitchFamily="2" charset="2"/>
              <a:buChar char="v"/>
            </a:pPr>
            <a:r>
              <a:rPr lang="en-GB" dirty="0" smtClean="0"/>
              <a:t>Bank statements from friends</a:t>
            </a:r>
          </a:p>
          <a:p>
            <a:pPr>
              <a:buClr>
                <a:srgbClr val="FFC000"/>
              </a:buClr>
              <a:buFont typeface="Wingdings" panose="05000000000000000000" pitchFamily="2" charset="2"/>
              <a:buChar char="v"/>
            </a:pPr>
            <a:r>
              <a:rPr lang="en-GB" dirty="0" smtClean="0"/>
              <a:t>Bank statements in a company’s name</a:t>
            </a:r>
          </a:p>
          <a:p>
            <a:pPr>
              <a:buClr>
                <a:srgbClr val="FFC000"/>
              </a:buClr>
              <a:buFont typeface="Wingdings" panose="05000000000000000000" pitchFamily="2" charset="2"/>
              <a:buChar char="v"/>
            </a:pPr>
            <a:r>
              <a:rPr lang="en-GB" dirty="0"/>
              <a:t>Funds held in other accounts or financial instruments such as shares, bonds, credit </a:t>
            </a:r>
            <a:r>
              <a:rPr lang="en-GB" dirty="0" smtClean="0"/>
              <a:t>cards and </a:t>
            </a:r>
            <a:r>
              <a:rPr lang="en-GB" dirty="0"/>
              <a:t>pensions from which the funds cannot be withdrawn </a:t>
            </a:r>
            <a:r>
              <a:rPr lang="en-GB" dirty="0" smtClean="0"/>
              <a:t>immediately</a:t>
            </a:r>
          </a:p>
          <a:p>
            <a:pPr>
              <a:buClr>
                <a:srgbClr val="FFC000"/>
              </a:buClr>
              <a:buFont typeface="Wingdings" panose="05000000000000000000" pitchFamily="2" charset="2"/>
              <a:buChar char="v"/>
            </a:pPr>
            <a:r>
              <a:rPr lang="en-GB" dirty="0" smtClean="0"/>
              <a:t>Deposit certificates which do not show 28 days from date of deposit to date of the certificate</a:t>
            </a:r>
          </a:p>
          <a:p>
            <a:pPr>
              <a:buClr>
                <a:srgbClr val="FFC000"/>
              </a:buClr>
              <a:buFont typeface="Wingdings" panose="05000000000000000000" pitchFamily="2" charset="2"/>
              <a:buChar char="v"/>
            </a:pPr>
            <a:r>
              <a:rPr lang="en-GB" dirty="0" smtClean="0"/>
              <a:t>Sponsor letters by a family member</a:t>
            </a:r>
          </a:p>
          <a:p>
            <a:pPr>
              <a:buClr>
                <a:srgbClr val="FFC000"/>
              </a:buClr>
              <a:buFont typeface="Wingdings" panose="05000000000000000000" pitchFamily="2" charset="2"/>
              <a:buChar char="v"/>
            </a:pPr>
            <a:r>
              <a:rPr lang="en-GB" dirty="0" smtClean="0"/>
              <a:t>Sponsor letters by any organisation, company or business that is not an official financial sponsor as detailed above – this includes a church or local company</a:t>
            </a:r>
          </a:p>
        </p:txBody>
      </p:sp>
    </p:spTree>
    <p:extLst>
      <p:ext uri="{BB962C8B-B14F-4D97-AF65-F5344CB8AC3E}">
        <p14:creationId xmlns:p14="http://schemas.microsoft.com/office/powerpoint/2010/main" val="9002561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571184" cy="580926"/>
          </a:xfrm>
          <a:solidFill>
            <a:srgbClr val="7030A0"/>
          </a:solidFill>
        </p:spPr>
        <p:txBody>
          <a:bodyPr>
            <a:noAutofit/>
          </a:bodyPr>
          <a:lstStyle/>
          <a:p>
            <a:r>
              <a:rPr lang="en-GB" sz="3200" dirty="0" smtClean="0">
                <a:solidFill>
                  <a:schemeClr val="bg1"/>
                </a:solidFill>
              </a:rPr>
              <a:t>Qualification Documents</a:t>
            </a:r>
            <a:endParaRPr lang="en-GB" sz="3200" dirty="0">
              <a:solidFill>
                <a:schemeClr val="bg1"/>
              </a:solidFill>
            </a:endParaRPr>
          </a:p>
        </p:txBody>
      </p:sp>
      <p:sp>
        <p:nvSpPr>
          <p:cNvPr id="3" name="Content Placeholder 2"/>
          <p:cNvSpPr>
            <a:spLocks noGrp="1"/>
          </p:cNvSpPr>
          <p:nvPr>
            <p:ph idx="1"/>
          </p:nvPr>
        </p:nvSpPr>
        <p:spPr>
          <a:xfrm>
            <a:off x="683568" y="1700808"/>
            <a:ext cx="7931224" cy="4104456"/>
          </a:xfrm>
        </p:spPr>
        <p:txBody>
          <a:bodyPr>
            <a:noAutofit/>
          </a:bodyPr>
          <a:lstStyle/>
          <a:p>
            <a:pPr>
              <a:buClr>
                <a:srgbClr val="FFC000"/>
              </a:buClr>
              <a:buFont typeface="Wingdings" panose="05000000000000000000" pitchFamily="2" charset="2"/>
              <a:buChar char="v"/>
            </a:pPr>
            <a:r>
              <a:rPr lang="en-GB" sz="2000" dirty="0" smtClean="0"/>
              <a:t>You will need to submit the qualification documents that are listed on the CAS if you are not a ‘differentiation’ applicant or you are applying to study a course below degree-level (e.g. foundation course)</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This could be A Levels, foundation programme or a degree </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You must submit evidence that you have been awarded this qualification e.g. degree certificate or transcripts</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If the qualification document is not in English it needs to be translated by an official translator and you must include </a:t>
            </a:r>
            <a:r>
              <a:rPr lang="en-GB" sz="2000" dirty="0" smtClean="0">
                <a:solidFill>
                  <a:srgbClr val="7030A0"/>
                </a:solidFill>
              </a:rPr>
              <a:t>the translation </a:t>
            </a:r>
            <a:r>
              <a:rPr lang="en-GB" sz="2000" dirty="0" smtClean="0"/>
              <a:t>and the original document in your visa application</a:t>
            </a:r>
          </a:p>
          <a:p>
            <a:endParaRPr lang="en-GB" sz="2000" dirty="0"/>
          </a:p>
        </p:txBody>
      </p:sp>
    </p:spTree>
    <p:extLst>
      <p:ext uri="{BB962C8B-B14F-4D97-AF65-F5344CB8AC3E}">
        <p14:creationId xmlns:p14="http://schemas.microsoft.com/office/powerpoint/2010/main" val="6514216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708920"/>
            <a:ext cx="7571184" cy="580926"/>
          </a:xfrm>
          <a:solidFill>
            <a:srgbClr val="7030A0"/>
          </a:solidFill>
        </p:spPr>
        <p:txBody>
          <a:bodyPr>
            <a:normAutofit fontScale="90000"/>
          </a:bodyPr>
          <a:lstStyle/>
          <a:p>
            <a:r>
              <a:rPr lang="en-GB" dirty="0" smtClean="0">
                <a:solidFill>
                  <a:schemeClr val="bg1"/>
                </a:solidFill>
              </a:rPr>
              <a:t>Documents that may be required</a:t>
            </a:r>
            <a:endParaRPr lang="en-GB" dirty="0">
              <a:solidFill>
                <a:schemeClr val="bg1"/>
              </a:solidFill>
            </a:endParaRPr>
          </a:p>
        </p:txBody>
      </p:sp>
      <p:pic>
        <p:nvPicPr>
          <p:cNvPr id="5" name="Picture 4" descr="\\nask.man.ac.uk\home$\My Pictures\SIT Logo Head Whit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885" y="167951"/>
            <a:ext cx="8287318" cy="859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8855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76672"/>
            <a:ext cx="7571184" cy="580926"/>
          </a:xfrm>
          <a:solidFill>
            <a:srgbClr val="7030A0"/>
          </a:solidFill>
        </p:spPr>
        <p:txBody>
          <a:bodyPr>
            <a:noAutofit/>
          </a:bodyPr>
          <a:lstStyle/>
          <a:p>
            <a:r>
              <a:rPr lang="en-GB" sz="3200" dirty="0" smtClean="0">
                <a:solidFill>
                  <a:schemeClr val="bg1"/>
                </a:solidFill>
              </a:rPr>
              <a:t>Tuberculosis Test Certificate</a:t>
            </a:r>
            <a:endParaRPr lang="en-GB" sz="3200" dirty="0">
              <a:solidFill>
                <a:schemeClr val="bg1"/>
              </a:solidFill>
            </a:endParaRPr>
          </a:p>
        </p:txBody>
      </p:sp>
      <p:sp>
        <p:nvSpPr>
          <p:cNvPr id="3" name="Content Placeholder 2"/>
          <p:cNvSpPr>
            <a:spLocks noGrp="1"/>
          </p:cNvSpPr>
          <p:nvPr>
            <p:ph idx="1"/>
          </p:nvPr>
        </p:nvSpPr>
        <p:spPr>
          <a:xfrm>
            <a:off x="578067" y="1722388"/>
            <a:ext cx="8003232" cy="3816424"/>
          </a:xfrm>
        </p:spPr>
        <p:txBody>
          <a:bodyPr>
            <a:normAutofit fontScale="62500" lnSpcReduction="20000"/>
          </a:bodyPr>
          <a:lstStyle/>
          <a:p>
            <a:pPr>
              <a:buClr>
                <a:srgbClr val="FFC000"/>
              </a:buClr>
              <a:buFont typeface="Wingdings" panose="05000000000000000000" pitchFamily="2" charset="2"/>
              <a:buChar char="v"/>
            </a:pPr>
            <a:r>
              <a:rPr lang="en-GB" dirty="0" smtClean="0"/>
              <a:t>Affects students coming to the UK for more than 6 months</a:t>
            </a:r>
          </a:p>
          <a:p>
            <a:pPr>
              <a:buClr>
                <a:srgbClr val="FFC000"/>
              </a:buClr>
              <a:buFont typeface="Wingdings" panose="05000000000000000000" pitchFamily="2" charset="2"/>
              <a:buChar char="v"/>
            </a:pPr>
            <a:endParaRPr lang="en-GB" dirty="0" smtClean="0"/>
          </a:p>
          <a:p>
            <a:pPr>
              <a:buClr>
                <a:srgbClr val="FFC000"/>
              </a:buClr>
              <a:buFont typeface="Wingdings" panose="05000000000000000000" pitchFamily="2" charset="2"/>
              <a:buChar char="v"/>
            </a:pPr>
            <a:r>
              <a:rPr lang="en-GB" dirty="0" smtClean="0"/>
              <a:t>Depends on what country you have been living in for last 6 months prior to applying for your Student visa</a:t>
            </a:r>
          </a:p>
          <a:p>
            <a:pPr>
              <a:buClr>
                <a:srgbClr val="FFC000"/>
              </a:buClr>
              <a:buFont typeface="Wingdings" panose="05000000000000000000" pitchFamily="2" charset="2"/>
              <a:buChar char="v"/>
            </a:pPr>
            <a:endParaRPr lang="en-GB" dirty="0" smtClean="0"/>
          </a:p>
          <a:p>
            <a:pPr>
              <a:buClr>
                <a:srgbClr val="FFC000"/>
              </a:buClr>
              <a:buFont typeface="Wingdings" panose="05000000000000000000" pitchFamily="2" charset="2"/>
              <a:buChar char="v"/>
            </a:pPr>
            <a:r>
              <a:rPr lang="en-GB" dirty="0" smtClean="0"/>
              <a:t>Involves having a chest x-ray from a </a:t>
            </a:r>
            <a:r>
              <a:rPr lang="en-GB" b="1" dirty="0" smtClean="0">
                <a:solidFill>
                  <a:srgbClr val="7030A0"/>
                </a:solidFill>
              </a:rPr>
              <a:t>UKVI approved test centre</a:t>
            </a:r>
          </a:p>
          <a:p>
            <a:pPr>
              <a:buClr>
                <a:srgbClr val="FFC000"/>
              </a:buClr>
              <a:buFont typeface="Wingdings" panose="05000000000000000000" pitchFamily="2" charset="2"/>
              <a:buChar char="v"/>
            </a:pPr>
            <a:endParaRPr lang="en-GB" dirty="0" smtClean="0"/>
          </a:p>
          <a:p>
            <a:pPr>
              <a:buClr>
                <a:srgbClr val="FFC000"/>
              </a:buClr>
              <a:buFont typeface="Wingdings" panose="05000000000000000000" pitchFamily="2" charset="2"/>
              <a:buChar char="v"/>
            </a:pPr>
            <a:r>
              <a:rPr lang="en-GB" dirty="0" smtClean="0"/>
              <a:t>Check list of countries on UKVI website to see if you need to have a test: </a:t>
            </a:r>
            <a:r>
              <a:rPr lang="en-GB" dirty="0" smtClean="0">
                <a:hlinkClick r:id="rId2"/>
              </a:rPr>
              <a:t>https://www.gov.uk/tb-test-visa/countries-where-you-need-a-tb-test-to-enter-the-uk</a:t>
            </a:r>
            <a:endParaRPr lang="en-GB" dirty="0" smtClean="0"/>
          </a:p>
          <a:p>
            <a:pPr>
              <a:buClr>
                <a:srgbClr val="FFC000"/>
              </a:buClr>
              <a:buFont typeface="Wingdings" panose="05000000000000000000" pitchFamily="2" charset="2"/>
              <a:buChar char="v"/>
            </a:pPr>
            <a:endParaRPr lang="en-GB" dirty="0" smtClean="0"/>
          </a:p>
          <a:p>
            <a:pPr>
              <a:buClr>
                <a:srgbClr val="FFC000"/>
              </a:buClr>
              <a:buFont typeface="Wingdings" panose="05000000000000000000" pitchFamily="2" charset="2"/>
              <a:buChar char="v"/>
            </a:pPr>
            <a:r>
              <a:rPr lang="en-GB" dirty="0" smtClean="0"/>
              <a:t>You must include the original TB certificate in your Student application and carry the certificate in your hand luggage when travelling to the UK. </a:t>
            </a:r>
            <a:endParaRPr lang="en-GB" dirty="0"/>
          </a:p>
        </p:txBody>
      </p:sp>
    </p:spTree>
    <p:extLst>
      <p:ext uri="{BB962C8B-B14F-4D97-AF65-F5344CB8AC3E}">
        <p14:creationId xmlns:p14="http://schemas.microsoft.com/office/powerpoint/2010/main" val="35263911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76672"/>
            <a:ext cx="7571184" cy="864096"/>
          </a:xfrm>
          <a:solidFill>
            <a:srgbClr val="7030A0"/>
          </a:solidFill>
        </p:spPr>
        <p:txBody>
          <a:bodyPr>
            <a:noAutofit/>
          </a:bodyPr>
          <a:lstStyle/>
          <a:p>
            <a:r>
              <a:rPr lang="en-GB" altLang="en-US" sz="3200" dirty="0" smtClean="0">
                <a:solidFill>
                  <a:schemeClr val="bg1"/>
                </a:solidFill>
              </a:rPr>
              <a:t>Academic Technology Approval Scheme (ATAS) </a:t>
            </a:r>
            <a:endParaRPr lang="en-GB" sz="3200" dirty="0">
              <a:solidFill>
                <a:schemeClr val="bg1"/>
              </a:solidFill>
            </a:endParaRPr>
          </a:p>
        </p:txBody>
      </p:sp>
      <p:sp>
        <p:nvSpPr>
          <p:cNvPr id="3" name="Content Placeholder 2"/>
          <p:cNvSpPr>
            <a:spLocks noGrp="1"/>
          </p:cNvSpPr>
          <p:nvPr>
            <p:ph idx="1"/>
          </p:nvPr>
        </p:nvSpPr>
        <p:spPr>
          <a:xfrm>
            <a:off x="467544" y="1484784"/>
            <a:ext cx="8424936" cy="5184576"/>
          </a:xfrm>
        </p:spPr>
        <p:txBody>
          <a:bodyPr>
            <a:normAutofit fontScale="92500" lnSpcReduction="20000"/>
          </a:bodyPr>
          <a:lstStyle/>
          <a:p>
            <a:pPr marL="0" indent="0">
              <a:lnSpc>
                <a:spcPct val="110000"/>
              </a:lnSpc>
              <a:spcBef>
                <a:spcPts val="600"/>
              </a:spcBef>
              <a:spcAft>
                <a:spcPts val="600"/>
              </a:spcAft>
              <a:buClr>
                <a:srgbClr val="FFC000"/>
              </a:buClr>
              <a:buNone/>
            </a:pPr>
            <a:r>
              <a:rPr lang="en-GB" sz="1900" dirty="0" smtClean="0"/>
              <a:t>Additional security checks on students who study certain Science, Technology and Engineering courses at postgraduate level.</a:t>
            </a:r>
          </a:p>
          <a:p>
            <a:pPr marL="0" indent="0">
              <a:lnSpc>
                <a:spcPct val="110000"/>
              </a:lnSpc>
              <a:spcBef>
                <a:spcPts val="600"/>
              </a:spcBef>
              <a:spcAft>
                <a:spcPts val="600"/>
              </a:spcAft>
              <a:buClr>
                <a:srgbClr val="FFC000"/>
              </a:buClr>
              <a:buNone/>
            </a:pPr>
            <a:endParaRPr lang="en-GB" sz="1900" dirty="0" smtClean="0"/>
          </a:p>
          <a:p>
            <a:pPr>
              <a:lnSpc>
                <a:spcPct val="110000"/>
              </a:lnSpc>
              <a:spcBef>
                <a:spcPts val="600"/>
              </a:spcBef>
              <a:spcAft>
                <a:spcPts val="600"/>
              </a:spcAft>
              <a:buClr>
                <a:srgbClr val="FFC000"/>
              </a:buClr>
              <a:buFont typeface="Wingdings" panose="05000000000000000000" pitchFamily="2" charset="2"/>
              <a:buChar char="v"/>
            </a:pPr>
            <a:r>
              <a:rPr lang="en-GB" sz="1900" dirty="0" smtClean="0"/>
              <a:t>Your offer letter should confirm whether you need to apply for ATAS</a:t>
            </a:r>
          </a:p>
          <a:p>
            <a:pPr>
              <a:lnSpc>
                <a:spcPct val="110000"/>
              </a:lnSpc>
              <a:spcBef>
                <a:spcPts val="600"/>
              </a:spcBef>
              <a:spcAft>
                <a:spcPts val="600"/>
              </a:spcAft>
              <a:buClr>
                <a:srgbClr val="FFC000"/>
              </a:buClr>
              <a:buFont typeface="Wingdings" panose="05000000000000000000" pitchFamily="2" charset="2"/>
              <a:buChar char="v"/>
            </a:pPr>
            <a:r>
              <a:rPr lang="en-GB" sz="1900" dirty="0" smtClean="0"/>
              <a:t>Your </a:t>
            </a:r>
            <a:r>
              <a:rPr lang="en-GB" sz="1900" dirty="0"/>
              <a:t>School will provide information about </a:t>
            </a:r>
            <a:r>
              <a:rPr lang="en-GB" sz="1900" dirty="0" smtClean="0"/>
              <a:t>your course </a:t>
            </a:r>
            <a:r>
              <a:rPr lang="en-GB" sz="1900" dirty="0"/>
              <a:t>which </a:t>
            </a:r>
            <a:r>
              <a:rPr lang="en-GB" sz="1900" dirty="0" smtClean="0"/>
              <a:t>you need </a:t>
            </a:r>
            <a:r>
              <a:rPr lang="en-GB" sz="1900" dirty="0"/>
              <a:t>to </a:t>
            </a:r>
            <a:r>
              <a:rPr lang="en-GB" sz="1900" dirty="0" smtClean="0"/>
              <a:t>include in your application e.g</a:t>
            </a:r>
            <a:r>
              <a:rPr lang="en-GB" sz="1900" dirty="0"/>
              <a:t>. </a:t>
            </a:r>
            <a:r>
              <a:rPr lang="en-GB" sz="1900" dirty="0" smtClean="0"/>
              <a:t>CAH code and a list </a:t>
            </a:r>
            <a:r>
              <a:rPr lang="en-GB" sz="1900" dirty="0"/>
              <a:t>of taught </a:t>
            </a:r>
            <a:r>
              <a:rPr lang="en-GB" sz="1900" dirty="0" smtClean="0"/>
              <a:t>modules or research summary</a:t>
            </a:r>
          </a:p>
          <a:p>
            <a:pPr>
              <a:lnSpc>
                <a:spcPct val="110000"/>
              </a:lnSpc>
              <a:spcBef>
                <a:spcPts val="600"/>
              </a:spcBef>
              <a:spcAft>
                <a:spcPts val="600"/>
              </a:spcAft>
              <a:buClr>
                <a:srgbClr val="FFC000"/>
              </a:buClr>
              <a:buFont typeface="Wingdings" panose="05000000000000000000" pitchFamily="2" charset="2"/>
              <a:buChar char="v"/>
            </a:pPr>
            <a:r>
              <a:rPr lang="en-GB" sz="1900" dirty="0" smtClean="0"/>
              <a:t>You will need to </a:t>
            </a:r>
            <a:r>
              <a:rPr lang="en-GB" sz="1900" dirty="0"/>
              <a:t>provide a </a:t>
            </a:r>
            <a:r>
              <a:rPr lang="en-GB" sz="1900" dirty="0" smtClean="0"/>
              <a:t>copy of a valid </a:t>
            </a:r>
            <a:r>
              <a:rPr lang="en-GB" sz="1900" dirty="0"/>
              <a:t>ATAS certificate for </a:t>
            </a:r>
            <a:r>
              <a:rPr lang="en-GB" sz="1900" dirty="0" smtClean="0"/>
              <a:t>your course with your application unless you are a national of one of the countries which are deemed exempt from the ATAS requirement</a:t>
            </a:r>
          </a:p>
          <a:p>
            <a:pPr>
              <a:lnSpc>
                <a:spcPct val="110000"/>
              </a:lnSpc>
              <a:spcBef>
                <a:spcPts val="600"/>
              </a:spcBef>
              <a:spcAft>
                <a:spcPts val="600"/>
              </a:spcAft>
              <a:buClr>
                <a:srgbClr val="FFC000"/>
              </a:buClr>
              <a:buFont typeface="Wingdings" panose="05000000000000000000" pitchFamily="2" charset="2"/>
              <a:buChar char="v"/>
            </a:pPr>
            <a:r>
              <a:rPr lang="en-GB" sz="1900" dirty="0" smtClean="0"/>
              <a:t>You can find the list of </a:t>
            </a:r>
            <a:r>
              <a:rPr lang="en-GB" sz="1900" dirty="0"/>
              <a:t>exempt nationalities here: </a:t>
            </a:r>
            <a:r>
              <a:rPr lang="en-GB" sz="1900" dirty="0">
                <a:hlinkClick r:id="rId2"/>
              </a:rPr>
              <a:t>https://</a:t>
            </a:r>
            <a:r>
              <a:rPr lang="en-GB" sz="1900" dirty="0" smtClean="0">
                <a:hlinkClick r:id="rId2"/>
              </a:rPr>
              <a:t>www.gov.uk/guidance/immigration-rules/appendix-atas-academic-technology-approval-scheme-atas</a:t>
            </a:r>
            <a:r>
              <a:rPr lang="en-GB" sz="1900" dirty="0" smtClean="0"/>
              <a:t> </a:t>
            </a:r>
          </a:p>
          <a:p>
            <a:pPr>
              <a:lnSpc>
                <a:spcPct val="110000"/>
              </a:lnSpc>
              <a:spcBef>
                <a:spcPts val="600"/>
              </a:spcBef>
              <a:spcAft>
                <a:spcPts val="600"/>
              </a:spcAft>
              <a:buClr>
                <a:srgbClr val="FFC000"/>
              </a:buClr>
              <a:buFont typeface="Wingdings" panose="05000000000000000000" pitchFamily="2" charset="2"/>
              <a:buChar char="v"/>
            </a:pPr>
            <a:r>
              <a:rPr lang="en-GB" sz="1900" dirty="0" smtClean="0"/>
              <a:t>Apply for ATAS certificate online through the ATAS website</a:t>
            </a:r>
          </a:p>
          <a:p>
            <a:pPr>
              <a:lnSpc>
                <a:spcPct val="110000"/>
              </a:lnSpc>
              <a:spcBef>
                <a:spcPts val="600"/>
              </a:spcBef>
              <a:spcAft>
                <a:spcPts val="600"/>
              </a:spcAft>
              <a:buClr>
                <a:srgbClr val="FFC000"/>
              </a:buClr>
              <a:buFont typeface="Wingdings" panose="05000000000000000000" pitchFamily="2" charset="2"/>
              <a:buChar char="v"/>
            </a:pPr>
            <a:r>
              <a:rPr lang="en-GB" sz="1900" dirty="0" smtClean="0"/>
              <a:t>Applications are free of charge but take at least 20 working days to process you need to </a:t>
            </a:r>
            <a:r>
              <a:rPr lang="en-GB" sz="1900" dirty="0" smtClean="0">
                <a:solidFill>
                  <a:srgbClr val="7030A0"/>
                </a:solidFill>
              </a:rPr>
              <a:t>apply early</a:t>
            </a:r>
            <a:r>
              <a:rPr lang="en-GB" sz="1900" dirty="0" smtClean="0"/>
              <a:t>!</a:t>
            </a:r>
          </a:p>
          <a:p>
            <a:endParaRPr lang="en-GB" dirty="0"/>
          </a:p>
        </p:txBody>
      </p:sp>
    </p:spTree>
    <p:extLst>
      <p:ext uri="{BB962C8B-B14F-4D97-AF65-F5344CB8AC3E}">
        <p14:creationId xmlns:p14="http://schemas.microsoft.com/office/powerpoint/2010/main" val="31617338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571184" cy="580926"/>
          </a:xfrm>
          <a:solidFill>
            <a:srgbClr val="7030A0"/>
          </a:solidFill>
        </p:spPr>
        <p:txBody>
          <a:bodyPr>
            <a:noAutofit/>
          </a:bodyPr>
          <a:lstStyle/>
          <a:p>
            <a:r>
              <a:rPr lang="en-GB" sz="3200" dirty="0" smtClean="0">
                <a:solidFill>
                  <a:schemeClr val="bg1"/>
                </a:solidFill>
              </a:rPr>
              <a:t>Consent from Parents</a:t>
            </a:r>
            <a:endParaRPr lang="en-GB" sz="3200" dirty="0">
              <a:solidFill>
                <a:schemeClr val="bg1"/>
              </a:solidFill>
            </a:endParaRPr>
          </a:p>
        </p:txBody>
      </p:sp>
      <p:sp>
        <p:nvSpPr>
          <p:cNvPr id="3" name="Content Placeholder 2"/>
          <p:cNvSpPr>
            <a:spLocks noGrp="1"/>
          </p:cNvSpPr>
          <p:nvPr>
            <p:ph idx="1"/>
          </p:nvPr>
        </p:nvSpPr>
        <p:spPr>
          <a:xfrm>
            <a:off x="747979" y="1772816"/>
            <a:ext cx="7931224" cy="4032448"/>
          </a:xfrm>
        </p:spPr>
        <p:txBody>
          <a:bodyPr>
            <a:noAutofit/>
          </a:bodyPr>
          <a:lstStyle/>
          <a:p>
            <a:pPr marL="0" indent="0">
              <a:buNone/>
            </a:pPr>
            <a:r>
              <a:rPr lang="en-GB" sz="2000" dirty="0" smtClean="0"/>
              <a:t>Only </a:t>
            </a:r>
            <a:r>
              <a:rPr lang="en-GB" sz="2000" dirty="0"/>
              <a:t>if you are </a:t>
            </a:r>
            <a:r>
              <a:rPr lang="en-GB" sz="2000" dirty="0">
                <a:solidFill>
                  <a:srgbClr val="7030A0"/>
                </a:solidFill>
              </a:rPr>
              <a:t>under 18 years old </a:t>
            </a:r>
            <a:r>
              <a:rPr lang="en-GB" sz="2000" dirty="0"/>
              <a:t>at the time you will apply for your new visa in September.</a:t>
            </a:r>
          </a:p>
          <a:p>
            <a:endParaRPr lang="en-GB" sz="2000" dirty="0"/>
          </a:p>
          <a:p>
            <a:pPr>
              <a:buClr>
                <a:srgbClr val="FFC000"/>
              </a:buClr>
              <a:buFont typeface="Wingdings" panose="05000000000000000000" pitchFamily="2" charset="2"/>
              <a:buChar char="v"/>
            </a:pPr>
            <a:r>
              <a:rPr lang="en-GB" sz="2000" dirty="0"/>
              <a:t>You must include your original birth certificate and </a:t>
            </a:r>
            <a:r>
              <a:rPr lang="en-GB" sz="2000" dirty="0" smtClean="0"/>
              <a:t>a letter </a:t>
            </a:r>
            <a:r>
              <a:rPr lang="en-GB" sz="2000" dirty="0"/>
              <a:t>of consent from </a:t>
            </a:r>
            <a:r>
              <a:rPr lang="en-GB" sz="2000" b="1" dirty="0">
                <a:solidFill>
                  <a:srgbClr val="7030A0"/>
                </a:solidFill>
              </a:rPr>
              <a:t>both</a:t>
            </a:r>
            <a:r>
              <a:rPr lang="en-GB" sz="2000" dirty="0"/>
              <a:t> of your parents that confirms that they support your application. The letter should also </a:t>
            </a:r>
            <a:r>
              <a:rPr lang="en-GB" sz="2000" dirty="0" smtClean="0"/>
              <a:t>confirm:</a:t>
            </a:r>
          </a:p>
          <a:p>
            <a:pPr>
              <a:buClr>
                <a:srgbClr val="FFC000"/>
              </a:buClr>
              <a:buFont typeface="Wingdings" panose="05000000000000000000" pitchFamily="2" charset="2"/>
              <a:buChar char="v"/>
            </a:pPr>
            <a:endParaRPr lang="en-GB" sz="2000" dirty="0"/>
          </a:p>
          <a:p>
            <a:pPr lvl="1">
              <a:buClr>
                <a:srgbClr val="FFC000"/>
              </a:buClr>
              <a:buFont typeface="Wingdings" panose="05000000000000000000" pitchFamily="2" charset="2"/>
              <a:buChar char="Ø"/>
            </a:pPr>
            <a:r>
              <a:rPr lang="en-GB" sz="2000" dirty="0"/>
              <a:t>T</a:t>
            </a:r>
            <a:r>
              <a:rPr lang="en-GB" sz="2000" dirty="0" smtClean="0"/>
              <a:t>heir </a:t>
            </a:r>
            <a:r>
              <a:rPr lang="en-GB" sz="2000" dirty="0"/>
              <a:t>relationship to you</a:t>
            </a:r>
          </a:p>
          <a:p>
            <a:pPr lvl="1">
              <a:buClr>
                <a:srgbClr val="FFC000"/>
              </a:buClr>
              <a:buFont typeface="Wingdings" panose="05000000000000000000" pitchFamily="2" charset="2"/>
              <a:buChar char="Ø"/>
            </a:pPr>
            <a:r>
              <a:rPr lang="en-GB" sz="2000" dirty="0"/>
              <a:t>T</a:t>
            </a:r>
            <a:r>
              <a:rPr lang="en-GB" sz="2000" dirty="0" smtClean="0"/>
              <a:t>hat </a:t>
            </a:r>
            <a:r>
              <a:rPr lang="en-GB" sz="2000" dirty="0"/>
              <a:t>they consent to your application and to your living arrangements in the UK </a:t>
            </a:r>
          </a:p>
          <a:p>
            <a:pPr lvl="1">
              <a:buClr>
                <a:srgbClr val="FFC000"/>
              </a:buClr>
              <a:buFont typeface="Wingdings" panose="05000000000000000000" pitchFamily="2" charset="2"/>
              <a:buChar char="Ø"/>
            </a:pPr>
            <a:r>
              <a:rPr lang="en-GB" sz="2000" dirty="0"/>
              <a:t>T</a:t>
            </a:r>
            <a:r>
              <a:rPr lang="en-GB" sz="2000" dirty="0" smtClean="0"/>
              <a:t>hat </a:t>
            </a:r>
            <a:r>
              <a:rPr lang="en-GB" sz="2000" dirty="0"/>
              <a:t>they are happy for you to travel to the UK independently </a:t>
            </a:r>
          </a:p>
        </p:txBody>
      </p:sp>
    </p:spTree>
    <p:extLst>
      <p:ext uri="{BB962C8B-B14F-4D97-AF65-F5344CB8AC3E}">
        <p14:creationId xmlns:p14="http://schemas.microsoft.com/office/powerpoint/2010/main" val="2318162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7571184" cy="580926"/>
          </a:xfrm>
          <a:solidFill>
            <a:srgbClr val="7030A0"/>
          </a:solidFill>
          <a:ln>
            <a:noFill/>
          </a:ln>
        </p:spPr>
        <p:txBody>
          <a:bodyPr>
            <a:noAutofit/>
          </a:bodyPr>
          <a:lstStyle/>
          <a:p>
            <a:r>
              <a:rPr lang="en-GB" sz="3200" dirty="0" smtClean="0">
                <a:solidFill>
                  <a:schemeClr val="bg1"/>
                </a:solidFill>
              </a:rPr>
              <a:t>Short-term Study – Standard Visitor Visa</a:t>
            </a:r>
            <a:endParaRPr lang="en-GB" sz="3200" dirty="0">
              <a:solidFill>
                <a:schemeClr val="bg1"/>
              </a:solidFill>
            </a:endParaRPr>
          </a:p>
        </p:txBody>
      </p:sp>
      <p:sp>
        <p:nvSpPr>
          <p:cNvPr id="3" name="Content Placeholder 2"/>
          <p:cNvSpPr>
            <a:spLocks noGrp="1"/>
          </p:cNvSpPr>
          <p:nvPr>
            <p:ph idx="1"/>
          </p:nvPr>
        </p:nvSpPr>
        <p:spPr>
          <a:xfrm>
            <a:off x="233772" y="1052736"/>
            <a:ext cx="8658708" cy="5733256"/>
          </a:xfrm>
        </p:spPr>
        <p:txBody>
          <a:bodyPr>
            <a:noAutofit/>
          </a:bodyPr>
          <a:lstStyle/>
          <a:p>
            <a:pPr>
              <a:spcBef>
                <a:spcPts val="600"/>
              </a:spcBef>
              <a:buClr>
                <a:srgbClr val="FFC000"/>
              </a:buClr>
              <a:buFont typeface="Wingdings" panose="05000000000000000000" pitchFamily="2" charset="2"/>
              <a:buChar char="v"/>
            </a:pPr>
            <a:r>
              <a:rPr lang="en-GB" sz="1900" dirty="0" smtClean="0"/>
              <a:t>As of </a:t>
            </a:r>
            <a:r>
              <a:rPr lang="en-GB" sz="1900" dirty="0" smtClean="0">
                <a:solidFill>
                  <a:srgbClr val="7030A0"/>
                </a:solidFill>
              </a:rPr>
              <a:t>1</a:t>
            </a:r>
            <a:r>
              <a:rPr lang="en-GB" sz="1900" baseline="30000" dirty="0" smtClean="0">
                <a:solidFill>
                  <a:srgbClr val="7030A0"/>
                </a:solidFill>
              </a:rPr>
              <a:t>st</a:t>
            </a:r>
            <a:r>
              <a:rPr lang="en-GB" sz="1900" dirty="0" smtClean="0">
                <a:solidFill>
                  <a:srgbClr val="7030A0"/>
                </a:solidFill>
              </a:rPr>
              <a:t> December 2020, </a:t>
            </a:r>
            <a:r>
              <a:rPr lang="en-GB" sz="1900" dirty="0" smtClean="0"/>
              <a:t>applicants </a:t>
            </a:r>
            <a:r>
              <a:rPr lang="en-GB" sz="1900" dirty="0"/>
              <a:t>can apply for a </a:t>
            </a:r>
            <a:r>
              <a:rPr lang="en-GB" sz="1900" dirty="0" smtClean="0">
                <a:solidFill>
                  <a:srgbClr val="6B2C91"/>
                </a:solidFill>
              </a:rPr>
              <a:t>Standard </a:t>
            </a:r>
            <a:r>
              <a:rPr lang="en-GB" sz="1900" dirty="0">
                <a:solidFill>
                  <a:srgbClr val="6B2C91"/>
                </a:solidFill>
              </a:rPr>
              <a:t>V</a:t>
            </a:r>
            <a:r>
              <a:rPr lang="en-GB" sz="1900" dirty="0" smtClean="0">
                <a:solidFill>
                  <a:srgbClr val="6B2C91"/>
                </a:solidFill>
              </a:rPr>
              <a:t>isitor visa</a:t>
            </a:r>
            <a:r>
              <a:rPr lang="en-GB" sz="1900" dirty="0" smtClean="0"/>
              <a:t>/enter </a:t>
            </a:r>
            <a:r>
              <a:rPr lang="en-GB" sz="1900" dirty="0"/>
              <a:t>the UK as a </a:t>
            </a:r>
            <a:r>
              <a:rPr lang="en-GB" sz="1900" dirty="0" smtClean="0"/>
              <a:t>Visitor to study a short course which is </a:t>
            </a:r>
            <a:r>
              <a:rPr lang="en-GB" sz="1900" dirty="0" smtClean="0">
                <a:solidFill>
                  <a:srgbClr val="6B2C91"/>
                </a:solidFill>
              </a:rPr>
              <a:t>less than 6 months in length</a:t>
            </a:r>
          </a:p>
          <a:p>
            <a:pPr>
              <a:spcBef>
                <a:spcPts val="600"/>
              </a:spcBef>
              <a:buClr>
                <a:srgbClr val="FFC000"/>
              </a:buClr>
              <a:buFont typeface="Wingdings" panose="05000000000000000000" pitchFamily="2" charset="2"/>
              <a:buChar char="v"/>
            </a:pPr>
            <a:r>
              <a:rPr lang="en-GB" sz="1900" dirty="0" smtClean="0"/>
              <a:t>The </a:t>
            </a:r>
            <a:r>
              <a:rPr lang="en-GB" sz="1900" dirty="0" smtClean="0">
                <a:solidFill>
                  <a:srgbClr val="6B2C91"/>
                </a:solidFill>
              </a:rPr>
              <a:t>Short-term study route </a:t>
            </a:r>
            <a:r>
              <a:rPr lang="en-GB" sz="1900" dirty="0" smtClean="0"/>
              <a:t>is now </a:t>
            </a:r>
            <a:r>
              <a:rPr lang="en-GB" sz="1900" dirty="0"/>
              <a:t>only for students </a:t>
            </a:r>
            <a:r>
              <a:rPr lang="en-GB" sz="1900" dirty="0" smtClean="0"/>
              <a:t>coming to the UK to study </a:t>
            </a:r>
            <a:r>
              <a:rPr lang="en-GB" sz="1900" dirty="0"/>
              <a:t>an English language course between six and 11 months </a:t>
            </a:r>
            <a:r>
              <a:rPr lang="en-GB" sz="1900" dirty="0" smtClean="0"/>
              <a:t>long</a:t>
            </a:r>
          </a:p>
          <a:p>
            <a:pPr>
              <a:spcBef>
                <a:spcPts val="600"/>
              </a:spcBef>
              <a:buClr>
                <a:srgbClr val="FFC000"/>
              </a:buClr>
              <a:buFont typeface="Wingdings" panose="05000000000000000000" pitchFamily="2" charset="2"/>
              <a:buChar char="v"/>
            </a:pPr>
            <a:r>
              <a:rPr lang="en-GB" sz="1900" dirty="0" smtClean="0"/>
              <a:t>Standard Visitor application fee is currently £95 in local currency </a:t>
            </a:r>
          </a:p>
          <a:p>
            <a:pPr>
              <a:spcBef>
                <a:spcPts val="600"/>
              </a:spcBef>
              <a:buClr>
                <a:srgbClr val="FFC000"/>
              </a:buClr>
              <a:buFont typeface="Wingdings" panose="05000000000000000000" pitchFamily="2" charset="2"/>
              <a:buChar char="v"/>
            </a:pPr>
            <a:r>
              <a:rPr lang="en-GB" sz="1900" dirty="0" smtClean="0">
                <a:solidFill>
                  <a:srgbClr val="7030A0"/>
                </a:solidFill>
              </a:rPr>
              <a:t>No work </a:t>
            </a:r>
            <a:r>
              <a:rPr lang="en-GB" sz="1900" dirty="0" smtClean="0"/>
              <a:t>permitted and you cannot extend this visa from within UK</a:t>
            </a:r>
          </a:p>
          <a:p>
            <a:pPr>
              <a:spcBef>
                <a:spcPts val="600"/>
              </a:spcBef>
              <a:buClr>
                <a:srgbClr val="FFC000"/>
              </a:buClr>
              <a:buFont typeface="Wingdings" panose="05000000000000000000" pitchFamily="2" charset="2"/>
              <a:buChar char="v"/>
            </a:pPr>
            <a:r>
              <a:rPr lang="en-GB" sz="1900" dirty="0" smtClean="0">
                <a:solidFill>
                  <a:srgbClr val="7030A0"/>
                </a:solidFill>
              </a:rPr>
              <a:t>Non-visa nationals </a:t>
            </a:r>
            <a:r>
              <a:rPr lang="en-GB" sz="1900" dirty="0" smtClean="0"/>
              <a:t>and </a:t>
            </a:r>
            <a:r>
              <a:rPr lang="en-GB" sz="1900" dirty="0">
                <a:solidFill>
                  <a:srgbClr val="7030A0"/>
                </a:solidFill>
              </a:rPr>
              <a:t>EEA/Swiss </a:t>
            </a:r>
            <a:r>
              <a:rPr lang="en-GB" sz="1900" dirty="0" smtClean="0">
                <a:solidFill>
                  <a:srgbClr val="7030A0"/>
                </a:solidFill>
              </a:rPr>
              <a:t>nationals </a:t>
            </a:r>
            <a:r>
              <a:rPr lang="en-GB" sz="1900" dirty="0" smtClean="0"/>
              <a:t>can </a:t>
            </a:r>
            <a:r>
              <a:rPr lang="en-GB" sz="1900" dirty="0"/>
              <a:t>enter the UK as a </a:t>
            </a:r>
            <a:r>
              <a:rPr lang="en-GB" sz="1900" dirty="0" smtClean="0"/>
              <a:t>Visitor </a:t>
            </a:r>
            <a:r>
              <a:rPr lang="en-GB" sz="1900" dirty="0"/>
              <a:t>either via the </a:t>
            </a:r>
            <a:r>
              <a:rPr lang="en-GB" sz="1900" dirty="0" smtClean="0"/>
              <a:t>passport </a:t>
            </a:r>
            <a:r>
              <a:rPr lang="en-GB" sz="1900" dirty="0" err="1" smtClean="0"/>
              <a:t>eGates</a:t>
            </a:r>
            <a:r>
              <a:rPr lang="en-GB" sz="1900" dirty="0" smtClean="0"/>
              <a:t> or </a:t>
            </a:r>
            <a:r>
              <a:rPr lang="en-GB" sz="1900" dirty="0"/>
              <a:t>by seeing an immigration officer on </a:t>
            </a:r>
            <a:r>
              <a:rPr lang="en-GB" sz="1900" dirty="0" smtClean="0"/>
              <a:t>arrival</a:t>
            </a:r>
          </a:p>
          <a:p>
            <a:pPr>
              <a:spcBef>
                <a:spcPts val="600"/>
              </a:spcBef>
              <a:buClr>
                <a:srgbClr val="FFC000"/>
              </a:buClr>
              <a:buFont typeface="Wingdings" panose="05000000000000000000" pitchFamily="2" charset="2"/>
              <a:buChar char="v"/>
            </a:pPr>
            <a:r>
              <a:rPr lang="en-GB" sz="1900" dirty="0" smtClean="0"/>
              <a:t>You </a:t>
            </a:r>
            <a:r>
              <a:rPr lang="en-GB" sz="1900" dirty="0"/>
              <a:t>must check </a:t>
            </a:r>
            <a:r>
              <a:rPr lang="en-GB" sz="1900" dirty="0" smtClean="0"/>
              <a:t>whether you are required </a:t>
            </a:r>
            <a:r>
              <a:rPr lang="en-GB" sz="1900" dirty="0"/>
              <a:t>to apply for a visa before </a:t>
            </a:r>
            <a:r>
              <a:rPr lang="en-GB" sz="1900" dirty="0" smtClean="0"/>
              <a:t>you travel </a:t>
            </a:r>
            <a:r>
              <a:rPr lang="en-GB" sz="1900" dirty="0"/>
              <a:t>(visa national) or </a:t>
            </a:r>
            <a:r>
              <a:rPr lang="en-GB" sz="1900" dirty="0" smtClean="0"/>
              <a:t>if </a:t>
            </a:r>
            <a:r>
              <a:rPr lang="en-GB" sz="1900" dirty="0"/>
              <a:t>you are a non-visa national: </a:t>
            </a:r>
            <a:r>
              <a:rPr lang="en-GB" sz="1900" dirty="0">
                <a:hlinkClick r:id="rId2"/>
              </a:rPr>
              <a:t>https://</a:t>
            </a:r>
            <a:r>
              <a:rPr lang="en-GB" sz="1900" dirty="0" smtClean="0">
                <a:hlinkClick r:id="rId2"/>
              </a:rPr>
              <a:t>www.gov.uk/check-uk-visa</a:t>
            </a:r>
            <a:endParaRPr lang="en-GB" sz="1900" dirty="0" smtClean="0"/>
          </a:p>
          <a:p>
            <a:pPr>
              <a:spcBef>
                <a:spcPts val="600"/>
              </a:spcBef>
              <a:buClr>
                <a:srgbClr val="FFC000"/>
              </a:buClr>
              <a:buFont typeface="Wingdings" panose="05000000000000000000" pitchFamily="2" charset="2"/>
              <a:buChar char="v"/>
            </a:pPr>
            <a:r>
              <a:rPr lang="en-GB" sz="1900" dirty="0" smtClean="0"/>
              <a:t>Even if you are eligible to obtain Visitor status on arrival, it is still advisable to carry your offer letter and evidence you can support yourself in your hand luggage</a:t>
            </a:r>
          </a:p>
          <a:p>
            <a:pPr>
              <a:spcBef>
                <a:spcPts val="600"/>
              </a:spcBef>
              <a:buClr>
                <a:srgbClr val="FFC000"/>
              </a:buClr>
              <a:buFont typeface="Wingdings" panose="05000000000000000000" pitchFamily="2" charset="2"/>
              <a:buChar char="v"/>
            </a:pPr>
            <a:r>
              <a:rPr lang="en-GB" sz="1900" dirty="0"/>
              <a:t>I</a:t>
            </a:r>
            <a:r>
              <a:rPr lang="en-GB" sz="1900" dirty="0" smtClean="0"/>
              <a:t>f </a:t>
            </a:r>
            <a:r>
              <a:rPr lang="en-GB" sz="1900" dirty="0" smtClean="0"/>
              <a:t>you use the </a:t>
            </a:r>
            <a:r>
              <a:rPr lang="en-GB" sz="1900" dirty="0" smtClean="0"/>
              <a:t>airport </a:t>
            </a:r>
            <a:r>
              <a:rPr lang="en-GB" sz="1900" dirty="0" err="1" smtClean="0"/>
              <a:t>eGates</a:t>
            </a:r>
            <a:r>
              <a:rPr lang="en-GB" sz="1900" dirty="0" smtClean="0"/>
              <a:t>, you </a:t>
            </a:r>
            <a:r>
              <a:rPr lang="en-GB" sz="1900" dirty="0" smtClean="0"/>
              <a:t>must</a:t>
            </a:r>
            <a:r>
              <a:rPr lang="en-GB" sz="1900" dirty="0" smtClean="0"/>
              <a:t> </a:t>
            </a:r>
            <a:r>
              <a:rPr lang="en-GB" sz="1900" dirty="0"/>
              <a:t>retain </a:t>
            </a:r>
            <a:r>
              <a:rPr lang="en-GB" sz="1900" dirty="0" smtClean="0"/>
              <a:t>evidence </a:t>
            </a:r>
            <a:r>
              <a:rPr lang="en-GB" sz="1900" dirty="0"/>
              <a:t>of your </a:t>
            </a:r>
            <a:r>
              <a:rPr lang="en-GB" sz="1900" dirty="0" smtClean="0"/>
              <a:t>arrival date so that you know the exact duration of your six month stay</a:t>
            </a:r>
          </a:p>
          <a:p>
            <a:pPr>
              <a:spcBef>
                <a:spcPts val="600"/>
              </a:spcBef>
              <a:buClr>
                <a:srgbClr val="FFC000"/>
              </a:buClr>
              <a:buFont typeface="Wingdings" panose="05000000000000000000" pitchFamily="2" charset="2"/>
              <a:buChar char="v"/>
            </a:pPr>
            <a:r>
              <a:rPr lang="en-GB" sz="1900" dirty="0" smtClean="0"/>
              <a:t>Your course may still require ATAS clearance so check with your school/department as it can take up to 4 weeks to obtain this clearance so applying early is important</a:t>
            </a:r>
          </a:p>
          <a:p>
            <a:pPr>
              <a:buClr>
                <a:srgbClr val="FFC000"/>
              </a:buClr>
              <a:buFont typeface="Wingdings" panose="05000000000000000000" pitchFamily="2" charset="2"/>
              <a:buChar char="v"/>
            </a:pPr>
            <a:endParaRPr lang="en-GB" sz="2000" dirty="0"/>
          </a:p>
          <a:p>
            <a:pPr>
              <a:buClr>
                <a:srgbClr val="FFC000"/>
              </a:buClr>
              <a:buFont typeface="Wingdings" panose="05000000000000000000" pitchFamily="2" charset="2"/>
              <a:buChar char="v"/>
            </a:pPr>
            <a:endParaRPr lang="en-GB" sz="2000" dirty="0"/>
          </a:p>
          <a:p>
            <a:endParaRPr lang="en-GB" sz="2000" dirty="0" smtClean="0"/>
          </a:p>
          <a:p>
            <a:endParaRPr lang="en-GB" sz="2000" dirty="0" smtClean="0"/>
          </a:p>
          <a:p>
            <a:endParaRPr lang="en-GB" sz="2000" dirty="0" smtClean="0"/>
          </a:p>
          <a:p>
            <a:endParaRPr lang="en-GB" sz="2000" dirty="0"/>
          </a:p>
        </p:txBody>
      </p:sp>
    </p:spTree>
    <p:extLst>
      <p:ext uri="{BB962C8B-B14F-4D97-AF65-F5344CB8AC3E}">
        <p14:creationId xmlns:p14="http://schemas.microsoft.com/office/powerpoint/2010/main" val="11154846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571184" cy="580926"/>
          </a:xfrm>
          <a:solidFill>
            <a:srgbClr val="7030A0"/>
          </a:solidFill>
        </p:spPr>
        <p:txBody>
          <a:bodyPr>
            <a:noAutofit/>
          </a:bodyPr>
          <a:lstStyle/>
          <a:p>
            <a:r>
              <a:rPr lang="en-GB" sz="3200" dirty="0" smtClean="0">
                <a:solidFill>
                  <a:schemeClr val="bg1"/>
                </a:solidFill>
              </a:rPr>
              <a:t>Translations</a:t>
            </a:r>
            <a:endParaRPr lang="en-GB" sz="3200" dirty="0">
              <a:solidFill>
                <a:schemeClr val="bg1"/>
              </a:solidFill>
            </a:endParaRPr>
          </a:p>
        </p:txBody>
      </p:sp>
      <p:sp>
        <p:nvSpPr>
          <p:cNvPr id="3" name="Content Placeholder 2"/>
          <p:cNvSpPr>
            <a:spLocks noGrp="1"/>
          </p:cNvSpPr>
          <p:nvPr>
            <p:ph idx="1"/>
          </p:nvPr>
        </p:nvSpPr>
        <p:spPr>
          <a:xfrm>
            <a:off x="467544" y="1700808"/>
            <a:ext cx="8352928" cy="4536504"/>
          </a:xfrm>
        </p:spPr>
        <p:txBody>
          <a:bodyPr>
            <a:noAutofit/>
          </a:bodyPr>
          <a:lstStyle/>
          <a:p>
            <a:pPr>
              <a:buClr>
                <a:srgbClr val="FFC000"/>
              </a:buClr>
              <a:buFont typeface="Wingdings" panose="05000000000000000000" pitchFamily="2" charset="2"/>
              <a:buChar char="v"/>
            </a:pPr>
            <a:r>
              <a:rPr lang="en-GB" sz="2000" dirty="0" smtClean="0"/>
              <a:t>Only applicable if any of your documents are not in English – e.g. qualification, financial evidence</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a:t>I</a:t>
            </a:r>
            <a:r>
              <a:rPr lang="en-GB" sz="2000" dirty="0" smtClean="0"/>
              <a:t>nclude an original English translation alongside the original document</a:t>
            </a:r>
          </a:p>
          <a:p>
            <a:pPr>
              <a:buClr>
                <a:srgbClr val="FFC000"/>
              </a:buClr>
              <a:buFont typeface="Wingdings" panose="05000000000000000000" pitchFamily="2" charset="2"/>
              <a:buChar char="v"/>
            </a:pPr>
            <a:endParaRPr lang="en-GB" sz="2000" dirty="0"/>
          </a:p>
          <a:p>
            <a:pPr>
              <a:buClr>
                <a:srgbClr val="FFC000"/>
              </a:buClr>
              <a:buFont typeface="Wingdings" panose="05000000000000000000" pitchFamily="2" charset="2"/>
              <a:buChar char="v"/>
            </a:pPr>
            <a:r>
              <a:rPr lang="en-GB" sz="2000" dirty="0" smtClean="0"/>
              <a:t>The translation must include all of the following information:</a:t>
            </a:r>
          </a:p>
          <a:p>
            <a:pPr lvl="1">
              <a:buClr>
                <a:srgbClr val="FFC000"/>
              </a:buClr>
              <a:buFont typeface="Wingdings" panose="05000000000000000000" pitchFamily="2" charset="2"/>
              <a:buChar char="Ø"/>
            </a:pPr>
            <a:endParaRPr lang="en-GB" sz="2000" dirty="0" smtClean="0"/>
          </a:p>
          <a:p>
            <a:pPr lvl="1">
              <a:buClr>
                <a:srgbClr val="FFC000"/>
              </a:buClr>
              <a:buFont typeface="Wingdings" panose="05000000000000000000" pitchFamily="2" charset="2"/>
              <a:buChar char="Ø"/>
            </a:pPr>
            <a:r>
              <a:rPr lang="en-GB" sz="2000" dirty="0" smtClean="0"/>
              <a:t>Confirmation that it is an accurate translation of the original document</a:t>
            </a:r>
          </a:p>
          <a:p>
            <a:pPr lvl="1">
              <a:buClr>
                <a:srgbClr val="FFC000"/>
              </a:buClr>
              <a:buFont typeface="Wingdings" panose="05000000000000000000" pitchFamily="2" charset="2"/>
              <a:buChar char="Ø"/>
            </a:pPr>
            <a:r>
              <a:rPr lang="en-GB" sz="2000" dirty="0" smtClean="0"/>
              <a:t>The date of translation</a:t>
            </a:r>
          </a:p>
          <a:p>
            <a:pPr lvl="1">
              <a:buClr>
                <a:srgbClr val="FFC000"/>
              </a:buClr>
              <a:buFont typeface="Wingdings" panose="05000000000000000000" pitchFamily="2" charset="2"/>
              <a:buChar char="Ø"/>
            </a:pPr>
            <a:r>
              <a:rPr lang="en-GB" sz="2000" dirty="0" smtClean="0"/>
              <a:t>The </a:t>
            </a:r>
            <a:r>
              <a:rPr lang="en-GB" sz="2000" dirty="0"/>
              <a:t>full name and signature of the translator or an official from the </a:t>
            </a:r>
            <a:r>
              <a:rPr lang="en-GB" sz="2000" dirty="0" smtClean="0"/>
              <a:t>translation company</a:t>
            </a:r>
          </a:p>
          <a:p>
            <a:pPr lvl="1">
              <a:buClr>
                <a:srgbClr val="FFC000"/>
              </a:buClr>
              <a:buFont typeface="Wingdings" panose="05000000000000000000" pitchFamily="2" charset="2"/>
              <a:buChar char="Ø"/>
            </a:pPr>
            <a:r>
              <a:rPr lang="en-GB" sz="2000" dirty="0" smtClean="0"/>
              <a:t>Translator or translation company’s contact details</a:t>
            </a:r>
          </a:p>
        </p:txBody>
      </p:sp>
    </p:spTree>
    <p:extLst>
      <p:ext uri="{BB962C8B-B14F-4D97-AF65-F5344CB8AC3E}">
        <p14:creationId xmlns:p14="http://schemas.microsoft.com/office/powerpoint/2010/main" val="37712768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2292400"/>
            <a:ext cx="6053392" cy="1152128"/>
          </a:xfrm>
          <a:solidFill>
            <a:srgbClr val="7030A0"/>
          </a:solidFill>
        </p:spPr>
        <p:txBody>
          <a:bodyPr>
            <a:noAutofit/>
          </a:bodyPr>
          <a:lstStyle/>
          <a:p>
            <a:r>
              <a:rPr lang="en-GB" sz="4000" dirty="0" smtClean="0">
                <a:solidFill>
                  <a:schemeClr val="bg1"/>
                </a:solidFill>
              </a:rPr>
              <a:t>Credibility Interviews</a:t>
            </a:r>
            <a:endParaRPr lang="en-GB" sz="4000" dirty="0">
              <a:solidFill>
                <a:schemeClr val="bg1"/>
              </a:solidFill>
            </a:endParaRPr>
          </a:p>
        </p:txBody>
      </p:sp>
      <p:sp>
        <p:nvSpPr>
          <p:cNvPr id="4" name="Rectangle 3"/>
          <p:cNvSpPr/>
          <p:nvPr/>
        </p:nvSpPr>
        <p:spPr>
          <a:xfrm>
            <a:off x="899592" y="229240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4</a:t>
            </a:r>
            <a:endParaRPr lang="en-GB" sz="6000" dirty="0"/>
          </a:p>
        </p:txBody>
      </p:sp>
    </p:spTree>
    <p:extLst>
      <p:ext uri="{BB962C8B-B14F-4D97-AF65-F5344CB8AC3E}">
        <p14:creationId xmlns:p14="http://schemas.microsoft.com/office/powerpoint/2010/main" val="37527506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571184" cy="580926"/>
          </a:xfrm>
          <a:solidFill>
            <a:srgbClr val="7030A0"/>
          </a:solidFill>
        </p:spPr>
        <p:txBody>
          <a:bodyPr>
            <a:noAutofit/>
          </a:bodyPr>
          <a:lstStyle/>
          <a:p>
            <a:r>
              <a:rPr lang="en-GB" sz="3200" dirty="0" smtClean="0">
                <a:solidFill>
                  <a:schemeClr val="bg1"/>
                </a:solidFill>
              </a:rPr>
              <a:t>Credibility interviews</a:t>
            </a:r>
            <a:endParaRPr lang="en-GB" sz="3200" dirty="0">
              <a:solidFill>
                <a:schemeClr val="bg1"/>
              </a:solidFill>
            </a:endParaRPr>
          </a:p>
        </p:txBody>
      </p:sp>
      <p:sp>
        <p:nvSpPr>
          <p:cNvPr id="3" name="Content Placeholder 2"/>
          <p:cNvSpPr>
            <a:spLocks noGrp="1"/>
          </p:cNvSpPr>
          <p:nvPr>
            <p:ph idx="1"/>
          </p:nvPr>
        </p:nvSpPr>
        <p:spPr>
          <a:xfrm>
            <a:off x="755576" y="1916832"/>
            <a:ext cx="7787208" cy="4176464"/>
          </a:xfrm>
        </p:spPr>
        <p:txBody>
          <a:bodyPr>
            <a:normAutofit/>
          </a:bodyPr>
          <a:lstStyle/>
          <a:p>
            <a:pPr>
              <a:buClr>
                <a:srgbClr val="FFC000"/>
              </a:buClr>
              <a:buFont typeface="Wingdings" panose="05000000000000000000" pitchFamily="2" charset="2"/>
              <a:buChar char="v"/>
            </a:pPr>
            <a:r>
              <a:rPr lang="en-GB" sz="2000" dirty="0" smtClean="0"/>
              <a:t>As part of Student visa application UKVI could invite you to attend a credibility interview</a:t>
            </a:r>
          </a:p>
          <a:p>
            <a:pPr>
              <a:buClr>
                <a:srgbClr val="FFC000"/>
              </a:buClr>
              <a:buFont typeface="Wingdings" panose="05000000000000000000" pitchFamily="2" charset="2"/>
              <a:buChar char="v"/>
            </a:pPr>
            <a:endParaRPr lang="en-GB" sz="2000" dirty="0"/>
          </a:p>
          <a:p>
            <a:pPr>
              <a:buClr>
                <a:srgbClr val="FFC000"/>
              </a:buClr>
              <a:buFont typeface="Wingdings" panose="05000000000000000000" pitchFamily="2" charset="2"/>
              <a:buChar char="v"/>
            </a:pPr>
            <a:r>
              <a:rPr lang="en-GB" sz="2000" dirty="0" smtClean="0"/>
              <a:t>A credibility interview consists of a series of questions designed to ensure that only genuine students are coming to the UK with the specific purpose of studying</a:t>
            </a:r>
          </a:p>
          <a:p>
            <a:pPr marL="0" indent="0">
              <a:buClr>
                <a:srgbClr val="FFC000"/>
              </a:buClr>
              <a:buNone/>
            </a:pPr>
            <a:r>
              <a:rPr lang="en-GB" sz="2000" dirty="0" smtClean="0"/>
              <a:t>	</a:t>
            </a:r>
          </a:p>
          <a:p>
            <a:pPr>
              <a:buClr>
                <a:srgbClr val="FFC000"/>
              </a:buClr>
              <a:buFont typeface="Wingdings" panose="05000000000000000000" pitchFamily="2" charset="2"/>
              <a:buChar char="v"/>
            </a:pPr>
            <a:r>
              <a:rPr lang="en-GB" sz="2000" dirty="0" smtClean="0"/>
              <a:t>A transcript of the interview will be sent to the officer who processes your visa application</a:t>
            </a:r>
          </a:p>
          <a:p>
            <a:endParaRPr lang="en-GB" dirty="0"/>
          </a:p>
        </p:txBody>
      </p:sp>
    </p:spTree>
    <p:extLst>
      <p:ext uri="{BB962C8B-B14F-4D97-AF65-F5344CB8AC3E}">
        <p14:creationId xmlns:p14="http://schemas.microsoft.com/office/powerpoint/2010/main" val="41279561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1580" y="1772816"/>
            <a:ext cx="7787208" cy="3816424"/>
          </a:xfrm>
        </p:spPr>
        <p:txBody>
          <a:bodyPr>
            <a:normAutofit lnSpcReduction="10000"/>
          </a:bodyPr>
          <a:lstStyle/>
          <a:p>
            <a:pPr>
              <a:buClr>
                <a:srgbClr val="FFC000"/>
              </a:buClr>
              <a:buFont typeface="Wingdings" panose="05000000000000000000" pitchFamily="2" charset="2"/>
              <a:buChar char="v"/>
            </a:pPr>
            <a:r>
              <a:rPr lang="en-GB" sz="2000" dirty="0"/>
              <a:t>The short interview will take place in the Visa Application Centre </a:t>
            </a:r>
            <a:r>
              <a:rPr lang="en-GB" sz="2000" dirty="0" smtClean="0"/>
              <a:t>as part of your visa application appointment</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You </a:t>
            </a:r>
            <a:r>
              <a:rPr lang="en-GB" sz="2000" dirty="0"/>
              <a:t>will speak with UKVI staff in Sheffield (UK) via </a:t>
            </a:r>
            <a:r>
              <a:rPr lang="en-GB" sz="2000" dirty="0" smtClean="0"/>
              <a:t>an online video link (e.g. Skype)</a:t>
            </a:r>
          </a:p>
          <a:p>
            <a:pPr>
              <a:buClr>
                <a:srgbClr val="FFC000"/>
              </a:buClr>
              <a:buFont typeface="Wingdings" panose="05000000000000000000" pitchFamily="2" charset="2"/>
              <a:buChar char="v"/>
            </a:pPr>
            <a:endParaRPr lang="en-GB" sz="2000" dirty="0"/>
          </a:p>
          <a:p>
            <a:pPr>
              <a:buClr>
                <a:srgbClr val="FFC000"/>
              </a:buClr>
              <a:buFont typeface="Wingdings" panose="05000000000000000000" pitchFamily="2" charset="2"/>
              <a:buChar char="v"/>
            </a:pPr>
            <a:r>
              <a:rPr lang="en-GB" sz="2000" dirty="0" smtClean="0"/>
              <a:t>The interview will be in English</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The interview can take about 30 minutes</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solidFill>
                  <a:srgbClr val="7030A0"/>
                </a:solidFill>
              </a:rPr>
              <a:t>Failure to attend may mean your application is refused</a:t>
            </a:r>
            <a:endParaRPr lang="en-GB" sz="2000" dirty="0">
              <a:solidFill>
                <a:srgbClr val="7030A0"/>
              </a:solidFill>
            </a:endParaRPr>
          </a:p>
        </p:txBody>
      </p:sp>
      <p:sp>
        <p:nvSpPr>
          <p:cNvPr id="8" name="Title 1"/>
          <p:cNvSpPr txBox="1">
            <a:spLocks/>
          </p:cNvSpPr>
          <p:nvPr/>
        </p:nvSpPr>
        <p:spPr>
          <a:xfrm>
            <a:off x="899592" y="548680"/>
            <a:ext cx="7571184" cy="580926"/>
          </a:xfrm>
          <a:prstGeom prst="rect">
            <a:avLst/>
          </a:prstGeom>
          <a:solidFill>
            <a:srgbClr val="7030A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solidFill>
                  <a:schemeClr val="bg1"/>
                </a:solidFill>
              </a:rPr>
              <a:t>Credibility interviews</a:t>
            </a:r>
            <a:endParaRPr lang="en-GB" sz="3200" dirty="0">
              <a:solidFill>
                <a:schemeClr val="bg1"/>
              </a:solidFill>
            </a:endParaRPr>
          </a:p>
        </p:txBody>
      </p:sp>
    </p:spTree>
    <p:extLst>
      <p:ext uri="{BB962C8B-B14F-4D97-AF65-F5344CB8AC3E}">
        <p14:creationId xmlns:p14="http://schemas.microsoft.com/office/powerpoint/2010/main" val="24460534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916832"/>
            <a:ext cx="8280920" cy="4248472"/>
          </a:xfrm>
        </p:spPr>
        <p:txBody>
          <a:bodyPr>
            <a:normAutofit lnSpcReduction="10000"/>
          </a:bodyPr>
          <a:lstStyle/>
          <a:p>
            <a:pPr marL="0" indent="0">
              <a:buNone/>
            </a:pPr>
            <a:r>
              <a:rPr lang="en-GB" sz="2000" dirty="0" smtClean="0"/>
              <a:t>You may be asked questions in the following areas:-</a:t>
            </a:r>
          </a:p>
          <a:p>
            <a:pPr marL="0" indent="0">
              <a:buNone/>
            </a:pPr>
            <a:endParaRPr lang="en-GB" sz="2000" dirty="0" smtClean="0"/>
          </a:p>
          <a:p>
            <a:pPr>
              <a:buClr>
                <a:srgbClr val="FFC000"/>
              </a:buClr>
              <a:buFont typeface="Wingdings" panose="05000000000000000000" pitchFamily="2" charset="2"/>
              <a:buChar char="Ø"/>
            </a:pPr>
            <a:r>
              <a:rPr lang="en-GB" sz="2000" dirty="0" smtClean="0"/>
              <a:t>Immigration and travel history</a:t>
            </a:r>
          </a:p>
          <a:p>
            <a:pPr>
              <a:buClr>
                <a:srgbClr val="FFC000"/>
              </a:buClr>
              <a:buFont typeface="Wingdings" panose="05000000000000000000" pitchFamily="2" charset="2"/>
              <a:buChar char="Ø"/>
            </a:pPr>
            <a:endParaRPr lang="en-GB" sz="2000" dirty="0" smtClean="0"/>
          </a:p>
          <a:p>
            <a:pPr>
              <a:buClr>
                <a:srgbClr val="FFC000"/>
              </a:buClr>
              <a:buFont typeface="Wingdings" panose="05000000000000000000" pitchFamily="2" charset="2"/>
              <a:buChar char="Ø"/>
            </a:pPr>
            <a:r>
              <a:rPr lang="en-GB" sz="2000" dirty="0" smtClean="0"/>
              <a:t>Details about new course and intended studies</a:t>
            </a:r>
          </a:p>
          <a:p>
            <a:pPr>
              <a:buClr>
                <a:srgbClr val="FFC000"/>
              </a:buClr>
              <a:buFont typeface="Wingdings" panose="05000000000000000000" pitchFamily="2" charset="2"/>
              <a:buChar char="Ø"/>
            </a:pPr>
            <a:endParaRPr lang="en-GB" sz="2000" dirty="0" smtClean="0"/>
          </a:p>
          <a:p>
            <a:pPr>
              <a:buClr>
                <a:srgbClr val="FFC000"/>
              </a:buClr>
              <a:buFont typeface="Wingdings" panose="05000000000000000000" pitchFamily="2" charset="2"/>
              <a:buChar char="Ø"/>
            </a:pPr>
            <a:r>
              <a:rPr lang="en-GB" sz="2000" dirty="0" smtClean="0"/>
              <a:t>Reasons for choosing the UK, the University of Manchester and your course</a:t>
            </a:r>
          </a:p>
          <a:p>
            <a:pPr>
              <a:buClr>
                <a:srgbClr val="FFC000"/>
              </a:buClr>
              <a:buFont typeface="Wingdings" panose="05000000000000000000" pitchFamily="2" charset="2"/>
              <a:buChar char="Ø"/>
            </a:pPr>
            <a:endParaRPr lang="en-GB" sz="2000" dirty="0" smtClean="0"/>
          </a:p>
          <a:p>
            <a:pPr>
              <a:buClr>
                <a:srgbClr val="FFC000"/>
              </a:buClr>
              <a:buFont typeface="Wingdings" panose="05000000000000000000" pitchFamily="2" charset="2"/>
              <a:buChar char="Ø"/>
            </a:pPr>
            <a:r>
              <a:rPr lang="en-GB" sz="2000" dirty="0" smtClean="0"/>
              <a:t>Finances </a:t>
            </a:r>
          </a:p>
          <a:p>
            <a:pPr>
              <a:buClr>
                <a:srgbClr val="FFC000"/>
              </a:buClr>
              <a:buFont typeface="Wingdings" panose="05000000000000000000" pitchFamily="2" charset="2"/>
              <a:buChar char="Ø"/>
            </a:pPr>
            <a:endParaRPr lang="en-GB" sz="2000" dirty="0" smtClean="0"/>
          </a:p>
          <a:p>
            <a:pPr>
              <a:buClr>
                <a:srgbClr val="FFC000"/>
              </a:buClr>
              <a:buFont typeface="Wingdings" panose="05000000000000000000" pitchFamily="2" charset="2"/>
              <a:buChar char="Ø"/>
            </a:pPr>
            <a:r>
              <a:rPr lang="en-GB" sz="2000" dirty="0" smtClean="0"/>
              <a:t>Future career plans</a:t>
            </a:r>
          </a:p>
          <a:p>
            <a:pPr marL="0" indent="0">
              <a:buNone/>
            </a:pPr>
            <a:endParaRPr lang="en-GB" dirty="0"/>
          </a:p>
        </p:txBody>
      </p:sp>
      <p:sp>
        <p:nvSpPr>
          <p:cNvPr id="6" name="Title 1"/>
          <p:cNvSpPr txBox="1">
            <a:spLocks/>
          </p:cNvSpPr>
          <p:nvPr/>
        </p:nvSpPr>
        <p:spPr>
          <a:xfrm>
            <a:off x="899592" y="548680"/>
            <a:ext cx="7571184" cy="580926"/>
          </a:xfrm>
          <a:prstGeom prst="rect">
            <a:avLst/>
          </a:prstGeom>
          <a:solidFill>
            <a:srgbClr val="7030A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solidFill>
                  <a:schemeClr val="bg1"/>
                </a:solidFill>
              </a:rPr>
              <a:t>Credibility interviews</a:t>
            </a:r>
            <a:endParaRPr lang="en-GB" sz="3200" dirty="0">
              <a:solidFill>
                <a:schemeClr val="bg1"/>
              </a:solidFill>
            </a:endParaRPr>
          </a:p>
        </p:txBody>
      </p:sp>
    </p:spTree>
    <p:extLst>
      <p:ext uri="{BB962C8B-B14F-4D97-AF65-F5344CB8AC3E}">
        <p14:creationId xmlns:p14="http://schemas.microsoft.com/office/powerpoint/2010/main" val="38497087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2292400"/>
            <a:ext cx="5981384" cy="1152128"/>
          </a:xfrm>
          <a:solidFill>
            <a:srgbClr val="7030A0"/>
          </a:solidFill>
        </p:spPr>
        <p:txBody>
          <a:bodyPr>
            <a:noAutofit/>
          </a:bodyPr>
          <a:lstStyle/>
          <a:p>
            <a:r>
              <a:rPr lang="en-GB" sz="4000" dirty="0" smtClean="0">
                <a:solidFill>
                  <a:schemeClr val="bg1"/>
                </a:solidFill>
              </a:rPr>
              <a:t>BRP Card</a:t>
            </a:r>
            <a:endParaRPr lang="en-GB" sz="4000" dirty="0">
              <a:solidFill>
                <a:schemeClr val="bg1"/>
              </a:solidFill>
            </a:endParaRPr>
          </a:p>
        </p:txBody>
      </p:sp>
      <p:sp>
        <p:nvSpPr>
          <p:cNvPr id="4" name="Rectangle 3"/>
          <p:cNvSpPr/>
          <p:nvPr/>
        </p:nvSpPr>
        <p:spPr>
          <a:xfrm>
            <a:off x="899592" y="229240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5</a:t>
            </a:r>
            <a:endParaRPr lang="en-GB" sz="6000" dirty="0"/>
          </a:p>
        </p:txBody>
      </p:sp>
    </p:spTree>
    <p:extLst>
      <p:ext uri="{BB962C8B-B14F-4D97-AF65-F5344CB8AC3E}">
        <p14:creationId xmlns:p14="http://schemas.microsoft.com/office/powerpoint/2010/main" val="31711096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571184" cy="580926"/>
          </a:xfrm>
          <a:solidFill>
            <a:srgbClr val="7030A0"/>
          </a:solidFill>
        </p:spPr>
        <p:txBody>
          <a:bodyPr>
            <a:noAutofit/>
          </a:bodyPr>
          <a:lstStyle/>
          <a:p>
            <a:r>
              <a:rPr lang="en-GB" sz="3200" dirty="0" smtClean="0">
                <a:solidFill>
                  <a:schemeClr val="bg1"/>
                </a:solidFill>
              </a:rPr>
              <a:t>BRP Card Collection</a:t>
            </a:r>
            <a:endParaRPr lang="en-GB" sz="3200" dirty="0">
              <a:solidFill>
                <a:schemeClr val="bg1"/>
              </a:solidFill>
            </a:endParaRPr>
          </a:p>
        </p:txBody>
      </p:sp>
      <p:sp>
        <p:nvSpPr>
          <p:cNvPr id="3" name="Content Placeholder 2"/>
          <p:cNvSpPr>
            <a:spLocks noGrp="1"/>
          </p:cNvSpPr>
          <p:nvPr>
            <p:ph idx="1"/>
          </p:nvPr>
        </p:nvSpPr>
        <p:spPr>
          <a:xfrm>
            <a:off x="755576" y="1628800"/>
            <a:ext cx="7859216" cy="4248472"/>
          </a:xfrm>
        </p:spPr>
        <p:txBody>
          <a:bodyPr>
            <a:normAutofit fontScale="62500" lnSpcReduction="20000"/>
          </a:bodyPr>
          <a:lstStyle/>
          <a:p>
            <a:pPr>
              <a:buClr>
                <a:srgbClr val="FFC000"/>
              </a:buClr>
              <a:buFont typeface="Wingdings" panose="05000000000000000000" pitchFamily="2" charset="2"/>
              <a:buChar char="v"/>
            </a:pPr>
            <a:r>
              <a:rPr lang="en-GB" dirty="0" smtClean="0"/>
              <a:t>If  applying for a visa for more than 6 months you will be issued with a single entry visa that is valid for 90 days (vignette in your passport)</a:t>
            </a:r>
          </a:p>
          <a:p>
            <a:pPr>
              <a:buClr>
                <a:srgbClr val="FFC000"/>
              </a:buClr>
              <a:buFont typeface="Wingdings" panose="05000000000000000000" pitchFamily="2" charset="2"/>
              <a:buChar char="v"/>
            </a:pPr>
            <a:endParaRPr lang="en-GB" dirty="0" smtClean="0"/>
          </a:p>
          <a:p>
            <a:pPr>
              <a:buClr>
                <a:srgbClr val="FFC000"/>
              </a:buClr>
              <a:buFont typeface="Wingdings" panose="05000000000000000000" pitchFamily="2" charset="2"/>
              <a:buChar char="v"/>
            </a:pPr>
            <a:r>
              <a:rPr lang="en-GB" dirty="0" smtClean="0"/>
              <a:t>You will also be issued with a letter that confirms the conditions of your  visa</a:t>
            </a:r>
            <a:endParaRPr lang="en-GB" sz="3800" dirty="0"/>
          </a:p>
          <a:p>
            <a:pPr lvl="2">
              <a:buClr>
                <a:srgbClr val="FFC000"/>
              </a:buClr>
              <a:buFont typeface="Wingdings" panose="05000000000000000000" pitchFamily="2" charset="2"/>
              <a:buChar char="Ø"/>
            </a:pPr>
            <a:r>
              <a:rPr lang="en-GB" sz="3200" b="1" dirty="0" smtClean="0">
                <a:solidFill>
                  <a:srgbClr val="7030A0"/>
                </a:solidFill>
              </a:rPr>
              <a:t>You must carry this letter with you when entering the UK</a:t>
            </a:r>
          </a:p>
          <a:p>
            <a:pPr>
              <a:buClr>
                <a:srgbClr val="FFC000"/>
              </a:buClr>
              <a:buFont typeface="Wingdings" panose="05000000000000000000" pitchFamily="2" charset="2"/>
              <a:buChar char="v"/>
            </a:pPr>
            <a:endParaRPr lang="en-GB" dirty="0" smtClean="0"/>
          </a:p>
          <a:p>
            <a:pPr>
              <a:buClr>
                <a:srgbClr val="FFC000"/>
              </a:buClr>
              <a:buFont typeface="Wingdings" panose="05000000000000000000" pitchFamily="2" charset="2"/>
              <a:buChar char="v"/>
            </a:pPr>
            <a:r>
              <a:rPr lang="en-GB" dirty="0" smtClean="0"/>
              <a:t>You will use the vignette to travel to the UK during the 90 day period</a:t>
            </a:r>
          </a:p>
          <a:p>
            <a:pPr>
              <a:buClr>
                <a:srgbClr val="FFC000"/>
              </a:buClr>
              <a:buFont typeface="Wingdings" panose="05000000000000000000" pitchFamily="2" charset="2"/>
              <a:buChar char="v"/>
            </a:pPr>
            <a:endParaRPr lang="en-GB" dirty="0" smtClean="0"/>
          </a:p>
          <a:p>
            <a:pPr>
              <a:buClr>
                <a:srgbClr val="FFC000"/>
              </a:buClr>
              <a:buFont typeface="Wingdings" panose="05000000000000000000" pitchFamily="2" charset="2"/>
              <a:buChar char="v"/>
            </a:pPr>
            <a:r>
              <a:rPr lang="en-GB" dirty="0" smtClean="0"/>
              <a:t>Once you  are in the UK you will need to collect your BRP card containing your Student visa from a local Post Office or from  the University directly</a:t>
            </a:r>
          </a:p>
          <a:p>
            <a:endParaRPr lang="en-GB" dirty="0"/>
          </a:p>
        </p:txBody>
      </p:sp>
    </p:spTree>
    <p:extLst>
      <p:ext uri="{BB962C8B-B14F-4D97-AF65-F5344CB8AC3E}">
        <p14:creationId xmlns:p14="http://schemas.microsoft.com/office/powerpoint/2010/main" val="15617640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548680"/>
            <a:ext cx="7571184" cy="580926"/>
          </a:xfrm>
          <a:solidFill>
            <a:srgbClr val="7030A0"/>
          </a:solidFill>
        </p:spPr>
        <p:txBody>
          <a:bodyPr>
            <a:noAutofit/>
          </a:bodyPr>
          <a:lstStyle/>
          <a:p>
            <a:r>
              <a:rPr lang="en-GB" sz="3200" dirty="0" smtClean="0">
                <a:solidFill>
                  <a:schemeClr val="bg1"/>
                </a:solidFill>
              </a:rPr>
              <a:t>BRP Card Collection</a:t>
            </a:r>
            <a:endParaRPr lang="en-GB" sz="3200" dirty="0">
              <a:solidFill>
                <a:schemeClr val="bg1"/>
              </a:solidFill>
            </a:endParaRPr>
          </a:p>
        </p:txBody>
      </p:sp>
      <p:sp>
        <p:nvSpPr>
          <p:cNvPr id="3" name="Content Placeholder 2"/>
          <p:cNvSpPr>
            <a:spLocks noGrp="1"/>
          </p:cNvSpPr>
          <p:nvPr>
            <p:ph idx="1"/>
          </p:nvPr>
        </p:nvSpPr>
        <p:spPr>
          <a:xfrm>
            <a:off x="755576" y="1700808"/>
            <a:ext cx="7859216" cy="4248472"/>
          </a:xfrm>
        </p:spPr>
        <p:txBody>
          <a:bodyPr>
            <a:normAutofit fontScale="92500" lnSpcReduction="10000"/>
          </a:bodyPr>
          <a:lstStyle/>
          <a:p>
            <a:pPr>
              <a:buClr>
                <a:srgbClr val="FFC000"/>
              </a:buClr>
              <a:buFont typeface="Wingdings" panose="05000000000000000000" pitchFamily="2" charset="2"/>
              <a:buChar char="v"/>
            </a:pPr>
            <a:r>
              <a:rPr lang="en-GB" sz="2000" dirty="0" smtClean="0"/>
              <a:t>When you apply for their visa you should enter the University of Manchester code in the ‘alternative location’ field</a:t>
            </a:r>
            <a:br>
              <a:rPr lang="en-GB" sz="2000" dirty="0" smtClean="0"/>
            </a:br>
            <a:endParaRPr lang="en-GB" sz="2000" dirty="0" smtClean="0"/>
          </a:p>
          <a:p>
            <a:pPr>
              <a:buClr>
                <a:srgbClr val="FFC000"/>
              </a:buClr>
              <a:buFont typeface="Wingdings" panose="05000000000000000000" pitchFamily="2" charset="2"/>
              <a:buChar char="v"/>
            </a:pPr>
            <a:r>
              <a:rPr lang="en-GB" sz="2000" b="1" dirty="0" smtClean="0">
                <a:solidFill>
                  <a:srgbClr val="7030A0"/>
                </a:solidFill>
              </a:rPr>
              <a:t>The code is 2HE372</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Once you are in the UK you must collect your BRP card from the University directly during registration</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If you do not use this code then you will instead be directed to a local Post Office to collect your BRP card</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There will be more information about this on the email that accompanies your CAS </a:t>
            </a:r>
            <a:r>
              <a:rPr lang="en-GB" sz="2000" dirty="0" smtClean="0"/>
              <a:t>statement. </a:t>
            </a:r>
            <a:r>
              <a:rPr lang="en-GB" sz="2000" dirty="0" smtClean="0">
                <a:solidFill>
                  <a:srgbClr val="7030A0"/>
                </a:solidFill>
              </a:rPr>
              <a:t>Read your CAS email </a:t>
            </a:r>
            <a:r>
              <a:rPr lang="en-GB" sz="2000" dirty="0" smtClean="0">
                <a:solidFill>
                  <a:srgbClr val="7030A0"/>
                </a:solidFill>
              </a:rPr>
              <a:t>carefully.</a:t>
            </a:r>
            <a:endParaRPr lang="en-GB" sz="2000" dirty="0" smtClean="0">
              <a:solidFill>
                <a:srgbClr val="7030A0"/>
              </a:solidFill>
            </a:endParaRPr>
          </a:p>
          <a:p>
            <a:endParaRPr lang="en-GB" dirty="0"/>
          </a:p>
        </p:txBody>
      </p:sp>
    </p:spTree>
    <p:extLst>
      <p:ext uri="{BB962C8B-B14F-4D97-AF65-F5344CB8AC3E}">
        <p14:creationId xmlns:p14="http://schemas.microsoft.com/office/powerpoint/2010/main" val="13289265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571184" cy="580926"/>
          </a:xfrm>
          <a:solidFill>
            <a:srgbClr val="7030A0"/>
          </a:solidFill>
        </p:spPr>
        <p:txBody>
          <a:bodyPr>
            <a:noAutofit/>
          </a:bodyPr>
          <a:lstStyle/>
          <a:p>
            <a:r>
              <a:rPr lang="en-GB" sz="3200" dirty="0" smtClean="0">
                <a:solidFill>
                  <a:schemeClr val="bg1"/>
                </a:solidFill>
              </a:rPr>
              <a:t>BRP Card Collection</a:t>
            </a:r>
            <a:endParaRPr lang="en-GB" sz="3200" dirty="0">
              <a:solidFill>
                <a:schemeClr val="bg1"/>
              </a:solidFill>
            </a:endParaRPr>
          </a:p>
        </p:txBody>
      </p:sp>
      <p:sp>
        <p:nvSpPr>
          <p:cNvPr id="3" name="Content Placeholder 2"/>
          <p:cNvSpPr>
            <a:spLocks noGrp="1"/>
          </p:cNvSpPr>
          <p:nvPr>
            <p:ph idx="1"/>
          </p:nvPr>
        </p:nvSpPr>
        <p:spPr>
          <a:xfrm>
            <a:off x="827584" y="1556792"/>
            <a:ext cx="7859216" cy="4248472"/>
          </a:xfrm>
        </p:spPr>
        <p:txBody>
          <a:bodyPr>
            <a:normAutofit/>
          </a:bodyPr>
          <a:lstStyle/>
          <a:p>
            <a:pPr marL="0" indent="0">
              <a:buNone/>
            </a:pPr>
            <a:r>
              <a:rPr lang="en-GB" sz="2000" dirty="0" smtClean="0"/>
              <a:t>A BRP card is a biometric residence permit which contains a chip with your biometric information along with your other personal details and your visa conditions (name, nationality, date of birth, sponsor licence number, visa expiry date).</a:t>
            </a:r>
          </a:p>
          <a:p>
            <a:endParaRPr lang="en-GB" sz="2000" dirty="0" smtClean="0"/>
          </a:p>
          <a:p>
            <a:pPr marL="0" indent="0">
              <a:buNone/>
            </a:pPr>
            <a:r>
              <a:rPr lang="en-GB" sz="2000" dirty="0" smtClean="0"/>
              <a:t>A BRP card looks like this:</a:t>
            </a:r>
          </a:p>
          <a:p>
            <a:pPr marL="0" indent="0">
              <a:buNone/>
            </a:pPr>
            <a:endParaRPr lang="en-GB" dirty="0" smtClean="0"/>
          </a:p>
          <a:p>
            <a:endParaRPr lang="en-GB" dirty="0" smtClean="0"/>
          </a:p>
          <a:p>
            <a:endParaRPr lang="en-GB" dirty="0" smtClean="0"/>
          </a:p>
          <a:p>
            <a:endParaRPr lang="en-GB" dirty="0" smtClean="0"/>
          </a:p>
          <a:p>
            <a:endParaRPr lang="en-GB" dirty="0" smtClean="0"/>
          </a:p>
          <a:p>
            <a:endParaRPr lang="en-GB" dirty="0"/>
          </a:p>
        </p:txBody>
      </p:sp>
      <p:pic>
        <p:nvPicPr>
          <p:cNvPr id="6" name="Picture 2" descr="BRP card examp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7816" y="3861048"/>
            <a:ext cx="4063708" cy="2540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59446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2292400"/>
            <a:ext cx="5981384" cy="1152128"/>
          </a:xfrm>
          <a:solidFill>
            <a:srgbClr val="7030A0"/>
          </a:solidFill>
        </p:spPr>
        <p:txBody>
          <a:bodyPr>
            <a:noAutofit/>
          </a:bodyPr>
          <a:lstStyle/>
          <a:p>
            <a:r>
              <a:rPr lang="en-GB" sz="4000" dirty="0" smtClean="0">
                <a:solidFill>
                  <a:schemeClr val="bg1"/>
                </a:solidFill>
              </a:rPr>
              <a:t>Dependants</a:t>
            </a:r>
            <a:endParaRPr lang="en-GB" sz="4000" dirty="0">
              <a:solidFill>
                <a:schemeClr val="bg1"/>
              </a:solidFill>
            </a:endParaRPr>
          </a:p>
        </p:txBody>
      </p:sp>
      <p:sp>
        <p:nvSpPr>
          <p:cNvPr id="4" name="Rectangle 3"/>
          <p:cNvSpPr/>
          <p:nvPr/>
        </p:nvSpPr>
        <p:spPr>
          <a:xfrm>
            <a:off x="899592" y="229240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6</a:t>
            </a:r>
            <a:endParaRPr lang="en-GB" sz="6000" dirty="0"/>
          </a:p>
        </p:txBody>
      </p:sp>
    </p:spTree>
    <p:extLst>
      <p:ext uri="{BB962C8B-B14F-4D97-AF65-F5344CB8AC3E}">
        <p14:creationId xmlns:p14="http://schemas.microsoft.com/office/powerpoint/2010/main" val="4193611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04664"/>
            <a:ext cx="7571184" cy="580926"/>
          </a:xfrm>
          <a:solidFill>
            <a:srgbClr val="7030A0"/>
          </a:solidFill>
        </p:spPr>
        <p:txBody>
          <a:bodyPr>
            <a:noAutofit/>
          </a:bodyPr>
          <a:lstStyle/>
          <a:p>
            <a:r>
              <a:rPr lang="en-GB" sz="3200" dirty="0" smtClean="0">
                <a:solidFill>
                  <a:schemeClr val="bg1"/>
                </a:solidFill>
              </a:rPr>
              <a:t>Low Risk Nationals:</a:t>
            </a:r>
            <a:endParaRPr lang="en-GB" sz="3200" dirty="0">
              <a:solidFill>
                <a:schemeClr val="bg1"/>
              </a:solidFill>
            </a:endParaRPr>
          </a:p>
        </p:txBody>
      </p:sp>
      <p:sp>
        <p:nvSpPr>
          <p:cNvPr id="3" name="Content Placeholder 2"/>
          <p:cNvSpPr>
            <a:spLocks noGrp="1"/>
          </p:cNvSpPr>
          <p:nvPr>
            <p:ph idx="1"/>
          </p:nvPr>
        </p:nvSpPr>
        <p:spPr>
          <a:xfrm>
            <a:off x="651362" y="1412776"/>
            <a:ext cx="7923627" cy="4752528"/>
          </a:xfrm>
        </p:spPr>
        <p:txBody>
          <a:bodyPr>
            <a:noAutofit/>
          </a:bodyPr>
          <a:lstStyle/>
          <a:p>
            <a:pPr>
              <a:buClr>
                <a:srgbClr val="FFC000"/>
              </a:buClr>
              <a:buFont typeface="Wingdings" panose="05000000000000000000" pitchFamily="2" charset="2"/>
              <a:buChar char="v"/>
            </a:pPr>
            <a:r>
              <a:rPr lang="en-GB" sz="2000" dirty="0" smtClean="0"/>
              <a:t>Students from some countries are part of UKVI differentiation agreement</a:t>
            </a:r>
          </a:p>
          <a:p>
            <a:pPr marL="0" indent="0">
              <a:buClr>
                <a:srgbClr val="FFC000"/>
              </a:buClr>
              <a:buNone/>
            </a:pPr>
            <a:endParaRPr lang="en-GB" sz="2000" dirty="0" smtClean="0"/>
          </a:p>
          <a:p>
            <a:pPr>
              <a:buClr>
                <a:srgbClr val="FFC000"/>
              </a:buClr>
              <a:buFont typeface="Wingdings" panose="05000000000000000000" pitchFamily="2" charset="2"/>
              <a:buChar char="v"/>
            </a:pPr>
            <a:r>
              <a:rPr lang="en-GB" sz="2000" dirty="0" smtClean="0"/>
              <a:t>Check if </a:t>
            </a:r>
            <a:r>
              <a:rPr lang="en-GB" sz="2000" dirty="0"/>
              <a:t>your nationality is included by looking at the </a:t>
            </a:r>
            <a:r>
              <a:rPr lang="en-GB" sz="2000" dirty="0">
                <a:solidFill>
                  <a:srgbClr val="7030A0"/>
                </a:solidFill>
              </a:rPr>
              <a:t>Differential Evidence Requirement </a:t>
            </a:r>
            <a:r>
              <a:rPr lang="en-GB" sz="2000" dirty="0"/>
              <a:t>section in Appendix ST of the Immigration Rules: </a:t>
            </a:r>
            <a:r>
              <a:rPr lang="en-GB" sz="2000" dirty="0">
                <a:hlinkClick r:id="rId2"/>
              </a:rPr>
              <a:t>https://</a:t>
            </a:r>
            <a:r>
              <a:rPr lang="en-GB" sz="2000" dirty="0" smtClean="0">
                <a:hlinkClick r:id="rId2"/>
              </a:rPr>
              <a:t>www.gov.uk/guidance/immigration-rules/appendix-st-student</a:t>
            </a:r>
            <a:r>
              <a:rPr lang="en-GB" sz="2000" dirty="0" smtClean="0"/>
              <a:t> </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a:t>Y</a:t>
            </a:r>
            <a:r>
              <a:rPr lang="en-GB" sz="2000" dirty="0" smtClean="0"/>
              <a:t>ou do not have to submit</a:t>
            </a:r>
            <a:r>
              <a:rPr lang="en-GB" sz="2000" b="1" dirty="0" smtClean="0"/>
              <a:t> </a:t>
            </a:r>
            <a:r>
              <a:rPr lang="en-GB" sz="2000" dirty="0" smtClean="0">
                <a:solidFill>
                  <a:srgbClr val="7030A0"/>
                </a:solidFill>
              </a:rPr>
              <a:t>financial documents</a:t>
            </a:r>
            <a:r>
              <a:rPr lang="en-GB" sz="2000" dirty="0" smtClean="0"/>
              <a:t> or </a:t>
            </a:r>
            <a:r>
              <a:rPr lang="en-GB" sz="2000" dirty="0" smtClean="0">
                <a:solidFill>
                  <a:srgbClr val="7030A0"/>
                </a:solidFill>
              </a:rPr>
              <a:t>qualification documents</a:t>
            </a:r>
            <a:r>
              <a:rPr lang="en-GB" sz="2000" dirty="0" smtClean="0"/>
              <a:t> as part of your visa application</a:t>
            </a:r>
          </a:p>
          <a:p>
            <a:pPr marL="0" indent="0">
              <a:buClr>
                <a:srgbClr val="FFC000"/>
              </a:buClr>
              <a:buNone/>
            </a:pPr>
            <a:endParaRPr lang="en-GB" sz="2000" dirty="0" smtClean="0"/>
          </a:p>
          <a:p>
            <a:pPr>
              <a:buClr>
                <a:srgbClr val="FFC000"/>
              </a:buClr>
              <a:buFont typeface="Wingdings" panose="05000000000000000000" pitchFamily="2" charset="2"/>
              <a:buChar char="v"/>
            </a:pPr>
            <a:r>
              <a:rPr lang="en-GB" sz="2000" dirty="0" smtClean="0"/>
              <a:t>However, UKVI can still ask you to provide this evidence later so you must ensure </a:t>
            </a:r>
            <a:r>
              <a:rPr lang="en-GB" sz="2000" dirty="0"/>
              <a:t>you still obtain the evidence of your qualifications and your money, even though you </a:t>
            </a:r>
            <a:r>
              <a:rPr lang="en-GB" sz="2000" dirty="0" smtClean="0"/>
              <a:t>may </a:t>
            </a:r>
            <a:r>
              <a:rPr lang="en-GB" sz="2000" dirty="0"/>
              <a:t>not need to send </a:t>
            </a:r>
            <a:r>
              <a:rPr lang="en-GB" sz="2000" dirty="0" smtClean="0"/>
              <a:t>them </a:t>
            </a:r>
            <a:endParaRPr lang="en-GB" sz="2000" dirty="0"/>
          </a:p>
        </p:txBody>
      </p:sp>
    </p:spTree>
    <p:extLst>
      <p:ext uri="{BB962C8B-B14F-4D97-AF65-F5344CB8AC3E}">
        <p14:creationId xmlns:p14="http://schemas.microsoft.com/office/powerpoint/2010/main" val="29316887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548680"/>
            <a:ext cx="7571184" cy="580926"/>
          </a:xfrm>
          <a:solidFill>
            <a:srgbClr val="7030A0"/>
          </a:solidFill>
        </p:spPr>
        <p:txBody>
          <a:bodyPr>
            <a:noAutofit/>
          </a:bodyPr>
          <a:lstStyle/>
          <a:p>
            <a:r>
              <a:rPr lang="en-GB" sz="3200" dirty="0" smtClean="0">
                <a:solidFill>
                  <a:schemeClr val="bg1"/>
                </a:solidFill>
              </a:rPr>
              <a:t>Bringing Dependants</a:t>
            </a:r>
            <a:endParaRPr lang="en-GB" sz="3200" dirty="0">
              <a:solidFill>
                <a:schemeClr val="bg1"/>
              </a:solidFill>
            </a:endParaRPr>
          </a:p>
        </p:txBody>
      </p:sp>
      <p:sp>
        <p:nvSpPr>
          <p:cNvPr id="3" name="Content Placeholder 2"/>
          <p:cNvSpPr>
            <a:spLocks noGrp="1"/>
          </p:cNvSpPr>
          <p:nvPr>
            <p:ph idx="1"/>
          </p:nvPr>
        </p:nvSpPr>
        <p:spPr>
          <a:xfrm>
            <a:off x="683568" y="1628800"/>
            <a:ext cx="7992888" cy="4176464"/>
          </a:xfrm>
        </p:spPr>
        <p:txBody>
          <a:bodyPr>
            <a:normAutofit/>
          </a:bodyPr>
          <a:lstStyle/>
          <a:p>
            <a:pPr marL="0" indent="0">
              <a:buNone/>
            </a:pPr>
            <a:r>
              <a:rPr lang="en-GB" sz="2000" dirty="0"/>
              <a:t>A dependant is either</a:t>
            </a:r>
            <a:r>
              <a:rPr lang="en-GB" sz="2000" dirty="0" smtClean="0"/>
              <a:t>:</a:t>
            </a:r>
            <a:endParaRPr lang="en-GB" sz="2000" dirty="0"/>
          </a:p>
          <a:p>
            <a:pPr>
              <a:buClr>
                <a:srgbClr val="FFC000"/>
              </a:buClr>
              <a:buFont typeface="Wingdings" panose="05000000000000000000" pitchFamily="2" charset="2"/>
              <a:buChar char="Ø"/>
            </a:pPr>
            <a:r>
              <a:rPr lang="en-GB" sz="2000" dirty="0" smtClean="0"/>
              <a:t>husband</a:t>
            </a:r>
            <a:r>
              <a:rPr lang="en-GB" sz="2000" dirty="0"/>
              <a:t>, wife or civil partner</a:t>
            </a:r>
          </a:p>
          <a:p>
            <a:pPr>
              <a:buClr>
                <a:srgbClr val="FFC000"/>
              </a:buClr>
              <a:buFont typeface="Wingdings" panose="05000000000000000000" pitchFamily="2" charset="2"/>
              <a:buChar char="Ø"/>
            </a:pPr>
            <a:r>
              <a:rPr lang="en-GB" sz="2000" dirty="0" smtClean="0"/>
              <a:t>unmarried </a:t>
            </a:r>
            <a:r>
              <a:rPr lang="en-GB" sz="2000" dirty="0"/>
              <a:t>or same-sex partner, with whom you have been in a relationship similar to marriage for at least 2 </a:t>
            </a:r>
            <a:r>
              <a:rPr lang="en-GB" sz="2000" dirty="0" smtClean="0"/>
              <a:t>years</a:t>
            </a:r>
            <a:endParaRPr lang="en-GB" sz="2000" dirty="0"/>
          </a:p>
          <a:p>
            <a:pPr>
              <a:buClr>
                <a:srgbClr val="FFC000"/>
              </a:buClr>
              <a:buFont typeface="Wingdings" panose="05000000000000000000" pitchFamily="2" charset="2"/>
              <a:buChar char="Ø"/>
            </a:pPr>
            <a:r>
              <a:rPr lang="en-GB" sz="2000" dirty="0" smtClean="0"/>
              <a:t>child </a:t>
            </a:r>
            <a:r>
              <a:rPr lang="en-GB" sz="2000" dirty="0"/>
              <a:t>who will be under 18 years old on the date you will arrive in the UK</a:t>
            </a:r>
          </a:p>
          <a:p>
            <a:pPr marL="0" indent="0">
              <a:buNone/>
            </a:pPr>
            <a:endParaRPr lang="en-GB" sz="2000" dirty="0"/>
          </a:p>
          <a:p>
            <a:pPr marL="0" indent="0">
              <a:buNone/>
            </a:pPr>
            <a:r>
              <a:rPr lang="en-GB" sz="2000" dirty="0" smtClean="0"/>
              <a:t>You can </a:t>
            </a:r>
            <a:r>
              <a:rPr lang="en-GB" sz="2000" dirty="0"/>
              <a:t>apply to bring a dependant to the UK if </a:t>
            </a:r>
            <a:r>
              <a:rPr lang="en-GB" sz="2000" dirty="0" smtClean="0"/>
              <a:t>you are:</a:t>
            </a:r>
            <a:endParaRPr lang="en-GB" sz="2000" dirty="0"/>
          </a:p>
          <a:p>
            <a:pPr>
              <a:buClr>
                <a:srgbClr val="FFC000"/>
              </a:buClr>
              <a:buFont typeface="Wingdings" panose="05000000000000000000" pitchFamily="2" charset="2"/>
              <a:buChar char="Ø"/>
            </a:pPr>
            <a:r>
              <a:rPr lang="en-GB" sz="2000" dirty="0" smtClean="0"/>
              <a:t>on </a:t>
            </a:r>
            <a:r>
              <a:rPr lang="en-GB" sz="2000" dirty="0"/>
              <a:t>a postgraduate course that lasts </a:t>
            </a:r>
            <a:r>
              <a:rPr lang="en-GB" sz="2000" dirty="0" smtClean="0"/>
              <a:t>9 months or more </a:t>
            </a:r>
          </a:p>
          <a:p>
            <a:pPr>
              <a:buClr>
                <a:srgbClr val="FFC000"/>
              </a:buClr>
              <a:buFont typeface="Wingdings" panose="05000000000000000000" pitchFamily="2" charset="2"/>
              <a:buChar char="Ø"/>
            </a:pPr>
            <a:r>
              <a:rPr lang="en-GB" sz="2000" dirty="0" smtClean="0"/>
              <a:t>a </a:t>
            </a:r>
            <a:r>
              <a:rPr lang="en-GB" sz="2000" dirty="0"/>
              <a:t>government-sponsored student on a course that lasts 6 months or longer</a:t>
            </a:r>
          </a:p>
          <a:p>
            <a:pPr marL="0" indent="0">
              <a:buNone/>
            </a:pPr>
            <a:endParaRPr lang="en-GB" dirty="0" smtClean="0"/>
          </a:p>
          <a:p>
            <a:pPr marL="0" indent="0">
              <a:buNone/>
            </a:pPr>
            <a:endParaRPr lang="en-GB" dirty="0" smtClean="0"/>
          </a:p>
          <a:p>
            <a:endParaRPr lang="en-GB" dirty="0" smtClean="0"/>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41606137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76672"/>
            <a:ext cx="7571184" cy="580926"/>
          </a:xfrm>
          <a:solidFill>
            <a:srgbClr val="7030A0"/>
          </a:solidFill>
        </p:spPr>
        <p:txBody>
          <a:bodyPr>
            <a:noAutofit/>
          </a:bodyPr>
          <a:lstStyle/>
          <a:p>
            <a:r>
              <a:rPr lang="en-GB" sz="3200" dirty="0" smtClean="0">
                <a:solidFill>
                  <a:schemeClr val="bg1"/>
                </a:solidFill>
              </a:rPr>
              <a:t>Bringing Dependants</a:t>
            </a:r>
            <a:endParaRPr lang="en-GB" sz="3200" dirty="0">
              <a:solidFill>
                <a:schemeClr val="bg1"/>
              </a:solidFill>
            </a:endParaRPr>
          </a:p>
        </p:txBody>
      </p:sp>
      <p:sp>
        <p:nvSpPr>
          <p:cNvPr id="3" name="Content Placeholder 2"/>
          <p:cNvSpPr>
            <a:spLocks noGrp="1"/>
          </p:cNvSpPr>
          <p:nvPr>
            <p:ph idx="1"/>
          </p:nvPr>
        </p:nvSpPr>
        <p:spPr>
          <a:xfrm>
            <a:off x="697688" y="1544216"/>
            <a:ext cx="7992888" cy="5013176"/>
          </a:xfrm>
        </p:spPr>
        <p:txBody>
          <a:bodyPr>
            <a:normAutofit fontScale="92500" lnSpcReduction="10000"/>
          </a:bodyPr>
          <a:lstStyle/>
          <a:p>
            <a:pPr marL="0" indent="0">
              <a:buNone/>
            </a:pPr>
            <a:r>
              <a:rPr lang="en-GB" sz="2000" dirty="0"/>
              <a:t>If you meet these requirements, your dependants can apply at the same time as you or separately for a </a:t>
            </a:r>
            <a:r>
              <a:rPr lang="en-GB" sz="2000" dirty="0" smtClean="0"/>
              <a:t>“Student Dependant visa”. </a:t>
            </a:r>
            <a:endParaRPr lang="en-GB" sz="2000" dirty="0"/>
          </a:p>
          <a:p>
            <a:pPr marL="0" indent="0">
              <a:buNone/>
            </a:pPr>
            <a:endParaRPr lang="en-GB" sz="2000" dirty="0"/>
          </a:p>
          <a:p>
            <a:pPr marL="0" indent="0">
              <a:buNone/>
            </a:pPr>
            <a:r>
              <a:rPr lang="en-GB" sz="2000" dirty="0"/>
              <a:t>Each dependant makes their own application and the process is </a:t>
            </a:r>
            <a:r>
              <a:rPr lang="en-GB" sz="2000" dirty="0" smtClean="0"/>
              <a:t>the same. </a:t>
            </a:r>
            <a:endParaRPr lang="en-GB" sz="2000" dirty="0"/>
          </a:p>
          <a:p>
            <a:pPr>
              <a:buClr>
                <a:srgbClr val="FFC000"/>
              </a:buClr>
              <a:buFont typeface="Wingdings" panose="05000000000000000000" pitchFamily="2" charset="2"/>
              <a:buChar char="Ø"/>
            </a:pPr>
            <a:r>
              <a:rPr lang="en-GB" sz="2000" dirty="0"/>
              <a:t>They must include all required supporting documents, including financial evidence (e.g. bank statements) and evidence of relationship (e.g. marriage or birth certificate</a:t>
            </a:r>
            <a:r>
              <a:rPr lang="en-GB" sz="2000" dirty="0" smtClean="0"/>
              <a:t>).</a:t>
            </a:r>
          </a:p>
          <a:p>
            <a:pPr>
              <a:buClr>
                <a:srgbClr val="FFC000"/>
              </a:buClr>
              <a:buFont typeface="Wingdings" panose="05000000000000000000" pitchFamily="2" charset="2"/>
              <a:buChar char="Ø"/>
            </a:pPr>
            <a:r>
              <a:rPr lang="en-GB" sz="2000" dirty="0" smtClean="0"/>
              <a:t>Financial requirement is to show £6120 for 28 days, or be included on an official financial sponsor letter.</a:t>
            </a:r>
          </a:p>
          <a:p>
            <a:pPr>
              <a:buClr>
                <a:srgbClr val="FFC000"/>
              </a:buClr>
              <a:buFont typeface="Wingdings" panose="05000000000000000000" pitchFamily="2" charset="2"/>
              <a:buChar char="Ø"/>
            </a:pPr>
            <a:r>
              <a:rPr lang="en-GB" sz="2000" dirty="0" smtClean="0"/>
              <a:t>You must also submit evidence that your relationship is subsisting such as evidence of living together (e.g. utility bills in both your names, letters from each of you confirming the history of your relationship and your intention to live together in the UK, emails/texts between you both).</a:t>
            </a:r>
          </a:p>
          <a:p>
            <a:endParaRPr lang="en-GB" sz="2000" dirty="0" smtClean="0"/>
          </a:p>
          <a:p>
            <a:pPr marL="0" indent="0">
              <a:buNone/>
            </a:pPr>
            <a:r>
              <a:rPr lang="en-GB" sz="2000" dirty="0" smtClean="0"/>
              <a:t>Guidance and supporting documents are found here:</a:t>
            </a:r>
            <a:endParaRPr lang="en-GB" sz="2000" dirty="0"/>
          </a:p>
          <a:p>
            <a:pPr marL="0" indent="0">
              <a:buNone/>
            </a:pPr>
            <a:r>
              <a:rPr lang="en-GB" sz="2000" dirty="0">
                <a:hlinkClick r:id="rId2"/>
              </a:rPr>
              <a:t>http://www.studentsupport.manchester.ac.uk/immigration-and-visas/visas-and-applications</a:t>
            </a:r>
            <a:r>
              <a:rPr lang="en-GB" sz="2000" dirty="0" smtClean="0">
                <a:hlinkClick r:id="rId2"/>
              </a:rPr>
              <a:t>/</a:t>
            </a:r>
            <a:r>
              <a:rPr lang="en-GB" sz="2000" dirty="0" smtClean="0"/>
              <a:t> </a:t>
            </a:r>
            <a:endParaRPr lang="en-GB" dirty="0" smtClean="0"/>
          </a:p>
          <a:p>
            <a:endParaRPr lang="en-GB" dirty="0" smtClean="0"/>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25539529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2292400"/>
            <a:ext cx="5837368" cy="1152128"/>
          </a:xfrm>
          <a:solidFill>
            <a:srgbClr val="7030A0"/>
          </a:solidFill>
        </p:spPr>
        <p:txBody>
          <a:bodyPr>
            <a:noAutofit/>
          </a:bodyPr>
          <a:lstStyle/>
          <a:p>
            <a:r>
              <a:rPr lang="en-GB" sz="4000" dirty="0" smtClean="0">
                <a:solidFill>
                  <a:schemeClr val="bg1"/>
                </a:solidFill>
              </a:rPr>
              <a:t>Refusals</a:t>
            </a:r>
            <a:endParaRPr lang="en-GB" sz="4000" dirty="0">
              <a:solidFill>
                <a:schemeClr val="bg1"/>
              </a:solidFill>
            </a:endParaRPr>
          </a:p>
        </p:txBody>
      </p:sp>
      <p:sp>
        <p:nvSpPr>
          <p:cNvPr id="4" name="Rectangle 3"/>
          <p:cNvSpPr/>
          <p:nvPr/>
        </p:nvSpPr>
        <p:spPr>
          <a:xfrm>
            <a:off x="1115616" y="229240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7</a:t>
            </a:r>
            <a:endParaRPr lang="en-GB" sz="6000" dirty="0"/>
          </a:p>
        </p:txBody>
      </p:sp>
    </p:spTree>
    <p:extLst>
      <p:ext uri="{BB962C8B-B14F-4D97-AF65-F5344CB8AC3E}">
        <p14:creationId xmlns:p14="http://schemas.microsoft.com/office/powerpoint/2010/main" val="19013069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571184" cy="580926"/>
          </a:xfrm>
          <a:solidFill>
            <a:srgbClr val="7030A0"/>
          </a:solidFill>
        </p:spPr>
        <p:txBody>
          <a:bodyPr>
            <a:noAutofit/>
          </a:bodyPr>
          <a:lstStyle/>
          <a:p>
            <a:r>
              <a:rPr lang="en-GB" sz="3200" dirty="0" smtClean="0">
                <a:solidFill>
                  <a:schemeClr val="bg1"/>
                </a:solidFill>
              </a:rPr>
              <a:t>Visa Refusals</a:t>
            </a:r>
            <a:endParaRPr lang="en-GB" sz="3200" dirty="0">
              <a:solidFill>
                <a:schemeClr val="bg1"/>
              </a:solidFill>
            </a:endParaRPr>
          </a:p>
        </p:txBody>
      </p:sp>
      <p:sp>
        <p:nvSpPr>
          <p:cNvPr id="3" name="Content Placeholder 2"/>
          <p:cNvSpPr>
            <a:spLocks noGrp="1"/>
          </p:cNvSpPr>
          <p:nvPr>
            <p:ph idx="1"/>
          </p:nvPr>
        </p:nvSpPr>
        <p:spPr>
          <a:xfrm>
            <a:off x="683568" y="1628800"/>
            <a:ext cx="7851619" cy="4752528"/>
          </a:xfrm>
        </p:spPr>
        <p:txBody>
          <a:bodyPr>
            <a:normAutofit lnSpcReduction="10000"/>
          </a:bodyPr>
          <a:lstStyle/>
          <a:p>
            <a:pPr>
              <a:buClr>
                <a:srgbClr val="FFC000"/>
              </a:buClr>
              <a:buFont typeface="Wingdings" panose="05000000000000000000" pitchFamily="2" charset="2"/>
              <a:buChar char="v"/>
            </a:pPr>
            <a:r>
              <a:rPr lang="en-GB" sz="2000" dirty="0" smtClean="0"/>
              <a:t>Most common reason for refusal is submission of incorrect financial documents</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If your Student visa application is refused you must scan and email all the pages of your refusal notice to </a:t>
            </a:r>
            <a:r>
              <a:rPr lang="en-GB" sz="2000" dirty="0" smtClean="0">
                <a:solidFill>
                  <a:srgbClr val="7030A0"/>
                </a:solidFill>
                <a:hlinkClick r:id="rId2"/>
              </a:rPr>
              <a:t>visa@manchester.ac.uk</a:t>
            </a:r>
            <a:r>
              <a:rPr lang="en-GB" sz="2000" dirty="0" smtClean="0">
                <a:solidFill>
                  <a:srgbClr val="7030A0"/>
                </a:solidFill>
              </a:rPr>
              <a:t>.</a:t>
            </a:r>
          </a:p>
          <a:p>
            <a:pPr>
              <a:buClr>
                <a:srgbClr val="FFC000"/>
              </a:buClr>
              <a:buFont typeface="Wingdings" panose="05000000000000000000" pitchFamily="2" charset="2"/>
              <a:buChar char="v"/>
            </a:pPr>
            <a:endParaRPr lang="en-GB" sz="2000" dirty="0" smtClean="0">
              <a:solidFill>
                <a:srgbClr val="7030A0"/>
              </a:solidFill>
            </a:endParaRPr>
          </a:p>
          <a:p>
            <a:pPr>
              <a:buClr>
                <a:srgbClr val="FFC000"/>
              </a:buClr>
              <a:buFont typeface="Wingdings" panose="05000000000000000000" pitchFamily="2" charset="2"/>
              <a:buChar char="v"/>
            </a:pPr>
            <a:r>
              <a:rPr lang="en-GB" sz="2000" dirty="0" smtClean="0"/>
              <a:t>Most students re-apply with the correct documents and are successful</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If an application is refused on financial grounds we will need to see </a:t>
            </a:r>
            <a:r>
              <a:rPr lang="en-GB" sz="2000" dirty="0" smtClean="0">
                <a:solidFill>
                  <a:srgbClr val="7030A0"/>
                </a:solidFill>
              </a:rPr>
              <a:t>new financial documents before a new CAS number can be issued</a:t>
            </a:r>
          </a:p>
          <a:p>
            <a:pPr>
              <a:buClr>
                <a:srgbClr val="FFC000"/>
              </a:buClr>
              <a:buFont typeface="Wingdings" panose="05000000000000000000" pitchFamily="2" charset="2"/>
              <a:buChar char="v"/>
            </a:pPr>
            <a:endParaRPr lang="en-GB" sz="2000" dirty="0" smtClean="0">
              <a:solidFill>
                <a:srgbClr val="7030A0"/>
              </a:solidFill>
            </a:endParaRPr>
          </a:p>
          <a:p>
            <a:pPr>
              <a:buClr>
                <a:srgbClr val="FFC000"/>
              </a:buClr>
              <a:buFont typeface="Wingdings" panose="05000000000000000000" pitchFamily="2" charset="2"/>
              <a:buChar char="v"/>
            </a:pPr>
            <a:r>
              <a:rPr lang="en-GB" sz="2000" dirty="0" smtClean="0"/>
              <a:t>You can apply for an administrative review to have your application looked at again but this can take a long time so re-applying is usually the best option</a:t>
            </a:r>
          </a:p>
          <a:p>
            <a:endParaRPr lang="en-GB" dirty="0"/>
          </a:p>
        </p:txBody>
      </p:sp>
    </p:spTree>
    <p:extLst>
      <p:ext uri="{BB962C8B-B14F-4D97-AF65-F5344CB8AC3E}">
        <p14:creationId xmlns:p14="http://schemas.microsoft.com/office/powerpoint/2010/main" val="21866459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2292400"/>
            <a:ext cx="5837368" cy="1152128"/>
          </a:xfrm>
          <a:solidFill>
            <a:srgbClr val="7030A0"/>
          </a:solidFill>
        </p:spPr>
        <p:txBody>
          <a:bodyPr>
            <a:normAutofit/>
          </a:bodyPr>
          <a:lstStyle/>
          <a:p>
            <a:r>
              <a:rPr lang="en-GB" dirty="0" smtClean="0">
                <a:solidFill>
                  <a:schemeClr val="bg1"/>
                </a:solidFill>
              </a:rPr>
              <a:t>Arriving in the UK</a:t>
            </a:r>
            <a:endParaRPr lang="en-GB" dirty="0">
              <a:solidFill>
                <a:schemeClr val="bg1"/>
              </a:solidFill>
            </a:endParaRPr>
          </a:p>
        </p:txBody>
      </p:sp>
      <p:sp>
        <p:nvSpPr>
          <p:cNvPr id="6" name="Rectangle 5"/>
          <p:cNvSpPr/>
          <p:nvPr/>
        </p:nvSpPr>
        <p:spPr>
          <a:xfrm>
            <a:off x="1115616" y="229240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8</a:t>
            </a:r>
            <a:endParaRPr lang="en-GB" sz="6000" dirty="0"/>
          </a:p>
        </p:txBody>
      </p:sp>
    </p:spTree>
    <p:extLst>
      <p:ext uri="{BB962C8B-B14F-4D97-AF65-F5344CB8AC3E}">
        <p14:creationId xmlns:p14="http://schemas.microsoft.com/office/powerpoint/2010/main" val="21192998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648072"/>
          </a:xfrm>
          <a:solidFill>
            <a:srgbClr val="7030A0"/>
          </a:solidFill>
        </p:spPr>
        <p:txBody>
          <a:bodyPr>
            <a:normAutofit/>
          </a:bodyPr>
          <a:lstStyle/>
          <a:p>
            <a:r>
              <a:rPr lang="en-GB" sz="3200" dirty="0" smtClean="0">
                <a:solidFill>
                  <a:schemeClr val="bg1"/>
                </a:solidFill>
              </a:rPr>
              <a:t>International Check-In</a:t>
            </a:r>
            <a:endParaRPr lang="en-GB" sz="3200" dirty="0">
              <a:solidFill>
                <a:schemeClr val="bg1"/>
              </a:solidFill>
            </a:endParaRPr>
          </a:p>
        </p:txBody>
      </p:sp>
      <p:sp>
        <p:nvSpPr>
          <p:cNvPr id="3" name="Content Placeholder 2"/>
          <p:cNvSpPr>
            <a:spLocks noGrp="1"/>
          </p:cNvSpPr>
          <p:nvPr>
            <p:ph idx="1"/>
          </p:nvPr>
        </p:nvSpPr>
        <p:spPr>
          <a:xfrm>
            <a:off x="539552" y="1772816"/>
            <a:ext cx="8229600" cy="4525963"/>
          </a:xfrm>
        </p:spPr>
        <p:txBody>
          <a:bodyPr>
            <a:normAutofit/>
          </a:bodyPr>
          <a:lstStyle/>
          <a:p>
            <a:pPr>
              <a:buClr>
                <a:srgbClr val="FFC000"/>
              </a:buClr>
              <a:buFont typeface="Wingdings" panose="05000000000000000000" pitchFamily="2" charset="2"/>
              <a:buChar char="v"/>
            </a:pPr>
            <a:r>
              <a:rPr lang="en-GB" sz="2000" dirty="0" smtClean="0"/>
              <a:t>You must </a:t>
            </a:r>
            <a:r>
              <a:rPr lang="en-GB" sz="2000" dirty="0" smtClean="0"/>
              <a:t>complete</a:t>
            </a:r>
            <a:r>
              <a:rPr lang="en-GB" sz="2000" dirty="0" smtClean="0"/>
              <a:t> </a:t>
            </a:r>
            <a:r>
              <a:rPr lang="en-GB" sz="2000" dirty="0" smtClean="0"/>
              <a:t>International Check-In </a:t>
            </a:r>
            <a:r>
              <a:rPr lang="en-GB" sz="2000" b="1" u="sng" dirty="0" smtClean="0"/>
              <a:t>before</a:t>
            </a:r>
            <a:r>
              <a:rPr lang="en-GB" sz="2000" dirty="0" smtClean="0"/>
              <a:t> </a:t>
            </a:r>
            <a:r>
              <a:rPr lang="en-GB" sz="2000" dirty="0" smtClean="0"/>
              <a:t>you start your study on-campus </a:t>
            </a:r>
            <a:r>
              <a:rPr lang="en-GB" sz="2000" dirty="0" smtClean="0"/>
              <a:t>course starts</a:t>
            </a:r>
            <a:r>
              <a:rPr lang="en-GB" sz="2000" dirty="0" smtClean="0"/>
              <a:t>.</a:t>
            </a:r>
          </a:p>
          <a:p>
            <a:pPr>
              <a:buClr>
                <a:srgbClr val="FFC000"/>
              </a:buClr>
              <a:buFont typeface="Wingdings" panose="05000000000000000000" pitchFamily="2" charset="2"/>
              <a:buChar char="v"/>
            </a:pPr>
            <a:r>
              <a:rPr lang="en-GB" sz="2000" dirty="0"/>
              <a:t>International Check-in </a:t>
            </a:r>
            <a:r>
              <a:rPr lang="en-GB" sz="2000" dirty="0" smtClean="0"/>
              <a:t>normally takes place in the </a:t>
            </a:r>
            <a:r>
              <a:rPr lang="en-GB" sz="2000" dirty="0"/>
              <a:t>Student Services Centre (</a:t>
            </a:r>
            <a:r>
              <a:rPr lang="en-GB" sz="2000" dirty="0" smtClean="0">
                <a:hlinkClick r:id="rId2"/>
              </a:rPr>
              <a:t>building </a:t>
            </a:r>
            <a:r>
              <a:rPr lang="en-GB" sz="2000" dirty="0">
                <a:hlinkClick r:id="rId2"/>
              </a:rPr>
              <a:t>57 on the online campus </a:t>
            </a:r>
            <a:r>
              <a:rPr lang="en-GB" sz="2000" dirty="0" smtClean="0">
                <a:hlinkClick r:id="rId2"/>
              </a:rPr>
              <a:t>map</a:t>
            </a:r>
            <a:r>
              <a:rPr lang="en-GB" sz="2000" dirty="0" smtClean="0"/>
              <a:t>) but may be completed remotely in some circumstances.</a:t>
            </a:r>
            <a:endParaRPr lang="en-GB" sz="2000" dirty="0" smtClean="0"/>
          </a:p>
          <a:p>
            <a:pPr>
              <a:buClr>
                <a:srgbClr val="FFC000"/>
              </a:buClr>
              <a:buFont typeface="Wingdings" panose="05000000000000000000" pitchFamily="2" charset="2"/>
              <a:buChar char="v"/>
            </a:pPr>
            <a:r>
              <a:rPr lang="en-GB" sz="2000" dirty="0" smtClean="0"/>
              <a:t>If you will collect your BRP card from the Student Services Centre, we will e-mail you to request that you book a collection appointment. Remember to bring your passport to the appointment.</a:t>
            </a:r>
          </a:p>
          <a:p>
            <a:pPr>
              <a:buClr>
                <a:srgbClr val="FFC000"/>
              </a:buClr>
              <a:buFont typeface="Wingdings" panose="05000000000000000000" pitchFamily="2" charset="2"/>
              <a:buChar char="v"/>
            </a:pPr>
            <a:r>
              <a:rPr lang="en-GB" sz="2000" dirty="0" smtClean="0"/>
              <a:t>If you</a:t>
            </a:r>
            <a:r>
              <a:rPr lang="en-GB" sz="2000" dirty="0"/>
              <a:t> </a:t>
            </a:r>
            <a:r>
              <a:rPr lang="en-GB" sz="2000" dirty="0" smtClean="0"/>
              <a:t>will collect your BRP card from a post office, please e-mail a scan of your passport and the front and back of your BRP card to </a:t>
            </a:r>
            <a:r>
              <a:rPr lang="en-GB" sz="2000" dirty="0" smtClean="0">
                <a:hlinkClick r:id="rId3"/>
              </a:rPr>
              <a:t>visa@manchester.ac.uk</a:t>
            </a:r>
            <a:r>
              <a:rPr lang="en-GB" sz="2000" dirty="0" smtClean="0"/>
              <a:t> </a:t>
            </a:r>
            <a:endParaRPr lang="en-GB" sz="2000" dirty="0" smtClean="0"/>
          </a:p>
        </p:txBody>
      </p:sp>
    </p:spTree>
    <p:extLst>
      <p:ext uri="{BB962C8B-B14F-4D97-AF65-F5344CB8AC3E}">
        <p14:creationId xmlns:p14="http://schemas.microsoft.com/office/powerpoint/2010/main" val="10414429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648072"/>
          </a:xfrm>
          <a:solidFill>
            <a:srgbClr val="7030A0"/>
          </a:solidFill>
        </p:spPr>
        <p:txBody>
          <a:bodyPr>
            <a:normAutofit/>
          </a:bodyPr>
          <a:lstStyle/>
          <a:p>
            <a:r>
              <a:rPr lang="en-GB" sz="3200" dirty="0" smtClean="0">
                <a:solidFill>
                  <a:schemeClr val="bg1"/>
                </a:solidFill>
              </a:rPr>
              <a:t>Collect your BRP Card</a:t>
            </a:r>
            <a:endParaRPr lang="en-GB" sz="3200" dirty="0">
              <a:solidFill>
                <a:schemeClr val="bg1"/>
              </a:solidFill>
            </a:endParaRPr>
          </a:p>
        </p:txBody>
      </p:sp>
      <p:sp>
        <p:nvSpPr>
          <p:cNvPr id="3" name="Content Placeholder 2"/>
          <p:cNvSpPr>
            <a:spLocks noGrp="1"/>
          </p:cNvSpPr>
          <p:nvPr>
            <p:ph idx="1"/>
          </p:nvPr>
        </p:nvSpPr>
        <p:spPr>
          <a:xfrm>
            <a:off x="467544" y="1628800"/>
            <a:ext cx="8229600" cy="4525963"/>
          </a:xfrm>
        </p:spPr>
        <p:txBody>
          <a:bodyPr>
            <a:normAutofit fontScale="92500" lnSpcReduction="10000"/>
          </a:bodyPr>
          <a:lstStyle/>
          <a:p>
            <a:pPr>
              <a:buClr>
                <a:srgbClr val="FFC000"/>
              </a:buClr>
              <a:buFont typeface="Wingdings" panose="05000000000000000000" pitchFamily="2" charset="2"/>
              <a:buChar char="v"/>
            </a:pPr>
            <a:r>
              <a:rPr lang="en-GB" sz="2200" dirty="0" smtClean="0"/>
              <a:t>You need to collect your BRP card upon arrival in the UK</a:t>
            </a:r>
          </a:p>
          <a:p>
            <a:pPr>
              <a:buClr>
                <a:srgbClr val="FFC000"/>
              </a:buClr>
              <a:buFont typeface="Wingdings" panose="05000000000000000000" pitchFamily="2" charset="2"/>
              <a:buChar char="v"/>
            </a:pPr>
            <a:endParaRPr lang="en-GB" sz="2200" dirty="0" smtClean="0"/>
          </a:p>
          <a:p>
            <a:pPr>
              <a:buClr>
                <a:srgbClr val="FFC000"/>
              </a:buClr>
              <a:buFont typeface="Wingdings" panose="05000000000000000000" pitchFamily="2" charset="2"/>
              <a:buChar char="v"/>
            </a:pPr>
            <a:r>
              <a:rPr lang="en-GB" sz="2200" dirty="0" smtClean="0"/>
              <a:t>The BRP Collection letter you receive with your 90-day visa will state the time and place to collect it</a:t>
            </a:r>
          </a:p>
          <a:p>
            <a:pPr marL="0" indent="0">
              <a:buClr>
                <a:srgbClr val="FFC000"/>
              </a:buClr>
              <a:buNone/>
            </a:pPr>
            <a:endParaRPr lang="en-GB" sz="2200" dirty="0" smtClean="0"/>
          </a:p>
          <a:p>
            <a:pPr>
              <a:buClr>
                <a:srgbClr val="FFC000"/>
              </a:buClr>
              <a:buFont typeface="Wingdings" panose="05000000000000000000" pitchFamily="2" charset="2"/>
              <a:buChar char="v"/>
            </a:pPr>
            <a:r>
              <a:rPr lang="en-GB" sz="2200" dirty="0"/>
              <a:t>If you collect it from the University you must wait for us to email you first to confirm your BRP card is </a:t>
            </a:r>
            <a:r>
              <a:rPr lang="en-GB" sz="2200" dirty="0" smtClean="0"/>
              <a:t>ready.</a:t>
            </a:r>
            <a:endParaRPr lang="en-GB" sz="2200" dirty="0"/>
          </a:p>
          <a:p>
            <a:pPr>
              <a:buClr>
                <a:srgbClr val="FFC000"/>
              </a:buClr>
              <a:buFont typeface="Wingdings" panose="05000000000000000000" pitchFamily="2" charset="2"/>
              <a:buChar char="v"/>
            </a:pPr>
            <a:endParaRPr lang="en-GB" sz="2200" dirty="0"/>
          </a:p>
          <a:p>
            <a:pPr>
              <a:buClr>
                <a:srgbClr val="FFC000"/>
              </a:buClr>
              <a:buFont typeface="Wingdings" panose="05000000000000000000" pitchFamily="2" charset="2"/>
              <a:buChar char="v"/>
            </a:pPr>
            <a:r>
              <a:rPr lang="en-GB" sz="2200" dirty="0"/>
              <a:t>BRP collection will be in the Student Services </a:t>
            </a:r>
            <a:r>
              <a:rPr lang="en-GB" sz="2200" dirty="0" smtClean="0"/>
              <a:t>Centre where you will also complete International Check-In </a:t>
            </a:r>
            <a:r>
              <a:rPr lang="en-GB" sz="2200" dirty="0"/>
              <a:t>(</a:t>
            </a:r>
            <a:r>
              <a:rPr lang="en-GB" sz="2200" dirty="0">
                <a:hlinkClick r:id="rId2"/>
              </a:rPr>
              <a:t>building 57 on the online campus map</a:t>
            </a:r>
            <a:r>
              <a:rPr lang="en-GB" sz="2200" dirty="0"/>
              <a:t>) </a:t>
            </a:r>
            <a:endParaRPr lang="en-GB" sz="2200" dirty="0"/>
          </a:p>
          <a:p>
            <a:pPr marL="0" indent="0">
              <a:buClr>
                <a:srgbClr val="FFC000"/>
              </a:buClr>
              <a:buNone/>
            </a:pPr>
            <a:endParaRPr lang="en-GB" sz="2200" dirty="0"/>
          </a:p>
          <a:p>
            <a:pPr>
              <a:buClr>
                <a:srgbClr val="FFC000"/>
              </a:buClr>
              <a:buFont typeface="Wingdings" panose="05000000000000000000" pitchFamily="2" charset="2"/>
              <a:buChar char="v"/>
            </a:pPr>
            <a:r>
              <a:rPr lang="en-GB" sz="2200" dirty="0" smtClean="0"/>
              <a:t>If collecting your BRP card from a post office you must have done this before attending International Check-In</a:t>
            </a:r>
          </a:p>
          <a:p>
            <a:endParaRPr lang="en-GB" dirty="0"/>
          </a:p>
        </p:txBody>
      </p:sp>
    </p:spTree>
    <p:extLst>
      <p:ext uri="{BB962C8B-B14F-4D97-AF65-F5344CB8AC3E}">
        <p14:creationId xmlns:p14="http://schemas.microsoft.com/office/powerpoint/2010/main" val="244799745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571184" cy="580926"/>
          </a:xfrm>
          <a:solidFill>
            <a:srgbClr val="7030A0"/>
          </a:solidFill>
        </p:spPr>
        <p:txBody>
          <a:bodyPr>
            <a:noAutofit/>
          </a:bodyPr>
          <a:lstStyle/>
          <a:p>
            <a:r>
              <a:rPr lang="en-GB" sz="3200" dirty="0" smtClean="0">
                <a:solidFill>
                  <a:schemeClr val="bg1"/>
                </a:solidFill>
              </a:rPr>
              <a:t>Police Registration</a:t>
            </a:r>
            <a:endParaRPr lang="en-GB" sz="3200" dirty="0">
              <a:solidFill>
                <a:schemeClr val="bg1"/>
              </a:solidFill>
            </a:endParaRPr>
          </a:p>
        </p:txBody>
      </p:sp>
      <p:sp>
        <p:nvSpPr>
          <p:cNvPr id="3" name="Content Placeholder 2"/>
          <p:cNvSpPr>
            <a:spLocks noGrp="1"/>
          </p:cNvSpPr>
          <p:nvPr>
            <p:ph idx="1"/>
          </p:nvPr>
        </p:nvSpPr>
        <p:spPr>
          <a:xfrm>
            <a:off x="827584" y="1556792"/>
            <a:ext cx="7859216" cy="4968552"/>
          </a:xfrm>
        </p:spPr>
        <p:txBody>
          <a:bodyPr>
            <a:normAutofit fontScale="92500" lnSpcReduction="20000"/>
          </a:bodyPr>
          <a:lstStyle/>
          <a:p>
            <a:pPr>
              <a:buClr>
                <a:srgbClr val="FFC000"/>
              </a:buClr>
              <a:buFont typeface="Wingdings" panose="05000000000000000000" pitchFamily="2" charset="2"/>
              <a:buChar char="v"/>
            </a:pPr>
            <a:r>
              <a:rPr lang="en-GB" sz="2000" dirty="0" smtClean="0"/>
              <a:t>If you are coming to the UK for more than 6 months you may have to register with the police.</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Check on the UKVI website if you need to register with the police: </a:t>
            </a:r>
            <a:r>
              <a:rPr lang="en-GB" sz="2000" dirty="0" smtClean="0">
                <a:hlinkClick r:id="rId2"/>
              </a:rPr>
              <a:t>https://www.gov.uk/register-with-the-police</a:t>
            </a:r>
            <a:r>
              <a:rPr lang="en-GB" sz="2000" dirty="0" smtClean="0"/>
              <a:t>.</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If so you need to make an appointment to register with the police after you have completed steps 1 – 9 of academic registration and have collected your BRP card. </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Book an appointment with the police through the MyManchester online system or contact Student Services Centre if you have dependants (</a:t>
            </a:r>
            <a:r>
              <a:rPr lang="en-GB" sz="2000" dirty="0" smtClean="0">
                <a:hlinkClick r:id="rId3"/>
              </a:rPr>
              <a:t>ssc@manchester.ac.uk</a:t>
            </a:r>
            <a:r>
              <a:rPr lang="en-GB" sz="2000" dirty="0" smtClean="0"/>
              <a:t>). They may be a delay in obtaining an appointment during periods of lockdown but this will not adversely affect your status.</a:t>
            </a:r>
            <a:endParaRPr lang="en-GB" sz="2000" dirty="0" smtClean="0"/>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You must </a:t>
            </a:r>
            <a:r>
              <a:rPr lang="en-GB" sz="2000" dirty="0" smtClean="0">
                <a:solidFill>
                  <a:srgbClr val="7030A0"/>
                </a:solidFill>
              </a:rPr>
              <a:t>update your certificate </a:t>
            </a:r>
            <a:r>
              <a:rPr lang="en-GB" sz="2000" dirty="0" smtClean="0"/>
              <a:t>every time you obtain a new passport, new visa or you change your address.</a:t>
            </a:r>
          </a:p>
          <a:p>
            <a:pPr marL="0" indent="0">
              <a:buNone/>
            </a:pPr>
            <a:endParaRPr lang="en-GB" dirty="0" smtClean="0"/>
          </a:p>
          <a:p>
            <a:endParaRPr lang="en-GB" dirty="0" smtClean="0"/>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224349633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229600" cy="1143000"/>
          </a:xfrm>
          <a:solidFill>
            <a:srgbClr val="7030A0"/>
          </a:solidFill>
        </p:spPr>
        <p:txBody>
          <a:bodyPr>
            <a:normAutofit/>
          </a:bodyPr>
          <a:lstStyle/>
          <a:p>
            <a:r>
              <a:rPr lang="en-GB" sz="3200" dirty="0" smtClean="0">
                <a:solidFill>
                  <a:schemeClr val="bg1"/>
                </a:solidFill>
              </a:rPr>
              <a:t>How to Contact Us</a:t>
            </a:r>
            <a:endParaRPr lang="en-GB" sz="3200" dirty="0">
              <a:solidFill>
                <a:schemeClr val="bg1"/>
              </a:solidFill>
            </a:endParaRPr>
          </a:p>
        </p:txBody>
      </p:sp>
      <p:sp>
        <p:nvSpPr>
          <p:cNvPr id="3" name="Content Placeholder 2"/>
          <p:cNvSpPr>
            <a:spLocks noGrp="1"/>
          </p:cNvSpPr>
          <p:nvPr>
            <p:ph idx="1"/>
          </p:nvPr>
        </p:nvSpPr>
        <p:spPr>
          <a:xfrm>
            <a:off x="449602" y="2132856"/>
            <a:ext cx="8514886" cy="4392489"/>
          </a:xfrm>
        </p:spPr>
        <p:txBody>
          <a:bodyPr>
            <a:normAutofit/>
          </a:bodyPr>
          <a:lstStyle/>
          <a:p>
            <a:pPr>
              <a:buClr>
                <a:srgbClr val="FFC000"/>
              </a:buClr>
              <a:buFont typeface="Wingdings" panose="05000000000000000000" pitchFamily="2" charset="2"/>
              <a:buChar char="v"/>
            </a:pPr>
            <a:r>
              <a:rPr lang="en-GB" sz="2000" dirty="0" smtClean="0"/>
              <a:t>Email: </a:t>
            </a:r>
            <a:r>
              <a:rPr lang="en-GB" sz="2000" dirty="0" smtClean="0">
                <a:hlinkClick r:id="rId2"/>
              </a:rPr>
              <a:t>visa@manchester.ac.uk</a:t>
            </a:r>
            <a:endParaRPr lang="en-GB" sz="2000" dirty="0" smtClean="0"/>
          </a:p>
          <a:p>
            <a:pPr marL="0" indent="0">
              <a:buClr>
                <a:srgbClr val="FFC000"/>
              </a:buClr>
              <a:buNone/>
            </a:pPr>
            <a:endParaRPr lang="en-GB" sz="2000" dirty="0"/>
          </a:p>
          <a:p>
            <a:pPr>
              <a:buClr>
                <a:srgbClr val="FFC000"/>
              </a:buClr>
              <a:buFont typeface="Wingdings" panose="05000000000000000000" pitchFamily="2" charset="2"/>
              <a:buChar char="v"/>
            </a:pPr>
            <a:r>
              <a:rPr lang="en-GB" sz="2000" dirty="0" smtClean="0"/>
              <a:t>Website: </a:t>
            </a:r>
            <a:r>
              <a:rPr lang="en-GB" sz="2000" dirty="0" smtClean="0">
                <a:hlinkClick r:id="rId3"/>
              </a:rPr>
              <a:t>www.studentsupport.manchester.ac.uk/immigration-and-visas</a:t>
            </a:r>
            <a:r>
              <a:rPr lang="en-GB" sz="2000" dirty="0" smtClean="0">
                <a:hlinkClick r:id="rId3"/>
              </a:rPr>
              <a:t>/</a:t>
            </a:r>
            <a:r>
              <a:rPr lang="en-GB" sz="2000" dirty="0" smtClean="0"/>
              <a:t> </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Q</a:t>
            </a:r>
            <a:r>
              <a:rPr lang="en-GB" sz="2000" dirty="0" smtClean="0"/>
              <a:t>ueries about the creation of your CAS </a:t>
            </a:r>
            <a:r>
              <a:rPr lang="en-GB" sz="2000" dirty="0" smtClean="0"/>
              <a:t>should be directed to your </a:t>
            </a:r>
            <a:r>
              <a:rPr lang="en-GB" sz="2000" dirty="0" smtClean="0"/>
              <a:t>school or department </a:t>
            </a:r>
            <a:r>
              <a:rPr lang="en-GB" sz="2000" dirty="0" smtClean="0"/>
              <a:t>admissions team </a:t>
            </a:r>
            <a:r>
              <a:rPr lang="en-GB" sz="2000" dirty="0" smtClean="0"/>
              <a:t>in </a:t>
            </a:r>
            <a:r>
              <a:rPr lang="en-GB" sz="2000" dirty="0" smtClean="0"/>
              <a:t>the first </a:t>
            </a:r>
            <a:r>
              <a:rPr lang="en-GB" sz="2000" dirty="0" smtClean="0"/>
              <a:t>instance</a:t>
            </a:r>
          </a:p>
          <a:p>
            <a:pPr marL="0" indent="0">
              <a:buClr>
                <a:srgbClr val="FFC000"/>
              </a:buClr>
              <a:buNone/>
            </a:pPr>
            <a:endParaRPr lang="en-GB" sz="2000" dirty="0" smtClean="0"/>
          </a:p>
          <a:p>
            <a:pPr>
              <a:buClr>
                <a:srgbClr val="FFC000"/>
              </a:buClr>
              <a:buFont typeface="Wingdings" panose="05000000000000000000" pitchFamily="2" charset="2"/>
              <a:buChar char="v"/>
            </a:pPr>
            <a:r>
              <a:rPr lang="en-GB" sz="2000" dirty="0" smtClean="0"/>
              <a:t>If you have received your CAS and you require tuition or accommodation fees that you have paid to the University to be added, e-mail </a:t>
            </a:r>
            <a:r>
              <a:rPr lang="en-GB" sz="2000" dirty="0" smtClean="0">
                <a:hlinkClick r:id="rId4"/>
              </a:rPr>
              <a:t>CAStuitionfees@manchester.ac.uk</a:t>
            </a:r>
            <a:r>
              <a:rPr lang="en-GB" sz="2000" dirty="0" smtClean="0"/>
              <a:t> who will update your CAS and send you an updated CAS statement</a:t>
            </a:r>
            <a:endParaRPr lang="en-GB" sz="2000" dirty="0"/>
          </a:p>
        </p:txBody>
      </p:sp>
    </p:spTree>
    <p:extLst>
      <p:ext uri="{BB962C8B-B14F-4D97-AF65-F5344CB8AC3E}">
        <p14:creationId xmlns:p14="http://schemas.microsoft.com/office/powerpoint/2010/main" val="3882035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2556768"/>
            <a:ext cx="6501408" cy="1143000"/>
          </a:xfrm>
          <a:solidFill>
            <a:srgbClr val="7030A0"/>
          </a:solidFill>
        </p:spPr>
        <p:txBody>
          <a:bodyPr/>
          <a:lstStyle/>
          <a:p>
            <a:r>
              <a:rPr lang="en-GB" dirty="0" smtClean="0">
                <a:solidFill>
                  <a:schemeClr val="bg1"/>
                </a:solidFill>
              </a:rPr>
              <a:t>Visa Application </a:t>
            </a:r>
            <a:r>
              <a:rPr lang="en-GB" dirty="0">
                <a:solidFill>
                  <a:schemeClr val="bg1"/>
                </a:solidFill>
              </a:rPr>
              <a:t>c</a:t>
            </a:r>
            <a:r>
              <a:rPr lang="en-GB" dirty="0" smtClean="0">
                <a:solidFill>
                  <a:schemeClr val="bg1"/>
                </a:solidFill>
              </a:rPr>
              <a:t>osts</a:t>
            </a:r>
            <a:endParaRPr lang="en-GB" dirty="0">
              <a:solidFill>
                <a:schemeClr val="bg1"/>
              </a:solidFill>
            </a:endParaRPr>
          </a:p>
        </p:txBody>
      </p:sp>
      <p:sp>
        <p:nvSpPr>
          <p:cNvPr id="3" name="Rectangle 2"/>
          <p:cNvSpPr/>
          <p:nvPr/>
        </p:nvSpPr>
        <p:spPr>
          <a:xfrm>
            <a:off x="539552" y="256798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1</a:t>
            </a:r>
            <a:endParaRPr lang="en-GB" sz="6000" dirty="0"/>
          </a:p>
        </p:txBody>
      </p:sp>
    </p:spTree>
    <p:extLst>
      <p:ext uri="{BB962C8B-B14F-4D97-AF65-F5344CB8AC3E}">
        <p14:creationId xmlns:p14="http://schemas.microsoft.com/office/powerpoint/2010/main" val="3143587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04664"/>
            <a:ext cx="7571184" cy="580926"/>
          </a:xfrm>
          <a:solidFill>
            <a:srgbClr val="7030A0"/>
          </a:solidFill>
          <a:ln>
            <a:noFill/>
          </a:ln>
        </p:spPr>
        <p:txBody>
          <a:bodyPr>
            <a:noAutofit/>
          </a:bodyPr>
          <a:lstStyle/>
          <a:p>
            <a:r>
              <a:rPr lang="en-GB" sz="3200" dirty="0" smtClean="0">
                <a:solidFill>
                  <a:schemeClr val="bg1"/>
                </a:solidFill>
              </a:rPr>
              <a:t>Visa Application cost</a:t>
            </a:r>
            <a:endParaRPr lang="en-GB" sz="3200" dirty="0">
              <a:solidFill>
                <a:schemeClr val="bg1"/>
              </a:solidFill>
            </a:endParaRPr>
          </a:p>
        </p:txBody>
      </p:sp>
      <p:sp>
        <p:nvSpPr>
          <p:cNvPr id="3" name="Content Placeholder 2"/>
          <p:cNvSpPr>
            <a:spLocks noGrp="1"/>
          </p:cNvSpPr>
          <p:nvPr>
            <p:ph idx="1"/>
          </p:nvPr>
        </p:nvSpPr>
        <p:spPr>
          <a:xfrm>
            <a:off x="755576" y="1556792"/>
            <a:ext cx="7859216" cy="4320480"/>
          </a:xfrm>
        </p:spPr>
        <p:txBody>
          <a:bodyPr>
            <a:noAutofit/>
          </a:bodyPr>
          <a:lstStyle/>
          <a:p>
            <a:pPr>
              <a:buClr>
                <a:srgbClr val="FFC000"/>
              </a:buClr>
              <a:buFont typeface="Wingdings" panose="05000000000000000000" pitchFamily="2" charset="2"/>
              <a:buChar char="v"/>
            </a:pPr>
            <a:r>
              <a:rPr lang="en-GB" sz="2000" dirty="0" smtClean="0"/>
              <a:t>A standard Student visa application costs £348 (in local currency)</a:t>
            </a:r>
          </a:p>
          <a:p>
            <a:pPr marL="0" indent="0">
              <a:buClr>
                <a:srgbClr val="FFC000"/>
              </a:buClr>
              <a:buNone/>
            </a:pPr>
            <a:endParaRPr lang="en-GB" sz="2000" dirty="0" smtClean="0"/>
          </a:p>
          <a:p>
            <a:pPr>
              <a:buClr>
                <a:srgbClr val="FFC000"/>
              </a:buClr>
              <a:buFont typeface="Wingdings" panose="05000000000000000000" pitchFamily="2" charset="2"/>
              <a:buChar char="v"/>
            </a:pPr>
            <a:r>
              <a:rPr lang="en-GB" sz="2000" dirty="0" smtClean="0"/>
              <a:t>Each applicant has to pay e.g. each dependant pays the same fee and makes a separate application</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This is the standard application cost. There may be other premium services available depending on the country you are applying from</a:t>
            </a:r>
          </a:p>
          <a:p>
            <a:pPr>
              <a:buClr>
                <a:srgbClr val="FFC000"/>
              </a:buClr>
              <a:buFont typeface="Wingdings" panose="05000000000000000000" pitchFamily="2" charset="2"/>
              <a:buChar char="v"/>
            </a:pPr>
            <a:endParaRPr lang="en-GB" sz="2000" dirty="0"/>
          </a:p>
          <a:p>
            <a:pPr>
              <a:buClr>
                <a:srgbClr val="FFC000"/>
              </a:buClr>
              <a:buFont typeface="Wingdings" panose="05000000000000000000" pitchFamily="2" charset="2"/>
              <a:buChar char="v"/>
            </a:pPr>
            <a:r>
              <a:rPr lang="en-GB" sz="2000" dirty="0" smtClean="0"/>
              <a:t>Please check with your local visa centre for priority services:</a:t>
            </a:r>
          </a:p>
          <a:p>
            <a:pPr marL="0" indent="0">
              <a:buClr>
                <a:srgbClr val="FFC000"/>
              </a:buClr>
              <a:buNone/>
            </a:pPr>
            <a:r>
              <a:rPr lang="en-GB" sz="2000" dirty="0" smtClean="0"/>
              <a:t> </a:t>
            </a:r>
            <a:r>
              <a:rPr lang="en-GB" sz="2000" dirty="0"/>
              <a:t> </a:t>
            </a:r>
            <a:r>
              <a:rPr lang="en-GB" sz="2000" dirty="0" smtClean="0"/>
              <a:t>    </a:t>
            </a:r>
            <a:r>
              <a:rPr lang="en-GB" sz="2000" dirty="0" smtClean="0">
                <a:hlinkClick r:id="rId2"/>
              </a:rPr>
              <a:t>https</a:t>
            </a:r>
            <a:r>
              <a:rPr lang="en-GB" sz="2000" dirty="0">
                <a:hlinkClick r:id="rId2"/>
              </a:rPr>
              <a:t>://</a:t>
            </a:r>
            <a:r>
              <a:rPr lang="en-GB" sz="2000" dirty="0" smtClean="0">
                <a:hlinkClick r:id="rId2"/>
              </a:rPr>
              <a:t>www.gov.uk/find-a-visa-application-centre</a:t>
            </a:r>
            <a:endParaRPr lang="en-GB" sz="2000" dirty="0" smtClean="0"/>
          </a:p>
          <a:p>
            <a:pPr marL="0" indent="0">
              <a:buClr>
                <a:srgbClr val="FFC000"/>
              </a:buClr>
              <a:buNone/>
            </a:pPr>
            <a:endParaRPr lang="en-GB" sz="2000" dirty="0"/>
          </a:p>
          <a:p>
            <a:endParaRPr lang="en-GB" sz="2000" dirty="0" smtClean="0"/>
          </a:p>
          <a:p>
            <a:endParaRPr lang="en-GB" sz="2000" dirty="0" smtClean="0"/>
          </a:p>
          <a:p>
            <a:endParaRPr lang="en-GB" sz="2000" dirty="0" smtClean="0"/>
          </a:p>
          <a:p>
            <a:endParaRPr lang="en-GB" sz="2000" dirty="0"/>
          </a:p>
        </p:txBody>
      </p:sp>
    </p:spTree>
    <p:extLst>
      <p:ext uri="{BB962C8B-B14F-4D97-AF65-F5344CB8AC3E}">
        <p14:creationId xmlns:p14="http://schemas.microsoft.com/office/powerpoint/2010/main" val="1563313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4992" y="540544"/>
            <a:ext cx="7571184" cy="580926"/>
          </a:xfrm>
          <a:solidFill>
            <a:srgbClr val="7030A0"/>
          </a:solidFill>
        </p:spPr>
        <p:txBody>
          <a:bodyPr>
            <a:noAutofit/>
          </a:bodyPr>
          <a:lstStyle/>
          <a:p>
            <a:r>
              <a:rPr lang="en-GB" sz="3200" dirty="0" smtClean="0">
                <a:solidFill>
                  <a:schemeClr val="bg1"/>
                </a:solidFill>
              </a:rPr>
              <a:t>Immigration Healthcare Surcharge</a:t>
            </a:r>
            <a:endParaRPr lang="en-GB" sz="3200" dirty="0">
              <a:solidFill>
                <a:schemeClr val="bg1"/>
              </a:solidFill>
            </a:endParaRPr>
          </a:p>
        </p:txBody>
      </p:sp>
      <p:sp>
        <p:nvSpPr>
          <p:cNvPr id="3" name="Content Placeholder 2"/>
          <p:cNvSpPr>
            <a:spLocks noGrp="1"/>
          </p:cNvSpPr>
          <p:nvPr>
            <p:ph idx="1"/>
          </p:nvPr>
        </p:nvSpPr>
        <p:spPr>
          <a:xfrm>
            <a:off x="611560" y="1484784"/>
            <a:ext cx="8075240" cy="4968552"/>
          </a:xfrm>
        </p:spPr>
        <p:txBody>
          <a:bodyPr>
            <a:noAutofit/>
          </a:bodyPr>
          <a:lstStyle/>
          <a:p>
            <a:pPr>
              <a:buClr>
                <a:srgbClr val="FFC000"/>
              </a:buClr>
              <a:buFont typeface="Wingdings" panose="05000000000000000000" pitchFamily="2" charset="2"/>
              <a:buChar char="v"/>
            </a:pPr>
            <a:r>
              <a:rPr lang="en-GB" sz="2000" dirty="0" smtClean="0">
                <a:solidFill>
                  <a:srgbClr val="7030A0"/>
                </a:solidFill>
              </a:rPr>
              <a:t>Compulsory charge </a:t>
            </a:r>
            <a:r>
              <a:rPr lang="en-GB" sz="2000" dirty="0" smtClean="0"/>
              <a:t>which entitles applicants to free hospital treatment whilst in the UK. You cannot submit your application without paying this.</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Only affects students who will be issued with visa for 6 months or more.</a:t>
            </a:r>
          </a:p>
          <a:p>
            <a:pPr>
              <a:buClr>
                <a:srgbClr val="FFC000"/>
              </a:buClr>
              <a:buFont typeface="Wingdings" panose="05000000000000000000" pitchFamily="2" charset="2"/>
              <a:buChar char="v"/>
            </a:pPr>
            <a:r>
              <a:rPr lang="en-GB" sz="2000" dirty="0" smtClean="0"/>
              <a:t>Charge </a:t>
            </a:r>
            <a:r>
              <a:rPr lang="en-GB" sz="2000" dirty="0"/>
              <a:t>is currently </a:t>
            </a:r>
            <a:r>
              <a:rPr lang="en-GB" sz="2000" dirty="0" smtClean="0"/>
              <a:t>£470 per </a:t>
            </a:r>
            <a:r>
              <a:rPr lang="en-GB" sz="2000" dirty="0"/>
              <a:t>year and </a:t>
            </a:r>
            <a:r>
              <a:rPr lang="en-GB" sz="2000" dirty="0" smtClean="0"/>
              <a:t>£235 </a:t>
            </a:r>
            <a:r>
              <a:rPr lang="en-GB" sz="2000" dirty="0"/>
              <a:t>for part of year (less than 6 </a:t>
            </a:r>
            <a:r>
              <a:rPr lang="en-GB" sz="2000" dirty="0" smtClean="0"/>
              <a:t>months).</a:t>
            </a:r>
          </a:p>
          <a:p>
            <a:pPr>
              <a:buClr>
                <a:srgbClr val="FFC000"/>
              </a:buClr>
              <a:buFont typeface="Wingdings" panose="05000000000000000000" pitchFamily="2" charset="2"/>
              <a:buChar char="v"/>
            </a:pPr>
            <a:r>
              <a:rPr lang="en-GB" sz="2000" dirty="0" smtClean="0"/>
              <a:t>Calculated on length of visa, not length of course:</a:t>
            </a:r>
          </a:p>
          <a:p>
            <a:pPr lvl="1">
              <a:buClr>
                <a:srgbClr val="FFC000"/>
              </a:buClr>
              <a:buFont typeface="Wingdings" panose="05000000000000000000" pitchFamily="2" charset="2"/>
              <a:buChar char="Ø"/>
            </a:pPr>
            <a:r>
              <a:rPr lang="en-GB" sz="2000" dirty="0" smtClean="0"/>
              <a:t>Length of course + 1 month before start of course + </a:t>
            </a:r>
            <a:r>
              <a:rPr lang="en-GB" sz="2000" dirty="0"/>
              <a:t>4</a:t>
            </a:r>
            <a:r>
              <a:rPr lang="en-GB" sz="2000" dirty="0" smtClean="0"/>
              <a:t> months after end of course</a:t>
            </a:r>
          </a:p>
          <a:p>
            <a:pPr>
              <a:buClr>
                <a:srgbClr val="FFC000"/>
              </a:buClr>
              <a:buFont typeface="Wingdings" panose="05000000000000000000" pitchFamily="2" charset="2"/>
              <a:buChar char="v"/>
            </a:pPr>
            <a:r>
              <a:rPr lang="en-GB" sz="2000" dirty="0" smtClean="0"/>
              <a:t>Cost should work out as follows:</a:t>
            </a:r>
          </a:p>
          <a:p>
            <a:pPr lvl="1">
              <a:buClr>
                <a:srgbClr val="FFC000"/>
              </a:buClr>
              <a:buFont typeface="Wingdings" panose="05000000000000000000" pitchFamily="2" charset="2"/>
              <a:buChar char="Ø"/>
            </a:pPr>
            <a:r>
              <a:rPr lang="en-GB" sz="2000" dirty="0" smtClean="0"/>
              <a:t>£705 for a 12 month Masters course</a:t>
            </a:r>
            <a:endParaRPr lang="en-GB" sz="2000" dirty="0"/>
          </a:p>
          <a:p>
            <a:pPr lvl="1">
              <a:buClr>
                <a:srgbClr val="FFC000"/>
              </a:buClr>
              <a:buFont typeface="Wingdings" panose="05000000000000000000" pitchFamily="2" charset="2"/>
              <a:buChar char="Ø"/>
            </a:pPr>
            <a:r>
              <a:rPr lang="en-GB" sz="2000" dirty="0" smtClean="0"/>
              <a:t>£1645 for a 3 year Undergraduate course</a:t>
            </a:r>
            <a:endParaRPr lang="en-GB" sz="2000" dirty="0"/>
          </a:p>
        </p:txBody>
      </p:sp>
    </p:spTree>
    <p:extLst>
      <p:ext uri="{BB962C8B-B14F-4D97-AF65-F5344CB8AC3E}">
        <p14:creationId xmlns:p14="http://schemas.microsoft.com/office/powerpoint/2010/main" val="595372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704" y="2567980"/>
            <a:ext cx="6419056" cy="1152128"/>
          </a:xfrm>
          <a:solidFill>
            <a:srgbClr val="7030A0"/>
          </a:solidFill>
        </p:spPr>
        <p:txBody>
          <a:bodyPr>
            <a:normAutofit/>
          </a:bodyPr>
          <a:lstStyle/>
          <a:p>
            <a:r>
              <a:rPr lang="en-GB" dirty="0" smtClean="0">
                <a:solidFill>
                  <a:schemeClr val="bg1"/>
                </a:solidFill>
              </a:rPr>
              <a:t>Visa Application process</a:t>
            </a:r>
            <a:endParaRPr lang="en-GB" dirty="0">
              <a:solidFill>
                <a:schemeClr val="bg1"/>
              </a:solidFill>
            </a:endParaRPr>
          </a:p>
        </p:txBody>
      </p:sp>
      <p:sp>
        <p:nvSpPr>
          <p:cNvPr id="4" name="Rectangle 3"/>
          <p:cNvSpPr/>
          <p:nvPr/>
        </p:nvSpPr>
        <p:spPr>
          <a:xfrm>
            <a:off x="539552" y="2567980"/>
            <a:ext cx="1152128" cy="11521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smtClean="0"/>
              <a:t>2</a:t>
            </a:r>
            <a:endParaRPr lang="en-GB" sz="6000" dirty="0"/>
          </a:p>
        </p:txBody>
      </p:sp>
    </p:spTree>
    <p:extLst>
      <p:ext uri="{BB962C8B-B14F-4D97-AF65-F5344CB8AC3E}">
        <p14:creationId xmlns:p14="http://schemas.microsoft.com/office/powerpoint/2010/main" val="2405379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4992" y="472480"/>
            <a:ext cx="7571184" cy="580926"/>
          </a:xfrm>
          <a:solidFill>
            <a:srgbClr val="7030A0"/>
          </a:solidFill>
        </p:spPr>
        <p:txBody>
          <a:bodyPr>
            <a:normAutofit/>
          </a:bodyPr>
          <a:lstStyle/>
          <a:p>
            <a:r>
              <a:rPr lang="en-GB" sz="3200" dirty="0" smtClean="0">
                <a:solidFill>
                  <a:schemeClr val="bg1"/>
                </a:solidFill>
              </a:rPr>
              <a:t>When </a:t>
            </a:r>
            <a:r>
              <a:rPr lang="en-GB" sz="3200" dirty="0" smtClean="0">
                <a:solidFill>
                  <a:schemeClr val="bg1"/>
                </a:solidFill>
              </a:rPr>
              <a:t>and </a:t>
            </a:r>
            <a:r>
              <a:rPr lang="en-GB" sz="3200" dirty="0" smtClean="0">
                <a:solidFill>
                  <a:schemeClr val="bg1"/>
                </a:solidFill>
              </a:rPr>
              <a:t>where to apply for Student visa</a:t>
            </a:r>
            <a:endParaRPr lang="en-GB" sz="3200" dirty="0">
              <a:solidFill>
                <a:schemeClr val="bg1"/>
              </a:solidFill>
            </a:endParaRPr>
          </a:p>
        </p:txBody>
      </p:sp>
      <p:sp>
        <p:nvSpPr>
          <p:cNvPr id="3" name="Content Placeholder 2"/>
          <p:cNvSpPr>
            <a:spLocks noGrp="1"/>
          </p:cNvSpPr>
          <p:nvPr>
            <p:ph idx="1"/>
          </p:nvPr>
        </p:nvSpPr>
        <p:spPr>
          <a:xfrm>
            <a:off x="467544" y="1484784"/>
            <a:ext cx="8424935" cy="5256584"/>
          </a:xfrm>
        </p:spPr>
        <p:txBody>
          <a:bodyPr>
            <a:normAutofit lnSpcReduction="10000"/>
          </a:bodyPr>
          <a:lstStyle/>
          <a:p>
            <a:pPr marL="0" indent="0">
              <a:buClr>
                <a:srgbClr val="7030A0"/>
              </a:buClr>
              <a:buNone/>
            </a:pPr>
            <a:r>
              <a:rPr lang="en-GB" sz="2000" b="1" dirty="0" smtClean="0">
                <a:solidFill>
                  <a:srgbClr val="7030A0"/>
                </a:solidFill>
              </a:rPr>
              <a:t>When to apply</a:t>
            </a:r>
          </a:p>
          <a:p>
            <a:pPr>
              <a:buClr>
                <a:srgbClr val="FFC000"/>
              </a:buClr>
              <a:buFont typeface="Wingdings" panose="05000000000000000000" pitchFamily="2" charset="2"/>
              <a:buChar char="v"/>
            </a:pPr>
            <a:r>
              <a:rPr lang="en-GB" sz="2000" dirty="0" smtClean="0"/>
              <a:t>You can only apply for your Student visa online once you have received your CAS statement from the University</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You should only apply online once you have all the required documents and have checked these meet requirements</a:t>
            </a:r>
          </a:p>
          <a:p>
            <a:pPr marL="0" indent="0">
              <a:buClr>
                <a:srgbClr val="7030A0"/>
              </a:buClr>
              <a:buNone/>
            </a:pPr>
            <a:endParaRPr lang="en-GB" sz="2000" dirty="0"/>
          </a:p>
          <a:p>
            <a:pPr marL="0" indent="0">
              <a:buClr>
                <a:srgbClr val="7030A0"/>
              </a:buClr>
              <a:buNone/>
            </a:pPr>
            <a:r>
              <a:rPr lang="en-GB" sz="2000" b="1" dirty="0" smtClean="0">
                <a:solidFill>
                  <a:srgbClr val="7030A0"/>
                </a:solidFill>
              </a:rPr>
              <a:t>Where to apply</a:t>
            </a:r>
          </a:p>
          <a:p>
            <a:pPr>
              <a:buClr>
                <a:srgbClr val="FFC000"/>
              </a:buClr>
              <a:buFont typeface="Wingdings" panose="05000000000000000000" pitchFamily="2" charset="2"/>
              <a:buChar char="v"/>
            </a:pPr>
            <a:r>
              <a:rPr lang="en-GB" sz="2000" dirty="0" smtClean="0"/>
              <a:t>You can apply for a Student visa in the country you are ordinarily resident in</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This may be your home country or the country you are residing in e.g. for work or studies</a:t>
            </a:r>
          </a:p>
          <a:p>
            <a:pPr>
              <a:buClr>
                <a:srgbClr val="FFC000"/>
              </a:buClr>
              <a:buFont typeface="Wingdings" panose="05000000000000000000" pitchFamily="2" charset="2"/>
              <a:buChar char="v"/>
            </a:pPr>
            <a:endParaRPr lang="en-GB" sz="2000" dirty="0" smtClean="0"/>
          </a:p>
          <a:p>
            <a:pPr>
              <a:buClr>
                <a:srgbClr val="FFC000"/>
              </a:buClr>
              <a:buFont typeface="Wingdings" panose="05000000000000000000" pitchFamily="2" charset="2"/>
              <a:buChar char="v"/>
            </a:pPr>
            <a:r>
              <a:rPr lang="en-GB" sz="2000" dirty="0" smtClean="0"/>
              <a:t>You cannot apply in a country if you are only visiting e.g. if you have a visitor or tourist visa</a:t>
            </a:r>
            <a:endParaRPr lang="en-GB" dirty="0"/>
          </a:p>
        </p:txBody>
      </p:sp>
    </p:spTree>
    <p:extLst>
      <p:ext uri="{BB962C8B-B14F-4D97-AF65-F5344CB8AC3E}">
        <p14:creationId xmlns:p14="http://schemas.microsoft.com/office/powerpoint/2010/main" val="480815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1444</TotalTime>
  <Words>3783</Words>
  <Application>Microsoft Office PowerPoint</Application>
  <PresentationFormat>On-screen Show (4:3)</PresentationFormat>
  <Paragraphs>415</Paragraphs>
  <Slides>48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Wingdings</vt:lpstr>
      <vt:lpstr>Office Theme</vt:lpstr>
      <vt:lpstr>Student Visa Application: Applying from Overseas</vt:lpstr>
      <vt:lpstr>PowerPoint Presentation</vt:lpstr>
      <vt:lpstr>Short-term Study – Standard Visitor Visa</vt:lpstr>
      <vt:lpstr>Low Risk Nationals:</vt:lpstr>
      <vt:lpstr>Visa Application costs</vt:lpstr>
      <vt:lpstr>Visa Application cost</vt:lpstr>
      <vt:lpstr>Immigration Healthcare Surcharge</vt:lpstr>
      <vt:lpstr>Visa Application process</vt:lpstr>
      <vt:lpstr>When and where to apply for Student visa</vt:lpstr>
      <vt:lpstr>How to apply for a Student visa</vt:lpstr>
      <vt:lpstr>PowerPoint Presentation</vt:lpstr>
      <vt:lpstr>Documents</vt:lpstr>
      <vt:lpstr>Documents required</vt:lpstr>
      <vt:lpstr>Confirmation of Acceptance of Studies (CAS)</vt:lpstr>
      <vt:lpstr>Documents that are required</vt:lpstr>
      <vt:lpstr>Financial Requirements  -  How much money do I need to show?</vt:lpstr>
      <vt:lpstr>Financial Evidence - Using own money</vt:lpstr>
      <vt:lpstr>Financial Evidence  - Using own money</vt:lpstr>
      <vt:lpstr>Financial Evidence  - Using parent’s money</vt:lpstr>
      <vt:lpstr>Unacceptable financial institutions</vt:lpstr>
      <vt:lpstr>Financial Evidence – Official Financial Sponsor</vt:lpstr>
      <vt:lpstr>Financial Evidence – Official Financial Sponsor</vt:lpstr>
      <vt:lpstr>Financial Evidence – Official Financial Sponsor</vt:lpstr>
      <vt:lpstr>Financial Evidence – Not allowed</vt:lpstr>
      <vt:lpstr>Qualification Documents</vt:lpstr>
      <vt:lpstr>Documents that may be required</vt:lpstr>
      <vt:lpstr>Tuberculosis Test Certificate</vt:lpstr>
      <vt:lpstr>Academic Technology Approval Scheme (ATAS) </vt:lpstr>
      <vt:lpstr>Consent from Parents</vt:lpstr>
      <vt:lpstr>Translations</vt:lpstr>
      <vt:lpstr>Credibility Interviews</vt:lpstr>
      <vt:lpstr>Credibility interviews</vt:lpstr>
      <vt:lpstr>PowerPoint Presentation</vt:lpstr>
      <vt:lpstr>PowerPoint Presentation</vt:lpstr>
      <vt:lpstr>BRP Card</vt:lpstr>
      <vt:lpstr>BRP Card Collection</vt:lpstr>
      <vt:lpstr>BRP Card Collection</vt:lpstr>
      <vt:lpstr>BRP Card Collection</vt:lpstr>
      <vt:lpstr>Dependants</vt:lpstr>
      <vt:lpstr>Bringing Dependants</vt:lpstr>
      <vt:lpstr>Bringing Dependants</vt:lpstr>
      <vt:lpstr>Refusals</vt:lpstr>
      <vt:lpstr>Visa Refusals</vt:lpstr>
      <vt:lpstr>Arriving in the UK</vt:lpstr>
      <vt:lpstr>International Check-In</vt:lpstr>
      <vt:lpstr>Collect your BRP Card</vt:lpstr>
      <vt:lpstr>Police Registration</vt:lpstr>
      <vt:lpstr>How to Contact Us</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Tier 4  Visa Application Process</dc:title>
  <dc:creator>Robert Mooney</dc:creator>
  <cp:lastModifiedBy>Sophie Hargreaves</cp:lastModifiedBy>
  <cp:revision>149</cp:revision>
  <dcterms:created xsi:type="dcterms:W3CDTF">2016-05-09T09:50:17Z</dcterms:created>
  <dcterms:modified xsi:type="dcterms:W3CDTF">2021-02-18T14:28:11Z</dcterms:modified>
</cp:coreProperties>
</file>