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0401E-5DF0-4CBB-BCF3-7AC7B911B8A2}" v="1" dt="2022-10-05T12:57:30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1FA1E-6BA0-48F7-B2F2-19677E85EAD8}" type="datetimeFigureOut">
              <a:rPr lang="en-GB" smtClean="0"/>
              <a:t>01/11/2022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1BF0A-ABB4-4D39-803B-3D5154775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06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1BF0A-ABB4-4D39-803B-3D5154775AE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132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49D71-AB76-02B7-960D-0A2575FDB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0E4CA-4AFC-D02F-472E-A5EF778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DEFAA-9357-A39D-9903-1923568D2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FCB45-1B24-2FFC-94BB-9CC8DF77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50066-40FD-215A-B1FF-EC3A569CC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195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892F4-F036-62E3-52DF-6B07F62F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727FD-35AE-0A9C-C201-36FC28CE4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9D455-BFBC-25B3-5BD5-C9A64CD1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AD514-C494-3850-163D-A5BF2A2C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FE26A-5C8A-ECF9-F8BA-51C196B4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31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CA5323-7EA6-8E41-F0FF-817275EA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4EBECB-C571-C216-E9D6-1A527A76B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2E7F4-BB7F-D2E0-10D5-DBFD5AC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5DA70-59B9-5E90-C5E5-0F44AA13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B213B-8E6B-7172-925B-B28F5722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15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1D1B9-80EF-74B1-4764-E279B1CC9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37F86-4673-D4D4-2F5B-7835EFBD5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3E2CD-7AB7-DE87-7709-7647B1EA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4DC8E-1161-CB37-DF37-73C6D7C40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F7CF9-8B37-9120-4462-121B808A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02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A18F-08EA-9995-937F-E32FC0859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180F4-0BC9-1B80-98FB-AED6AA23F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64B54-66B2-84EB-2876-1F33B536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E8853-26DC-F53E-B155-AD8FBA43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D904C-CAB3-C2F5-AB47-27586258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53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574C6-DAAF-636C-CBBF-946042567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6800-0B4D-17DA-A8F5-3C449E8616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7D9DC6-60DF-B626-DD1D-5A8FC3814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18AF7-2ED1-AA44-C1BE-17125DA6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AF1C4-15F0-8FF0-7BEC-FE22F9010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E9B1C-BDBA-6F44-9281-F64FE2A27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99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C64F3-5A69-90B8-E664-190BD7127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6AF63-87AD-3722-F82B-ABDBEB138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11616-9806-77B5-17D4-888981406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01516C-4F28-2270-F685-E099C788FF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33CD7-D7BC-F4E9-8785-ABC658DB0D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F20C6-DA30-CE1B-7E57-88AD5B0A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63FEEB-D783-531E-57E7-ED2B577C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830237-9A1E-DCBD-E4CB-271A08A1D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79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BF97-C3FD-B1CF-AF52-438EF23F9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76116D-9B49-2A5F-B6A9-7F969358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27E05-9199-3BC6-6991-A808CE3C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B3361B-F020-7175-7283-EE1A1A62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86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6C1D4-3C2F-FF97-80F1-0567F668F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FA33A-2F37-E350-4471-664F90EA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51025-0279-9D5E-8554-9428A29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15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6FCE-6F65-1067-BB2D-F16D94E3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31241-03EE-F6D1-B8C4-4A5165261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E74F1-4831-A76C-CFD1-F5B3A192C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C8453-C724-4103-0FB6-82DDA8B4D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13C9E-2B05-BBC4-727A-1D26AE46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8EB98-76F8-2622-3A0C-A061E846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668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324EA-070D-9699-73BC-4901EC33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9828DE-E4AB-D331-9327-7C6F52C63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C0DD3-1AAC-D8EE-9786-3E3950824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76F63-B3D7-34E8-220A-34CAE8C61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12367-2557-01CC-6736-F71286CA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C17B2-DF0B-884D-5551-4651BF7D2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768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C4702-D634-C0B6-2523-48618E7E1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4C900-1E84-1E70-3B79-6742501F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1E608-87F4-F0FF-8E6F-742CE5965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49DD-677B-46C1-8551-996E988BBDE9}" type="datetimeFigureOut">
              <a:rPr lang="en-GB" smtClean="0"/>
              <a:t>01/11/2022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21C31-14CE-CD05-2C13-2D5D2552F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89E3A-7590-E94D-ADD8-9B658271E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A2E9D-012B-4FFA-A243-15A270A36DF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403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45754-6ACD-642C-F996-DEA94A329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43" y="44292"/>
            <a:ext cx="12067713" cy="720300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GB" sz="1850" b="1" dirty="0">
                <a:solidFill>
                  <a:schemeClr val="bg1"/>
                </a:solidFill>
              </a:rPr>
              <a:t>EDI – Team Charter – working together in efficient, sustainable, respectful and collaborative ways, embracing technology and communicating effectively to ensure we are fully inclusive and support each other’s wellbeing and working patterns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7848B4-4E91-2581-CB44-7DAA8F5B5C18}"/>
              </a:ext>
            </a:extLst>
          </p:cNvPr>
          <p:cNvSpPr txBox="1"/>
          <p:nvPr/>
        </p:nvSpPr>
        <p:spPr>
          <a:xfrm>
            <a:off x="186431" y="772358"/>
            <a:ext cx="1686757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Wellbeing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867E10-AAB8-5BBC-A5AB-0B19E972A199}"/>
              </a:ext>
            </a:extLst>
          </p:cNvPr>
          <p:cNvSpPr txBox="1"/>
          <p:nvPr/>
        </p:nvSpPr>
        <p:spPr>
          <a:xfrm>
            <a:off x="1869869" y="773838"/>
            <a:ext cx="168675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Communication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CA57E2-CEB5-D885-256D-0E30C610C040}"/>
              </a:ext>
            </a:extLst>
          </p:cNvPr>
          <p:cNvSpPr txBox="1"/>
          <p:nvPr/>
        </p:nvSpPr>
        <p:spPr>
          <a:xfrm>
            <a:off x="3561827" y="772716"/>
            <a:ext cx="171263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Inclusion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F92BC7-B9C1-B641-A2D6-113BBD64FABC}"/>
              </a:ext>
            </a:extLst>
          </p:cNvPr>
          <p:cNvSpPr txBox="1"/>
          <p:nvPr/>
        </p:nvSpPr>
        <p:spPr>
          <a:xfrm>
            <a:off x="5260757" y="773838"/>
            <a:ext cx="1686757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Technology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5AD67D-6EF4-03A0-1007-DA403FAE1E79}"/>
              </a:ext>
            </a:extLst>
          </p:cNvPr>
          <p:cNvSpPr txBox="1"/>
          <p:nvPr/>
        </p:nvSpPr>
        <p:spPr>
          <a:xfrm>
            <a:off x="6947170" y="775318"/>
            <a:ext cx="16627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Service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A2F8C4-E4C1-977D-C867-C5B4503DBA00}"/>
              </a:ext>
            </a:extLst>
          </p:cNvPr>
          <p:cNvSpPr txBox="1"/>
          <p:nvPr/>
        </p:nvSpPr>
        <p:spPr>
          <a:xfrm>
            <a:off x="8620218" y="784196"/>
            <a:ext cx="17688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Ways of working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60FE75-091F-7B17-C188-D93534464F73}"/>
              </a:ext>
            </a:extLst>
          </p:cNvPr>
          <p:cNvSpPr txBox="1"/>
          <p:nvPr/>
        </p:nvSpPr>
        <p:spPr>
          <a:xfrm>
            <a:off x="186431" y="1132812"/>
            <a:ext cx="1686757" cy="56323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We will support each other and respect different working practices and non-working days</a:t>
            </a:r>
          </a:p>
          <a:p>
            <a:endParaRPr lang="en-GB" sz="1200" dirty="0"/>
          </a:p>
          <a:p>
            <a:r>
              <a:rPr lang="en-GB" sz="1200" dirty="0"/>
              <a:t>We will regularly check in with each other – especially when lone working and encourage other teams working close by to check in too</a:t>
            </a:r>
          </a:p>
          <a:p>
            <a:endParaRPr lang="en-GB" sz="1200" dirty="0"/>
          </a:p>
          <a:p>
            <a:r>
              <a:rPr lang="en-GB" sz="1200" dirty="0"/>
              <a:t>When home working we will be aware of the support available to have a safe and comfortable working environment</a:t>
            </a:r>
          </a:p>
          <a:p>
            <a:endParaRPr lang="en-GB" sz="1200" dirty="0"/>
          </a:p>
          <a:p>
            <a:r>
              <a:rPr lang="en-GB" sz="1200" dirty="0"/>
              <a:t>We will encourage each other to take regular breaks and annual leave in a way that benefits the whole team</a:t>
            </a:r>
          </a:p>
          <a:p>
            <a:endParaRPr lang="en-GB" sz="1200" dirty="0"/>
          </a:p>
          <a:p>
            <a:r>
              <a:rPr lang="en-GB" sz="1200" dirty="0"/>
              <a:t>We will promote a heathy and sustainable working environment</a:t>
            </a:r>
            <a:endParaRPr lang="en-GB" sz="800" dirty="0"/>
          </a:p>
          <a:p>
            <a:endParaRPr lang="en-GB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3F7DE5-9BA5-FFCC-6F27-E50203697198}"/>
              </a:ext>
            </a:extLst>
          </p:cNvPr>
          <p:cNvSpPr txBox="1"/>
          <p:nvPr/>
        </p:nvSpPr>
        <p:spPr>
          <a:xfrm>
            <a:off x="1870979" y="1142925"/>
            <a:ext cx="1737818" cy="56707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50" dirty="0"/>
              <a:t>We will continue a culture of trust and respect when communicating</a:t>
            </a:r>
          </a:p>
          <a:p>
            <a:endParaRPr lang="en-GB" sz="1250" dirty="0"/>
          </a:p>
          <a:p>
            <a:r>
              <a:rPr lang="en-GB" sz="1250" dirty="0"/>
              <a:t>We will keep our diaries updated - communicating when we are on leave or unavailable</a:t>
            </a:r>
          </a:p>
          <a:p>
            <a:endParaRPr lang="en-GB" sz="1250" dirty="0"/>
          </a:p>
          <a:p>
            <a:r>
              <a:rPr lang="en-GB" sz="1250" dirty="0"/>
              <a:t>We will ensure all team members know who is in the office/ working from home</a:t>
            </a:r>
          </a:p>
          <a:p>
            <a:endParaRPr lang="en-GB" sz="1250" dirty="0"/>
          </a:p>
          <a:p>
            <a:r>
              <a:rPr lang="en-GB" sz="1250" dirty="0"/>
              <a:t>We use digital channels as follows:</a:t>
            </a:r>
          </a:p>
          <a:p>
            <a:r>
              <a:rPr lang="en-GB" sz="1250" b="1" dirty="0"/>
              <a:t>Emergencies:  </a:t>
            </a:r>
            <a:r>
              <a:rPr lang="en-GB" sz="1250" dirty="0"/>
              <a:t>WhatsApp</a:t>
            </a:r>
          </a:p>
          <a:p>
            <a:r>
              <a:rPr lang="en-GB" sz="1250" b="1" dirty="0"/>
              <a:t>Quick responses:</a:t>
            </a:r>
            <a:r>
              <a:rPr lang="en-GB" sz="1250" dirty="0"/>
              <a:t> face to face, Teams chat, phone call</a:t>
            </a:r>
          </a:p>
          <a:p>
            <a:r>
              <a:rPr lang="en-GB" sz="1250" b="1" dirty="0"/>
              <a:t>Sharing information:</a:t>
            </a:r>
            <a:r>
              <a:rPr lang="en-GB" sz="1250" dirty="0"/>
              <a:t> Teams Channel</a:t>
            </a:r>
          </a:p>
          <a:p>
            <a:r>
              <a:rPr lang="en-GB" sz="1250" b="1" dirty="0"/>
              <a:t>Formal, targeted non-urgent communications: </a:t>
            </a:r>
            <a:r>
              <a:rPr lang="en-GB" sz="1250" dirty="0"/>
              <a:t>email</a:t>
            </a:r>
          </a:p>
          <a:p>
            <a:endParaRPr lang="en-GB" sz="125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709A4A-F000-753D-1843-55F49603A39D}"/>
              </a:ext>
            </a:extLst>
          </p:cNvPr>
          <p:cNvSpPr txBox="1"/>
          <p:nvPr/>
        </p:nvSpPr>
        <p:spPr>
          <a:xfrm>
            <a:off x="8611339" y="1141690"/>
            <a:ext cx="1787743" cy="57163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We will experiment with different ways of working and meeting – not relying on one method over another</a:t>
            </a:r>
          </a:p>
          <a:p>
            <a:endParaRPr lang="en-GB" sz="1200" dirty="0"/>
          </a:p>
          <a:p>
            <a:r>
              <a:rPr lang="en-GB" sz="1200" dirty="0"/>
              <a:t>We will be respectful of how people prefer to work, considering  environment, noise and space</a:t>
            </a:r>
          </a:p>
          <a:p>
            <a:endParaRPr lang="en-GB" sz="1200" dirty="0"/>
          </a:p>
          <a:p>
            <a:r>
              <a:rPr lang="en-GB" sz="1200" dirty="0"/>
              <a:t>We will respect time in diaries and not over burden people with excessive meetings; ensuring timings are suited to everyone as far as is possible</a:t>
            </a:r>
          </a:p>
          <a:p>
            <a:endParaRPr lang="en-GB" sz="1200" dirty="0"/>
          </a:p>
          <a:p>
            <a:r>
              <a:rPr lang="en-GB" sz="1200" dirty="0"/>
              <a:t>We acknowledge people need protected time and breaks in the day</a:t>
            </a:r>
          </a:p>
          <a:p>
            <a:endParaRPr lang="en-GB" sz="1200" dirty="0"/>
          </a:p>
          <a:p>
            <a:r>
              <a:rPr lang="en-GB" sz="1200" dirty="0"/>
              <a:t>We will arrange specific team protected time to catch up and check in</a:t>
            </a:r>
          </a:p>
          <a:p>
            <a:endParaRPr lang="en-GB" sz="1200" dirty="0"/>
          </a:p>
          <a:p>
            <a:r>
              <a:rPr lang="en-GB" sz="1200" dirty="0"/>
              <a:t>Partners will occasionally work in their local areas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CFDE50-669E-0E48-4652-D9952E2DC6ED}"/>
              </a:ext>
            </a:extLst>
          </p:cNvPr>
          <p:cNvSpPr txBox="1"/>
          <p:nvPr/>
        </p:nvSpPr>
        <p:spPr>
          <a:xfrm>
            <a:off x="3580662" y="1143169"/>
            <a:ext cx="1683419" cy="56938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300" dirty="0"/>
              <a:t>We will ensure all Directorate members can make a meaningful contribution to projects and work, regardless of their working pattern</a:t>
            </a:r>
          </a:p>
          <a:p>
            <a:endParaRPr lang="en-GB" sz="1300" dirty="0"/>
          </a:p>
          <a:p>
            <a:r>
              <a:rPr lang="en-GB" sz="1300" dirty="0"/>
              <a:t>We will not make assumptions about why people are working from home or in the office – whether this be a direct colleague, someone working in our office or on a video call</a:t>
            </a:r>
          </a:p>
          <a:p>
            <a:endParaRPr lang="en-GB" sz="1300" dirty="0"/>
          </a:p>
          <a:p>
            <a:r>
              <a:rPr lang="en-GB" sz="1300" dirty="0"/>
              <a:t>We encourage workers from other teams to share our space and will make them feel included into our office environment</a:t>
            </a:r>
          </a:p>
          <a:p>
            <a:endParaRPr lang="en-GB" sz="13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F9D8BF-A0BD-D812-F98E-2E0F528996EE}"/>
              </a:ext>
            </a:extLst>
          </p:cNvPr>
          <p:cNvSpPr txBox="1"/>
          <p:nvPr/>
        </p:nvSpPr>
        <p:spPr>
          <a:xfrm>
            <a:off x="6945661" y="1133995"/>
            <a:ext cx="1664208" cy="5709255"/>
          </a:xfrm>
          <a:prstGeom prst="rect">
            <a:avLst/>
          </a:prstGeom>
          <a:solidFill>
            <a:srgbClr val="FF5050"/>
          </a:solidFill>
        </p:spPr>
        <p:txBody>
          <a:bodyPr wrap="square" rtlCol="0">
            <a:spAutoFit/>
          </a:bodyPr>
          <a:lstStyle/>
          <a:p>
            <a:r>
              <a:rPr lang="en-GB" sz="1350" dirty="0"/>
              <a:t>We will develop a model of working that ensures we continue a high level of service to staff, students and others.  Any changes will be considered in resect of these audiences and communicated effectively</a:t>
            </a:r>
          </a:p>
          <a:p>
            <a:endParaRPr lang="en-GB" sz="1350" dirty="0"/>
          </a:p>
          <a:p>
            <a:r>
              <a:rPr lang="en-GB" sz="1350" dirty="0"/>
              <a:t>We will ensure at least one person is present in the office each day to handle calls and visitors – this will be shared amongst team members</a:t>
            </a:r>
          </a:p>
          <a:p>
            <a:endParaRPr lang="en-GB" sz="1350" dirty="0"/>
          </a:p>
          <a:p>
            <a:r>
              <a:rPr lang="en-GB" sz="1350" dirty="0"/>
              <a:t>Where practical, we will be flexible to cover out of hours activities on a rotation basis</a:t>
            </a:r>
          </a:p>
          <a:p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9D92B7-CC2F-1668-C7AF-B849F9592534}"/>
              </a:ext>
            </a:extLst>
          </p:cNvPr>
          <p:cNvSpPr txBox="1"/>
          <p:nvPr/>
        </p:nvSpPr>
        <p:spPr>
          <a:xfrm>
            <a:off x="5260411" y="1143170"/>
            <a:ext cx="1688573" cy="5714830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r>
              <a:rPr lang="en-GB" sz="1300" dirty="0"/>
              <a:t>We will embrace changes in technology to help us work smarter</a:t>
            </a:r>
          </a:p>
          <a:p>
            <a:endParaRPr lang="en-GB" sz="1300" dirty="0"/>
          </a:p>
          <a:p>
            <a:r>
              <a:rPr lang="en-GB" sz="1300" dirty="0"/>
              <a:t>We will use Teams as our main way to collaborate on group projects</a:t>
            </a:r>
          </a:p>
          <a:p>
            <a:endParaRPr lang="en-GB" sz="1300" dirty="0"/>
          </a:p>
          <a:p>
            <a:r>
              <a:rPr lang="en-GB" sz="1300" dirty="0"/>
              <a:t>Teams and Office 365 will be our main tools for meetings, agendas and shared documents</a:t>
            </a:r>
          </a:p>
          <a:p>
            <a:endParaRPr lang="en-GB" sz="1300" dirty="0"/>
          </a:p>
          <a:p>
            <a:r>
              <a:rPr lang="en-GB" sz="1300" dirty="0"/>
              <a:t>Our default way of saving work will be teams or One Drive so everyone can contribute easily and we have one version</a:t>
            </a:r>
          </a:p>
          <a:p>
            <a:endParaRPr lang="en-GB" sz="1300" dirty="0"/>
          </a:p>
          <a:p>
            <a:r>
              <a:rPr lang="en-GB" sz="1300" dirty="0"/>
              <a:t>We will help each other learn how to embrace technology and use it to its fullest effect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C43456-1EDE-5AAF-E2C2-6B1C74FE58AD}"/>
              </a:ext>
            </a:extLst>
          </p:cNvPr>
          <p:cNvSpPr txBox="1"/>
          <p:nvPr/>
        </p:nvSpPr>
        <p:spPr>
          <a:xfrm>
            <a:off x="10389093" y="787919"/>
            <a:ext cx="1671223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Feedback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D0D1B0-66FC-F7DD-A42F-2CBE2918BB71}"/>
              </a:ext>
            </a:extLst>
          </p:cNvPr>
          <p:cNvSpPr txBox="1"/>
          <p:nvPr/>
        </p:nvSpPr>
        <p:spPr>
          <a:xfrm>
            <a:off x="10386873" y="1141690"/>
            <a:ext cx="1671221" cy="569386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300" dirty="0"/>
              <a:t>We will review this charter on an annual basis</a:t>
            </a:r>
          </a:p>
          <a:p>
            <a:endParaRPr lang="en-GB" sz="1300" dirty="0"/>
          </a:p>
          <a:p>
            <a:r>
              <a:rPr lang="en-GB" sz="1300" dirty="0"/>
              <a:t>We will feedback openly if something is not working</a:t>
            </a:r>
          </a:p>
          <a:p>
            <a:endParaRPr lang="en-GB" sz="1300" dirty="0"/>
          </a:p>
          <a:p>
            <a:r>
              <a:rPr lang="en-GB" sz="1300" dirty="0"/>
              <a:t>We will call people out if they are not following the parameters of our charter</a:t>
            </a:r>
          </a:p>
          <a:p>
            <a:endParaRPr lang="en-GB" sz="1300" dirty="0"/>
          </a:p>
          <a:p>
            <a:r>
              <a:rPr lang="en-GB" sz="1300" dirty="0"/>
              <a:t>We will share examples of good practice with colleagues</a:t>
            </a:r>
          </a:p>
          <a:p>
            <a:endParaRPr lang="en-GB" sz="1300" dirty="0"/>
          </a:p>
          <a:p>
            <a:r>
              <a:rPr lang="en-GB" sz="1300" dirty="0"/>
              <a:t>We will learn form other teams how to improve our practices</a:t>
            </a:r>
          </a:p>
          <a:p>
            <a:endParaRPr lang="en-GB" sz="1300" dirty="0"/>
          </a:p>
          <a:p>
            <a:r>
              <a:rPr lang="en-GB" sz="1300" dirty="0"/>
              <a:t>We will develop measures of success as we work under this charter</a:t>
            </a:r>
          </a:p>
          <a:p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250642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599</Words>
  <Application>Microsoft Office PowerPoint</Application>
  <PresentationFormat>Widescreen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EDI – Team Charter – working together in efficient, sustainable, respectful and collaborative ways, embracing technology and communicating effectively to ensure we are fully inclusive and support each other’s wellbeing and working patterns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 – Team Charter – working together in efficient, respectful and collaborative ways, embracing technology and communicating effectively to ensure we are fully inclusive and support each other’s wellbeing and working patterns</dc:title>
  <dc:creator>Paul Marks-Jones</dc:creator>
  <cp:lastModifiedBy>Alithea Buchan</cp:lastModifiedBy>
  <cp:revision>2</cp:revision>
  <cp:lastPrinted>2022-10-05T12:57:34Z</cp:lastPrinted>
  <dcterms:created xsi:type="dcterms:W3CDTF">2022-10-05T09:53:41Z</dcterms:created>
  <dcterms:modified xsi:type="dcterms:W3CDTF">2022-11-01T14:21:27Z</dcterms:modified>
</cp:coreProperties>
</file>