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5" r:id="rId2"/>
  </p:sldMasterIdLst>
  <p:notesMasterIdLst>
    <p:notesMasterId r:id="rId11"/>
  </p:notesMasterIdLst>
  <p:handoutMasterIdLst>
    <p:handoutMasterId r:id="rId12"/>
  </p:handoutMasterIdLst>
  <p:sldIdLst>
    <p:sldId id="319" r:id="rId3"/>
    <p:sldId id="314" r:id="rId4"/>
    <p:sldId id="320" r:id="rId5"/>
    <p:sldId id="321" r:id="rId6"/>
    <p:sldId id="322" r:id="rId7"/>
    <p:sldId id="324" r:id="rId8"/>
    <p:sldId id="326" r:id="rId9"/>
    <p:sldId id="327"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3" autoAdjust="0"/>
    <p:restoredTop sz="85930" autoAdjust="0"/>
  </p:normalViewPr>
  <p:slideViewPr>
    <p:cSldViewPr>
      <p:cViewPr varScale="1">
        <p:scale>
          <a:sx n="69" d="100"/>
          <a:sy n="69" d="100"/>
        </p:scale>
        <p:origin x="162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0AB96CCD-73B6-430C-9D69-8031B4A44487}" type="datetimeFigureOut">
              <a:rPr lang="en-GB" smtClean="0"/>
              <a:t>24/09/2020</a:t>
            </a:fld>
            <a:endParaRPr lang="en-GB"/>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ED9594EC-14BC-40E7-9DAB-165E867356EF}" type="slidenum">
              <a:rPr lang="en-GB" smtClean="0"/>
              <a:t>‹#›</a:t>
            </a:fld>
            <a:endParaRPr lang="en-GB"/>
          </a:p>
        </p:txBody>
      </p:sp>
    </p:spTree>
    <p:extLst>
      <p:ext uri="{BB962C8B-B14F-4D97-AF65-F5344CB8AC3E}">
        <p14:creationId xmlns:p14="http://schemas.microsoft.com/office/powerpoint/2010/main" val="2027723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9481AE9-FBE5-40BD-846A-5F2906385CB7}" type="datetimeFigureOut">
              <a:rPr lang="en-GB" smtClean="0"/>
              <a:pPr/>
              <a:t>24/09/2020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CF40DD8D-6764-437D-82BC-C87FED061256}" type="slidenum">
              <a:rPr lang="en-GB" smtClean="0"/>
              <a:pPr/>
              <a:t>‹#›</a:t>
            </a:fld>
            <a:endParaRPr lang="en-GB"/>
          </a:p>
        </p:txBody>
      </p:sp>
    </p:spTree>
    <p:extLst>
      <p:ext uri="{BB962C8B-B14F-4D97-AF65-F5344CB8AC3E}">
        <p14:creationId xmlns:p14="http://schemas.microsoft.com/office/powerpoint/2010/main" val="320837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40DD8D-6764-437D-82BC-C87FED061256}" type="slidenum">
              <a:rPr lang="en-GB" smtClean="0"/>
              <a:pPr/>
              <a:t>1</a:t>
            </a:fld>
            <a:endParaRPr lang="en-GB"/>
          </a:p>
        </p:txBody>
      </p:sp>
    </p:spTree>
    <p:extLst>
      <p:ext uri="{BB962C8B-B14F-4D97-AF65-F5344CB8AC3E}">
        <p14:creationId xmlns:p14="http://schemas.microsoft.com/office/powerpoint/2010/main" val="419114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40DD8D-6764-437D-82BC-C87FED061256}" type="slidenum">
              <a:rPr lang="en-GB" smtClean="0"/>
              <a:pPr/>
              <a:t>2</a:t>
            </a:fld>
            <a:endParaRPr lang="en-GB"/>
          </a:p>
        </p:txBody>
      </p:sp>
    </p:spTree>
    <p:extLst>
      <p:ext uri="{BB962C8B-B14F-4D97-AF65-F5344CB8AC3E}">
        <p14:creationId xmlns:p14="http://schemas.microsoft.com/office/powerpoint/2010/main" val="103456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DA3B7FA-E543-8247-B8BF-E30BAC3F31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326902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8428786-F881-7C43-8E10-102220768C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266574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0"/>
            <a:ext cx="2057400" cy="6858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68313" y="0"/>
            <a:ext cx="6019800" cy="6858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60389CC-9D98-8541-A5C3-5FD79C77F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086186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GB">
              <a:solidFill>
                <a:prstClr val="black">
                  <a:tint val="75000"/>
                </a:prstClr>
              </a:solidFill>
            </a:endParaRP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0374872"/>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0904336"/>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613700"/>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7141023"/>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2755300"/>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0632421"/>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464095"/>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0225039"/>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15E0B0B-24A0-984B-B275-7C6A289971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821277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5354297"/>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0248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0940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1187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0156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1098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5023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5" name="Footer Placeholder 4"/>
          <p:cNvSpPr>
            <a:spLocks noGrp="1"/>
          </p:cNvSpPr>
          <p:nvPr>
            <p:ph type="ftr" sz="quarter" idx="11"/>
          </p:nvPr>
        </p:nvSpPr>
        <p:spPr>
          <a:xfrm>
            <a:off x="516133" y="6387910"/>
            <a:ext cx="3859795" cy="228660"/>
          </a:xfr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315544"/>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5" name="Footer Placeholder 4"/>
          <p:cNvSpPr>
            <a:spLocks noGrp="1"/>
          </p:cNvSpPr>
          <p:nvPr>
            <p:ph type="ftr" sz="quarter" idx="11"/>
          </p:nvPr>
        </p:nvSpPr>
        <p:spPr>
          <a:xfrm>
            <a:off x="538546" y="6365498"/>
            <a:ext cx="3859795" cy="228660"/>
          </a:xfrm>
        </p:spPr>
        <p:txBody>
          <a:bodyPr/>
          <a:lstStyle/>
          <a:p>
            <a:endParaRPr lang="en-GB">
              <a:solidFill>
                <a:prstClr val="black">
                  <a:tint val="75000"/>
                </a:prstClr>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0028013"/>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9CDA6C36-E7E7-42A5-81A1-071246E5A98B}" type="datetimeFigureOut">
              <a:rPr lang="en-GB"/>
              <a:pPr>
                <a:defRPr/>
              </a:pPr>
              <a:t>24/09/2020</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D4B5957-64E1-44E3-9999-59562080E663}" type="slidenum">
              <a:rPr lang="en-GB"/>
              <a:pPr>
                <a:defRPr/>
              </a:pPr>
              <a:t>‹#›</a:t>
            </a:fld>
            <a:endParaRPr lang="en-GB"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7FCF3720-47FA-DF41-8DAC-17966151CB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633911"/>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9CDA6C36-E7E7-42A5-81A1-071246E5A98B}" type="datetimeFigureOut">
              <a:rPr lang="en-GB"/>
              <a:pPr>
                <a:defRPr/>
              </a:pPr>
              <a:t>24/09/2020</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D4B5957-64E1-44E3-9999-59562080E663}" type="slidenum">
              <a:rPr lang="en-GB"/>
              <a:pPr>
                <a:defRPr/>
              </a:pPr>
              <a:t>‹#›</a:t>
            </a:fld>
            <a:endParaRPr lang="en-GB" dirty="0"/>
          </a:p>
        </p:txBody>
      </p:sp>
    </p:spTree>
    <p:extLst>
      <p:ext uri="{BB962C8B-B14F-4D97-AF65-F5344CB8AC3E}">
        <p14:creationId xmlns:p14="http://schemas.microsoft.com/office/powerpoint/2010/main" val="1218425967"/>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9CDA6C36-E7E7-42A5-81A1-071246E5A98B}" type="datetimeFigureOut">
              <a:rPr lang="en-GB"/>
              <a:pPr>
                <a:defRPr/>
              </a:pPr>
              <a:t>24/09/2020</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D4B5957-64E1-44E3-9999-59562080E663}" type="slidenum">
              <a:rPr lang="en-GB"/>
              <a:pPr>
                <a:defRPr/>
              </a:pPr>
              <a:t>‹#›</a:t>
            </a:fld>
            <a:endParaRPr lang="en-GB" dirty="0"/>
          </a:p>
        </p:txBody>
      </p:sp>
    </p:spTree>
    <p:extLst>
      <p:ext uri="{BB962C8B-B14F-4D97-AF65-F5344CB8AC3E}">
        <p14:creationId xmlns:p14="http://schemas.microsoft.com/office/powerpoint/2010/main" val="255383816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68313" y="1844675"/>
            <a:ext cx="4038600" cy="501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59313" y="1844675"/>
            <a:ext cx="4038600" cy="501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975797FA-C378-8540-A0FD-93B978E2ED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41744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AAC9A727-3B8A-3749-A6A5-5C915CF1D5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89103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9E962246-ED9B-2446-85F3-ABCBD77C5D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585041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51EA56E8-3D88-544A-AB09-3FB6A7A085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672765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593D387-FD97-E640-9F02-3A1183ED78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480809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Times New Roman"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7A18CC4-68EF-864C-8FD9-A884A63A3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619127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68313" y="0"/>
            <a:ext cx="8229600" cy="145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1026" name="Rectangle 2"/>
          <p:cNvSpPr>
            <a:spLocks noGrp="1" noChangeArrowheads="1"/>
          </p:cNvSpPr>
          <p:nvPr>
            <p:ph type="body" idx="1"/>
          </p:nvPr>
        </p:nvSpPr>
        <p:spPr bwMode="auto">
          <a:xfrm>
            <a:off x="468313" y="1844675"/>
            <a:ext cx="8229600" cy="501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
        <p:nvSpPr>
          <p:cNvPr id="1027"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91440" tIns="45720" rIns="91440" bIns="45720" numCol="1" anchor="t" anchorCtr="0" compatLnSpc="1">
            <a:prstTxWarp prst="textNoShape">
              <a:avLst/>
            </a:prstTxWarp>
          </a:bodyPr>
          <a:lstStyle>
            <a:lvl1pPr algn="ctr" eaLnBrk="1" hangingPunct="1">
              <a:spcBef>
                <a:spcPct val="0"/>
              </a:spcBef>
              <a:defRPr sz="1400">
                <a:solidFill>
                  <a:schemeClr val="tx1"/>
                </a:solidFill>
                <a:latin typeface="Arial" charset="0"/>
                <a:ea typeface="MS PGothic" charset="0"/>
                <a:cs typeface="MS PGothic"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ts val="140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ts val="140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ts val="140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ts val="140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fontAlgn="base">
              <a:spcAft>
                <a:spcPct val="0"/>
              </a:spcAft>
              <a:defRPr/>
            </a:pPr>
            <a:fld id="{5C9F8E84-1ED8-F64E-AC10-CE0A3E063356}" type="slidenum">
              <a:rPr lang="en-US">
                <a:solidFill>
                  <a:srgbClr val="000000"/>
                </a:solidFill>
              </a:rPr>
              <a:pPr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val="297176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hf hdr="0" ftr="0" dt="0"/>
  <p:txStyles>
    <p:titleStyle>
      <a:lvl1pPr marL="39688" indent="-39688" algn="l" rtl="0" eaLnBrk="0" fontAlgn="base" hangingPunct="0">
        <a:spcBef>
          <a:spcPct val="0"/>
        </a:spcBef>
        <a:spcAft>
          <a:spcPct val="0"/>
        </a:spcAft>
        <a:defRPr sz="2400">
          <a:solidFill>
            <a:schemeClr val="tx1"/>
          </a:solidFill>
          <a:latin typeface="+mj-lt"/>
          <a:ea typeface="+mj-ea"/>
          <a:cs typeface="+mj-cs"/>
          <a:sym typeface="Arial" charset="0"/>
        </a:defRPr>
      </a:lvl1pPr>
      <a:lvl2pPr marL="39688" indent="-39688" algn="l" rtl="0" eaLnBrk="0" fontAlgn="base" hangingPunct="0">
        <a:spcBef>
          <a:spcPct val="0"/>
        </a:spcBef>
        <a:spcAft>
          <a:spcPct val="0"/>
        </a:spcAft>
        <a:defRPr sz="2400">
          <a:solidFill>
            <a:schemeClr val="tx1"/>
          </a:solidFill>
          <a:latin typeface="Arial" charset="0"/>
          <a:ea typeface="ヒラギノ角ゴ ProN W3" charset="0"/>
          <a:cs typeface="ヒラギノ角ゴ ProN W3" charset="0"/>
          <a:sym typeface="Arial" charset="0"/>
        </a:defRPr>
      </a:lvl2pPr>
      <a:lvl3pPr marL="39688" indent="-39688" algn="l" rtl="0" eaLnBrk="0" fontAlgn="base" hangingPunct="0">
        <a:spcBef>
          <a:spcPct val="0"/>
        </a:spcBef>
        <a:spcAft>
          <a:spcPct val="0"/>
        </a:spcAft>
        <a:defRPr sz="2400">
          <a:solidFill>
            <a:schemeClr val="tx1"/>
          </a:solidFill>
          <a:latin typeface="Arial" charset="0"/>
          <a:ea typeface="ヒラギノ角ゴ ProN W3" charset="0"/>
          <a:cs typeface="ヒラギノ角ゴ ProN W3" charset="0"/>
          <a:sym typeface="Arial" charset="0"/>
        </a:defRPr>
      </a:lvl3pPr>
      <a:lvl4pPr marL="39688" indent="-39688" algn="l" rtl="0" eaLnBrk="0" fontAlgn="base" hangingPunct="0">
        <a:spcBef>
          <a:spcPct val="0"/>
        </a:spcBef>
        <a:spcAft>
          <a:spcPct val="0"/>
        </a:spcAft>
        <a:defRPr sz="2400">
          <a:solidFill>
            <a:schemeClr val="tx1"/>
          </a:solidFill>
          <a:latin typeface="Arial" charset="0"/>
          <a:ea typeface="ヒラギノ角ゴ ProN W3" charset="0"/>
          <a:cs typeface="ヒラギノ角ゴ ProN W3" charset="0"/>
          <a:sym typeface="Arial" charset="0"/>
        </a:defRPr>
      </a:lvl4pPr>
      <a:lvl5pPr marL="39688" indent="-39688" algn="l" rtl="0" eaLnBrk="0" fontAlgn="base" hangingPunct="0">
        <a:spcBef>
          <a:spcPct val="0"/>
        </a:spcBef>
        <a:spcAft>
          <a:spcPct val="0"/>
        </a:spcAft>
        <a:defRPr sz="2400">
          <a:solidFill>
            <a:schemeClr val="tx1"/>
          </a:solidFill>
          <a:latin typeface="Arial" charset="0"/>
          <a:ea typeface="ヒラギノ角ゴ ProN W3" charset="0"/>
          <a:cs typeface="ヒラギノ角ゴ ProN W3" charset="0"/>
          <a:sym typeface="Arial" charset="0"/>
        </a:defRPr>
      </a:lvl5pPr>
      <a:lvl6pPr marL="496888" algn="l" rtl="0" fontAlgn="base">
        <a:spcBef>
          <a:spcPct val="0"/>
        </a:spcBef>
        <a:spcAft>
          <a:spcPct val="0"/>
        </a:spcAft>
        <a:defRPr sz="2400">
          <a:solidFill>
            <a:schemeClr val="tx1"/>
          </a:solidFill>
          <a:latin typeface="Arial" charset="0"/>
          <a:ea typeface="ヒラギノ角ゴ ProN W3" charset="0"/>
          <a:cs typeface="ヒラギノ角ゴ ProN W3" charset="0"/>
          <a:sym typeface="Arial" charset="0"/>
        </a:defRPr>
      </a:lvl6pPr>
      <a:lvl7pPr marL="954088" algn="l" rtl="0" fontAlgn="base">
        <a:spcBef>
          <a:spcPct val="0"/>
        </a:spcBef>
        <a:spcAft>
          <a:spcPct val="0"/>
        </a:spcAft>
        <a:defRPr sz="2400">
          <a:solidFill>
            <a:schemeClr val="tx1"/>
          </a:solidFill>
          <a:latin typeface="Arial" charset="0"/>
          <a:ea typeface="ヒラギノ角ゴ ProN W3" charset="0"/>
          <a:cs typeface="ヒラギノ角ゴ ProN W3" charset="0"/>
          <a:sym typeface="Arial" charset="0"/>
        </a:defRPr>
      </a:lvl7pPr>
      <a:lvl8pPr marL="1411288" algn="l" rtl="0" fontAlgn="base">
        <a:spcBef>
          <a:spcPct val="0"/>
        </a:spcBef>
        <a:spcAft>
          <a:spcPct val="0"/>
        </a:spcAft>
        <a:defRPr sz="2400">
          <a:solidFill>
            <a:schemeClr val="tx1"/>
          </a:solidFill>
          <a:latin typeface="Arial" charset="0"/>
          <a:ea typeface="ヒラギノ角ゴ ProN W3" charset="0"/>
          <a:cs typeface="ヒラギノ角ゴ ProN W3" charset="0"/>
          <a:sym typeface="Arial" charset="0"/>
        </a:defRPr>
      </a:lvl8pPr>
      <a:lvl9pPr marL="1868488" algn="l" rtl="0" fontAlgn="base">
        <a:spcBef>
          <a:spcPct val="0"/>
        </a:spcBef>
        <a:spcAft>
          <a:spcPct val="0"/>
        </a:spcAft>
        <a:defRPr sz="2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400"/>
        </a:spcBef>
        <a:spcAft>
          <a:spcPct val="0"/>
        </a:spcAft>
        <a:buSzPct val="100000"/>
        <a:buFont typeface="Times New Roman" charset="0"/>
        <a:buChar char="•"/>
        <a:defRPr>
          <a:solidFill>
            <a:schemeClr val="tx1"/>
          </a:solidFill>
          <a:latin typeface="+mn-lt"/>
          <a:ea typeface="+mn-ea"/>
          <a:cs typeface="+mn-cs"/>
          <a:sym typeface="Times New Roman" charset="0"/>
        </a:defRPr>
      </a:lvl1pPr>
      <a:lvl2pPr marL="731838" indent="-285750" algn="l" rtl="0" eaLnBrk="0" fontAlgn="base" hangingPunct="0">
        <a:spcBef>
          <a:spcPts val="400"/>
        </a:spcBef>
        <a:spcAft>
          <a:spcPct val="0"/>
        </a:spcAft>
        <a:buSzPct val="100000"/>
        <a:buFont typeface="Times New Roman" charset="0"/>
        <a:buChar char="–"/>
        <a:defRPr>
          <a:solidFill>
            <a:schemeClr val="tx1"/>
          </a:solidFill>
          <a:latin typeface="+mn-lt"/>
          <a:ea typeface="+mn-ea"/>
          <a:cs typeface="+mn-cs"/>
          <a:sym typeface="Times New Roman" charset="0"/>
        </a:defRPr>
      </a:lvl2pPr>
      <a:lvl3pPr marL="1131888" indent="-228600" algn="l" rtl="0" eaLnBrk="0" fontAlgn="base" hangingPunct="0">
        <a:spcBef>
          <a:spcPts val="400"/>
        </a:spcBef>
        <a:spcAft>
          <a:spcPct val="0"/>
        </a:spcAft>
        <a:buSzPct val="100000"/>
        <a:buFont typeface="Times New Roman" charset="0"/>
        <a:buChar char="•"/>
        <a:defRPr>
          <a:solidFill>
            <a:schemeClr val="tx1"/>
          </a:solidFill>
          <a:latin typeface="+mn-lt"/>
          <a:ea typeface="+mn-ea"/>
          <a:cs typeface="+mn-cs"/>
          <a:sym typeface="Times New Roman" charset="0"/>
        </a:defRPr>
      </a:lvl3pPr>
      <a:lvl4pPr marL="1589088" indent="-228600" algn="l" rtl="0" eaLnBrk="0" fontAlgn="base" hangingPunct="0">
        <a:spcBef>
          <a:spcPts val="400"/>
        </a:spcBef>
        <a:spcAft>
          <a:spcPct val="0"/>
        </a:spcAft>
        <a:buSzPct val="100000"/>
        <a:buFont typeface="Times New Roman" charset="0"/>
        <a:buChar char="–"/>
        <a:defRPr>
          <a:solidFill>
            <a:schemeClr val="tx1"/>
          </a:solidFill>
          <a:latin typeface="+mn-lt"/>
          <a:ea typeface="+mn-ea"/>
          <a:cs typeface="+mn-cs"/>
          <a:sym typeface="Times New Roman" charset="0"/>
        </a:defRPr>
      </a:lvl4pPr>
      <a:lvl5pPr marL="2046288" indent="-228600" algn="l" rtl="0" eaLnBrk="0" fontAlgn="base" hangingPunct="0">
        <a:spcBef>
          <a:spcPts val="400"/>
        </a:spcBef>
        <a:spcAft>
          <a:spcPct val="0"/>
        </a:spcAft>
        <a:buSzPct val="100000"/>
        <a:buFont typeface="Times New Roman" charset="0"/>
        <a:buChar char="»"/>
        <a:defRPr>
          <a:solidFill>
            <a:schemeClr val="tx1"/>
          </a:solidFill>
          <a:latin typeface="+mn-lt"/>
          <a:ea typeface="+mn-ea"/>
          <a:cs typeface="+mn-cs"/>
          <a:sym typeface="Times New Roman" charset="0"/>
        </a:defRPr>
      </a:lvl5pPr>
      <a:lvl6pPr marL="2503488" indent="-228600" algn="l" rtl="0" fontAlgn="base">
        <a:spcBef>
          <a:spcPts val="400"/>
        </a:spcBef>
        <a:spcAft>
          <a:spcPct val="0"/>
        </a:spcAft>
        <a:buSzPct val="100000"/>
        <a:buFont typeface="Times New Roman" charset="0"/>
        <a:buChar char="»"/>
        <a:defRPr>
          <a:solidFill>
            <a:schemeClr val="tx1"/>
          </a:solidFill>
          <a:latin typeface="+mn-lt"/>
          <a:ea typeface="+mn-ea"/>
          <a:cs typeface="+mn-cs"/>
          <a:sym typeface="Times New Roman" charset="0"/>
        </a:defRPr>
      </a:lvl6pPr>
      <a:lvl7pPr marL="2960688" indent="-228600" algn="l" rtl="0" fontAlgn="base">
        <a:spcBef>
          <a:spcPts val="400"/>
        </a:spcBef>
        <a:spcAft>
          <a:spcPct val="0"/>
        </a:spcAft>
        <a:buSzPct val="100000"/>
        <a:buFont typeface="Times New Roman" charset="0"/>
        <a:buChar char="»"/>
        <a:defRPr>
          <a:solidFill>
            <a:schemeClr val="tx1"/>
          </a:solidFill>
          <a:latin typeface="+mn-lt"/>
          <a:ea typeface="+mn-ea"/>
          <a:cs typeface="+mn-cs"/>
          <a:sym typeface="Times New Roman" charset="0"/>
        </a:defRPr>
      </a:lvl7pPr>
      <a:lvl8pPr marL="3417888" indent="-228600" algn="l" rtl="0" fontAlgn="base">
        <a:spcBef>
          <a:spcPts val="400"/>
        </a:spcBef>
        <a:spcAft>
          <a:spcPct val="0"/>
        </a:spcAft>
        <a:buSzPct val="100000"/>
        <a:buFont typeface="Times New Roman" charset="0"/>
        <a:buChar char="»"/>
        <a:defRPr>
          <a:solidFill>
            <a:schemeClr val="tx1"/>
          </a:solidFill>
          <a:latin typeface="+mn-lt"/>
          <a:ea typeface="+mn-ea"/>
          <a:cs typeface="+mn-cs"/>
          <a:sym typeface="Times New Roman" charset="0"/>
        </a:defRPr>
      </a:lvl8pPr>
      <a:lvl9pPr marL="3875088" indent="-228600" algn="l" rtl="0" fontAlgn="base">
        <a:spcBef>
          <a:spcPts val="400"/>
        </a:spcBef>
        <a:spcAft>
          <a:spcPct val="0"/>
        </a:spcAft>
        <a:buSzPct val="100000"/>
        <a:buFont typeface="Times New Roman" charset="0"/>
        <a:buChar char="»"/>
        <a:defRPr>
          <a:solidFill>
            <a:schemeClr val="tx1"/>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2C55ED7B-A21E-4E21-BD2B-DDA12B1D80CC}" type="datetimeFigureOut">
              <a:rPr lang="en-GB" smtClean="0">
                <a:solidFill>
                  <a:prstClr val="black">
                    <a:tint val="75000"/>
                  </a:prstClr>
                </a:solidFill>
              </a:rPr>
              <a:pPr/>
              <a:t>24/09/2020</a:t>
            </a:fld>
            <a:endParaRPr lang="en-GB">
              <a:solidFill>
                <a:prstClr val="black">
                  <a:tint val="75000"/>
                </a:prstClr>
              </a:solidFill>
            </a:endParaRP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a:solidFill>
                <a:prstClr val="black">
                  <a:tint val="75000"/>
                </a:prstClr>
              </a:solidFill>
            </a:endParaRP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518E2B75-F810-4147-9BF8-294D6A53C5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642809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21" r:id="rId18"/>
    <p:sldLayoutId id="2147483723" r:id="rId19"/>
    <p:sldLayoutId id="2147483724" r:id="rId20"/>
  </p:sldLayoutIdLst>
  <p:transition spd="slow">
    <p:push dir="u"/>
  </p:transition>
  <p:timing>
    <p:tnLst>
      <p:par>
        <p:cTn id="1" dur="indefinite" restart="never" nodeType="tmRoot"/>
      </p:par>
    </p:tnLst>
  </p:timing>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youtu.be/pmS-ZMNVdwo" TargetMode="External"/><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NRwwn2ffvBA" TargetMode="External"/><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016"/>
          <a:stretch/>
        </p:blipFill>
        <p:spPr>
          <a:xfrm>
            <a:off x="-36512" y="0"/>
            <a:ext cx="9180512" cy="6877050"/>
          </a:xfrm>
          <a:prstGeom prst="rect">
            <a:avLst/>
          </a:prstGeom>
        </p:spPr>
      </p:pic>
      <p:sp>
        <p:nvSpPr>
          <p:cNvPr id="2" name="Rectangle 5"/>
          <p:cNvSpPr>
            <a:spLocks noGrp="1" noChangeArrowheads="1"/>
          </p:cNvSpPr>
          <p:nvPr>
            <p:ph type="title"/>
          </p:nvPr>
        </p:nvSpPr>
        <p:spPr/>
        <p:txBody>
          <a:bodyPr rIns="132080"/>
          <a:lstStyle/>
          <a:p>
            <a:pPr indent="0" eaLnBrk="1" hangingPunct="1">
              <a:defRPr/>
            </a:pPr>
            <a:r>
              <a:rPr lang="en-US">
                <a:latin typeface="MS PGothic" pitchFamily="34" charset="-128"/>
                <a:ea typeface="MS PGothic" pitchFamily="34" charset="-128"/>
                <a:sym typeface="MS PGothic" pitchFamily="34" charset="-128"/>
              </a:rPr>
              <a:t>			</a:t>
            </a:r>
          </a:p>
        </p:txBody>
      </p:sp>
      <p:sp>
        <p:nvSpPr>
          <p:cNvPr id="14343" name="Rectangle 8"/>
          <p:cNvSpPr>
            <a:spLocks/>
          </p:cNvSpPr>
          <p:nvPr/>
        </p:nvSpPr>
        <p:spPr bwMode="auto">
          <a:xfrm>
            <a:off x="-41064" y="5600984"/>
            <a:ext cx="9138420" cy="1080566"/>
          </a:xfrm>
          <a:prstGeom prst="rect">
            <a:avLst/>
          </a:prstGeom>
          <a:solidFill>
            <a:srgbClr val="6D009D">
              <a:alpha val="49803"/>
            </a:srgbClr>
          </a:solidFill>
          <a:ln w="9525">
            <a:solidFill>
              <a:schemeClr val="tx1"/>
            </a:solidFill>
            <a:round/>
            <a:headEnd/>
            <a:tailEnd/>
          </a:ln>
          <a:effectLst>
            <a:softEdge rad="63500"/>
          </a:effectLst>
          <a:extLst/>
        </p:spPr>
        <p:txBody>
          <a:bodyPr lIns="0" tIns="0" rIns="40639" bIns="0" anchor="ctr"/>
          <a:lstStyle/>
          <a:p>
            <a:pPr marL="39688" algn="ctr" fontAlgn="base">
              <a:spcBef>
                <a:spcPts val="1400"/>
              </a:spcBef>
              <a:spcAft>
                <a:spcPct val="0"/>
              </a:spcAft>
            </a:pPr>
            <a:r>
              <a:rPr lang="en-US" sz="2000" dirty="0" smtClean="0">
                <a:solidFill>
                  <a:srgbClr val="FFFFFF"/>
                </a:solidFill>
                <a:latin typeface="Arial" charset="0"/>
                <a:ea typeface="MS PGothic" charset="0"/>
                <a:cs typeface="MS PGothic" charset="0"/>
                <a:sym typeface="Arial" charset="0"/>
              </a:rPr>
              <a:t>                                                               </a:t>
            </a:r>
            <a:endParaRPr lang="en-US" sz="2200" i="1" dirty="0">
              <a:solidFill>
                <a:srgbClr val="FFFFFF"/>
              </a:solidFill>
              <a:latin typeface="Calibri Light" panose="020F0302020204030204" pitchFamily="34" charset="0"/>
              <a:ea typeface="MS PGothic" charset="0"/>
              <a:cs typeface="Calibri Light" panose="020F0302020204030204" pitchFamily="34" charset="0"/>
              <a:sym typeface="Arial" charset="0"/>
            </a:endParaRPr>
          </a:p>
        </p:txBody>
      </p:sp>
      <p:sp>
        <p:nvSpPr>
          <p:cNvPr id="12" name="Rectangle 8"/>
          <p:cNvSpPr>
            <a:spLocks/>
          </p:cNvSpPr>
          <p:nvPr/>
        </p:nvSpPr>
        <p:spPr bwMode="auto">
          <a:xfrm>
            <a:off x="453488" y="1876352"/>
            <a:ext cx="7632079" cy="2784894"/>
          </a:xfrm>
          <a:prstGeom prst="rect">
            <a:avLst/>
          </a:prstGeom>
          <a:solidFill>
            <a:srgbClr val="6D009D">
              <a:alpha val="49803"/>
            </a:srgbClr>
          </a:solidFill>
          <a:ln w="9525">
            <a:solidFill>
              <a:schemeClr val="tx1"/>
            </a:solidFill>
            <a:round/>
            <a:headEnd/>
            <a:tailEnd/>
          </a:ln>
          <a:effectLst>
            <a:softEdge rad="63500"/>
          </a:effectLst>
          <a:extLst/>
        </p:spPr>
        <p:txBody>
          <a:bodyPr lIns="0" tIns="0" rIns="40639" bIns="0" anchor="ctr"/>
          <a:lstStyle/>
          <a:p>
            <a:pPr marL="39688" algn="ctr" fontAlgn="base">
              <a:spcBef>
                <a:spcPct val="0"/>
              </a:spcBef>
              <a:spcAft>
                <a:spcPct val="0"/>
              </a:spcAft>
            </a:pPr>
            <a:r>
              <a:rPr lang="en-US" sz="4000" b="1" dirty="0" smtClean="0">
                <a:solidFill>
                  <a:schemeClr val="bg1"/>
                </a:solidFill>
                <a:latin typeface="Calibri Light" panose="020F0302020204030204" pitchFamily="34" charset="0"/>
                <a:ea typeface="MS PGothic" charset="0"/>
                <a:cs typeface="Calibri Light" panose="020F0302020204030204" pitchFamily="34" charset="0"/>
                <a:sym typeface="Arial" charset="0"/>
              </a:rPr>
              <a:t>      Meet the Professionals </a:t>
            </a:r>
            <a:endParaRPr lang="en-US" sz="4000" b="1" dirty="0">
              <a:solidFill>
                <a:schemeClr val="bg1"/>
              </a:solidFill>
              <a:latin typeface="Calibri Light" panose="020F0302020204030204" pitchFamily="34" charset="0"/>
              <a:ea typeface="MS PGothic" charset="0"/>
              <a:cs typeface="Calibri Light" panose="020F0302020204030204" pitchFamily="34" charset="0"/>
              <a:sym typeface="Arial Bold"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3373168" cy="134228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69719770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1" y="0"/>
            <a:ext cx="9149070" cy="6096000"/>
          </a:xfrm>
          <a:prstGeom prst="rect">
            <a:avLst/>
          </a:prstGeom>
          <a:effectLst>
            <a:softEdge rad="127000"/>
          </a:effectLst>
        </p:spPr>
      </p:pic>
      <p:sp>
        <p:nvSpPr>
          <p:cNvPr id="6" name="TextBox 5"/>
          <p:cNvSpPr txBox="1"/>
          <p:nvPr/>
        </p:nvSpPr>
        <p:spPr>
          <a:xfrm>
            <a:off x="0" y="6222189"/>
            <a:ext cx="9027164" cy="646331"/>
          </a:xfrm>
          <a:prstGeom prst="rect">
            <a:avLst/>
          </a:prstGeom>
          <a:noFill/>
        </p:spPr>
        <p:txBody>
          <a:bodyPr wrap="square" rtlCol="0">
            <a:spAutoFit/>
          </a:bodyPr>
          <a:lstStyle/>
          <a:p>
            <a:r>
              <a:rPr lang="en-GB" spc="300" dirty="0" smtClean="0">
                <a:latin typeface="Calibri Light" panose="020F0302020204030204" pitchFamily="34" charset="0"/>
                <a:cs typeface="Calibri Light" panose="020F0302020204030204" pitchFamily="34" charset="0"/>
              </a:rPr>
              <a:t>This presentation features profiles from some of our incredible alumni! </a:t>
            </a:r>
            <a:endParaRPr lang="en-GB" spc="300" dirty="0">
              <a:latin typeface="Calibri Light" panose="020F0302020204030204" pitchFamily="34" charset="0"/>
              <a:cs typeface="Calibri Light" panose="020F03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2060627" cy="819983"/>
          </a:xfrm>
          <a:prstGeom prst="rect">
            <a:avLst/>
          </a:prstGeom>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1021397"/>
            <a:ext cx="6480720" cy="646331"/>
          </a:xfrm>
          <a:prstGeom prst="rect">
            <a:avLst/>
          </a:prstGeom>
          <a:noFill/>
        </p:spPr>
        <p:txBody>
          <a:bodyPr wrap="square" rtlCol="0">
            <a:spAutoFit/>
          </a:bodyPr>
          <a:lstStyle/>
          <a:p>
            <a:r>
              <a:rPr lang="en-GB" b="1" dirty="0" smtClean="0">
                <a:solidFill>
                  <a:schemeClr val="bg1"/>
                </a:solidFill>
              </a:rPr>
              <a:t>James Bradshaw – BSc Accounting Graduate 2018</a:t>
            </a:r>
          </a:p>
          <a:p>
            <a:r>
              <a:rPr lang="en-GB" b="1" dirty="0" smtClean="0">
                <a:solidFill>
                  <a:schemeClr val="bg1"/>
                </a:solidFill>
              </a:rPr>
              <a:t>Now: </a:t>
            </a:r>
            <a:r>
              <a:rPr lang="en-GB" b="1" dirty="0">
                <a:solidFill>
                  <a:schemeClr val="bg1"/>
                </a:solidFill>
              </a:rPr>
              <a:t>Audit Junior - </a:t>
            </a:r>
            <a:r>
              <a:rPr lang="en-GB" b="1" dirty="0" err="1" smtClean="0">
                <a:solidFill>
                  <a:schemeClr val="bg1"/>
                </a:solidFill>
              </a:rPr>
              <a:t>Cowgills</a:t>
            </a:r>
            <a:r>
              <a:rPr lang="en-GB" b="1" dirty="0" smtClean="0">
                <a:solidFill>
                  <a:schemeClr val="bg1"/>
                </a:solidFill>
              </a:rPr>
              <a:t> Accountancy </a:t>
            </a:r>
            <a:endParaRPr lang="en-GB"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2060627" cy="819983"/>
          </a:xfrm>
          <a:prstGeom prst="rect">
            <a:avLst/>
          </a:prstGeom>
        </p:spPr>
      </p:pic>
      <p:sp>
        <p:nvSpPr>
          <p:cNvPr id="6" name="TextBox 5"/>
          <p:cNvSpPr txBox="1"/>
          <p:nvPr/>
        </p:nvSpPr>
        <p:spPr>
          <a:xfrm>
            <a:off x="755576" y="2420888"/>
            <a:ext cx="7992888" cy="923330"/>
          </a:xfrm>
          <a:prstGeom prst="rect">
            <a:avLst/>
          </a:prstGeom>
          <a:noFill/>
        </p:spPr>
        <p:txBody>
          <a:bodyPr wrap="square" rtlCol="0">
            <a:spAutoFit/>
          </a:bodyPr>
          <a:lstStyle/>
          <a:p>
            <a:pPr algn="ctr"/>
            <a:r>
              <a:rPr lang="en-GB" dirty="0" smtClean="0">
                <a:ln w="0"/>
                <a:solidFill>
                  <a:schemeClr val="accent1"/>
                </a:solidFill>
                <a:effectLst>
                  <a:outerShdw blurRad="38100" dist="25400" dir="5400000" algn="ctr" rotWithShape="0">
                    <a:srgbClr val="6E747A">
                      <a:alpha val="43000"/>
                    </a:srgbClr>
                  </a:outerShdw>
                </a:effectLst>
              </a:rPr>
              <a:t>James also studied  for his MSc here at Manchester and now works for an Audit Practice in Bolton. </a:t>
            </a:r>
          </a:p>
          <a:p>
            <a:pPr algn="ctr"/>
            <a:r>
              <a:rPr lang="en-GB" dirty="0" smtClean="0">
                <a:ln w="0"/>
                <a:solidFill>
                  <a:schemeClr val="accent1"/>
                </a:solidFill>
                <a:effectLst>
                  <a:outerShdw blurRad="38100" dist="25400" dir="5400000" algn="ctr" rotWithShape="0">
                    <a:srgbClr val="6E747A">
                      <a:alpha val="43000"/>
                    </a:srgbClr>
                  </a:outerShdw>
                </a:effectLst>
              </a:rPr>
              <a:t>Take a look at what he has to say!</a:t>
            </a:r>
            <a:endParaRPr lang="en-GB" dirty="0">
              <a:ln w="0"/>
              <a:solidFill>
                <a:schemeClr val="accent1"/>
              </a:solidFill>
              <a:effectLst>
                <a:outerShdw blurRad="38100" dist="25400" dir="5400000" algn="ctr" rotWithShape="0">
                  <a:srgbClr val="6E747A">
                    <a:alpha val="43000"/>
                  </a:srgbClr>
                </a:outerShdw>
              </a:effectLst>
            </a:endParaRPr>
          </a:p>
        </p:txBody>
      </p:sp>
      <p:pic>
        <p:nvPicPr>
          <p:cNvPr id="7" name="Picture 6">
            <a:hlinkClick r:id="rId3"/>
          </p:cNvPr>
          <p:cNvPicPr>
            <a:picLocks noChangeAspect="1"/>
          </p:cNvPicPr>
          <p:nvPr/>
        </p:nvPicPr>
        <p:blipFill>
          <a:blip r:embed="rId4"/>
          <a:stretch>
            <a:fillRect/>
          </a:stretch>
        </p:blipFill>
        <p:spPr>
          <a:xfrm>
            <a:off x="3588643" y="3429000"/>
            <a:ext cx="2326754" cy="3243113"/>
          </a:xfrm>
          <a:prstGeom prst="rect">
            <a:avLst/>
          </a:prstGeom>
        </p:spPr>
      </p:pic>
    </p:spTree>
    <p:extLst>
      <p:ext uri="{BB962C8B-B14F-4D97-AF65-F5344CB8AC3E}">
        <p14:creationId xmlns:p14="http://schemas.microsoft.com/office/powerpoint/2010/main" val="205982227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003225"/>
            <a:ext cx="6480720" cy="646331"/>
          </a:xfrm>
          <a:prstGeom prst="rect">
            <a:avLst/>
          </a:prstGeom>
          <a:noFill/>
        </p:spPr>
        <p:txBody>
          <a:bodyPr wrap="square" rtlCol="0">
            <a:spAutoFit/>
          </a:bodyPr>
          <a:lstStyle/>
          <a:p>
            <a:r>
              <a:rPr lang="en-GB" b="1" dirty="0">
                <a:solidFill>
                  <a:schemeClr val="bg1"/>
                </a:solidFill>
              </a:rPr>
              <a:t>Maria Camila </a:t>
            </a:r>
            <a:r>
              <a:rPr lang="en-GB" b="1" dirty="0" smtClean="0">
                <a:solidFill>
                  <a:schemeClr val="bg1"/>
                </a:solidFill>
              </a:rPr>
              <a:t>Acuna-Moreno – BSc IBFE Graduate 2017</a:t>
            </a:r>
          </a:p>
          <a:p>
            <a:r>
              <a:rPr lang="en-GB" b="1" dirty="0" smtClean="0">
                <a:solidFill>
                  <a:schemeClr val="bg1"/>
                </a:solidFill>
              </a:rPr>
              <a:t>Now : </a:t>
            </a:r>
            <a:r>
              <a:rPr lang="en-GB" b="1" dirty="0">
                <a:solidFill>
                  <a:schemeClr val="bg1"/>
                </a:solidFill>
              </a:rPr>
              <a:t>Assurance Associate at EY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2060627" cy="819983"/>
          </a:xfrm>
          <a:prstGeom prst="rect">
            <a:avLst/>
          </a:prstGeom>
        </p:spPr>
      </p:pic>
      <p:sp>
        <p:nvSpPr>
          <p:cNvPr id="9" name="TextBox 8"/>
          <p:cNvSpPr txBox="1"/>
          <p:nvPr/>
        </p:nvSpPr>
        <p:spPr>
          <a:xfrm>
            <a:off x="2339752" y="2132856"/>
            <a:ext cx="6624736" cy="4154984"/>
          </a:xfrm>
          <a:prstGeom prst="rect">
            <a:avLst/>
          </a:prstGeom>
          <a:noFill/>
        </p:spPr>
        <p:txBody>
          <a:bodyPr wrap="square" rtlCol="0">
            <a:spAutoFit/>
          </a:bodyPr>
          <a:lstStyle/>
          <a:p>
            <a:pPr lvl="0"/>
            <a:r>
              <a:rPr lang="en-GB" sz="1200" b="1" dirty="0"/>
              <a:t>What made you choose your course at Alliance MBS? </a:t>
            </a:r>
          </a:p>
          <a:p>
            <a:r>
              <a:rPr lang="en-GB" sz="1200" b="1" dirty="0"/>
              <a:t> </a:t>
            </a:r>
          </a:p>
          <a:p>
            <a:pPr algn="just"/>
            <a:r>
              <a:rPr lang="en-GB" sz="1200" dirty="0"/>
              <a:t>I chose Alliance MBS due to their reputation in the worldwide rankings as well as the campus and what the university has to offer aside from the academic study. I also chose Alliance MBS for my course which offered a solid business background across multiple disciplines, which has helped me progress in my career so far.</a:t>
            </a:r>
          </a:p>
          <a:p>
            <a:r>
              <a:rPr lang="en-GB" sz="1200" dirty="0"/>
              <a:t> </a:t>
            </a:r>
          </a:p>
          <a:p>
            <a:pPr lvl="0"/>
            <a:r>
              <a:rPr lang="en-GB" sz="1200" b="1" dirty="0"/>
              <a:t>What did you enjoy the most about your time at university? </a:t>
            </a:r>
          </a:p>
          <a:p>
            <a:r>
              <a:rPr lang="en-GB" sz="1200" dirty="0"/>
              <a:t> </a:t>
            </a:r>
          </a:p>
          <a:p>
            <a:pPr algn="just"/>
            <a:r>
              <a:rPr lang="en-GB" sz="1200" dirty="0"/>
              <a:t>What I enjoyed the most was meeting people from so many different countries. It was amazing to share a bit of my culture and to learn from everyone else’s culture. I also enjoyed how Manchester is a hub for the UK and Europe where you can travel to places both in the UK and outside of the UK with your friends. </a:t>
            </a:r>
            <a:endParaRPr lang="en-GB" sz="1200" dirty="0" smtClean="0"/>
          </a:p>
          <a:p>
            <a:endParaRPr lang="en-GB" sz="1200" dirty="0" smtClean="0"/>
          </a:p>
          <a:p>
            <a:r>
              <a:rPr lang="en-GB" sz="1200" b="1" dirty="0" smtClean="0"/>
              <a:t>How </a:t>
            </a:r>
            <a:r>
              <a:rPr lang="en-GB" sz="1200" b="1" dirty="0"/>
              <a:t>did University prepare you for your career and did you have a clear career path in mind?</a:t>
            </a:r>
          </a:p>
          <a:p>
            <a:endParaRPr lang="en-GB" sz="1200" dirty="0"/>
          </a:p>
          <a:p>
            <a:pPr algn="just"/>
            <a:r>
              <a:rPr lang="en-GB" sz="1200" dirty="0"/>
              <a:t> I think my time in Manchester prepared me with acquiring a good work ethic, time management and team workings skills that are crucial parts of my work today. I also came to EY with a solid accounting, finance and business background that has helped me through with my job duties as well as given me opportunities within the firm.</a:t>
            </a:r>
          </a:p>
          <a:p>
            <a:endParaRPr lang="en-GB" sz="1200" dirty="0"/>
          </a:p>
        </p:txBody>
      </p:sp>
      <p:pic>
        <p:nvPicPr>
          <p:cNvPr id="10" name="Picture 9"/>
          <p:cNvPicPr>
            <a:picLocks noChangeAspect="1"/>
          </p:cNvPicPr>
          <p:nvPr/>
        </p:nvPicPr>
        <p:blipFill>
          <a:blip r:embed="rId3"/>
          <a:stretch>
            <a:fillRect/>
          </a:stretch>
        </p:blipFill>
        <p:spPr>
          <a:xfrm>
            <a:off x="107504" y="2362498"/>
            <a:ext cx="2152650" cy="3695700"/>
          </a:xfrm>
          <a:prstGeom prst="rect">
            <a:avLst/>
          </a:prstGeom>
        </p:spPr>
      </p:pic>
    </p:spTree>
    <p:extLst>
      <p:ext uri="{BB962C8B-B14F-4D97-AF65-F5344CB8AC3E}">
        <p14:creationId xmlns:p14="http://schemas.microsoft.com/office/powerpoint/2010/main" val="87646491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9092" y="913604"/>
            <a:ext cx="6797284" cy="923330"/>
          </a:xfrm>
          <a:prstGeom prst="rect">
            <a:avLst/>
          </a:prstGeom>
          <a:noFill/>
        </p:spPr>
        <p:txBody>
          <a:bodyPr wrap="square" rtlCol="0">
            <a:spAutoFit/>
          </a:bodyPr>
          <a:lstStyle/>
          <a:p>
            <a:r>
              <a:rPr lang="en-GB" b="1" dirty="0">
                <a:solidFill>
                  <a:schemeClr val="bg1"/>
                </a:solidFill>
              </a:rPr>
              <a:t>Maria Camila </a:t>
            </a:r>
            <a:r>
              <a:rPr lang="en-GB" b="1" dirty="0" smtClean="0">
                <a:solidFill>
                  <a:schemeClr val="bg1"/>
                </a:solidFill>
              </a:rPr>
              <a:t>Acuna-Moreno – BSc IBFE Graduate 2017 Now </a:t>
            </a:r>
            <a:r>
              <a:rPr lang="en-GB" b="1" dirty="0">
                <a:solidFill>
                  <a:schemeClr val="bg1"/>
                </a:solidFill>
              </a:rPr>
              <a:t>: Assurance Associate at EY</a:t>
            </a:r>
          </a:p>
          <a:p>
            <a:endParaRPr lang="en-GB"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2060627" cy="819983"/>
          </a:xfrm>
          <a:prstGeom prst="rect">
            <a:avLst/>
          </a:prstGeom>
        </p:spPr>
      </p:pic>
      <p:sp>
        <p:nvSpPr>
          <p:cNvPr id="3" name="TextBox 2"/>
          <p:cNvSpPr txBox="1"/>
          <p:nvPr/>
        </p:nvSpPr>
        <p:spPr>
          <a:xfrm>
            <a:off x="251520" y="2060848"/>
            <a:ext cx="8712968" cy="5262979"/>
          </a:xfrm>
          <a:prstGeom prst="rect">
            <a:avLst/>
          </a:prstGeom>
          <a:noFill/>
        </p:spPr>
        <p:txBody>
          <a:bodyPr wrap="square" rtlCol="0">
            <a:spAutoFit/>
          </a:bodyPr>
          <a:lstStyle/>
          <a:p>
            <a:pPr lvl="0"/>
            <a:r>
              <a:rPr lang="en-GB" sz="1200" b="1" dirty="0"/>
              <a:t>What job/s have you gone into since graduating? </a:t>
            </a:r>
          </a:p>
          <a:p>
            <a:r>
              <a:rPr lang="en-GB" sz="1200" dirty="0"/>
              <a:t> </a:t>
            </a:r>
          </a:p>
          <a:p>
            <a:pPr algn="just"/>
            <a:r>
              <a:rPr lang="en-GB" sz="1200" dirty="0"/>
              <a:t>I worked briefly in Colombia assisting a financial cooperative with the formulation of their strategy from September 2018 to December 2018. In February 2019, I joined EY’s graduate scheme for assurance in the Channel Islands and started my professional qualification towards a Chartered Certified Accountant with ACCA. Finally, in October I will be doing a secondment as a Restructuring Analyst at Transaction Advisory Services with EY.</a:t>
            </a:r>
          </a:p>
          <a:p>
            <a:r>
              <a:rPr lang="en-GB" sz="1200" dirty="0"/>
              <a:t> </a:t>
            </a:r>
            <a:endParaRPr lang="en-GB" sz="1200" b="1" dirty="0"/>
          </a:p>
          <a:p>
            <a:pPr lvl="0"/>
            <a:r>
              <a:rPr lang="en-GB" sz="1200" b="1" dirty="0"/>
              <a:t>What is a typical day like in your role?</a:t>
            </a:r>
          </a:p>
          <a:p>
            <a:r>
              <a:rPr lang="en-GB" sz="1200" dirty="0"/>
              <a:t> </a:t>
            </a:r>
          </a:p>
          <a:p>
            <a:pPr algn="just"/>
            <a:r>
              <a:rPr lang="en-GB" sz="1200" dirty="0"/>
              <a:t>A typical day in my role comprises of a lot of team work and client communication for the audit clients we work for. I currently work in assurance for Financial Services so my clients are mainly private equity and insurance companies. As part of EY’s graduate program, a professional qualification in accountancy is required and EY will support you the whole way through your professional exams. It may sound challenging to work and study, but your team will always be supportive of your exams and EY will give you study leave to prepare for them. My day is usually a mixture of client work as well as classes and revision for my professional exams</a:t>
            </a:r>
            <a:r>
              <a:rPr lang="en-GB" sz="1200" dirty="0" smtClean="0"/>
              <a:t>.</a:t>
            </a:r>
          </a:p>
          <a:p>
            <a:endParaRPr lang="en-GB" sz="1200" dirty="0"/>
          </a:p>
          <a:p>
            <a:r>
              <a:rPr lang="en-GB" sz="1200" b="1" dirty="0" smtClean="0"/>
              <a:t>What </a:t>
            </a:r>
            <a:r>
              <a:rPr lang="en-GB" sz="1200" b="1" dirty="0"/>
              <a:t>advice would you give to a new student at AMBS?</a:t>
            </a:r>
          </a:p>
          <a:p>
            <a:endParaRPr lang="en-GB" sz="1200" dirty="0"/>
          </a:p>
          <a:p>
            <a:pPr algn="just"/>
            <a:r>
              <a:rPr lang="en-GB" sz="1200" dirty="0"/>
              <a:t>Make the most of Manchester as it is an amazing student city and of your time as a student in AMBS! Make the most of the societies at the university and the business school not only for academic workshops and activities but also trips, socials and various sports. When you look back into your university days, you will be missing them so much.</a:t>
            </a:r>
          </a:p>
          <a:p>
            <a:endParaRPr lang="en-GB" sz="1200" dirty="0"/>
          </a:p>
          <a:p>
            <a:r>
              <a:rPr lang="en-GB" sz="1200" b="1" dirty="0" smtClean="0"/>
              <a:t>If </a:t>
            </a:r>
            <a:r>
              <a:rPr lang="en-GB" sz="1200" b="1" dirty="0"/>
              <a:t>you had to do it all over again what would you do differently?</a:t>
            </a:r>
          </a:p>
          <a:p>
            <a:pPr algn="just"/>
            <a:r>
              <a:rPr lang="en-GB" sz="1200" dirty="0"/>
              <a:t>If I could do it all over again, I would make the most of living in Manchester and everything that has to offer. I would also be a lot more involved with societies that can bring so much to you academically and personally. </a:t>
            </a:r>
          </a:p>
          <a:p>
            <a:endParaRPr lang="en-GB" sz="1200" dirty="0" smtClean="0"/>
          </a:p>
          <a:p>
            <a:endParaRPr lang="en-GB" sz="1200" dirty="0"/>
          </a:p>
          <a:p>
            <a:endParaRPr lang="en-GB" sz="1200" dirty="0"/>
          </a:p>
        </p:txBody>
      </p:sp>
    </p:spTree>
    <p:extLst>
      <p:ext uri="{BB962C8B-B14F-4D97-AF65-F5344CB8AC3E}">
        <p14:creationId xmlns:p14="http://schemas.microsoft.com/office/powerpoint/2010/main" val="73621153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1660" y="936615"/>
            <a:ext cx="6480720" cy="646331"/>
          </a:xfrm>
          <a:prstGeom prst="rect">
            <a:avLst/>
          </a:prstGeom>
          <a:noFill/>
        </p:spPr>
        <p:txBody>
          <a:bodyPr wrap="square" rtlCol="0">
            <a:spAutoFit/>
          </a:bodyPr>
          <a:lstStyle/>
          <a:p>
            <a:r>
              <a:rPr lang="en-GB" b="1" dirty="0" smtClean="0">
                <a:solidFill>
                  <a:schemeClr val="bg1"/>
                </a:solidFill>
              </a:rPr>
              <a:t>Amy Day – BSc IM Graduate 2018 </a:t>
            </a:r>
          </a:p>
          <a:p>
            <a:r>
              <a:rPr lang="en-GB" b="1" dirty="0" smtClean="0">
                <a:solidFill>
                  <a:schemeClr val="bg1"/>
                </a:solidFill>
              </a:rPr>
              <a:t>Now: Marketing Executive for Premier Foods </a:t>
            </a:r>
            <a:endParaRPr lang="en-GB"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2060627" cy="819983"/>
          </a:xfrm>
          <a:prstGeom prst="rect">
            <a:avLst/>
          </a:prstGeom>
        </p:spPr>
      </p:pic>
      <p:sp>
        <p:nvSpPr>
          <p:cNvPr id="6" name="TextBox 5"/>
          <p:cNvSpPr txBox="1"/>
          <p:nvPr/>
        </p:nvSpPr>
        <p:spPr>
          <a:xfrm>
            <a:off x="755576" y="2420888"/>
            <a:ext cx="7992888" cy="923330"/>
          </a:xfrm>
          <a:prstGeom prst="rect">
            <a:avLst/>
          </a:prstGeom>
          <a:noFill/>
        </p:spPr>
        <p:txBody>
          <a:bodyPr wrap="square" rtlCol="0">
            <a:spAutoFit/>
          </a:bodyPr>
          <a:lstStyle/>
          <a:p>
            <a:pPr algn="ctr"/>
            <a:r>
              <a:rPr lang="en-GB" dirty="0" smtClean="0">
                <a:ln w="0"/>
                <a:solidFill>
                  <a:schemeClr val="accent1"/>
                </a:solidFill>
                <a:effectLst>
                  <a:outerShdw blurRad="38100" dist="25400" dir="5400000" algn="ctr" rotWithShape="0">
                    <a:srgbClr val="6E747A">
                      <a:alpha val="43000"/>
                    </a:srgbClr>
                  </a:outerShdw>
                </a:effectLst>
              </a:rPr>
              <a:t>Amy now works for Premier Foods as a Marketing Executive for Mr Kipling. </a:t>
            </a:r>
          </a:p>
          <a:p>
            <a:pPr algn="ctr"/>
            <a:r>
              <a:rPr lang="en-GB" dirty="0" smtClean="0">
                <a:ln w="0"/>
                <a:solidFill>
                  <a:schemeClr val="accent1"/>
                </a:solidFill>
                <a:effectLst>
                  <a:outerShdw blurRad="38100" dist="25400" dir="5400000" algn="ctr" rotWithShape="0">
                    <a:srgbClr val="6E747A">
                      <a:alpha val="43000"/>
                    </a:srgbClr>
                  </a:outerShdw>
                </a:effectLst>
              </a:rPr>
              <a:t>Take a look at what she has to say!</a:t>
            </a:r>
            <a:endParaRPr lang="en-GB" dirty="0">
              <a:ln w="0"/>
              <a:solidFill>
                <a:schemeClr val="accent1"/>
              </a:solidFill>
              <a:effectLst>
                <a:outerShdw blurRad="38100" dist="25400" dir="5400000" algn="ctr" rotWithShape="0">
                  <a:srgbClr val="6E747A">
                    <a:alpha val="43000"/>
                  </a:srgbClr>
                </a:outerShdw>
              </a:effectLst>
            </a:endParaRPr>
          </a:p>
        </p:txBody>
      </p:sp>
      <p:pic>
        <p:nvPicPr>
          <p:cNvPr id="2" name="Picture 1">
            <a:hlinkClick r:id="rId3"/>
          </p:cNvPr>
          <p:cNvPicPr>
            <a:picLocks noChangeAspect="1"/>
          </p:cNvPicPr>
          <p:nvPr/>
        </p:nvPicPr>
        <p:blipFill>
          <a:blip r:embed="rId4"/>
          <a:stretch>
            <a:fillRect/>
          </a:stretch>
        </p:blipFill>
        <p:spPr>
          <a:xfrm>
            <a:off x="2987527" y="3573016"/>
            <a:ext cx="2781300" cy="2857500"/>
          </a:xfrm>
          <a:prstGeom prst="rect">
            <a:avLst/>
          </a:prstGeom>
        </p:spPr>
      </p:pic>
    </p:spTree>
    <p:extLst>
      <p:ext uri="{BB962C8B-B14F-4D97-AF65-F5344CB8AC3E}">
        <p14:creationId xmlns:p14="http://schemas.microsoft.com/office/powerpoint/2010/main" val="279288310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982091"/>
            <a:ext cx="6480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Jack Coffin</a:t>
            </a:r>
            <a:r>
              <a:rPr kumimoji="0" lang="en-GB" sz="1800" b="1" i="0" u="none" strike="noStrike" kern="1200" cap="none" spc="0" normalizeH="0" noProof="0" dirty="0" smtClean="0">
                <a:ln>
                  <a:noFill/>
                </a:ln>
                <a:solidFill>
                  <a:prstClr val="white"/>
                </a:solidFill>
                <a:effectLst/>
                <a:uLnTx/>
                <a:uFillTx/>
                <a:latin typeface="Century Gothic" panose="020B0502020202020204"/>
                <a:ea typeface="+mn-ea"/>
                <a:cs typeface="+mn-cs"/>
              </a:rPr>
              <a:t> </a:t>
            </a:r>
            <a:r>
              <a:rPr kumimoji="0" lang="en-GB" sz="18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 BSc Management</a:t>
            </a:r>
            <a:r>
              <a:rPr kumimoji="0" lang="en-GB" sz="1800" b="1" i="0" u="none" strike="noStrike" kern="1200" cap="none" spc="0" normalizeH="0" noProof="0" dirty="0" smtClean="0">
                <a:ln>
                  <a:noFill/>
                </a:ln>
                <a:solidFill>
                  <a:prstClr val="white"/>
                </a:solidFill>
                <a:effectLst/>
                <a:uLnTx/>
                <a:uFillTx/>
                <a:latin typeface="Century Gothic" panose="020B0502020202020204"/>
                <a:ea typeface="+mn-ea"/>
                <a:cs typeface="+mn-cs"/>
              </a:rPr>
              <a:t> </a:t>
            </a:r>
            <a:r>
              <a:rPr kumimoji="0" lang="en-GB" sz="18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Graduate 2012</a:t>
            </a:r>
          </a:p>
          <a:p>
            <a:pPr lvl="0"/>
            <a:r>
              <a:rPr kumimoji="0" lang="en-GB" sz="18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Now </a:t>
            </a:r>
            <a:r>
              <a:rPr lang="en-GB" b="1" dirty="0">
                <a:solidFill>
                  <a:prstClr val="white"/>
                </a:solidFill>
              </a:rPr>
              <a:t>: Lecturer in </a:t>
            </a:r>
            <a:r>
              <a:rPr lang="en-GB" b="1" dirty="0" smtClean="0">
                <a:solidFill>
                  <a:prstClr val="white"/>
                </a:solidFill>
              </a:rPr>
              <a:t>Marketing, </a:t>
            </a:r>
            <a:r>
              <a:rPr lang="en-GB" b="1" dirty="0" err="1" smtClean="0">
                <a:solidFill>
                  <a:prstClr val="white"/>
                </a:solidFill>
              </a:rPr>
              <a:t>UoM</a:t>
            </a:r>
            <a:endParaRPr kumimoji="0" lang="en-GB"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2060627" cy="819983"/>
          </a:xfrm>
          <a:prstGeom prst="rect">
            <a:avLst/>
          </a:prstGeom>
        </p:spPr>
      </p:pic>
      <p:sp>
        <p:nvSpPr>
          <p:cNvPr id="9" name="TextBox 8"/>
          <p:cNvSpPr txBox="1"/>
          <p:nvPr/>
        </p:nvSpPr>
        <p:spPr>
          <a:xfrm>
            <a:off x="216702" y="2228034"/>
            <a:ext cx="5673734"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entury Gothic" panose="020B0502020202020204"/>
                <a:ea typeface="+mn-ea"/>
                <a:cs typeface="+mn-cs"/>
              </a:rPr>
              <a:t>What made you choose your course at Alliance MBS?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lvl="0" algn="just">
              <a:defRPr/>
            </a:pPr>
            <a:r>
              <a:rPr lang="en-GB" sz="1200" dirty="0">
                <a:solidFill>
                  <a:prstClr val="black"/>
                </a:solidFill>
              </a:rPr>
              <a:t>The range of modules and the flexibility to alter my degree path as I studied. When I joined AMBS I had no idea what I wanted my career to become, so I really appreciated the opportunity to make decisions each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entury Gothic" panose="020B0502020202020204"/>
                <a:ea typeface="+mn-ea"/>
                <a:cs typeface="+mn-cs"/>
              </a:rPr>
              <a:t>What did you enjoy the most about your time at university?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endParaRPr kumimoji="0" lang="en-GB" sz="12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lvl="0" algn="just">
              <a:defRPr/>
            </a:pPr>
            <a:r>
              <a:rPr lang="en-GB" sz="1200" dirty="0">
                <a:solidFill>
                  <a:prstClr val="black"/>
                </a:solidFill>
              </a:rPr>
              <a:t>Being pushed out of my comfort zone. When I arrived I was shy and rarely put my hand up in class. By the end of my time at AMBS I was presenting in an International Case Competition and, a couple of years later, teaching in front of over 100 people on a weekly basis!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How </a:t>
            </a:r>
            <a:r>
              <a:rPr kumimoji="0" lang="en-GB" sz="1200" b="1" i="0" u="none" strike="noStrike" kern="1200" cap="none" spc="0" normalizeH="0" baseline="0" noProof="0" dirty="0">
                <a:ln>
                  <a:noFill/>
                </a:ln>
                <a:solidFill>
                  <a:prstClr val="black"/>
                </a:solidFill>
                <a:effectLst/>
                <a:uLnTx/>
                <a:uFillTx/>
                <a:latin typeface="Century Gothic" panose="020B0502020202020204"/>
                <a:ea typeface="+mn-ea"/>
                <a:cs typeface="+mn-cs"/>
              </a:rPr>
              <a:t>did University prepare you for your career and did you have a clear career path in mind?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lvl="0">
              <a:defRPr/>
            </a:pPr>
            <a:r>
              <a:rPr lang="en-GB" sz="1200" dirty="0">
                <a:solidFill>
                  <a:prstClr val="black"/>
                </a:solidFill>
              </a:rPr>
              <a:t>I wanted to work in marketing because it was a blend of business and creativity. However, during my studies I discovered that I loved learning about the theory of business. Academic staff at AMBS recognised my interests and encouraged me to apply for a PhD, which eventually lead me to an academic career.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endParaRPr kumimoji="0" lang="en-GB"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2" name="Picture 1"/>
          <p:cNvPicPr>
            <a:picLocks noChangeAspect="1"/>
          </p:cNvPicPr>
          <p:nvPr/>
        </p:nvPicPr>
        <p:blipFill>
          <a:blip r:embed="rId3"/>
          <a:stretch>
            <a:fillRect/>
          </a:stretch>
        </p:blipFill>
        <p:spPr>
          <a:xfrm>
            <a:off x="5890436" y="2780928"/>
            <a:ext cx="3103938" cy="3217146"/>
          </a:xfrm>
          <a:prstGeom prst="rect">
            <a:avLst/>
          </a:prstGeom>
        </p:spPr>
      </p:pic>
    </p:spTree>
    <p:extLst>
      <p:ext uri="{BB962C8B-B14F-4D97-AF65-F5344CB8AC3E}">
        <p14:creationId xmlns:p14="http://schemas.microsoft.com/office/powerpoint/2010/main" val="76757646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971097"/>
            <a:ext cx="6480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Jack Coffin</a:t>
            </a:r>
            <a:r>
              <a:rPr kumimoji="0" lang="en-GB" sz="1800" b="1" i="0" u="none" strike="noStrike" kern="1200" cap="none" spc="0" normalizeH="0" noProof="0" dirty="0" smtClean="0">
                <a:ln>
                  <a:noFill/>
                </a:ln>
                <a:solidFill>
                  <a:prstClr val="white"/>
                </a:solidFill>
                <a:effectLst/>
                <a:uLnTx/>
                <a:uFillTx/>
                <a:latin typeface="Century Gothic" panose="020B0502020202020204"/>
                <a:ea typeface="+mn-ea"/>
                <a:cs typeface="+mn-cs"/>
              </a:rPr>
              <a:t> </a:t>
            </a:r>
            <a:r>
              <a:rPr kumimoji="0" lang="en-GB" sz="18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 BSc Management</a:t>
            </a:r>
            <a:r>
              <a:rPr kumimoji="0" lang="en-GB" sz="1800" b="1" i="0" u="none" strike="noStrike" kern="1200" cap="none" spc="0" normalizeH="0" noProof="0" dirty="0" smtClean="0">
                <a:ln>
                  <a:noFill/>
                </a:ln>
                <a:solidFill>
                  <a:prstClr val="white"/>
                </a:solidFill>
                <a:effectLst/>
                <a:uLnTx/>
                <a:uFillTx/>
                <a:latin typeface="Century Gothic" panose="020B0502020202020204"/>
                <a:ea typeface="+mn-ea"/>
                <a:cs typeface="+mn-cs"/>
              </a:rPr>
              <a:t> </a:t>
            </a:r>
            <a:r>
              <a:rPr kumimoji="0" lang="en-GB" sz="18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Graduate 2012</a:t>
            </a:r>
          </a:p>
          <a:p>
            <a:pPr lvl="0"/>
            <a:r>
              <a:rPr kumimoji="0" lang="en-GB" sz="18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Now </a:t>
            </a:r>
            <a:r>
              <a:rPr lang="en-GB" b="1" dirty="0">
                <a:solidFill>
                  <a:prstClr val="white"/>
                </a:solidFill>
              </a:rPr>
              <a:t>: Lecturer in </a:t>
            </a:r>
            <a:r>
              <a:rPr lang="en-GB" b="1" dirty="0" smtClean="0">
                <a:solidFill>
                  <a:prstClr val="white"/>
                </a:solidFill>
              </a:rPr>
              <a:t>Marketing, </a:t>
            </a:r>
            <a:r>
              <a:rPr lang="en-GB" b="1" dirty="0" err="1" smtClean="0">
                <a:solidFill>
                  <a:prstClr val="white"/>
                </a:solidFill>
              </a:rPr>
              <a:t>UoM</a:t>
            </a:r>
            <a:endParaRPr kumimoji="0" lang="en-GB"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2060627" cy="819983"/>
          </a:xfrm>
          <a:prstGeom prst="rect">
            <a:avLst/>
          </a:prstGeom>
        </p:spPr>
      </p:pic>
      <p:sp>
        <p:nvSpPr>
          <p:cNvPr id="9" name="TextBox 8"/>
          <p:cNvSpPr txBox="1"/>
          <p:nvPr/>
        </p:nvSpPr>
        <p:spPr>
          <a:xfrm>
            <a:off x="0" y="2204864"/>
            <a:ext cx="9004087" cy="4524315"/>
          </a:xfrm>
          <a:prstGeom prst="rect">
            <a:avLst/>
          </a:prstGeom>
          <a:noFill/>
        </p:spPr>
        <p:txBody>
          <a:bodyPr wrap="square" rtlCol="0">
            <a:spAutoFit/>
          </a:bodyPr>
          <a:lstStyle/>
          <a:p>
            <a:pPr lvl="0"/>
            <a:r>
              <a:rPr lang="en-GB" sz="1200" b="1" dirty="0" smtClean="0"/>
              <a:t>What </a:t>
            </a:r>
            <a:r>
              <a:rPr lang="en-GB" sz="1200" b="1" dirty="0"/>
              <a:t>job/s have you gone into since graduating? </a:t>
            </a:r>
            <a:r>
              <a:rPr lang="en-GB" sz="1200" b="1" dirty="0" smtClean="0">
                <a:solidFill>
                  <a:schemeClr val="bg1"/>
                </a:solidFill>
              </a:rPr>
              <a:t>into </a:t>
            </a:r>
            <a:r>
              <a:rPr lang="en-GB" sz="1200" b="1" dirty="0">
                <a:solidFill>
                  <a:schemeClr val="bg1"/>
                </a:solidFill>
              </a:rPr>
              <a:t>since graduating? </a:t>
            </a:r>
            <a:endParaRPr lang="en-GB" sz="1200" b="1" dirty="0" smtClean="0">
              <a:solidFill>
                <a:schemeClr val="bg1"/>
              </a:solidFill>
            </a:endParaRPr>
          </a:p>
          <a:p>
            <a:pPr lvl="0"/>
            <a:endParaRPr lang="en-GB" sz="1200" b="1" dirty="0" smtClean="0"/>
          </a:p>
          <a:p>
            <a:pPr lvl="0" algn="just"/>
            <a:r>
              <a:rPr lang="en-GB" sz="1200" dirty="0" smtClean="0"/>
              <a:t>After </a:t>
            </a:r>
            <a:r>
              <a:rPr lang="en-GB" sz="1200" dirty="0"/>
              <a:t>graduating I started my combined masters and PhD, alongside which I began teaching seminars. I also ran research projects with local non-profits and other external organisations. After completing my PhD I secured a job as a Lecturer. </a:t>
            </a:r>
          </a:p>
          <a:p>
            <a:r>
              <a:rPr lang="en-GB" sz="1200" dirty="0"/>
              <a:t> </a:t>
            </a:r>
          </a:p>
          <a:p>
            <a:pPr lvl="0"/>
            <a:r>
              <a:rPr lang="en-GB" sz="1200" b="1" dirty="0"/>
              <a:t>What is a typical day like in your role? </a:t>
            </a:r>
            <a:endParaRPr lang="en-GB" sz="1200" b="1" dirty="0" smtClean="0"/>
          </a:p>
          <a:p>
            <a:pPr lvl="0"/>
            <a:endParaRPr lang="en-GB" sz="1200" b="1" dirty="0" smtClean="0"/>
          </a:p>
          <a:p>
            <a:pPr lvl="0" algn="just"/>
            <a:r>
              <a:rPr lang="en-GB" sz="1200" dirty="0" smtClean="0"/>
              <a:t>There </a:t>
            </a:r>
            <a:r>
              <a:rPr lang="en-GB" sz="1200" dirty="0"/>
              <a:t>is rarely a typical day as an academic! Some days I am teaching – this used to be in lecture theatres but now I am learning how to teach online, which is an exciting learning curve. Other days I am conducting research, which can include anything from interviewing consumers, designing surveys, reading academic papers, or writing and editing my own publications. People often think that lecturers get a ‘summer holiday’ - but we’re often at conferences, applying for funding, or writing articles for newspapers. Every day is different but I love the variety! </a:t>
            </a:r>
          </a:p>
          <a:p>
            <a:r>
              <a:rPr lang="en-GB" sz="1200" dirty="0"/>
              <a:t> </a:t>
            </a:r>
          </a:p>
          <a:p>
            <a:pPr lvl="0"/>
            <a:r>
              <a:rPr lang="en-GB" sz="1200" b="1" dirty="0"/>
              <a:t>What advice would you give to a new student at AMBS</a:t>
            </a:r>
            <a:r>
              <a:rPr lang="en-GB" sz="1200" dirty="0"/>
              <a:t>? </a:t>
            </a:r>
            <a:endParaRPr lang="en-GB" sz="1200" dirty="0" smtClean="0"/>
          </a:p>
          <a:p>
            <a:pPr lvl="0"/>
            <a:endParaRPr lang="en-GB" sz="1200" dirty="0" smtClean="0"/>
          </a:p>
          <a:p>
            <a:pPr lvl="0" algn="just"/>
            <a:r>
              <a:rPr lang="en-GB" sz="1200" dirty="0" smtClean="0"/>
              <a:t>Take </a:t>
            </a:r>
            <a:r>
              <a:rPr lang="en-GB" sz="1200" dirty="0"/>
              <a:t>advantage of every opportunity, even those that push you out of your comfort zone.</a:t>
            </a:r>
          </a:p>
          <a:p>
            <a:r>
              <a:rPr lang="en-GB" sz="1200" dirty="0"/>
              <a:t> </a:t>
            </a:r>
          </a:p>
          <a:p>
            <a:r>
              <a:rPr lang="en-GB" sz="1200" b="1" dirty="0"/>
              <a:t>If you had to do it all over again what would you do differently</a:t>
            </a:r>
            <a:r>
              <a:rPr lang="en-GB" sz="1200" b="1" dirty="0" smtClean="0"/>
              <a:t>?</a:t>
            </a:r>
          </a:p>
          <a:p>
            <a:r>
              <a:rPr lang="en-GB" sz="1200" b="1" dirty="0" smtClean="0"/>
              <a:t> </a:t>
            </a:r>
          </a:p>
          <a:p>
            <a:pPr algn="just"/>
            <a:r>
              <a:rPr lang="en-GB" sz="1200" dirty="0" smtClean="0"/>
              <a:t>Probably </a:t>
            </a:r>
            <a:r>
              <a:rPr lang="en-GB" sz="1200" dirty="0"/>
              <a:t>nothing! My path through university (and beyond) was haphazard at times, but each experience taught me </a:t>
            </a:r>
            <a:r>
              <a:rPr lang="en-GB" sz="1200" dirty="0"/>
              <a:t>something new and brought me to where I was today. The lesson I’ve drawn is not to be too worried if events don’t go to plan – they can often take you in an unexpected, but much better, direction! </a:t>
            </a:r>
            <a:r>
              <a:rPr lang="en-GB" sz="1200" dirty="0" smtClean="0">
                <a:solidFill>
                  <a:prstClr val="black"/>
                </a:solidFill>
              </a:rPr>
              <a:t> </a:t>
            </a:r>
            <a:endParaRPr lang="en-GB"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endParaRPr kumimoji="0" lang="en-GB"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4863009"/>
      </p:ext>
    </p:extLst>
  </p:cSld>
  <p:clrMapOvr>
    <a:masterClrMapping/>
  </p:clrMapOvr>
  <p:transition spd="slow">
    <p:push dir="u"/>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
      <a:dk1>
        <a:srgbClr val="000000"/>
      </a:dk1>
      <a:lt1>
        <a:srgbClr val="FFFFFF"/>
      </a:lt1>
      <a:dk2>
        <a:srgbClr val="000000"/>
      </a:dk2>
      <a:lt2>
        <a:srgbClr val="808080"/>
      </a:lt2>
      <a:accent1>
        <a:srgbClr val="DDDDDD"/>
      </a:accent1>
      <a:accent2>
        <a:srgbClr val="333399"/>
      </a:accent2>
      <a:accent3>
        <a:srgbClr val="FFFFFF"/>
      </a:accent3>
      <a:accent4>
        <a:srgbClr val="000000"/>
      </a:accent4>
      <a:accent5>
        <a:srgbClr val="EBEBEB"/>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ts val="140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ts val="140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8496</TotalTime>
  <Words>1236</Words>
  <Application>Microsoft Office PowerPoint</Application>
  <PresentationFormat>On-screen Show (4:3)</PresentationFormat>
  <Paragraphs>75</Paragraphs>
  <Slides>8</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MS PGothic</vt:lpstr>
      <vt:lpstr>Arial</vt:lpstr>
      <vt:lpstr>Arial Bold</vt:lpstr>
      <vt:lpstr>Calibri</vt:lpstr>
      <vt:lpstr>Calibri Light</vt:lpstr>
      <vt:lpstr>Century Gothic</vt:lpstr>
      <vt:lpstr>Times New Roman</vt:lpstr>
      <vt:lpstr>Wingdings 3</vt:lpstr>
      <vt:lpstr>ヒラギノ明朝 ProN W3</vt:lpstr>
      <vt:lpstr>ヒラギノ角ゴ ProN W3</vt:lpstr>
      <vt:lpstr>Title &amp; Bullets</vt:lpstr>
      <vt:lpstr>Ion Boardroom</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Elaine Clark</dc:creator>
  <cp:lastModifiedBy>Vivien Browne</cp:lastModifiedBy>
  <cp:revision>88</cp:revision>
  <dcterms:created xsi:type="dcterms:W3CDTF">2018-09-11T14:43:19Z</dcterms:created>
  <dcterms:modified xsi:type="dcterms:W3CDTF">2020-09-24T11:20:36Z</dcterms:modified>
</cp:coreProperties>
</file>