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8" r:id="rId2"/>
  </p:sldMasterIdLst>
  <p:notesMasterIdLst>
    <p:notesMasterId r:id="rId7"/>
  </p:notesMasterIdLst>
  <p:sldIdLst>
    <p:sldId id="314" r:id="rId3"/>
    <p:sldId id="308" r:id="rId4"/>
    <p:sldId id="301" r:id="rId5"/>
    <p:sldId id="279" r:id="rId6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3885" userDrawn="1">
          <p15:clr>
            <a:srgbClr val="A4A3A4"/>
          </p15:clr>
        </p15:guide>
        <p15:guide id="5" pos="3205" userDrawn="1">
          <p15:clr>
            <a:srgbClr val="A4A3A4"/>
          </p15:clr>
        </p15:guide>
        <p15:guide id="6" pos="4475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979"/>
    <a:srgbClr val="E4E4E4"/>
    <a:srgbClr val="F0F0F0"/>
    <a:srgbClr val="6A2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528" y="102"/>
      </p:cViewPr>
      <p:guideLst>
        <p:guide pos="438"/>
        <p:guide orient="horz" pos="754"/>
        <p:guide pos="7242"/>
        <p:guide pos="3885"/>
        <p:guide pos="3205"/>
        <p:guide pos="4475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0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World-class research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We are one of the</a:t>
            </a:r>
            <a:r>
              <a:rPr lang="en-US" baseline="0" dirty="0">
                <a:latin typeface="Calibri" charset="0"/>
              </a:rPr>
              <a:t> world’s leading research universities and our interdisciplinary research areas showcase our pioneering discoveries and cross-sector partnerships that are tackling some of the biggest global challenges.</a:t>
            </a: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Outstanding</a:t>
            </a:r>
            <a:r>
              <a:rPr lang="en-US" baseline="0" dirty="0">
                <a:latin typeface="Calibri" charset="0"/>
              </a:rPr>
              <a:t> learning and student experience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Our teaching and learning is inspired by our world-leading research. Our academics’ latest research drives our teaching programmes, many of which are also designed to meet the needs of industry and society. </a:t>
            </a: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Social</a:t>
            </a:r>
            <a:r>
              <a:rPr lang="en-US" baseline="0" dirty="0">
                <a:latin typeface="Calibri" charset="0"/>
              </a:rPr>
              <a:t> responsibility</a:t>
            </a:r>
          </a:p>
          <a:p>
            <a:r>
              <a:rPr lang="en-GB" dirty="0"/>
              <a:t>Social responsibility is one of our University’s three core goals, as important as our commitment to world-leading research and outstanding teaching and learning. The priority we place on social responsibility makes us unique among British universities. 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200BA2-3153-594F-9FA1-622AF4C3971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536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8073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30232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05148"/>
            <a:ext cx="1655343" cy="7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9533D-D948-4549-BDE6-76654A87F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659" y="2457513"/>
            <a:ext cx="3454682" cy="14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5" descr="PP Intro">
            <a:hlinkClick r:id="" action="ppaction://media"/>
            <a:extLst>
              <a:ext uri="{FF2B5EF4-FFF2-40B4-BE49-F238E27FC236}">
                <a16:creationId xmlns:a16="http://schemas.microsoft.com/office/drawing/2014/main" id="{B146DBC9-9ACF-EB43-B398-3EC966262C4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BC363-FE6A-A846-82C3-AD3FE3EE1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130426"/>
            <a:ext cx="10363200" cy="1470025"/>
          </a:xfrm>
        </p:spPr>
        <p:txBody>
          <a:bodyPr/>
          <a:lstStyle>
            <a:lvl1pPr>
              <a:defRPr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">
    <p:bg>
      <p:bgPr>
        <a:solidFill>
          <a:schemeClr val="bg1">
            <a:lumMod val="5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07185-38DE-7046-AFF4-4EFA23203A98}"/>
              </a:ext>
            </a:extLst>
          </p:cNvPr>
          <p:cNvSpPr/>
          <p:nvPr userDrawn="1"/>
        </p:nvSpPr>
        <p:spPr>
          <a:xfrm>
            <a:off x="479376" y="332656"/>
            <a:ext cx="2016224" cy="936104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45CD916-7149-4247-856D-87DAB39295C7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ACF840-035C-411F-BA81-AF7A8ED781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4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FE8F7DA-80EC-4CF7-AB7B-078F533B953B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4E6293-7DA2-4D9E-8605-5715E69AF2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AE269B-21F6-4A71-848B-6E891C314B78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2789173-A1D5-421E-B384-2A426DF314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8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6F68FA-6026-2A40-8EAF-D4476021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C246CB-2F3B-FB46-9ADA-4D8C77E70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5" y="681813"/>
            <a:ext cx="2725616" cy="11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6419FA0-D351-504D-9518-50113E53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65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DBE5C5-B048-3C40-B996-2B4628C74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389438"/>
            <a:ext cx="10515600" cy="132556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0D1A0-10CD-A644-9857-37CAB939C93D}"/>
              </a:ext>
            </a:extLst>
          </p:cNvPr>
          <p:cNvGrpSpPr/>
          <p:nvPr userDrawn="1"/>
        </p:nvGrpSpPr>
        <p:grpSpPr>
          <a:xfrm>
            <a:off x="1559496" y="6165304"/>
            <a:ext cx="8444415" cy="361574"/>
            <a:chOff x="688387" y="3661077"/>
            <a:chExt cx="12667670" cy="5424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0EB749-E2BD-9D46-BBD1-D36A50EE9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249" b="28645"/>
            <a:stretch/>
          </p:blipFill>
          <p:spPr>
            <a:xfrm>
              <a:off x="5154674" y="3661077"/>
              <a:ext cx="813172" cy="5214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83E6EA-A863-9D4C-AB1E-9F71D26CC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128" b="5767"/>
            <a:stretch/>
          </p:blipFill>
          <p:spPr>
            <a:xfrm>
              <a:off x="7515867" y="3682010"/>
              <a:ext cx="813172" cy="5214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EB4606-25EC-104B-BB48-368BA87DD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143" b="49751"/>
            <a:stretch/>
          </p:blipFill>
          <p:spPr>
            <a:xfrm>
              <a:off x="688387" y="3663927"/>
              <a:ext cx="813172" cy="5214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823177-026F-7D4B-8504-936521AEE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77" b="71717"/>
            <a:stretch/>
          </p:blipFill>
          <p:spPr>
            <a:xfrm>
              <a:off x="9885204" y="3661478"/>
              <a:ext cx="813172" cy="5214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FC0C54-AF45-EA49-8AFE-BEB7A077018F}"/>
                </a:ext>
              </a:extLst>
            </p:cNvPr>
            <p:cNvSpPr/>
            <p:nvPr/>
          </p:nvSpPr>
          <p:spPr>
            <a:xfrm>
              <a:off x="10608250" y="3682011"/>
              <a:ext cx="2747807" cy="4006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dirty="0" err="1">
                  <a:solidFill>
                    <a:schemeClr val="bg1"/>
                  </a:solidFill>
                </a:rPr>
                <a:t>www.manchester.ac.uk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67516F-4EC3-CE4F-94EA-1BAE93FCE036}"/>
                </a:ext>
              </a:extLst>
            </p:cNvPr>
            <p:cNvSpPr/>
            <p:nvPr/>
          </p:nvSpPr>
          <p:spPr>
            <a:xfrm>
              <a:off x="1416004" y="3711142"/>
              <a:ext cx="3508464" cy="4088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dirty="0" err="1">
                  <a:solidFill>
                    <a:schemeClr val="bg1"/>
                  </a:solidFill>
                  <a:latin typeface="Open Sans"/>
                  <a:cs typeface="Open Sans"/>
                </a:rPr>
                <a:t>TheUniversityOfManchester</a:t>
              </a:r>
              <a:endParaRPr lang="en-US" sz="14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2547F9-997A-7344-96B6-F583449B6BF5}"/>
                </a:ext>
              </a:extLst>
            </p:cNvPr>
            <p:cNvSpPr/>
            <p:nvPr/>
          </p:nvSpPr>
          <p:spPr>
            <a:xfrm>
              <a:off x="8235946" y="3787983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OfficialUoM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2164D3-EF27-A647-A66D-A748C8926A59}"/>
                </a:ext>
              </a:extLst>
            </p:cNvPr>
            <p:cNvSpPr/>
            <p:nvPr/>
          </p:nvSpPr>
          <p:spPr>
            <a:xfrm>
              <a:off x="5873392" y="3780541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OfficialUoM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500" y="1340768"/>
            <a:ext cx="7790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564905"/>
            <a:ext cx="109728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708" y="6428359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6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500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7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4" r:id="rId7"/>
    <p:sldLayoutId id="2147483675" r:id="rId8"/>
    <p:sldLayoutId id="214748367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hyperlink" Target="https://www.sdgfund.org/sustainable-development-go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manchester.gov.uk/info/200084/bins_rubbish_and_recycling/6217/get_a_new_bin_box_or_recycling_ba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hyperlink" Target="http://www.egc.manchester.ac.uk/sustainability/" TargetMode="External"/><Relationship Id="rId5" Type="http://schemas.openxmlformats.org/officeDocument/2006/relationships/hyperlink" Target="http://www.sustainability.manchester.ac.uk/livingcampus/staff/umapit/" TargetMode="External"/><Relationship Id="rId4" Type="http://schemas.openxmlformats.org/officeDocument/2006/relationships/hyperlink" Target="http://www.egc.manchester.ac.uk/events/name-497063-e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E5C19B-A843-9844-98A3-DB89C6EB1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46" y="2708920"/>
            <a:ext cx="10363200" cy="646346"/>
          </a:xfrm>
        </p:spPr>
        <p:txBody>
          <a:bodyPr/>
          <a:lstStyle/>
          <a:p>
            <a:r>
              <a:rPr lang="en-GB" sz="3200" dirty="0"/>
              <a:t>Our commitment to environmental sustainability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5E5C19B-A843-9844-98A3-DB89C6EB1F43}"/>
              </a:ext>
            </a:extLst>
          </p:cNvPr>
          <p:cNvSpPr txBox="1">
            <a:spLocks/>
          </p:cNvSpPr>
          <p:nvPr/>
        </p:nvSpPr>
        <p:spPr bwMode="auto">
          <a:xfrm>
            <a:off x="674404" y="1916832"/>
            <a:ext cx="11377264" cy="6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6000" dirty="0"/>
              <a:t>School of Social Sciences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0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6">
        <p:fade/>
      </p:transition>
    </mc:Choice>
    <mc:Fallback xmlns="">
      <p:transition spd="med" advTm="4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AFB7D02-3D5B-BA4B-842F-DB7C84928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770"/>
            <a:ext cx="1220791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913" y="-976"/>
            <a:ext cx="12223825" cy="1395403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6477" y="751822"/>
            <a:ext cx="1138417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Open Sans"/>
                <a:cs typeface="Open Sans"/>
              </a:rPr>
              <a:t>The Global Context: UN Sustainable Development Goals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5400" y="1723454"/>
            <a:ext cx="10293395" cy="1548742"/>
            <a:chOff x="695400" y="1723454"/>
            <a:chExt cx="10293395" cy="1548742"/>
          </a:xfrm>
        </p:grpSpPr>
        <p:grpSp>
          <p:nvGrpSpPr>
            <p:cNvPr id="49" name="Group 48"/>
            <p:cNvGrpSpPr/>
            <p:nvPr/>
          </p:nvGrpSpPr>
          <p:grpSpPr>
            <a:xfrm>
              <a:off x="695400" y="1723454"/>
              <a:ext cx="1548742" cy="1548742"/>
              <a:chOff x="8886550" y="1886500"/>
              <a:chExt cx="1548742" cy="1548742"/>
            </a:xfrm>
          </p:grpSpPr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70" y="1988840"/>
              <a:ext cx="1089861" cy="108986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2444331" y="1723454"/>
              <a:ext cx="1548742" cy="1548742"/>
              <a:chOff x="8886550" y="1886500"/>
              <a:chExt cx="1548742" cy="1548742"/>
            </a:xfrm>
          </p:grpSpPr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883" y="1988840"/>
              <a:ext cx="1089861" cy="1089861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4193262" y="1723454"/>
              <a:ext cx="1548742" cy="1548742"/>
              <a:chOff x="8886550" y="1886500"/>
              <a:chExt cx="1548742" cy="1548742"/>
            </a:xfrm>
          </p:grpSpPr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6" y="1988840"/>
              <a:ext cx="1089861" cy="108986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5942193" y="1723454"/>
              <a:ext cx="1548742" cy="1548742"/>
              <a:chOff x="8886550" y="1886500"/>
              <a:chExt cx="1548742" cy="1548742"/>
            </a:xfrm>
          </p:grpSpPr>
          <p:sp>
            <p:nvSpPr>
              <p:cNvPr id="62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63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08" y="1988840"/>
              <a:ext cx="1089861" cy="1089861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7691124" y="1723454"/>
              <a:ext cx="1548742" cy="1548742"/>
              <a:chOff x="8886550" y="1886500"/>
              <a:chExt cx="1548742" cy="1548742"/>
            </a:xfrm>
          </p:grpSpPr>
          <p:sp>
            <p:nvSpPr>
              <p:cNvPr id="65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66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467" y="1988840"/>
              <a:ext cx="1089861" cy="1089861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9440053" y="1723454"/>
              <a:ext cx="1548742" cy="1548742"/>
              <a:chOff x="8886550" y="1886500"/>
              <a:chExt cx="1548742" cy="1548742"/>
            </a:xfrm>
          </p:grpSpPr>
          <p:sp>
            <p:nvSpPr>
              <p:cNvPr id="68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659" y="1988840"/>
              <a:ext cx="1089861" cy="108986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12143" y="3458040"/>
            <a:ext cx="10276652" cy="1548742"/>
            <a:chOff x="712143" y="3458040"/>
            <a:chExt cx="10276652" cy="1548742"/>
          </a:xfrm>
        </p:grpSpPr>
        <p:grpSp>
          <p:nvGrpSpPr>
            <p:cNvPr id="58" name="Group 57"/>
            <p:cNvGrpSpPr/>
            <p:nvPr/>
          </p:nvGrpSpPr>
          <p:grpSpPr>
            <a:xfrm>
              <a:off x="712143" y="3458040"/>
              <a:ext cx="1548742" cy="1548742"/>
              <a:chOff x="8886550" y="1886500"/>
              <a:chExt cx="1548742" cy="1548742"/>
            </a:xfrm>
          </p:grpSpPr>
          <p:sp>
            <p:nvSpPr>
              <p:cNvPr id="59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60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70" y="3779299"/>
              <a:ext cx="1089861" cy="108986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2457725" y="3458040"/>
              <a:ext cx="1548742" cy="1548742"/>
              <a:chOff x="8886550" y="1886500"/>
              <a:chExt cx="1548742" cy="1548742"/>
            </a:xfrm>
          </p:grpSpPr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883" y="3779299"/>
              <a:ext cx="1089861" cy="1089861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4203307" y="3458040"/>
              <a:ext cx="1548742" cy="1548742"/>
              <a:chOff x="8886550" y="1886500"/>
              <a:chExt cx="1548742" cy="1548742"/>
            </a:xfrm>
          </p:grpSpPr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75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6" y="3779299"/>
              <a:ext cx="1089861" cy="1089861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948889" y="3458040"/>
              <a:ext cx="1548742" cy="1548742"/>
              <a:chOff x="8886550" y="1886500"/>
              <a:chExt cx="1548742" cy="1548742"/>
            </a:xfrm>
          </p:grpSpPr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78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08" y="3779299"/>
              <a:ext cx="1089861" cy="1089861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7694471" y="3458040"/>
              <a:ext cx="1548742" cy="1548742"/>
              <a:chOff x="8886550" y="1886500"/>
              <a:chExt cx="1548742" cy="1548742"/>
            </a:xfrm>
          </p:grpSpPr>
          <p:sp>
            <p:nvSpPr>
              <p:cNvPr id="95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467" y="3779299"/>
              <a:ext cx="1089861" cy="108986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9440053" y="3458040"/>
              <a:ext cx="1548742" cy="1548742"/>
              <a:chOff x="8886550" y="1886500"/>
              <a:chExt cx="1548742" cy="1548742"/>
            </a:xfrm>
          </p:grpSpPr>
          <p:sp>
            <p:nvSpPr>
              <p:cNvPr id="80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81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659" y="3779299"/>
              <a:ext cx="1089861" cy="10898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07286" y="5192626"/>
            <a:ext cx="8542865" cy="1548742"/>
            <a:chOff x="707286" y="5192626"/>
            <a:chExt cx="8542865" cy="1548742"/>
          </a:xfrm>
        </p:grpSpPr>
        <p:grpSp>
          <p:nvGrpSpPr>
            <p:cNvPr id="82" name="Group 81"/>
            <p:cNvGrpSpPr/>
            <p:nvPr/>
          </p:nvGrpSpPr>
          <p:grpSpPr>
            <a:xfrm>
              <a:off x="707286" y="5192626"/>
              <a:ext cx="1548742" cy="1548742"/>
              <a:chOff x="8886550" y="1886500"/>
              <a:chExt cx="1548742" cy="1548742"/>
            </a:xfrm>
          </p:grpSpPr>
          <p:sp>
            <p:nvSpPr>
              <p:cNvPr id="83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84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70" y="5507491"/>
              <a:ext cx="1089861" cy="1089861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2455817" y="5192626"/>
              <a:ext cx="1548742" cy="1548742"/>
              <a:chOff x="8886550" y="1886500"/>
              <a:chExt cx="1548742" cy="1548742"/>
            </a:xfrm>
          </p:grpSpPr>
          <p:sp>
            <p:nvSpPr>
              <p:cNvPr id="86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87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883" y="5507491"/>
              <a:ext cx="1089861" cy="108986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4204348" y="5192626"/>
              <a:ext cx="1548742" cy="1548742"/>
              <a:chOff x="8886550" y="1886500"/>
              <a:chExt cx="1548742" cy="1548742"/>
            </a:xfrm>
          </p:grpSpPr>
          <p:sp>
            <p:nvSpPr>
              <p:cNvPr id="89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90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6" y="5507491"/>
              <a:ext cx="1089861" cy="1089861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5952879" y="5192626"/>
              <a:ext cx="1548742" cy="1548742"/>
              <a:chOff x="8886550" y="1886500"/>
              <a:chExt cx="1548742" cy="1548742"/>
            </a:xfrm>
          </p:grpSpPr>
          <p:sp>
            <p:nvSpPr>
              <p:cNvPr id="92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93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08" y="5507491"/>
              <a:ext cx="1089861" cy="108986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7701409" y="5192626"/>
              <a:ext cx="1548742" cy="1548742"/>
              <a:chOff x="8886550" y="1886500"/>
              <a:chExt cx="1548742" cy="1548742"/>
            </a:xfrm>
          </p:grpSpPr>
          <p:sp>
            <p:nvSpPr>
              <p:cNvPr id="98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886550" y="1886500"/>
                <a:ext cx="1548742" cy="154874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99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8927755" y="1927705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467" y="5507491"/>
              <a:ext cx="1089861" cy="108986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478765" y="5153536"/>
            <a:ext cx="1585070" cy="1548742"/>
            <a:chOff x="9478765" y="5153536"/>
            <a:chExt cx="1585070" cy="1548742"/>
          </a:xfrm>
        </p:grpSpPr>
        <p:sp>
          <p:nvSpPr>
            <p:cNvPr id="122" name="Title 1">
              <a:extLst>
                <a:ext uri="{FF2B5EF4-FFF2-40B4-BE49-F238E27FC236}">
                  <a16:creationId xmlns:a16="http://schemas.microsoft.com/office/drawing/2014/main" id="{8AF3C63D-3BB8-AF43-84DC-829A27358FAF}"/>
                </a:ext>
              </a:extLst>
            </p:cNvPr>
            <p:cNvSpPr txBox="1">
              <a:spLocks noChangeAspect="1"/>
            </p:cNvSpPr>
            <p:nvPr/>
          </p:nvSpPr>
          <p:spPr bwMode="auto">
            <a:xfrm>
              <a:off x="9478765" y="5153536"/>
              <a:ext cx="1548742" cy="1548742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GB" sz="2800" b="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478765" y="5194741"/>
              <a:ext cx="1585070" cy="1466332"/>
              <a:chOff x="9478765" y="5194741"/>
              <a:chExt cx="1585070" cy="1466332"/>
            </a:xfrm>
          </p:grpSpPr>
          <p:sp>
            <p:nvSpPr>
              <p:cNvPr id="123" name="Title 1">
                <a:extLst>
                  <a:ext uri="{FF2B5EF4-FFF2-40B4-BE49-F238E27FC236}">
                    <a16:creationId xmlns:a16="http://schemas.microsoft.com/office/drawing/2014/main" id="{8AF3C63D-3BB8-AF43-84DC-829A27358FAF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9519970" y="5194741"/>
                <a:ext cx="1466332" cy="1466332"/>
              </a:xfrm>
              <a:prstGeom prst="ellipse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GB" sz="2800" b="0" dirty="0">
                  <a:solidFill>
                    <a:schemeClr val="bg1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478765" y="5613687"/>
                <a:ext cx="1585070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5D2979"/>
                    </a:solidFill>
                    <a:latin typeface="Open Sans"/>
                    <a:cs typeface="Open Sans"/>
                  </a:rPr>
                  <a:t>Find out more about each goal </a:t>
                </a:r>
                <a:r>
                  <a:rPr lang="en-US" sz="1600" b="1" dirty="0">
                    <a:solidFill>
                      <a:srgbClr val="5D2979"/>
                    </a:solidFill>
                    <a:latin typeface="Open Sans"/>
                    <a:cs typeface="Open Sans"/>
                    <a:hlinkClick r:id="rId22"/>
                  </a:rPr>
                  <a:t>here</a:t>
                </a:r>
                <a:endParaRPr lang="en-US" sz="1600" dirty="0">
                  <a:solidFill>
                    <a:srgbClr val="5D2979"/>
                  </a:solidFill>
                  <a:latin typeface="Open Sans"/>
                  <a:cs typeface="Open San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1867090"/>
      </p:ext>
    </p:extLst>
  </p:cSld>
  <p:clrMapOvr>
    <a:masterClrMapping/>
  </p:clrMapOvr>
  <p:transition spd="slow" advTm="1510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4169BFB-6081-FE4F-8A03-B19AB7E928B2}"/>
              </a:ext>
            </a:extLst>
          </p:cNvPr>
          <p:cNvSpPr txBox="1">
            <a:spLocks/>
          </p:cNvSpPr>
          <p:nvPr/>
        </p:nvSpPr>
        <p:spPr>
          <a:xfrm>
            <a:off x="4292601" y="5255685"/>
            <a:ext cx="3774017" cy="8847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133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2AC006-49BC-FD47-9842-ADDDA77FBDE6}"/>
              </a:ext>
            </a:extLst>
          </p:cNvPr>
          <p:cNvCxnSpPr/>
          <p:nvPr/>
        </p:nvCxnSpPr>
        <p:spPr>
          <a:xfrm>
            <a:off x="7748482" y="4221088"/>
            <a:ext cx="0" cy="288000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/>
          <p:nvPr/>
        </p:nvCxnSpPr>
        <p:spPr>
          <a:xfrm>
            <a:off x="1955502" y="4221088"/>
            <a:ext cx="0" cy="288000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03403" y="1726591"/>
            <a:ext cx="2504198" cy="2504198"/>
            <a:chOff x="703403" y="1498750"/>
            <a:chExt cx="2504198" cy="25041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A11252-432D-214E-9B59-E5FAC09CF810}"/>
                </a:ext>
              </a:extLst>
            </p:cNvPr>
            <p:cNvSpPr/>
            <p:nvPr/>
          </p:nvSpPr>
          <p:spPr>
            <a:xfrm>
              <a:off x="703403" y="1498750"/>
              <a:ext cx="2504198" cy="250419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32900" y="2330734"/>
              <a:ext cx="2445204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rgbClr val="5D2979"/>
                  </a:solidFill>
                  <a:latin typeface="Open Sans"/>
                  <a:cs typeface="Open Sans"/>
                </a:rPr>
                <a:t>We pledge to become carbon neutral by 2038</a:t>
              </a:r>
              <a:endParaRPr lang="en-US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98500" y="665992"/>
            <a:ext cx="10959008" cy="797337"/>
          </a:xfrm>
        </p:spPr>
        <p:txBody>
          <a:bodyPr/>
          <a:lstStyle/>
          <a:p>
            <a:r>
              <a:rPr lang="en-US" sz="3200" b="1" dirty="0">
                <a:solidFill>
                  <a:srgbClr val="5D2979"/>
                </a:solidFill>
              </a:rPr>
              <a:t>What is the University of Manchester doing?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99893" y="1726591"/>
            <a:ext cx="2504198" cy="2504198"/>
            <a:chOff x="3599893" y="1726591"/>
            <a:chExt cx="2504198" cy="250419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AD1AC6-D8A4-A049-BEB4-C57F89982379}"/>
                </a:ext>
              </a:extLst>
            </p:cNvPr>
            <p:cNvSpPr/>
            <p:nvPr/>
          </p:nvSpPr>
          <p:spPr>
            <a:xfrm>
              <a:off x="3599893" y="1726591"/>
              <a:ext cx="2504198" cy="250419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92693" y="2697074"/>
              <a:ext cx="2318597" cy="327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700" b="1" dirty="0">
                  <a:solidFill>
                    <a:srgbClr val="5D2979"/>
                  </a:solidFill>
                  <a:latin typeface="Open Sans" panose="020B0606030504020204"/>
                </a:rPr>
                <a:t>10,000 Actions campaign</a:t>
              </a:r>
              <a:endParaRPr lang="en-US" sz="1700" b="1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6383" y="1726591"/>
            <a:ext cx="2504198" cy="2504198"/>
            <a:chOff x="6496383" y="1726591"/>
            <a:chExt cx="2504198" cy="250419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A761AE-36C5-D74E-B4B0-1F46071CBA94}"/>
                </a:ext>
              </a:extLst>
            </p:cNvPr>
            <p:cNvSpPr/>
            <p:nvPr/>
          </p:nvSpPr>
          <p:spPr>
            <a:xfrm>
              <a:off x="6496383" y="1726591"/>
              <a:ext cx="2504198" cy="250419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8828" y="2621559"/>
              <a:ext cx="2335008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rgbClr val="5D2979"/>
                  </a:solidFill>
                  <a:latin typeface="Open Sans"/>
                  <a:cs typeface="Open Sans"/>
                </a:rPr>
                <a:t>We recycle 35% of all the waste we produce</a:t>
              </a:r>
              <a:endParaRPr lang="en-US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92873" y="1726591"/>
            <a:ext cx="2504198" cy="2504198"/>
            <a:chOff x="9392873" y="1726591"/>
            <a:chExt cx="2504198" cy="250419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A761AE-36C5-D74E-B4B0-1F46071CBA94}"/>
                </a:ext>
              </a:extLst>
            </p:cNvPr>
            <p:cNvSpPr/>
            <p:nvPr/>
          </p:nvSpPr>
          <p:spPr>
            <a:xfrm>
              <a:off x="9392873" y="1726591"/>
              <a:ext cx="2504198" cy="250419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541030" y="2545999"/>
              <a:ext cx="220788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rgbClr val="5D2979"/>
                  </a:solidFill>
                  <a:latin typeface="Open Sans"/>
                  <a:cs typeface="Open Sans"/>
                </a:rPr>
                <a:t>We commit to the staged decarbonisation of our investment portfolio</a:t>
              </a:r>
              <a:endParaRPr lang="en-US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92509" y="4496390"/>
            <a:ext cx="1925986" cy="1925986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6785489" y="4496390"/>
            <a:ext cx="1925986" cy="1925986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067553" y="5087167"/>
            <a:ext cx="17758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Open Sans"/>
              </a:rPr>
              <a:t>between 2009 and 2017/18 we reduced our carbon emissions by 37%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0533" y="5238193"/>
            <a:ext cx="17758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Open Sans"/>
              </a:rPr>
              <a:t>we can increase this together!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/>
          <p:nvPr/>
        </p:nvCxnSpPr>
        <p:spPr>
          <a:xfrm>
            <a:off x="4851991" y="4230789"/>
            <a:ext cx="0" cy="288000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88998" y="4487566"/>
            <a:ext cx="1925986" cy="1925986"/>
            <a:chOff x="3888998" y="4487566"/>
            <a:chExt cx="1925986" cy="1925986"/>
          </a:xfrm>
        </p:grpSpPr>
        <p:sp>
          <p:nvSpPr>
            <p:cNvPr id="23" name="Oval 22"/>
            <p:cNvSpPr/>
            <p:nvPr/>
          </p:nvSpPr>
          <p:spPr>
            <a:xfrm>
              <a:off x="3888998" y="4487566"/>
              <a:ext cx="1925986" cy="1925986"/>
            </a:xfrm>
            <a:prstGeom prst="ellips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64043" y="5163917"/>
              <a:ext cx="1775897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/>
                  <a:cs typeface="Open Sans"/>
                </a:rPr>
                <a:t>the largest environmental sustainability initiative in higher education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2AC006-49BC-FD47-9842-ADDDA77FBDE6}"/>
              </a:ext>
            </a:extLst>
          </p:cNvPr>
          <p:cNvCxnSpPr/>
          <p:nvPr/>
        </p:nvCxnSpPr>
        <p:spPr>
          <a:xfrm>
            <a:off x="10644971" y="4217841"/>
            <a:ext cx="0" cy="288000"/>
          </a:xfrm>
          <a:prstGeom prst="line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681978" y="4487566"/>
            <a:ext cx="1925986" cy="1925986"/>
            <a:chOff x="9681978" y="4487566"/>
            <a:chExt cx="1925986" cy="1925986"/>
          </a:xfrm>
        </p:grpSpPr>
        <p:sp>
          <p:nvSpPr>
            <p:cNvPr id="28" name="Oval 27"/>
            <p:cNvSpPr/>
            <p:nvPr/>
          </p:nvSpPr>
          <p:spPr>
            <a:xfrm>
              <a:off x="9681978" y="4487566"/>
              <a:ext cx="1925986" cy="1925986"/>
            </a:xfrm>
            <a:prstGeom prst="ellips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57021" y="4884724"/>
              <a:ext cx="1775897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Open Sans"/>
                  <a:cs typeface="Open Sans"/>
                </a:rPr>
                <a:t>99% reduction in equity investments in fossil fuel reserves and extraction. Soon to eliminate all equity investments in this area</a:t>
              </a:r>
              <a:endParaRPr lang="en-US" sz="1200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7606935"/>
      </p:ext>
    </p:extLst>
  </p:cSld>
  <p:clrMapOvr>
    <a:masterClrMapping/>
  </p:clrMapOvr>
  <p:transition spd="slow" advTm="233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65992"/>
            <a:ext cx="10959008" cy="797337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How can you help?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4656" y="1744451"/>
            <a:ext cx="2309629" cy="2309629"/>
            <a:chOff x="4954657" y="1367094"/>
            <a:chExt cx="2309629" cy="2309629"/>
          </a:xfrm>
        </p:grpSpPr>
        <p:sp>
          <p:nvSpPr>
            <p:cNvPr id="6" name="Oval 5"/>
            <p:cNvSpPr/>
            <p:nvPr/>
          </p:nvSpPr>
          <p:spPr>
            <a:xfrm>
              <a:off x="4954657" y="1367094"/>
              <a:ext cx="2309629" cy="23096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851" y="2039966"/>
              <a:ext cx="2093240" cy="150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0" b="1" dirty="0">
                  <a:solidFill>
                    <a:schemeClr val="bg1"/>
                  </a:solidFill>
                  <a:latin typeface="Open Sans"/>
                  <a:cs typeface="Open Sans"/>
                </a:rPr>
                <a:t>1</a:t>
              </a:r>
              <a:r>
                <a:rPr lang="en-US" sz="1700" b="1" baseline="30000" dirty="0">
                  <a:solidFill>
                    <a:schemeClr val="bg1"/>
                  </a:solidFill>
                  <a:latin typeface="Open Sans"/>
                  <a:cs typeface="Open Sans"/>
                </a:rPr>
                <a:t>st</a:t>
              </a:r>
              <a:r>
                <a:rPr lang="en-US" sz="1700" b="1" dirty="0">
                  <a:solidFill>
                    <a:schemeClr val="bg1"/>
                  </a:solidFill>
                  <a:latin typeface="Open Sans"/>
                  <a:cs typeface="Open Sans"/>
                </a:rPr>
                <a:t> year student? Join the sustainability challenge and build your </a:t>
              </a:r>
              <a:r>
                <a:rPr lang="en-US" sz="1700" b="1" dirty="0" err="1">
                  <a:solidFill>
                    <a:schemeClr val="bg1"/>
                  </a:solidFill>
                  <a:latin typeface="Open Sans"/>
                  <a:cs typeface="Open Sans"/>
                </a:rPr>
                <a:t>Stellify</a:t>
              </a:r>
              <a:r>
                <a:rPr lang="en-US" sz="1700" b="1" dirty="0">
                  <a:solidFill>
                    <a:schemeClr val="bg1"/>
                  </a:solidFill>
                  <a:latin typeface="Open Sans"/>
                  <a:cs typeface="Open Sans"/>
                </a:rPr>
                <a:t> portfolio</a:t>
              </a:r>
              <a:endParaRPr lang="en-US" sz="17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663" y="1744451"/>
            <a:ext cx="2309629" cy="2309629"/>
            <a:chOff x="719663" y="1463328"/>
            <a:chExt cx="2309629" cy="2309629"/>
          </a:xfrm>
        </p:grpSpPr>
        <p:sp>
          <p:nvSpPr>
            <p:cNvPr id="8" name="Oval 7"/>
            <p:cNvSpPr/>
            <p:nvPr/>
          </p:nvSpPr>
          <p:spPr>
            <a:xfrm>
              <a:off x="719663" y="1463328"/>
              <a:ext cx="2309629" cy="23096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4546" y="2394270"/>
              <a:ext cx="209324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/>
                  <a:cs typeface="Open Sans"/>
                </a:rPr>
                <a:t>Make your halls more sustainable</a:t>
              </a:r>
              <a:endParaRPr lang="en-US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89650" y="1744451"/>
            <a:ext cx="2309629" cy="2309629"/>
            <a:chOff x="9189650" y="1367094"/>
            <a:chExt cx="2309629" cy="2309629"/>
          </a:xfrm>
        </p:grpSpPr>
        <p:sp>
          <p:nvSpPr>
            <p:cNvPr id="10" name="Oval 9"/>
            <p:cNvSpPr/>
            <p:nvPr/>
          </p:nvSpPr>
          <p:spPr>
            <a:xfrm>
              <a:off x="9189650" y="1367094"/>
              <a:ext cx="2309629" cy="23096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97844" y="2238945"/>
              <a:ext cx="2093240" cy="1107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/>
                  <a:cs typeface="Open Sans"/>
                </a:rPr>
                <a:t>Create an NUS Green Impact Team with Friends</a:t>
              </a:r>
              <a:endParaRPr lang="en-US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7159" y="4365104"/>
            <a:ext cx="2309629" cy="2309629"/>
            <a:chOff x="2711624" y="4100064"/>
            <a:chExt cx="2309629" cy="2309629"/>
          </a:xfrm>
        </p:grpSpPr>
        <p:sp>
          <p:nvSpPr>
            <p:cNvPr id="13" name="Oval 12"/>
            <p:cNvSpPr/>
            <p:nvPr/>
          </p:nvSpPr>
          <p:spPr>
            <a:xfrm>
              <a:off x="2711624" y="4100064"/>
              <a:ext cx="2309629" cy="23096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9093" y="4636857"/>
              <a:ext cx="209324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/>
                  <a:cs typeface="Open Sans"/>
                </a:rPr>
                <a:t>Download UMAPIT a free app for mapping urban species and biodiversity in Manchester</a:t>
              </a:r>
              <a:endParaRPr lang="en-US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72152" y="4365104"/>
            <a:ext cx="2309629" cy="2309629"/>
            <a:chOff x="7170747" y="4054379"/>
            <a:chExt cx="2309629" cy="2309629"/>
          </a:xfrm>
        </p:grpSpPr>
        <p:sp>
          <p:nvSpPr>
            <p:cNvPr id="17" name="Oval 16"/>
            <p:cNvSpPr/>
            <p:nvPr/>
          </p:nvSpPr>
          <p:spPr>
            <a:xfrm>
              <a:off x="7170747" y="4054379"/>
              <a:ext cx="2309629" cy="23096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8941" y="4886155"/>
              <a:ext cx="209324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/>
                  <a:cs typeface="Open Sans"/>
                </a:rPr>
                <a:t>Order proper recycling bins, and other recycling options</a:t>
              </a:r>
              <a:endParaRPr lang="en-US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9552376" y="4727830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/>
          <p:nvPr/>
        </p:nvCxnSpPr>
        <p:spPr>
          <a:xfrm>
            <a:off x="1874477" y="4054080"/>
            <a:ext cx="0" cy="710882"/>
          </a:xfrm>
          <a:prstGeom prst="line">
            <a:avLst/>
          </a:prstGeom>
          <a:ln w="254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>
            <a:stCxn id="10" idx="4"/>
          </p:cNvCxnSpPr>
          <p:nvPr/>
        </p:nvCxnSpPr>
        <p:spPr>
          <a:xfrm>
            <a:off x="10344465" y="4054080"/>
            <a:ext cx="7" cy="710882"/>
          </a:xfrm>
          <a:prstGeom prst="line">
            <a:avLst/>
          </a:prstGeom>
          <a:ln w="254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>
            <a:endCxn id="13" idx="0"/>
          </p:cNvCxnSpPr>
          <p:nvPr/>
        </p:nvCxnSpPr>
        <p:spPr>
          <a:xfrm>
            <a:off x="3991973" y="3566909"/>
            <a:ext cx="1" cy="798195"/>
          </a:xfrm>
          <a:prstGeom prst="line">
            <a:avLst/>
          </a:prstGeom>
          <a:ln w="254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/>
          <p:nvPr/>
        </p:nvCxnSpPr>
        <p:spPr>
          <a:xfrm>
            <a:off x="6109470" y="4054080"/>
            <a:ext cx="0" cy="710882"/>
          </a:xfrm>
          <a:prstGeom prst="line">
            <a:avLst/>
          </a:prstGeom>
          <a:ln w="254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62C90B-C2D0-1844-A158-796D202BB66B}"/>
              </a:ext>
            </a:extLst>
          </p:cNvPr>
          <p:cNvCxnSpPr/>
          <p:nvPr/>
        </p:nvCxnSpPr>
        <p:spPr>
          <a:xfrm>
            <a:off x="8226958" y="3577682"/>
            <a:ext cx="1" cy="798195"/>
          </a:xfrm>
          <a:prstGeom prst="line">
            <a:avLst/>
          </a:prstGeom>
          <a:ln w="254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082389" y="4727830"/>
            <a:ext cx="1584176" cy="1584176"/>
            <a:chOff x="1082389" y="4727830"/>
            <a:chExt cx="1584176" cy="1584176"/>
          </a:xfrm>
        </p:grpSpPr>
        <p:sp>
          <p:nvSpPr>
            <p:cNvPr id="28" name="Oval 27"/>
            <p:cNvSpPr/>
            <p:nvPr/>
          </p:nvSpPr>
          <p:spPr>
            <a:xfrm>
              <a:off x="1082389" y="4727830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82389" y="5257252"/>
              <a:ext cx="155147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Why not become an 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  <a:hlinkClick r:id="rId4"/>
                </a:rPr>
                <a:t>environmental rep 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for your halls?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99885" y="2060848"/>
            <a:ext cx="1584176" cy="1584176"/>
            <a:chOff x="3199885" y="2060848"/>
            <a:chExt cx="1584176" cy="1584176"/>
          </a:xfrm>
        </p:grpSpPr>
        <p:sp>
          <p:nvSpPr>
            <p:cNvPr id="15" name="Oval 14"/>
            <p:cNvSpPr/>
            <p:nvPr/>
          </p:nvSpPr>
          <p:spPr>
            <a:xfrm>
              <a:off x="3199885" y="2060848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6236" y="2675393"/>
              <a:ext cx="15514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Find out more about the app 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  <a:hlinkClick r:id="rId5"/>
                </a:rPr>
                <a:t>here</a:t>
              </a:r>
              <a:endParaRPr lang="en-US" sz="1200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17382" y="4727830"/>
            <a:ext cx="1584176" cy="1584176"/>
            <a:chOff x="5317382" y="4727830"/>
            <a:chExt cx="1584176" cy="1584176"/>
          </a:xfrm>
        </p:grpSpPr>
        <p:sp>
          <p:nvSpPr>
            <p:cNvPr id="29" name="Oval 28"/>
            <p:cNvSpPr/>
            <p:nvPr/>
          </p:nvSpPr>
          <p:spPr>
            <a:xfrm>
              <a:off x="5317382" y="4727830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3723" y="5340351"/>
              <a:ext cx="155147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Click 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  <a:hlinkClick r:id="rId6"/>
                </a:rPr>
                <a:t>here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 to help create a more sustainable world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434879" y="2060848"/>
            <a:ext cx="1598824" cy="1584176"/>
            <a:chOff x="7434879" y="2060848"/>
            <a:chExt cx="1598824" cy="1584176"/>
          </a:xfrm>
        </p:grpSpPr>
        <p:sp>
          <p:nvSpPr>
            <p:cNvPr id="27" name="Oval 26"/>
            <p:cNvSpPr/>
            <p:nvPr/>
          </p:nvSpPr>
          <p:spPr>
            <a:xfrm>
              <a:off x="7434879" y="2060848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82227" y="2673391"/>
              <a:ext cx="15514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</a:rPr>
                <a:t>Contact Manchester City Council </a:t>
              </a:r>
              <a:r>
                <a:rPr lang="en-US" sz="1200" dirty="0">
                  <a:solidFill>
                    <a:srgbClr val="5D2979"/>
                  </a:solidFill>
                  <a:latin typeface="Open Sans"/>
                  <a:cs typeface="Open Sans"/>
                  <a:hlinkClick r:id="rId7"/>
                </a:rPr>
                <a:t>here</a:t>
              </a:r>
              <a:endParaRPr lang="en-US" sz="1200" dirty="0">
                <a:solidFill>
                  <a:srgbClr val="5D2979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585076" y="5307552"/>
            <a:ext cx="15514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D2979"/>
                </a:solidFill>
                <a:latin typeface="Open Sans"/>
                <a:cs typeface="Open Sans"/>
              </a:rPr>
              <a:t>Contact the ES team on es@manchester.ac.uk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949220"/>
      </p:ext>
    </p:extLst>
  </p:cSld>
  <p:clrMapOvr>
    <a:masterClrMapping/>
  </p:clrMapOvr>
  <p:transition spd="slow" advTm="2667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|2.8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0.8|3|1.1|0.8|2.9|1.3|0.9|2.5|1.2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5|2.8|0.9|0.5|2.6|0.8|0.4|2.7|1|0.5|2.7|0.9|0.5|0.9"/>
</p:tagLst>
</file>

<file path=ppt/theme/theme1.xml><?xml version="1.0" encoding="utf-8"?>
<a:theme xmlns:a="http://schemas.openxmlformats.org/drawingml/2006/main" name="Office Theme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DEO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325</Words>
  <Application>Microsoft Office PowerPoint</Application>
  <PresentationFormat>Widescreen</PresentationFormat>
  <Paragraphs>35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VIDEO</vt:lpstr>
      <vt:lpstr>Our commitment to environmental sustainability</vt:lpstr>
      <vt:lpstr>PowerPoint Presentation</vt:lpstr>
      <vt:lpstr>What is the University of Manchester doing?</vt:lpstr>
      <vt:lpstr>How can you help?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Dimitris Papadimitriou</cp:lastModifiedBy>
  <cp:revision>155</cp:revision>
  <dcterms:created xsi:type="dcterms:W3CDTF">2012-06-12T15:56:20Z</dcterms:created>
  <dcterms:modified xsi:type="dcterms:W3CDTF">2020-05-18T07:51:47Z</dcterms:modified>
</cp:coreProperties>
</file>