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52" r:id="rId5"/>
    <p:sldMasterId id="2147483662" r:id="rId6"/>
    <p:sldMasterId id="2147483693" r:id="rId7"/>
    <p:sldMasterId id="2147483698" r:id="rId8"/>
    <p:sldMasterId id="2147483665" r:id="rId9"/>
    <p:sldMasterId id="2147483704" r:id="rId10"/>
    <p:sldMasterId id="2147483719" r:id="rId11"/>
    <p:sldMasterId id="2147483741" r:id="rId12"/>
  </p:sldMasterIdLst>
  <p:notesMasterIdLst>
    <p:notesMasterId r:id="rId48"/>
  </p:notesMasterIdLst>
  <p:handoutMasterIdLst>
    <p:handoutMasterId r:id="rId49"/>
  </p:handoutMasterIdLst>
  <p:sldIdLst>
    <p:sldId id="430" r:id="rId13"/>
    <p:sldId id="281" r:id="rId14"/>
    <p:sldId id="280" r:id="rId15"/>
    <p:sldId id="350" r:id="rId16"/>
    <p:sldId id="278" r:id="rId17"/>
    <p:sldId id="351" r:id="rId18"/>
    <p:sldId id="283" r:id="rId19"/>
    <p:sldId id="259" r:id="rId20"/>
    <p:sldId id="282" r:id="rId21"/>
    <p:sldId id="291" r:id="rId22"/>
    <p:sldId id="377" r:id="rId23"/>
    <p:sldId id="354" r:id="rId24"/>
    <p:sldId id="355" r:id="rId25"/>
    <p:sldId id="356" r:id="rId26"/>
    <p:sldId id="357" r:id="rId27"/>
    <p:sldId id="380" r:id="rId28"/>
    <p:sldId id="358" r:id="rId29"/>
    <p:sldId id="378" r:id="rId30"/>
    <p:sldId id="361" r:id="rId31"/>
    <p:sldId id="362" r:id="rId32"/>
    <p:sldId id="363" r:id="rId33"/>
    <p:sldId id="453" r:id="rId34"/>
    <p:sldId id="454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2" r:id="rId46"/>
    <p:sldId id="452" r:id="rId4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AB7D0A-7807-17F7-8D65-61EE0CE6FFCE}" name="Rachel Horsfall" initials="RH" userId="S::Rachel.Horsfall@jisc.ac.uk::01ee7d5e-db6a-4659-9af8-eda7d4136131" providerId="AD"/>
  <p188:author id="{94C30D0D-D765-35C9-F921-82BBD66487AD}" name="Jane Mooney" initials="JM" userId="S::jane.mooney@manchester.ac.uk::5348aa3c-9bea-459c-a4b5-44e0db950f89" providerId="AD"/>
  <p188:author id="{B9722F0D-04A3-D4F5-872C-B405246A2F2D}" name="Mark Langer-Crame" initials="ML" userId="S::mark.langer-crame@jisc.ac.uk::6ec005be-9392-41a7-be3e-e5bf6434789f" providerId="AD"/>
  <p188:author id="{F2C7E91E-D8D9-A966-E556-EACFBFB0220A}" name="Leonne Bryan" initials="LB" userId="S::leonne.bryan@manchester.ac.uk::b65aa160-d1e9-49d0-8666-38b05cc72bfe" providerId="AD"/>
  <p188:author id="{DD3D191F-1102-90C5-13C2-26D77423642B}" name="Lara Curtin" initials="LC" userId="S::lara.curtin@manchester.ac.uk::30c83d12-11ca-4cb8-8058-a8cdd215c197" providerId="AD"/>
  <p188:author id="{EA24F67E-F442-4FBC-7986-DA11E48D4E07}" name="Robert Webb" initials="RW" userId="S::robert.webb-2@manchester.ac.uk::67ea6c2a-22d8-4aa8-8b7e-6afee7c11a66" providerId="AD"/>
  <p188:author id="{9DFAC089-6305-BAFC-78DA-3AB9A96A175D}" name="Caroline Bowsher" initials="CB" userId="S::caroline.bowsher@manchester.ac.uk::3919152b-8efa-4827-b9a5-504286e4066c" providerId="AD"/>
  <p188:author id="{19F55DEB-AC73-BD0D-27AD-4802A3C49BF7}" name="Evelin Peil" initials="EP" userId="S::evelin.peil@manchester.ac.uk::4844a2d3-3884-44ef-929a-715b720c2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Horsfall" initials="RH" lastIdx="34" clrIdx="0">
    <p:extLst>
      <p:ext uri="{19B8F6BF-5375-455C-9EA6-DF929625EA0E}">
        <p15:presenceInfo xmlns:p15="http://schemas.microsoft.com/office/powerpoint/2012/main" userId="S::Rachel.Horsfall@jisc.ac.uk::01ee7d5e-db6a-4659-9af8-eda7d4136131" providerId="AD"/>
      </p:ext>
    </p:extLst>
  </p:cmAuthor>
  <p:cmAuthor id="2" name="Clare Killen" initials="CK" lastIdx="30" clrIdx="1">
    <p:extLst>
      <p:ext uri="{19B8F6BF-5375-455C-9EA6-DF929625EA0E}">
        <p15:presenceInfo xmlns:p15="http://schemas.microsoft.com/office/powerpoint/2012/main" userId="S::clare.killen@jisc.ac.uk::a00f7c11-7611-48fa-9026-8645f644ffc1" providerId="AD"/>
      </p:ext>
    </p:extLst>
  </p:cmAuthor>
  <p:cmAuthor id="3" name="Mark Langer-Crame" initials="ML" lastIdx="7" clrIdx="2">
    <p:extLst>
      <p:ext uri="{19B8F6BF-5375-455C-9EA6-DF929625EA0E}">
        <p15:presenceInfo xmlns:p15="http://schemas.microsoft.com/office/powerpoint/2012/main" userId="S::mark.langer-crame@jisc.ac.uk::6ec005be-9392-41a7-be3e-e5bf643478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6D2077"/>
    <a:srgbClr val="F8A900"/>
    <a:srgbClr val="A74977"/>
    <a:srgbClr val="8E1558"/>
    <a:srgbClr val="00857D"/>
    <a:srgbClr val="0D224C"/>
    <a:srgbClr val="007FB3"/>
    <a:srgbClr val="2A4898"/>
    <a:srgbClr val="003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32192-0F56-4912-96CF-3F7A2E11BBED}" v="1" dt="2024-12-11T16:09:29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8" y="72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handoutMaster" Target="handoutMasters/handoutMaster1.xml"/><Relationship Id="rId57" Type="http://schemas.microsoft.com/office/2018/10/relationships/authors" Target="author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ebb" userId="67ea6c2a-22d8-4aa8-8b7e-6afee7c11a66" providerId="ADAL" clId="{FA932192-0F56-4912-96CF-3F7A2E11BBED}"/>
    <pc:docChg chg="modSld">
      <pc:chgData name="Robert Webb" userId="67ea6c2a-22d8-4aa8-8b7e-6afee7c11a66" providerId="ADAL" clId="{FA932192-0F56-4912-96CF-3F7A2E11BBED}" dt="2024-12-11T16:09:10.230" v="1" actId="114"/>
      <pc:docMkLst>
        <pc:docMk/>
      </pc:docMkLst>
      <pc:sldChg chg="modSp mod">
        <pc:chgData name="Robert Webb" userId="67ea6c2a-22d8-4aa8-8b7e-6afee7c11a66" providerId="ADAL" clId="{FA932192-0F56-4912-96CF-3F7A2E11BBED}" dt="2024-12-11T16:09:10.230" v="1" actId="114"/>
        <pc:sldMkLst>
          <pc:docMk/>
          <pc:sldMk cId="2463753252" sldId="452"/>
        </pc:sldMkLst>
        <pc:spChg chg="mod">
          <ac:chgData name="Robert Webb" userId="67ea6c2a-22d8-4aa8-8b7e-6afee7c11a66" providerId="ADAL" clId="{FA932192-0F56-4912-96CF-3F7A2E11BBED}" dt="2024-12-11T16:09:10.230" v="1" actId="114"/>
          <ac:spMkLst>
            <pc:docMk/>
            <pc:sldMk cId="2463753252" sldId="452"/>
            <ac:spMk id="7" creationId="{CA455DE6-C656-4C0B-4D04-BA94A2C1B4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1"/>
          <c:order val="0"/>
          <c:spPr>
            <a:ln w="12700" cap="flat" cmpd="sng" algn="ctr">
              <a:solidFill>
                <a:srgbClr val="E97132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'Key metrics summary (slide 4)'!$C$8:$C$16</c:f>
              <c:strCache>
                <c:ptCount val="9"/>
                <c:pt idx="0">
                  <c:v>Supported to use own devices</c:v>
                </c:pt>
                <c:pt idx="1">
                  <c:v>Support access to online platforms/services off campus</c:v>
                </c:pt>
                <c:pt idx="2">
                  <c:v>Comfortable how their (and student/learner) data was collected/used</c:v>
                </c:pt>
                <c:pt idx="3">
                  <c:v>Quality of the digital working environment</c:v>
                </c:pt>
                <c:pt idx="4">
                  <c:v>Engaging and motivating digital resources</c:v>
                </c:pt>
                <c:pt idx="5">
                  <c:v>Use of digital technologies in their work was convenient</c:v>
                </c:pt>
                <c:pt idx="6">
                  <c:v>Quality of digital working experience </c:v>
                </c:pt>
                <c:pt idx="7">
                  <c:v>Provided formal recognition, accreditation/certification for digital skills </c:v>
                </c:pt>
                <c:pt idx="8">
                  <c:v>Supported to work effectively using technology</c:v>
                </c:pt>
              </c:strCache>
            </c:strRef>
          </c:cat>
          <c:val>
            <c:numRef>
              <c:f>'Key metrics summary (slide 4)'!$D$8:$D$16</c:f>
              <c:numCache>
                <c:formatCode>0%</c:formatCode>
                <c:ptCount val="9"/>
                <c:pt idx="0">
                  <c:v>0.56999999999999995</c:v>
                </c:pt>
                <c:pt idx="1">
                  <c:v>0.71</c:v>
                </c:pt>
                <c:pt idx="2">
                  <c:v>0.38</c:v>
                </c:pt>
                <c:pt idx="3">
                  <c:v>0.68</c:v>
                </c:pt>
                <c:pt idx="4">
                  <c:v>0.31</c:v>
                </c:pt>
                <c:pt idx="5">
                  <c:v>0.77</c:v>
                </c:pt>
                <c:pt idx="6">
                  <c:v>0.73</c:v>
                </c:pt>
                <c:pt idx="7">
                  <c:v>0.08</c:v>
                </c:pt>
                <c:pt idx="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0-4B26-9825-9F612BF7E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082816"/>
        <c:axId val="693084512"/>
      </c:radarChart>
      <c:catAx>
        <c:axId val="69308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93084512"/>
        <c:crosses val="autoZero"/>
        <c:auto val="1"/>
        <c:lblAlgn val="ctr"/>
        <c:lblOffset val="100"/>
        <c:noMultiLvlLbl val="0"/>
      </c:catAx>
      <c:valAx>
        <c:axId val="6930845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93082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400" b="0">
                <a:latin typeface="Effra" panose="020B0603020203020204"/>
              </a:rPr>
              <a:t>How much do you agree that use of digital technologies in your work:</a:t>
            </a:r>
            <a:endParaRPr lang="en-GB" sz="1400" b="0">
              <a:latin typeface="Effra" panose="020B0603020203020204"/>
            </a:endParaRPr>
          </a:p>
        </c:rich>
      </c:tx>
      <c:layout>
        <c:manualLayout>
          <c:xMode val="edge"/>
          <c:yMode val="edge"/>
          <c:x val="0.16813825567189322"/>
          <c:y val="2.9236614256194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'Learning online (slide 23)'!$G$7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23)'!$F$8:$F$12</c:f>
              <c:strCache>
                <c:ptCount val="5"/>
                <c:pt idx="0">
                  <c:v>Is convenient for you?</c:v>
                </c:pt>
                <c:pt idx="1">
                  <c:v>Allows you to work in the ways that you prefer?</c:v>
                </c:pt>
                <c:pt idx="2">
                  <c:v>Enables you to make good progress in your work?</c:v>
                </c:pt>
                <c:pt idx="3">
                  <c:v>Makes you feel part of a community of staff and students?</c:v>
                </c:pt>
                <c:pt idx="4">
                  <c:v>Allows you to assess students/learners fairly?</c:v>
                </c:pt>
              </c:strCache>
            </c:strRef>
          </c:cat>
          <c:val>
            <c:numRef>
              <c:f>'Learning online (slide 23)'!$G$8:$G$12</c:f>
              <c:numCache>
                <c:formatCode>0%</c:formatCode>
                <c:ptCount val="5"/>
                <c:pt idx="0">
                  <c:v>0.77094972067039103</c:v>
                </c:pt>
                <c:pt idx="1">
                  <c:v>0.7528089887640449</c:v>
                </c:pt>
                <c:pt idx="2">
                  <c:v>0.702247191011236</c:v>
                </c:pt>
                <c:pt idx="3">
                  <c:v>0.47457627118644069</c:v>
                </c:pt>
                <c:pt idx="4">
                  <c:v>0.24539877300613497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A-4787-8382-B034886458C3}"/>
            </c:ext>
          </c:extLst>
        </c:ser>
        <c:ser>
          <c:idx val="1"/>
          <c:order val="1"/>
          <c:tx>
            <c:strRef>
              <c:f>'Learning online (slide 23)'!$H$7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8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23)'!$F$8:$F$12</c:f>
              <c:strCache>
                <c:ptCount val="5"/>
                <c:pt idx="0">
                  <c:v>Is convenient for you?</c:v>
                </c:pt>
                <c:pt idx="1">
                  <c:v>Allows you to work in the ways that you prefer?</c:v>
                </c:pt>
                <c:pt idx="2">
                  <c:v>Enables you to make good progress in your work?</c:v>
                </c:pt>
                <c:pt idx="3">
                  <c:v>Makes you feel part of a community of staff and students?</c:v>
                </c:pt>
                <c:pt idx="4">
                  <c:v>Allows you to assess students/learners fairly?</c:v>
                </c:pt>
              </c:strCache>
            </c:strRef>
          </c:cat>
          <c:val>
            <c:numRef>
              <c:f>'Learning online (slide 23)'!$H$8:$H$12</c:f>
              <c:numCache>
                <c:formatCode>0%</c:formatCode>
                <c:ptCount val="5"/>
                <c:pt idx="0">
                  <c:v>0.19553072625698323</c:v>
                </c:pt>
                <c:pt idx="1">
                  <c:v>0.1853932584269663</c:v>
                </c:pt>
                <c:pt idx="2">
                  <c:v>0.23595505617977527</c:v>
                </c:pt>
                <c:pt idx="3">
                  <c:v>0.41807909604519772</c:v>
                </c:pt>
                <c:pt idx="4">
                  <c:v>0.70552147239263807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A-4787-8382-B034886458C3}"/>
            </c:ext>
          </c:extLst>
        </c:ser>
        <c:ser>
          <c:idx val="2"/>
          <c:order val="2"/>
          <c:tx>
            <c:strRef>
              <c:f>'Learning online (slide 23)'!$I$7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0E2841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23)'!$F$8:$F$12</c:f>
              <c:strCache>
                <c:ptCount val="5"/>
                <c:pt idx="0">
                  <c:v>Is convenient for you?</c:v>
                </c:pt>
                <c:pt idx="1">
                  <c:v>Allows you to work in the ways that you prefer?</c:v>
                </c:pt>
                <c:pt idx="2">
                  <c:v>Enables you to make good progress in your work?</c:v>
                </c:pt>
                <c:pt idx="3">
                  <c:v>Makes you feel part of a community of staff and students?</c:v>
                </c:pt>
                <c:pt idx="4">
                  <c:v>Allows you to assess students/learners fairly?</c:v>
                </c:pt>
              </c:strCache>
            </c:strRef>
          </c:cat>
          <c:val>
            <c:numRef>
              <c:f>'Learning online (slide 23)'!$I$8:$I$12</c:f>
              <c:numCache>
                <c:formatCode>0%</c:formatCode>
                <c:ptCount val="5"/>
                <c:pt idx="0">
                  <c:v>3.3519553072625698E-2</c:v>
                </c:pt>
                <c:pt idx="1">
                  <c:v>6.1797752808988762E-2</c:v>
                </c:pt>
                <c:pt idx="2">
                  <c:v>6.1797752808988762E-2</c:v>
                </c:pt>
                <c:pt idx="3">
                  <c:v>0.10734463276836158</c:v>
                </c:pt>
                <c:pt idx="4">
                  <c:v>4.9079754601226995E-2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A-4787-8382-B03488645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71174114090191"/>
          <c:y val="0.92430459553347721"/>
          <c:w val="0.25175368067248799"/>
          <c:h val="5.50037323757596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How much do you agree you were given the chance to be involved in decisions about your digital experience?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26)'!$E$7</c:f>
              <c:strCache>
                <c:ptCount val="1"/>
                <c:pt idx="0">
                  <c:v>How much do you agree you were given the chance to be involved in decisions about your digital experience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26)'!$D$8:$D$10</c:f>
              <c:strCache>
                <c:ptCount val="3"/>
                <c:pt idx="0">
                  <c:v>Agree</c:v>
                </c:pt>
                <c:pt idx="1">
                  <c:v>Neutral </c:v>
                </c:pt>
                <c:pt idx="2">
                  <c:v>Disagree</c:v>
                </c:pt>
              </c:strCache>
            </c:strRef>
          </c:cat>
          <c:val>
            <c:numRef>
              <c:f>'Quality online learn (slide 26)'!$E$8:$E$10</c:f>
              <c:numCache>
                <c:formatCode>0%</c:formatCode>
                <c:ptCount val="3"/>
                <c:pt idx="0">
                  <c:v>0.28813559322033899</c:v>
                </c:pt>
                <c:pt idx="1">
                  <c:v>0.48022598870056499</c:v>
                </c:pt>
                <c:pt idx="2">
                  <c:v>0.23163841807909605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FA-ABBA-4B0DD297C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>
                <a:latin typeface="Effra" panose="020B0603020203020204"/>
              </a:rPr>
              <a:t>Overall, how would you rate the quality of the digital working experience on your course?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772817974230084E-2"/>
          <c:y val="0.16950140909977135"/>
          <c:w val="0.96578347873517911"/>
          <c:h val="0.73852212906999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27)'!$E$7</c:f>
              <c:strCache>
                <c:ptCount val="1"/>
                <c:pt idx="0">
                  <c:v>Overall, how would you rate the quality of the digital working experience on your course?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27)'!$D$8:$D$14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'Quality online learn (slide 27)'!$E$8:$E$14</c:f>
              <c:numCache>
                <c:formatCode>0%</c:formatCode>
                <c:ptCount val="7"/>
                <c:pt idx="0">
                  <c:v>5.5865921787709499E-3</c:v>
                </c:pt>
                <c:pt idx="1">
                  <c:v>0.16201117318435754</c:v>
                </c:pt>
                <c:pt idx="2">
                  <c:v>0.55865921787709494</c:v>
                </c:pt>
                <c:pt idx="3">
                  <c:v>0.19553072625698323</c:v>
                </c:pt>
                <c:pt idx="4">
                  <c:v>7.2625698324022353E-2</c:v>
                </c:pt>
                <c:pt idx="5">
                  <c:v>5.5865921787709499E-3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7-4808-9B8D-121932404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 sz="1200">
                <a:latin typeface="Effra" panose="020B0603020203020204"/>
              </a:rPr>
              <a:t>Which of these skills has </a:t>
            </a:r>
            <a:r>
              <a:rPr lang="en-US" sz="1200" b="0" i="0" u="none" strike="noStrike" kern="1200" cap="none" spc="20" baseline="0">
                <a:solidFill>
                  <a:prstClr val="black"/>
                </a:solidFill>
                <a:latin typeface="Effra" panose="020B0603020203020204"/>
              </a:rPr>
              <a:t>the University</a:t>
            </a:r>
            <a:r>
              <a:rPr lang="en-GB" sz="1200">
                <a:latin typeface="Effra" panose="020B0603020203020204"/>
              </a:rPr>
              <a:t> provided support or training for? (tick all that apply)</a:t>
            </a:r>
          </a:p>
        </c:rich>
      </c:tx>
      <c:layout>
        <c:manualLayout>
          <c:xMode val="edge"/>
          <c:yMode val="edge"/>
          <c:x val="0.15038804186291549"/>
          <c:y val="1.60249297285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'Skills help (slide 29)'!$E$9:$E$23</c:f>
              <c:strCache>
                <c:ptCount val="15"/>
                <c:pt idx="0">
                  <c:v>Basic IT skills</c:v>
                </c:pt>
                <c:pt idx="1">
                  <c:v>Working online</c:v>
                </c:pt>
                <c:pt idx="2">
                  <c:v>Specialist software for your subject/role</c:v>
                </c:pt>
                <c:pt idx="3">
                  <c:v>Handling digital information, data and media</c:v>
                </c:pt>
                <c:pt idx="4">
                  <c:v>Data analysis</c:v>
                </c:pt>
                <c:pt idx="5">
                  <c:v>Coding or scripting</c:v>
                </c:pt>
                <c:pt idx="6">
                  <c:v>Appropriate use of artificial intelligence tools</c:v>
                </c:pt>
                <c:pt idx="7">
                  <c:v>Creating accessible digital content</c:v>
                </c:pt>
                <c:pt idx="8">
                  <c:v>Managing social media or public web pages</c:v>
                </c:pt>
                <c:pt idx="9">
                  <c:v>Supporting digital assessments</c:v>
                </c:pt>
                <c:pt idx="10">
                  <c:v>Online publishing</c:v>
                </c:pt>
                <c:pt idx="11">
                  <c:v>Behaving safely and respectfully online</c:v>
                </c:pt>
                <c:pt idx="12">
                  <c:v>Keeping data secure</c:v>
                </c:pt>
                <c:pt idx="13">
                  <c:v>Digital copyright, IPR and licensing</c:v>
                </c:pt>
                <c:pt idx="14">
                  <c:v>None of these</c:v>
                </c:pt>
              </c:strCache>
            </c:strRef>
          </c:cat>
          <c:val>
            <c:numRef>
              <c:f>'Skills help (slide 29)'!$F$9:$F$23</c:f>
              <c:numCache>
                <c:formatCode>0%</c:formatCode>
                <c:ptCount val="15"/>
                <c:pt idx="0">
                  <c:v>0.55232558139534882</c:v>
                </c:pt>
                <c:pt idx="1">
                  <c:v>0.38953488372093026</c:v>
                </c:pt>
                <c:pt idx="2">
                  <c:v>0.36046511627906974</c:v>
                </c:pt>
                <c:pt idx="3">
                  <c:v>0.55813953488372092</c:v>
                </c:pt>
                <c:pt idx="4">
                  <c:v>0.11627906976744186</c:v>
                </c:pt>
                <c:pt idx="5">
                  <c:v>4.6511627906976744E-2</c:v>
                </c:pt>
                <c:pt idx="6">
                  <c:v>0.12209302325581395</c:v>
                </c:pt>
                <c:pt idx="7">
                  <c:v>0.21511627906976744</c:v>
                </c:pt>
                <c:pt idx="8">
                  <c:v>0.12209302325581395</c:v>
                </c:pt>
                <c:pt idx="9">
                  <c:v>9.8837209302325577E-2</c:v>
                </c:pt>
                <c:pt idx="10">
                  <c:v>6.3953488372093026E-2</c:v>
                </c:pt>
                <c:pt idx="11">
                  <c:v>0.33139534883720928</c:v>
                </c:pt>
                <c:pt idx="12">
                  <c:v>0.67441860465116277</c:v>
                </c:pt>
                <c:pt idx="13">
                  <c:v>0.11627906976744186</c:v>
                </c:pt>
                <c:pt idx="14">
                  <c:v>8.1395348837209308E-2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2-423F-AAB4-61057983D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 b="0">
                <a:latin typeface="Effra" panose="020B0603020203020204"/>
              </a:rPr>
              <a:t>How much do you agree that </a:t>
            </a:r>
            <a:r>
              <a:rPr lang="en-US" sz="1200" b="0" i="0" u="none" strike="noStrike" kern="1200" baseline="0">
                <a:solidFill>
                  <a:prstClr val="black"/>
                </a:solidFill>
                <a:latin typeface="Effra" panose="020B0603020203020204"/>
              </a:rPr>
              <a:t>the University </a:t>
            </a:r>
            <a:r>
              <a:rPr lang="en-US" sz="1200" b="0">
                <a:latin typeface="Effra" panose="020B0603020203020204"/>
              </a:rPr>
              <a:t>provided:</a:t>
            </a:r>
            <a:endParaRPr lang="en-GB" sz="1200" b="0">
              <a:latin typeface="Effra" panose="020B0603020203020204"/>
            </a:endParaRPr>
          </a:p>
        </c:rich>
      </c:tx>
      <c:layout>
        <c:manualLayout>
          <c:xMode val="edge"/>
          <c:yMode val="edge"/>
          <c:x val="0.32663794605639568"/>
          <c:y val="2.6862248323015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'Digital skills (slide 30)'!$G$7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8E15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30)'!$F$8:$F$12</c:f>
              <c:strCache>
                <c:ptCount val="5"/>
                <c:pt idx="0">
                  <c:v>Guidance about the digital skills needed in your job role?</c:v>
                </c:pt>
                <c:pt idx="1">
                  <c:v>An assessment of your digital skills and training needs?</c:v>
                </c:pt>
                <c:pt idx="2">
                  <c:v>Time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30)'!$G$8:$G$12</c:f>
              <c:numCache>
                <c:formatCode>0%</c:formatCode>
                <c:ptCount val="5"/>
                <c:pt idx="0">
                  <c:v>0.3559322033898305</c:v>
                </c:pt>
                <c:pt idx="1">
                  <c:v>0.20903954802259886</c:v>
                </c:pt>
                <c:pt idx="2">
                  <c:v>0.26704545454545453</c:v>
                </c:pt>
                <c:pt idx="3">
                  <c:v>7.9545454545454544E-2</c:v>
                </c:pt>
                <c:pt idx="4">
                  <c:v>0.24431818181818182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E-443F-B768-CCAA0131AD90}"/>
            </c:ext>
          </c:extLst>
        </c:ser>
        <c:ser>
          <c:idx val="1"/>
          <c:order val="1"/>
          <c:tx>
            <c:strRef>
              <c:f>'Digital skills (slide 30)'!$H$7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30)'!$F$8:$F$12</c:f>
              <c:strCache>
                <c:ptCount val="5"/>
                <c:pt idx="0">
                  <c:v>Guidance about the digital skills needed in your job role?</c:v>
                </c:pt>
                <c:pt idx="1">
                  <c:v>An assessment of your digital skills and training needs?</c:v>
                </c:pt>
                <c:pt idx="2">
                  <c:v>Time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30)'!$H$8:$H$12</c:f>
              <c:numCache>
                <c:formatCode>0%</c:formatCode>
                <c:ptCount val="5"/>
                <c:pt idx="0">
                  <c:v>0.35028248587570621</c:v>
                </c:pt>
                <c:pt idx="1">
                  <c:v>0.31638418079096048</c:v>
                </c:pt>
                <c:pt idx="2">
                  <c:v>0.33522727272727271</c:v>
                </c:pt>
                <c:pt idx="3">
                  <c:v>0.39772727272727271</c:v>
                </c:pt>
                <c:pt idx="4">
                  <c:v>0.43181818181818182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E-443F-B768-CCAA0131AD90}"/>
            </c:ext>
          </c:extLst>
        </c:ser>
        <c:ser>
          <c:idx val="2"/>
          <c:order val="2"/>
          <c:tx>
            <c:strRef>
              <c:f>'Digital skills (slide 30)'!$I$7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0E2841">
                <a:lumMod val="90000"/>
                <a:lumOff val="1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30)'!$F$8:$F$12</c:f>
              <c:strCache>
                <c:ptCount val="5"/>
                <c:pt idx="0">
                  <c:v>Guidance about the digital skills needed in your job role?</c:v>
                </c:pt>
                <c:pt idx="1">
                  <c:v>An assessment of your digital skills and training needs?</c:v>
                </c:pt>
                <c:pt idx="2">
                  <c:v>Time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30)'!$I$8:$I$12</c:f>
              <c:numCache>
                <c:formatCode>0%</c:formatCode>
                <c:ptCount val="5"/>
                <c:pt idx="0">
                  <c:v>0.29378531073446329</c:v>
                </c:pt>
                <c:pt idx="1">
                  <c:v>0.47457627118644069</c:v>
                </c:pt>
                <c:pt idx="2">
                  <c:v>0.39772727272727271</c:v>
                </c:pt>
                <c:pt idx="3">
                  <c:v>0.52272727272727271</c:v>
                </c:pt>
                <c:pt idx="4">
                  <c:v>0.32386363636363635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0E-443F-B768-CCAA0131A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43656594187863"/>
          <c:y val="0.91742355972449285"/>
          <c:w val="0.22456018815719461"/>
          <c:h val="5.836566656290621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/>
              <a:t>Who or where do you go for help with digital skills? (tick all that apply)</a:t>
            </a:r>
          </a:p>
        </c:rich>
      </c:tx>
      <c:layout>
        <c:manualLayout>
          <c:xMode val="edge"/>
          <c:yMode val="edge"/>
          <c:x val="0.18833513991095477"/>
          <c:y val="1.9592532955429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6389153748541698"/>
          <c:y val="0.11510856273570043"/>
          <c:w val="0.41625701443883778"/>
          <c:h val="0.846110604489637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'Online help (slide 31)'!$E$9:$E$18</c:f>
              <c:strCache>
                <c:ptCount val="10"/>
                <c:pt idx="0">
                  <c:v>Department or team leader</c:v>
                </c:pt>
                <c:pt idx="1">
                  <c:v>Colleagues</c:v>
                </c:pt>
                <c:pt idx="2">
                  <c:v>Library/learning resources staff</c:v>
                </c:pt>
                <c:pt idx="3">
                  <c:v>IT staff</c:v>
                </c:pt>
                <c:pt idx="4">
                  <c:v>Teaching and learning/e-learning staff and/or technicians</c:v>
                </c:pt>
                <c:pt idx="5">
                  <c:v>Other professional staff</c:v>
                </c:pt>
                <c:pt idx="6">
                  <c:v>Friends and family</c:v>
                </c:pt>
                <c:pt idx="7">
                  <c:v>Artificial intelligence and tools likely to include AI </c:v>
                </c:pt>
                <c:pt idx="8">
                  <c:v>Online videos and resources </c:v>
                </c:pt>
                <c:pt idx="9">
                  <c:v>Other</c:v>
                </c:pt>
              </c:strCache>
            </c:strRef>
          </c:cat>
          <c:val>
            <c:numRef>
              <c:f>'Online help (slide 31)'!$F$9:$F$18</c:f>
              <c:numCache>
                <c:formatCode>0%</c:formatCode>
                <c:ptCount val="10"/>
                <c:pt idx="0">
                  <c:v>0.2752808988764045</c:v>
                </c:pt>
                <c:pt idx="1">
                  <c:v>0.7696629213483146</c:v>
                </c:pt>
                <c:pt idx="2">
                  <c:v>0.1404494382022472</c:v>
                </c:pt>
                <c:pt idx="3">
                  <c:v>0.43820224719101125</c:v>
                </c:pt>
                <c:pt idx="4">
                  <c:v>0.2696629213483146</c:v>
                </c:pt>
                <c:pt idx="5">
                  <c:v>0.23595505617977527</c:v>
                </c:pt>
                <c:pt idx="6">
                  <c:v>0.23595505617977527</c:v>
                </c:pt>
                <c:pt idx="7">
                  <c:v>0.1348314606741573</c:v>
                </c:pt>
                <c:pt idx="8">
                  <c:v>0.7808988764044944</c:v>
                </c:pt>
                <c:pt idx="9">
                  <c:v>2.8089887640449437E-2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9-40B2-96C5-661C72D6A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Overall, how well does</a:t>
            </a:r>
            <a:r>
              <a:rPr lang="en-US" sz="1200" baseline="0">
                <a:latin typeface="Effra" panose="020B0603020203020204"/>
              </a:rPr>
              <a:t> the University</a:t>
            </a:r>
            <a:r>
              <a:rPr lang="en-US" sz="1200">
                <a:latin typeface="Effra" panose="020B0603020203020204"/>
              </a:rPr>
              <a:t> support you to work effectively using technology?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'Support learn (slide 32)'!$E$7</c:f>
              <c:strCache>
                <c:ptCount val="1"/>
                <c:pt idx="0">
                  <c:v>Overall, how well do we support you to work effectively using technology?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learn (slide 32)'!$D$8:$D$14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'Support learn (slide 32)'!$E$8:$E$14</c:f>
              <c:numCache>
                <c:formatCode>0%</c:formatCode>
                <c:ptCount val="7"/>
                <c:pt idx="0">
                  <c:v>5.5555555555555558E-3</c:v>
                </c:pt>
                <c:pt idx="1">
                  <c:v>0.1111111111111111</c:v>
                </c:pt>
                <c:pt idx="2">
                  <c:v>0.43888888888888888</c:v>
                </c:pt>
                <c:pt idx="3">
                  <c:v>0.31666666666666665</c:v>
                </c:pt>
                <c:pt idx="4">
                  <c:v>0.1111111111111111</c:v>
                </c:pt>
                <c:pt idx="5">
                  <c:v>1.1111111111111112E-2</c:v>
                </c:pt>
                <c:pt idx="6">
                  <c:v>5.5555555555555558E-3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5-4633-B601-15D7AB297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29466184191057"/>
          <c:y val="0.12588377908475262"/>
          <c:w val="0.62070533815808948"/>
          <c:h val="0.831705146797872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'Devices used (slide 11)'!$E$9:$E$17</c:f>
              <c:strCache>
                <c:ptCount val="9"/>
                <c:pt idx="0">
                  <c:v>Desktop computer</c:v>
                </c:pt>
                <c:pt idx="1">
                  <c:v>Laptop</c:v>
                </c:pt>
                <c:pt idx="2">
                  <c:v>Tablet</c:v>
                </c:pt>
                <c:pt idx="3">
                  <c:v>Smartphone</c:v>
                </c:pt>
                <c:pt idx="4">
                  <c:v>Virtual reality (VR) headset/smart glasses or simulated environment/virtual machinery</c:v>
                </c:pt>
                <c:pt idx="5">
                  <c:v>Additional screen</c:v>
                </c:pt>
                <c:pt idx="6">
                  <c:v>Microphone or headset</c:v>
                </c:pt>
                <c:pt idx="7">
                  <c:v>Camera or webcam</c:v>
                </c:pt>
                <c:pt idx="8">
                  <c:v>Other</c:v>
                </c:pt>
              </c:strCache>
            </c:strRef>
          </c:cat>
          <c:val>
            <c:numRef>
              <c:f>'Devices used (slide 11)'!$F$9:$F$17</c:f>
              <c:numCache>
                <c:formatCode>0%</c:formatCode>
                <c:ptCount val="9"/>
                <c:pt idx="0">
                  <c:v>0.24444444444444444</c:v>
                </c:pt>
                <c:pt idx="1">
                  <c:v>0.97222222222222221</c:v>
                </c:pt>
                <c:pt idx="2">
                  <c:v>9.4444444444444442E-2</c:v>
                </c:pt>
                <c:pt idx="3">
                  <c:v>0.47222222222222221</c:v>
                </c:pt>
                <c:pt idx="4">
                  <c:v>5.5555555555555558E-3</c:v>
                </c:pt>
                <c:pt idx="5">
                  <c:v>0.66111111111111109</c:v>
                </c:pt>
                <c:pt idx="6">
                  <c:v>0.72777777777777775</c:v>
                </c:pt>
                <c:pt idx="7">
                  <c:v>0.71666666666666667</c:v>
                </c:pt>
                <c:pt idx="8">
                  <c:v>3.888888888888889E-2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8-45E7-A9D2-9A791372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/>
              <a:t>Overall, how would you rate the quality of the digital working environment?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663557053538692E-2"/>
          <c:y val="0.15695672914097628"/>
          <c:w val="0.96578347873517911"/>
          <c:h val="0.7378041200786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'Online environment (slide 16)'!$E$7</c:f>
              <c:strCache>
                <c:ptCount val="1"/>
                <c:pt idx="0">
                  <c:v>Overall, how would you rate the quality of the digital working environment?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environment (slide 16)'!$D$8:$D$14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'Online environment (slide 16)'!$E$8:$E$14</c:f>
              <c:numCache>
                <c:formatCode>0%</c:formatCode>
                <c:ptCount val="7"/>
                <c:pt idx="0">
                  <c:v>5.5555555555555558E-3</c:v>
                </c:pt>
                <c:pt idx="1">
                  <c:v>0.16111111111111112</c:v>
                </c:pt>
                <c:pt idx="2">
                  <c:v>0.51666666666666672</c:v>
                </c:pt>
                <c:pt idx="3">
                  <c:v>0.20555555555555555</c:v>
                </c:pt>
                <c:pt idx="4">
                  <c:v>0.1</c:v>
                </c:pt>
                <c:pt idx="5">
                  <c:v>1.1111111111111112E-2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3-479C-953B-D5C90088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solidFill>
            <a:sysClr val="window" lastClr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how would you rate the quality of the virtual</a:t>
            </a:r>
            <a:r>
              <a:rPr lang="en-US"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environment? (currently Blackboard)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'Online environment (slide 16)'!$E$7</c:f>
              <c:strCache>
                <c:ptCount val="1"/>
                <c:pt idx="0">
                  <c:v>Overall, how would you rate the quality of the digital working environment?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8B-41AC-80FE-840A19D2D3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8B-41AC-80FE-840A19D2D3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8B-41AC-80FE-840A19D2D3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8B-41AC-80FE-840A19D2D3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8B-41AC-80FE-840A19D2D3D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58B-41AC-80FE-840A19D2D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environment (slide 16)'!$D$8:$D$14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'Online environment (slide 16)'!$E$8:$E$14</c:f>
              <c:numCache>
                <c:formatCode>0%</c:formatCode>
                <c:ptCount val="7"/>
                <c:pt idx="0">
                  <c:v>5.5555555555555558E-3</c:v>
                </c:pt>
                <c:pt idx="1">
                  <c:v>0.04</c:v>
                </c:pt>
                <c:pt idx="2">
                  <c:v>0.22</c:v>
                </c:pt>
                <c:pt idx="3">
                  <c:v>0.53</c:v>
                </c:pt>
                <c:pt idx="4">
                  <c:v>0.15</c:v>
                </c:pt>
                <c:pt idx="5">
                  <c:v>0.04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8B-41AC-80FE-840A19D2D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What would you prefer us to invest in if funds were available?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578749058025623E-2"/>
          <c:y val="0.12818836305449724"/>
          <c:w val="0.96684250188394871"/>
          <c:h val="0.67263872246603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'Prefer invest (slide 17)'!$E$7</c:f>
              <c:strCache>
                <c:ptCount val="1"/>
                <c:pt idx="0">
                  <c:v>What would you prefer us to invest in?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'Prefer invest (slide 17)'!$D$8:$D$12</c:f>
              <c:strCache>
                <c:ptCount val="5"/>
                <c:pt idx="0">
                  <c:v>More computers and devices</c:v>
                </c:pt>
                <c:pt idx="1">
                  <c:v>Upgrade platforms and systems</c:v>
                </c:pt>
                <c:pt idx="2">
                  <c:v>Specialist software for your course</c:v>
                </c:pt>
                <c:pt idx="3">
                  <c:v>IT support</c:v>
                </c:pt>
                <c:pt idx="4">
                  <c:v>Digital content eg augmented/virtual reality or simulations</c:v>
                </c:pt>
              </c:strCache>
            </c:strRef>
          </c:cat>
          <c:val>
            <c:numRef>
              <c:f>'Prefer invest (slide 17)'!$E$8:$E$12</c:f>
              <c:numCache>
                <c:formatCode>0%</c:formatCode>
                <c:ptCount val="5"/>
                <c:pt idx="0">
                  <c:v>6.2146892655367235E-2</c:v>
                </c:pt>
                <c:pt idx="1">
                  <c:v>0.54802259887005644</c:v>
                </c:pt>
                <c:pt idx="2">
                  <c:v>0.10169491525423729</c:v>
                </c:pt>
                <c:pt idx="3">
                  <c:v>0.25423728813559321</c:v>
                </c:pt>
                <c:pt idx="4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F-4BB1-99FB-4BD335252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solidFill>
            <a:sysClr val="window" lastClr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Thinking about the current academic year: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108260632410468E-2"/>
          <c:y val="0.13507210532771255"/>
          <c:w val="0.96578347873517911"/>
          <c:h val="0.65136170949189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19)'!$F$7</c:f>
              <c:strCache>
                <c:ptCount val="1"/>
                <c:pt idx="0">
                  <c:v>Has your work taken place?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19)'!$E$8:$E$10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19)'!$F$8:$F$10</c:f>
              <c:numCache>
                <c:formatCode>0%</c:formatCode>
                <c:ptCount val="3"/>
                <c:pt idx="0">
                  <c:v>0.11666666666666667</c:v>
                </c:pt>
                <c:pt idx="1">
                  <c:v>0.7055555555555556</c:v>
                </c:pt>
                <c:pt idx="2">
                  <c:v>0.17777777777777778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3-443E-BCC5-95ACD6C701C0}"/>
            </c:ext>
          </c:extLst>
        </c:ser>
        <c:ser>
          <c:idx val="1"/>
          <c:order val="1"/>
          <c:tx>
            <c:strRef>
              <c:f>'Quality online learn (slide 19)'!$G$7</c:f>
              <c:strCache>
                <c:ptCount val="1"/>
                <c:pt idx="0">
                  <c:v>How do you prefer to work?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19)'!$E$8:$E$10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19)'!$G$8:$G$10</c:f>
              <c:numCache>
                <c:formatCode>0%</c:formatCode>
                <c:ptCount val="3"/>
                <c:pt idx="0">
                  <c:v>6.6666666666666666E-2</c:v>
                </c:pt>
                <c:pt idx="1">
                  <c:v>0.64444444444444449</c:v>
                </c:pt>
                <c:pt idx="2">
                  <c:v>0.2722222222222222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3-443E-BCC5-95ACD6C70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'Quality online learn (slide 20)'!#REF!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'Quality online learn (slide 19)'!$E$8:$E$10</c15:sqref>
                        </c15:formulaRef>
                      </c:ext>
                    </c:extLst>
                    <c:strCache>
                      <c:ptCount val="3"/>
                      <c:pt idx="0">
                        <c:v>Mainly on campus</c:v>
                      </c:pt>
                      <c:pt idx="1">
                        <c:v>A mix of on campus and online</c:v>
                      </c:pt>
                      <c:pt idx="2">
                        <c:v>Mainly online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'Quality online learn (slide 20)'!#REF!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F83-443E-BCC5-95ACD6C701C0}"/>
                  </c:ext>
                </c:extLst>
              </c15:ser>
            </c15:filteredBarSeries>
          </c:ext>
        </c:extLst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r>
              <a:rPr lang="en-US" sz="1400">
                <a:latin typeface="Effra" panose="020B0603020203020204"/>
              </a:rPr>
              <a:t>Have any of these made it difficult for you to use digital technologies in your work? </a:t>
            </a:r>
            <a:r>
              <a:rPr lang="en-GB" sz="1400">
                <a:latin typeface="Effra" panose="020B0603020203020204"/>
              </a:rPr>
              <a:t>(tick all that apply)</a:t>
            </a:r>
          </a:p>
        </c:rich>
      </c:tx>
      <c:layout>
        <c:manualLayout>
          <c:xMode val="edge"/>
          <c:yMode val="edge"/>
          <c:x val="0.12836654389763877"/>
          <c:y val="2.4648101236326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'Difficulties (slide 20)'!$I$9</c:f>
              <c:strCache>
                <c:ptCount val="1"/>
                <c:pt idx="0">
                  <c:v>On campus</c:v>
                </c:pt>
              </c:strCache>
            </c:strRef>
          </c:tx>
          <c:spPr>
            <a:solidFill>
              <a:srgbClr val="0D224C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'Difficulties (slide 20)'!$H$10:$H$16</c:f>
              <c:strCache>
                <c:ptCount val="7"/>
                <c:pt idx="0">
                  <c:v>No suitable computer/device</c:v>
                </c:pt>
                <c:pt idx="1">
                  <c:v>No safe area to work</c:v>
                </c:pt>
                <c:pt idx="2">
                  <c:v>No private area to work</c:v>
                </c:pt>
                <c:pt idx="3">
                  <c:v>Wifi connectivity</c:v>
                </c:pt>
                <c:pt idx="4">
                  <c:v>Mobile data access</c:v>
                </c:pt>
                <c:pt idx="5">
                  <c:v>Can't access the systems you need</c:v>
                </c:pt>
                <c:pt idx="6">
                  <c:v>No issues</c:v>
                </c:pt>
              </c:strCache>
            </c:strRef>
          </c:cat>
          <c:val>
            <c:numRef>
              <c:f>'Difficulties (slide 20)'!$I$10:$I$16</c:f>
              <c:numCache>
                <c:formatCode>0%</c:formatCode>
                <c:ptCount val="7"/>
                <c:pt idx="0">
                  <c:v>0.19161676646706588</c:v>
                </c:pt>
                <c:pt idx="1">
                  <c:v>7.7844311377245512E-2</c:v>
                </c:pt>
                <c:pt idx="2">
                  <c:v>0.40119760479041916</c:v>
                </c:pt>
                <c:pt idx="3">
                  <c:v>0.49700598802395207</c:v>
                </c:pt>
                <c:pt idx="4">
                  <c:v>0.12574850299401197</c:v>
                </c:pt>
                <c:pt idx="5">
                  <c:v>0.28742514970059879</c:v>
                </c:pt>
                <c:pt idx="6">
                  <c:v>0.19161676646706588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D-427D-9E4A-AE88F1B0F4B6}"/>
            </c:ext>
          </c:extLst>
        </c:ser>
        <c:ser>
          <c:idx val="1"/>
          <c:order val="1"/>
          <c:tx>
            <c:strRef>
              <c:f>'Difficulties (slide 20)'!$J$9</c:f>
              <c:strCache>
                <c:ptCount val="1"/>
                <c:pt idx="0">
                  <c:v>Off campus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'Difficulties (slide 20)'!$H$10:$H$16</c:f>
              <c:strCache>
                <c:ptCount val="7"/>
                <c:pt idx="0">
                  <c:v>No suitable computer/device</c:v>
                </c:pt>
                <c:pt idx="1">
                  <c:v>No safe area to work</c:v>
                </c:pt>
                <c:pt idx="2">
                  <c:v>No private area to work</c:v>
                </c:pt>
                <c:pt idx="3">
                  <c:v>Wifi connectivity</c:v>
                </c:pt>
                <c:pt idx="4">
                  <c:v>Mobile data access</c:v>
                </c:pt>
                <c:pt idx="5">
                  <c:v>Can't access the systems you need</c:v>
                </c:pt>
                <c:pt idx="6">
                  <c:v>No issues</c:v>
                </c:pt>
              </c:strCache>
            </c:strRef>
          </c:cat>
          <c:val>
            <c:numRef>
              <c:f>'Difficulties (slide 20)'!$J$10:$J$16</c:f>
              <c:numCache>
                <c:formatCode>0%</c:formatCode>
                <c:ptCount val="7"/>
                <c:pt idx="0">
                  <c:v>7.7844311377245512E-2</c:v>
                </c:pt>
                <c:pt idx="1">
                  <c:v>5.9880239520958087E-3</c:v>
                </c:pt>
                <c:pt idx="2">
                  <c:v>1.1976047904191617E-2</c:v>
                </c:pt>
                <c:pt idx="3">
                  <c:v>0.1437125748502994</c:v>
                </c:pt>
                <c:pt idx="4">
                  <c:v>3.5928143712574849E-2</c:v>
                </c:pt>
                <c:pt idx="5">
                  <c:v>0.46107784431137727</c:v>
                </c:pt>
                <c:pt idx="6">
                  <c:v>0.24550898203592814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D-427D-9E4A-AE88F1B0F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100">
                <a:latin typeface="Effra" panose="020B0603020203020204"/>
              </a:rPr>
              <a:t>In the last academic year, which of these activities have you carried out as part of your work? </a:t>
            </a:r>
            <a:r>
              <a:rPr lang="en-GB" sz="1100">
                <a:latin typeface="Effra" panose="020B0603020203020204"/>
              </a:rPr>
              <a:t>(tick all that apply)</a:t>
            </a:r>
          </a:p>
        </c:rich>
      </c:tx>
      <c:layout>
        <c:manualLayout>
          <c:xMode val="edge"/>
          <c:yMode val="edge"/>
          <c:x val="0.12836654389763877"/>
          <c:y val="2.4648101236326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D224C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'Which activities (slide 21)'!$E$9:$E$23</c:f>
              <c:strCache>
                <c:ptCount val="15"/>
                <c:pt idx="0">
                  <c:v>Participated in a live online lecture, class, presentation or workshop</c:v>
                </c:pt>
                <c:pt idx="1">
                  <c:v>Delivered a recorded session</c:v>
                </c:pt>
                <c:pt idx="2">
                  <c:v>Produced, uploaded or shared content online</c:v>
                </c:pt>
                <c:pt idx="3">
                  <c:v>Mixed face-to-face/meeting</c:v>
                </c:pt>
                <c:pt idx="4">
                  <c:v>Computer-marked test/assessment</c:v>
                </c:pt>
                <c:pt idx="5">
                  <c:v>Online quizzes</c:v>
                </c:pt>
                <c:pt idx="6">
                  <c:v>Live polling</c:v>
                </c:pt>
                <c:pt idx="7">
                  <c:v>Online research tasks</c:v>
                </c:pt>
                <c:pt idx="8">
                  <c:v>Took part in/moderated online text-based discussion </c:v>
                </c:pt>
                <c:pt idx="9">
                  <c:v>Collaborated online </c:v>
                </c:pt>
                <c:pt idx="10">
                  <c:v>Virtual lab, practical or fieldwork</c:v>
                </c:pt>
                <c:pt idx="11">
                  <c:v>Online game or simulation</c:v>
                </c:pt>
                <c:pt idx="12">
                  <c:v>Virtual/augmented or extended reality or simulation</c:v>
                </c:pt>
                <c:pt idx="13">
                  <c:v>Use of artificial intelligence</c:v>
                </c:pt>
                <c:pt idx="14">
                  <c:v>None of these</c:v>
                </c:pt>
              </c:strCache>
            </c:strRef>
          </c:cat>
          <c:val>
            <c:numRef>
              <c:f>'Which activities (slide 21)'!$F$9:$F$23</c:f>
              <c:numCache>
                <c:formatCode>0%</c:formatCode>
                <c:ptCount val="15"/>
                <c:pt idx="0">
                  <c:v>0.75</c:v>
                </c:pt>
                <c:pt idx="1">
                  <c:v>0.41111111111111109</c:v>
                </c:pt>
                <c:pt idx="2">
                  <c:v>0.75</c:v>
                </c:pt>
                <c:pt idx="3">
                  <c:v>0.86111111111111116</c:v>
                </c:pt>
                <c:pt idx="4">
                  <c:v>0.24444444444444444</c:v>
                </c:pt>
                <c:pt idx="5">
                  <c:v>0.3888888888888889</c:v>
                </c:pt>
                <c:pt idx="6">
                  <c:v>0.51111111111111107</c:v>
                </c:pt>
                <c:pt idx="7">
                  <c:v>0.20555555555555555</c:v>
                </c:pt>
                <c:pt idx="8">
                  <c:v>0.16111111111111112</c:v>
                </c:pt>
                <c:pt idx="9">
                  <c:v>0.7944444444444444</c:v>
                </c:pt>
                <c:pt idx="10">
                  <c:v>1.6666666666666666E-2</c:v>
                </c:pt>
                <c:pt idx="11">
                  <c:v>3.3333333333333333E-2</c:v>
                </c:pt>
                <c:pt idx="12">
                  <c:v>0.05</c:v>
                </c:pt>
                <c:pt idx="13">
                  <c:v>0.3611111111111111</c:v>
                </c:pt>
                <c:pt idx="14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A-401F-996C-4DA2FD29D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How much do you agree that the digital resources that support your role are:</a:t>
            </a:r>
          </a:p>
        </c:rich>
      </c:tx>
      <c:layout>
        <c:manualLayout>
          <c:xMode val="edge"/>
          <c:yMode val="edge"/>
          <c:x val="0.17345724953900399"/>
          <c:y val="2.9507083515918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'Online materials (slide 22)'!$G$7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22)'!$F$8:$F$11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22)'!$G$8:$G$11</c:f>
              <c:numCache>
                <c:formatCode>0%</c:formatCode>
                <c:ptCount val="4"/>
                <c:pt idx="0">
                  <c:v>0.3089887640449438</c:v>
                </c:pt>
                <c:pt idx="1">
                  <c:v>0.34463276836158191</c:v>
                </c:pt>
                <c:pt idx="2">
                  <c:v>0.51396648044692739</c:v>
                </c:pt>
                <c:pt idx="3">
                  <c:v>0.38983050847457629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E-4B87-BFC0-C3C917986D29}"/>
            </c:ext>
          </c:extLst>
        </c:ser>
        <c:ser>
          <c:idx val="1"/>
          <c:order val="1"/>
          <c:tx>
            <c:strRef>
              <c:f>'Online materials (slide 22)'!$H$7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22)'!$F$8:$F$11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22)'!$H$8:$H$11</c:f>
              <c:numCache>
                <c:formatCode>0%</c:formatCode>
                <c:ptCount val="4"/>
                <c:pt idx="0">
                  <c:v>0.6067415730337079</c:v>
                </c:pt>
                <c:pt idx="1">
                  <c:v>0.53672316384180796</c:v>
                </c:pt>
                <c:pt idx="2">
                  <c:v>0.39106145251396646</c:v>
                </c:pt>
                <c:pt idx="3">
                  <c:v>0.47457627118644069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E-4B87-BFC0-C3C917986D29}"/>
            </c:ext>
          </c:extLst>
        </c:ser>
        <c:ser>
          <c:idx val="2"/>
          <c:order val="2"/>
          <c:tx>
            <c:strRef>
              <c:f>'Online materials (slide 22)'!$I$7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22)'!$F$8:$F$11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22)'!$I$8:$I$11</c:f>
              <c:numCache>
                <c:formatCode>0%</c:formatCode>
                <c:ptCount val="4"/>
                <c:pt idx="0">
                  <c:v>8.4269662921348312E-2</c:v>
                </c:pt>
                <c:pt idx="1">
                  <c:v>0.11864406779661017</c:v>
                </c:pt>
                <c:pt idx="2">
                  <c:v>9.4972067039106142E-2</c:v>
                </c:pt>
                <c:pt idx="3">
                  <c:v>0.13559322033898305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E-4B87-BFC0-C3C917986D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Wc0AzC4EQVLprmHGLh8Dt4B_n9-6gbs_Wh1FCr1bIRfvw?e=erJYk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Wc0AzC4EQVLprmHGLh8Dt4B_n9-6gbs_Wh1FCr1bIRfvw?e=erJYk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Wc0AzC4EQVLprmHGLh8Dt4B_n9-6gbs_Wh1FCr1bIRfvw?e=erJYk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Link to see PS staff free text responses: </a:t>
            </a:r>
            <a:r>
              <a:rPr lang="en-GB">
                <a:hlinkClick r:id="rId3"/>
              </a:rPr>
              <a:t>PS </a:t>
            </a:r>
            <a:r>
              <a:rPr lang="en-GB" err="1">
                <a:hlinkClick r:id="rId3"/>
              </a:rPr>
              <a:t>staff_Jisc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Insights_free</a:t>
            </a:r>
            <a:r>
              <a:rPr lang="en-GB">
                <a:hlinkClick r:id="rId3"/>
              </a:rPr>
              <a:t> text responses.xlsx</a:t>
            </a:r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Link to see PS staff free text responses: </a:t>
            </a:r>
            <a:r>
              <a:rPr lang="en-GB">
                <a:hlinkClick r:id="rId3"/>
              </a:rPr>
              <a:t>PS </a:t>
            </a:r>
            <a:r>
              <a:rPr lang="en-GB" err="1">
                <a:hlinkClick r:id="rId3"/>
              </a:rPr>
              <a:t>staff_Jisc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Insights_free</a:t>
            </a:r>
            <a:r>
              <a:rPr lang="en-GB">
                <a:hlinkClick r:id="rId3"/>
              </a:rPr>
              <a:t> text responses.xlsx</a:t>
            </a:r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3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 to see PS staff free text responses: </a:t>
            </a:r>
            <a:r>
              <a:rPr lang="en-GB">
                <a:hlinkClick r:id="rId3"/>
              </a:rPr>
              <a:t>PS </a:t>
            </a:r>
            <a:r>
              <a:rPr lang="en-GB" err="1">
                <a:hlinkClick r:id="rId3"/>
              </a:rPr>
              <a:t>staff_Jisc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Insights_free</a:t>
            </a:r>
            <a:r>
              <a:rPr lang="en-GB">
                <a:hlinkClick r:id="rId3"/>
              </a:rPr>
              <a:t> text responses.xlsx</a:t>
            </a:r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0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9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1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 (white or black text)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10" indent="0" algn="r" defTabSz="270000">
              <a:lnSpc>
                <a:spcPct val="100000"/>
              </a:lnSpc>
              <a:buNone/>
              <a:tabLst/>
              <a:defRPr sz="10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139303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7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3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400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/>
              <a:t>Date / publication (white/black)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 (white or black text)</a:t>
            </a:r>
          </a:p>
        </p:txBody>
      </p:sp>
    </p:spTree>
    <p:extLst>
      <p:ext uri="{BB962C8B-B14F-4D97-AF65-F5344CB8AC3E}">
        <p14:creationId xmlns:p14="http://schemas.microsoft.com/office/powerpoint/2010/main" val="183180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930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9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F1310-C6E8-4747-8F27-E8B3BAE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0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8455E-248E-4A62-84CB-1504411D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42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6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2810A4-96FB-42BF-AA7B-3057FF9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0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35B841-1D1F-46DF-839D-40ADD4D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6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14231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5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A157DE-7020-4FC1-84EC-74C89F2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43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13441-BF5B-4FB2-9553-87D53D6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7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07145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A03C-3717-C298-B038-8E3E93B0B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ED0E-0031-A1D1-BE52-FE350F43A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1674-C80E-42C7-E304-3F4D080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7F6D-AB54-5637-E895-89FE36CE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70DE6-1892-F346-9536-0BF2B6F7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95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1DF7-D717-A224-6B34-33CCBE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FDB7-DBBE-899C-8327-9B20E1E1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A5A1-A3AA-7350-A88E-83B773C1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C2AC-77E4-ED1B-B97A-1C46D010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68F4-34FD-04AF-6B77-5E3CF297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1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81F0-391C-9D83-3F6F-E4F36243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A73BF-7D49-F2A4-05DA-8DCCF974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CC78-4698-FC77-9F9A-8CF6D9C0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647F9-F49E-E6F1-3753-D412E765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7CCB-B772-DD71-54D2-7D7DDCC0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3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3ADA-5494-6037-A4C3-C812CC4C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75B8-B22D-8995-D947-527ECD3EF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FF8FC-ADA7-B3BE-DD40-4A9215A68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49451-AC78-A0EE-400F-3079996B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C2FE4-3A7E-3703-5EB6-ACB6BD12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06A98-E6F8-0707-4839-DFB1EAF1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44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828A-4780-DE04-4667-640DC320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B4A1C-2146-FBF4-F9B6-772A2DDF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72735-5D87-5903-D4B2-681E211C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1D5D2-0C11-3DFC-FAC0-EC076E654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1D8D9-F06F-1613-6276-44565C301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B3D3C-AFDC-73FA-2BA6-B0273BD8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0A043-0F2F-382D-0A59-89EEF961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FA9BF-288B-9747-61A0-C9FFD83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9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3611-90F2-6FD9-9780-791B3E90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1C455-AB39-2DFB-FEDC-37851BB7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657CF-98D5-F361-D2B1-28BDF642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D5961-844D-481F-BB25-6D9802CE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7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1371A-4A66-EBA2-17F9-7256BB76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981E4-384C-A9FB-5A6A-44FD4B08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F93C5-E303-462C-7510-EF7B6C6A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6F8E-4EC5-616A-AA55-34DE64CF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E8243-BE17-0B86-DBB0-795E9D21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C6A95-BFB6-0CB3-1E53-F2E1D6A65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6FF96-E914-1CE0-F221-16DE41C6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EEB1-B4CD-8063-BD79-46680A09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4651F-6F82-D70E-13F3-08CBEDA2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81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4B83-954B-20CD-B744-7E7F8198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C376C-BA17-EE9A-EA0A-E98B22E18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D80B-02ED-86C5-6568-EEFAAE2C9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FA0C-06AF-C04E-57CB-656AA5F2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EC2E-2F3F-E3DD-6310-7C9A1F06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CCA23-4586-8B11-EBC3-89AC85FE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6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DED3-B93F-6B9F-8E15-F17008F1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5673-476D-76CF-0F43-A125B238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D469D-DC0C-AD22-6AA0-AC7B2ECD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3001-CAB1-7CAA-9B98-CF7EF393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5646-A61B-8090-B5E2-97C446E6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8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07390-604B-54F0-4D8A-151247EED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F4100-D221-483F-B980-5F9BFD996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6E8E-2CAB-0274-289F-4835AF66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0B49-77D8-EBD1-1318-0A8309D5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09A6-67C1-451F-D2B5-58F58D9D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58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BB8D2D41-4F65-5500-8747-8DF6E7AFDBAD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5A198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724254-D08F-293E-FF0A-7F965F439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4" y="3945952"/>
            <a:ext cx="798063" cy="919046"/>
          </a:xfrm>
          <a:prstGeom prst="rect">
            <a:avLst/>
          </a:prstGeom>
        </p:spPr>
      </p:pic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9EA5A467-8A22-F9DF-F619-168E51AE68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520236-D9ED-4A39-A09C-E27635FEE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ECFFBD-FFEE-53E2-8885-75C8FF7F1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20" y="0"/>
            <a:ext cx="5774909" cy="5144342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FE97F4-4BA1-1F7A-F846-A51CE56A7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1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442FFA5C-6100-1049-8DA1-D4DCB1941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052934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34F09BD5-D9B2-F7A0-20C3-4CD9ED5D1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3F168126-69A9-40BE-3D79-30F34449D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6555BA03-2566-8FE8-E2E3-463CD26B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7488EED-9BAB-5E87-223B-819AB82AFA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722074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ED90EB-DB96-D96C-0B19-B73F9520FECB}"/>
              </a:ext>
            </a:extLst>
          </p:cNvPr>
          <p:cNvSpPr/>
          <p:nvPr userDrawn="1"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CE26CC5F-CCC7-49BF-BF59-501839AF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477960"/>
            <a:ext cx="3787289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D4FE2297-63DE-8BD4-CB8C-AC6CEB3CD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628100"/>
            <a:ext cx="3787289" cy="6084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2AF976-B9FF-36CE-26FB-27C190169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42"/>
          <a:stretch/>
        </p:blipFill>
        <p:spPr>
          <a:xfrm>
            <a:off x="4183120" y="516474"/>
            <a:ext cx="4960880" cy="412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46FC-FE75-69F7-D916-E908A5E9B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953B-6C7A-819E-7003-470643C49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9967623-015D-008D-F8FC-BEB926CF076B}"/>
              </a:ext>
            </a:extLst>
          </p:cNvPr>
          <p:cNvSpPr/>
          <p:nvPr userDrawn="1"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63A8E-E62F-8535-89E8-F6CD018E7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8974DA1-AB73-6249-9876-FE46DA4D1B02}"/>
              </a:ext>
            </a:extLst>
          </p:cNvPr>
          <p:cNvSpPr/>
          <p:nvPr userDrawn="1"/>
        </p:nvSpPr>
        <p:spPr>
          <a:xfrm rot="16200000">
            <a:off x="6384864" y="2392078"/>
            <a:ext cx="1971408" cy="3546866"/>
          </a:xfrm>
          <a:prstGeom prst="rtTriangl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6A82F9F-3C64-5C26-C75C-03940A735FD3}"/>
              </a:ext>
            </a:extLst>
          </p:cNvPr>
          <p:cNvSpPr/>
          <p:nvPr userDrawn="1"/>
        </p:nvSpPr>
        <p:spPr>
          <a:xfrm rot="5400000">
            <a:off x="4453689" y="-1080425"/>
            <a:ext cx="2931374" cy="5092226"/>
          </a:xfrm>
          <a:prstGeom prst="rtTriangl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00682EC4-D5A4-D3CC-5C78-389806EB77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60" y="1150140"/>
            <a:ext cx="4429225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FA730D8C-57CB-5972-147E-B7FFE40B3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300280"/>
            <a:ext cx="4429225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9A211-5398-2531-9718-B2315B174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02F1D-DDB1-2BB1-9426-C596ABAAF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363" t="30898" r="42995" b="30855"/>
          <a:stretch/>
        </p:blipFill>
        <p:spPr>
          <a:xfrm>
            <a:off x="5259789" y="2753383"/>
            <a:ext cx="3879140" cy="238982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E31572-BFD8-2F8A-85C1-EE3C31F89C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64020" y="0"/>
            <a:ext cx="5774909" cy="5144342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445460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5D867AC-72B3-D5EA-6D9F-89DDCE256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" r="394"/>
          <a:stretch/>
        </p:blipFill>
        <p:spPr>
          <a:xfrm>
            <a:off x="-2548" y="0"/>
            <a:ext cx="9146548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B22C2-271E-E780-A8AF-9CB889916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350" t="21904" r="36224" b="38623"/>
          <a:stretch/>
        </p:blipFill>
        <p:spPr>
          <a:xfrm>
            <a:off x="2774793" y="1287967"/>
            <a:ext cx="6369207" cy="3855533"/>
          </a:xfrm>
          <a:prstGeom prst="rect">
            <a:avLst/>
          </a:prstGeom>
        </p:spPr>
      </p:pic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89BDD5E3-45D7-B065-9881-00293E45B9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150140"/>
            <a:ext cx="4520930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149EEBB9-FD18-6E9C-0643-CAF8FA4A9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300280"/>
            <a:ext cx="4520930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43B75-07BE-F613-C882-87C7C6EF76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998E1-6B95-EF0E-B731-8CC5AE8D53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51279E3-6635-ECB4-745B-693119DBF855}"/>
              </a:ext>
            </a:extLst>
          </p:cNvPr>
          <p:cNvSpPr/>
          <p:nvPr userDrawn="1"/>
        </p:nvSpPr>
        <p:spPr>
          <a:xfrm>
            <a:off x="1292" y="-72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5D4E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37" name="Picture 3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23B775A-69D5-975F-273A-DFDA232A0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089" y="0"/>
            <a:ext cx="5648911" cy="6514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188DA4-9F6B-0FFE-CD68-9BA5FD34A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1" t="24107" r="49534" b="45398"/>
          <a:stretch/>
        </p:blipFill>
        <p:spPr>
          <a:xfrm>
            <a:off x="1935476" y="1119050"/>
            <a:ext cx="7207233" cy="4024451"/>
          </a:xfrm>
          <a:prstGeom prst="rect">
            <a:avLst/>
          </a:prstGeom>
        </p:spPr>
      </p:pic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A323B68E-E9C7-7A3A-5B4D-87BB752F31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60" y="1150140"/>
            <a:ext cx="4484142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9E3CEA2F-3B6E-CFAE-4137-1F6C8B735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5" y="2300280"/>
            <a:ext cx="4484142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AB471-79B7-F52B-8117-BDFC71090E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5B9C6-D35E-4314-2F78-1626395D6D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ED90EB-DB96-D96C-0B19-B73F9520FECB}"/>
              </a:ext>
            </a:extLst>
          </p:cNvPr>
          <p:cNvSpPr/>
          <p:nvPr userDrawn="1"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CE26CC5F-CCC7-49BF-BF59-501839AF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477960"/>
            <a:ext cx="3787289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D4FE2297-63DE-8BD4-CB8C-AC6CEB3CD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628100"/>
            <a:ext cx="3787289" cy="6084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2AF976-B9FF-36CE-26FB-27C190169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42"/>
          <a:stretch/>
        </p:blipFill>
        <p:spPr>
          <a:xfrm>
            <a:off x="4183120" y="516474"/>
            <a:ext cx="4960880" cy="412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46FC-FE75-69F7-D916-E908A5E9B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953B-6C7A-819E-7003-470643C49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9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F948D1B3-080F-4636-AB23-E8F5910F6C20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>
              <a:solidFill>
                <a:srgbClr val="FFD5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7144E6-4159-6385-22F9-BA039360B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5" y="3945710"/>
            <a:ext cx="798064" cy="91904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F9342-F314-916A-126B-67E7B945A6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19" y="-4518"/>
            <a:ext cx="5779980" cy="5148860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7AFE1D-B8D1-78DC-07A0-06D105202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FB43CB14-D5D4-6740-B1DB-CE13E2324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365D2-674E-E247-B24C-B5D08E2E9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363" t="30898" r="42995" b="30855"/>
          <a:stretch/>
        </p:blipFill>
        <p:spPr>
          <a:xfrm>
            <a:off x="5259789" y="2753383"/>
            <a:ext cx="3879140" cy="23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9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BB8D2D41-4F65-5500-8747-8DF6E7AFDBAD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5A198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724254-D08F-293E-FF0A-7F965F439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4" y="3945952"/>
            <a:ext cx="798063" cy="919046"/>
          </a:xfrm>
          <a:prstGeom prst="rect">
            <a:avLst/>
          </a:prstGeom>
        </p:spPr>
      </p:pic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9EA5A467-8A22-F9DF-F619-168E51AE68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520236-D9ED-4A39-A09C-E27635FEE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ECFFBD-FFEE-53E2-8885-75C8FF7F1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20" y="0"/>
            <a:ext cx="5774909" cy="5144342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FE97F4-4BA1-1F7A-F846-A51CE56A7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1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long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5D3E873-7958-6601-67FB-D9D7499F8DD5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5D4E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BE8D1-C6D5-1A73-F470-2B0BA3059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4" y="3945711"/>
            <a:ext cx="798063" cy="919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F589A-AB6E-D406-A960-B5DE086A5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967" b="29700"/>
          <a:stretch/>
        </p:blipFill>
        <p:spPr>
          <a:xfrm>
            <a:off x="5832946" y="3515355"/>
            <a:ext cx="3311054" cy="162814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06F5DA-CF1A-9CF5-88BC-1B06A65E31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19" y="-4518"/>
            <a:ext cx="5779980" cy="5148860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52E54-4709-8F86-DA5B-51CE15947E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A9D4AB77-458B-3947-A6FD-14126A0A8F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</p:spTree>
    <p:extLst>
      <p:ext uri="{BB962C8B-B14F-4D97-AF65-F5344CB8AC3E}">
        <p14:creationId xmlns:p14="http://schemas.microsoft.com/office/powerpoint/2010/main" val="338512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sment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F948D1B3-080F-4636-AB23-E8F5910F6C20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355E8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7144E6-4159-6385-22F9-BA039360B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5" y="3945710"/>
            <a:ext cx="798064" cy="91904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F9342-F314-916A-126B-67E7B945A6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19" y="-4518"/>
            <a:ext cx="5779980" cy="5148860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7AFE1D-B8D1-78DC-07A0-06D105202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FA5BA-5EB8-1DA1-1266-7C18F7785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6" t="1" r="16302" b="17456"/>
          <a:stretch/>
        </p:blipFill>
        <p:spPr>
          <a:xfrm>
            <a:off x="5213938" y="2090507"/>
            <a:ext cx="3930063" cy="3052994"/>
          </a:xfrm>
          <a:prstGeom prst="rect">
            <a:avLst/>
          </a:pr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FB43CB14-D5D4-6740-B1DB-CE13E2324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</p:spTree>
    <p:extLst>
      <p:ext uri="{BB962C8B-B14F-4D97-AF65-F5344CB8AC3E}">
        <p14:creationId xmlns:p14="http://schemas.microsoft.com/office/powerpoint/2010/main" val="188685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8">
            <a:extLst>
              <a:ext uri="{FF2B5EF4-FFF2-40B4-BE49-F238E27FC236}">
                <a16:creationId xmlns:a16="http://schemas.microsoft.com/office/drawing/2014/main" id="{ED478437-34D8-480B-5E25-89FB1BD04CB5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A36CE-4020-962C-06B1-5647DDC2B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9A985-EB88-B525-6B70-FBF17075D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1749" y="281015"/>
            <a:ext cx="418578" cy="479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C6E619-3272-3B8B-9941-21744B8AB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363" t="30898" r="42941" b="30851"/>
          <a:stretch/>
        </p:blipFill>
        <p:spPr>
          <a:xfrm>
            <a:off x="6062209" y="3247146"/>
            <a:ext cx="3081791" cy="1896354"/>
          </a:xfrm>
          <a:prstGeom prst="rect">
            <a:avLst/>
          </a:prstGeom>
        </p:spPr>
      </p:pic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82BDFA76-E8CE-AB6F-1EBD-FFD603D9D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slide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BB0E2FAF-D965-A773-AC50-01EBAD038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2294496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sm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8">
            <a:extLst>
              <a:ext uri="{FF2B5EF4-FFF2-40B4-BE49-F238E27FC236}">
                <a16:creationId xmlns:a16="http://schemas.microsoft.com/office/drawing/2014/main" id="{A45E0181-9937-7131-26C4-FC62D1C45500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503DF-6482-1F55-22E0-D6AEB4894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67380"/>
            <a:ext cx="417973" cy="479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94A89-7ADC-0853-1356-18E89054C3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5E5B97-FCFF-8A6C-665C-D6A0ECD60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6" t="1" r="16302" b="17456"/>
          <a:stretch/>
        </p:blipFill>
        <p:spPr>
          <a:xfrm>
            <a:off x="5213938" y="2090507"/>
            <a:ext cx="3930063" cy="3052994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CD713208-B838-319C-C58B-C1FD558C46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EC22B7B-0318-4441-AF33-06F1C0701E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200256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442FFA5C-6100-1049-8DA1-D4DCB1941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4347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long Learning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>
            <a:extLst>
              <a:ext uri="{FF2B5EF4-FFF2-40B4-BE49-F238E27FC236}">
                <a16:creationId xmlns:a16="http://schemas.microsoft.com/office/drawing/2014/main" id="{FB8AEC90-F399-1F5D-09E3-D3D2A315C76B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69134-F15B-AC97-A178-4F5B8A8D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967" b="29700"/>
          <a:stretch/>
        </p:blipFill>
        <p:spPr>
          <a:xfrm>
            <a:off x="5832946" y="3515355"/>
            <a:ext cx="3311054" cy="1628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86A8E-0AF7-C0C1-8B61-F0DE5C429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1012" y="279477"/>
            <a:ext cx="419315" cy="4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C40FA-4EE9-24C1-7ED7-299A82A20E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077798D9-5589-4795-D94C-7917835B73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C7AC9632-7C3D-CD4D-B910-543019A3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423818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979A12-BDB4-01DC-377A-440E096EAC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8721" y="0"/>
            <a:ext cx="4755280" cy="5143500"/>
          </a:xfrm>
          <a:custGeom>
            <a:avLst/>
            <a:gdLst>
              <a:gd name="connsiteX0" fmla="*/ 0 w 10455011"/>
              <a:gd name="connsiteY0" fmla="*/ 0 h 11309350"/>
              <a:gd name="connsiteX1" fmla="*/ 5396793 w 10455011"/>
              <a:gd name="connsiteY1" fmla="*/ 0 h 11309350"/>
              <a:gd name="connsiteX2" fmla="*/ 10455011 w 10455011"/>
              <a:gd name="connsiteY2" fmla="*/ 2920367 h 11309350"/>
              <a:gd name="connsiteX3" fmla="*/ 10455011 w 10455011"/>
              <a:gd name="connsiteY3" fmla="*/ 7721322 h 11309350"/>
              <a:gd name="connsiteX4" fmla="*/ 4263089 w 10455011"/>
              <a:gd name="connsiteY4" fmla="*/ 11309350 h 11309350"/>
              <a:gd name="connsiteX5" fmla="*/ 0 w 10455011"/>
              <a:gd name="connsiteY5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5011" h="11309350">
                <a:moveTo>
                  <a:pt x="0" y="0"/>
                </a:moveTo>
                <a:lnTo>
                  <a:pt x="5396793" y="0"/>
                </a:lnTo>
                <a:lnTo>
                  <a:pt x="10455011" y="2920367"/>
                </a:lnTo>
                <a:lnTo>
                  <a:pt x="10455011" y="7721322"/>
                </a:lnTo>
                <a:lnTo>
                  <a:pt x="4263089" y="11309350"/>
                </a:lnTo>
                <a:lnTo>
                  <a:pt x="0" y="11309350"/>
                </a:ln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F1258304-DB3B-1CA3-B0F9-8A8C335129AE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BDCDFE-4371-503B-8092-4AF6C852C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63" t="30898" r="42941" b="30851"/>
          <a:stretch/>
        </p:blipFill>
        <p:spPr>
          <a:xfrm>
            <a:off x="6039283" y="3233038"/>
            <a:ext cx="3104717" cy="1910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716494-56B5-396D-709C-2A7CC7BDD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48B223-E8DF-2766-EFE2-259AB81669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1749" y="281015"/>
            <a:ext cx="418578" cy="479686"/>
          </a:xfrm>
          <a:prstGeom prst="rect">
            <a:avLst/>
          </a:prstGeom>
        </p:spPr>
      </p:pic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C7093D6-4B76-84C9-4C9F-2A7F9F8A08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3521194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B7C25F9D-CDEE-E3AB-D865-1360F749DF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5A795AA0-4427-A6AE-70C8-DC3644ABF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959658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1B40F45-89FD-2EC2-117E-9296213CE7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8601" y="0"/>
            <a:ext cx="4755400" cy="5143500"/>
          </a:xfrm>
          <a:custGeom>
            <a:avLst/>
            <a:gdLst>
              <a:gd name="connsiteX0" fmla="*/ 10454831 w 10455275"/>
              <a:gd name="connsiteY0" fmla="*/ 0 h 11309350"/>
              <a:gd name="connsiteX1" fmla="*/ 10455275 w 10455275"/>
              <a:gd name="connsiteY1" fmla="*/ 0 h 11309350"/>
              <a:gd name="connsiteX2" fmla="*/ 10455275 w 10455275"/>
              <a:gd name="connsiteY2" fmla="*/ 7721322 h 11309350"/>
              <a:gd name="connsiteX3" fmla="*/ 4263353 w 10455275"/>
              <a:gd name="connsiteY3" fmla="*/ 11309350 h 11309350"/>
              <a:gd name="connsiteX4" fmla="*/ 0 w 10455275"/>
              <a:gd name="connsiteY4" fmla="*/ 11309350 h 11309350"/>
              <a:gd name="connsiteX5" fmla="*/ 0 w 10455275"/>
              <a:gd name="connsiteY5" fmla="*/ 4522107 h 11309350"/>
              <a:gd name="connsiteX6" fmla="*/ 6635499 w 10455275"/>
              <a:gd name="connsiteY6" fmla="*/ 706105 h 11309350"/>
              <a:gd name="connsiteX7" fmla="*/ 10454831 w 10455275"/>
              <a:gd name="connsiteY7" fmla="*/ 2911199 h 11309350"/>
              <a:gd name="connsiteX8" fmla="*/ 0 w 10455275"/>
              <a:gd name="connsiteY8" fmla="*/ 0 h 11309350"/>
              <a:gd name="connsiteX9" fmla="*/ 5412492 w 10455275"/>
              <a:gd name="connsiteY9" fmla="*/ 0 h 11309350"/>
              <a:gd name="connsiteX10" fmla="*/ 5412494 w 10455275"/>
              <a:gd name="connsiteY10" fmla="*/ 1 h 11309350"/>
              <a:gd name="connsiteX11" fmla="*/ 0 w 10455275"/>
              <a:gd name="connsiteY11" fmla="*/ 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55275" h="11309350">
                <a:moveTo>
                  <a:pt x="10454831" y="0"/>
                </a:moveTo>
                <a:lnTo>
                  <a:pt x="10455275" y="0"/>
                </a:lnTo>
                <a:lnTo>
                  <a:pt x="10455275" y="7721322"/>
                </a:lnTo>
                <a:lnTo>
                  <a:pt x="4263353" y="11309350"/>
                </a:lnTo>
                <a:lnTo>
                  <a:pt x="0" y="11309350"/>
                </a:lnTo>
                <a:lnTo>
                  <a:pt x="0" y="4522107"/>
                </a:lnTo>
                <a:lnTo>
                  <a:pt x="6635499" y="706105"/>
                </a:lnTo>
                <a:lnTo>
                  <a:pt x="10454831" y="2911199"/>
                </a:lnTo>
                <a:close/>
                <a:moveTo>
                  <a:pt x="0" y="0"/>
                </a:moveTo>
                <a:lnTo>
                  <a:pt x="5412492" y="0"/>
                </a:lnTo>
                <a:lnTo>
                  <a:pt x="541249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D9D7C61-2152-48FD-DD97-A0A7E98ED348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9E2EFB-3221-AFA4-DB42-E4B618D91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E252BE-76DF-7F2D-C884-40A261131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1749" y="281015"/>
            <a:ext cx="418578" cy="4796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7E1940-DF27-55BC-6EB4-95548B8E6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363" t="30898" r="42941" b="30851"/>
          <a:stretch/>
        </p:blipFill>
        <p:spPr>
          <a:xfrm>
            <a:off x="6039283" y="3233038"/>
            <a:ext cx="3104717" cy="1910462"/>
          </a:xfrm>
          <a:prstGeom prst="rect">
            <a:avLst/>
          </a:prstGeom>
        </p:spPr>
      </p:pic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A5DA658E-46E1-69BB-4E2C-5BBAB1A61A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3521194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B60918A4-233B-4F15-D1F1-D37BDAF77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DB977787-FD59-DB5D-BCC5-20BB7FFC1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647482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8">
            <a:extLst>
              <a:ext uri="{FF2B5EF4-FFF2-40B4-BE49-F238E27FC236}">
                <a16:creationId xmlns:a16="http://schemas.microsoft.com/office/drawing/2014/main" id="{ED478437-34D8-480B-5E25-89FB1BD04CB5}"/>
              </a:ext>
            </a:extLst>
          </p:cNvPr>
          <p:cNvSpPr/>
          <p:nvPr userDrawn="1"/>
        </p:nvSpPr>
        <p:spPr>
          <a:xfrm>
            <a:off x="6836338" y="173280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A36CE-4020-962C-06B1-5647DDC2B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9A985-EB88-B525-6B70-FBF17075D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1749" y="281015"/>
            <a:ext cx="418578" cy="479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C6E619-3272-3B8B-9941-21744B8AB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363" t="30898" r="42941" b="30851"/>
          <a:stretch/>
        </p:blipFill>
        <p:spPr>
          <a:xfrm>
            <a:off x="6062209" y="3247146"/>
            <a:ext cx="3081791" cy="1896354"/>
          </a:xfrm>
          <a:prstGeom prst="rect">
            <a:avLst/>
          </a:prstGeom>
        </p:spPr>
      </p:pic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82BDFA76-E8CE-AB6F-1EBD-FFD603D9D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slide here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4EF1B677-C6DC-6E22-10F5-DAF6B16A3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BB0E2FAF-D965-A773-AC50-01EBAD038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03855A4E-87CA-B028-0F0C-ABC9582B2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5D88CD6C-8A26-CA8F-ED9C-44CDBDDF63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1227098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 Purple - two column">
    <p:bg>
      <p:bgPr>
        <a:solidFill>
          <a:srgbClr val="6A2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8">
            <a:extLst>
              <a:ext uri="{FF2B5EF4-FFF2-40B4-BE49-F238E27FC236}">
                <a16:creationId xmlns:a16="http://schemas.microsoft.com/office/drawing/2014/main" id="{F1258304-DB3B-1CA3-B0F9-8A8C335129AE}"/>
              </a:ext>
            </a:extLst>
          </p:cNvPr>
          <p:cNvSpPr/>
          <p:nvPr userDrawn="1"/>
        </p:nvSpPr>
        <p:spPr>
          <a:xfrm>
            <a:off x="6836338" y="159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CF193A-6A4B-EE04-5B32-0ADD00EC5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63" t="30898" r="42941" b="30851"/>
          <a:stretch/>
        </p:blipFill>
        <p:spPr>
          <a:xfrm>
            <a:off x="6062209" y="3247146"/>
            <a:ext cx="3081791" cy="1896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BBADB-8039-1A25-1794-7FE9E8ABF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1749" y="281015"/>
            <a:ext cx="418578" cy="479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01B136-FA73-24EB-249B-C99F3FFB3C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74" y="281016"/>
            <a:ext cx="774542" cy="326737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8B50B93D-C1DB-E9A4-8D8E-F1025A938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2BF6A87D-3943-20A2-5641-B49D53A3F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9D79BFB3-AEF0-D449-07A9-2C115E0C2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BF3AFDC0-4E39-978A-A33E-A0300FCD1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8E3AF792-34CA-3EB1-C579-0CE96B2DC2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992255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sm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8">
            <a:extLst>
              <a:ext uri="{FF2B5EF4-FFF2-40B4-BE49-F238E27FC236}">
                <a16:creationId xmlns:a16="http://schemas.microsoft.com/office/drawing/2014/main" id="{A45E0181-9937-7131-26C4-FC62D1C45500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503DF-6482-1F55-22E0-D6AEB4894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81015"/>
            <a:ext cx="417973" cy="479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94A89-7ADC-0853-1356-18E89054C3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5E5B97-FCFF-8A6C-665C-D6A0ECD60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6" t="1" r="16302" b="17456"/>
          <a:stretch/>
        </p:blipFill>
        <p:spPr>
          <a:xfrm>
            <a:off x="5213938" y="2090507"/>
            <a:ext cx="3930063" cy="3052994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CD713208-B838-319C-C58B-C1FD558C46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7C5A776C-725B-D909-E85B-7DCED2C8BC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82C39DBC-83D9-F406-609C-20AD09CE2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96E0C914-9116-73CD-5FFB-8BD3819029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EB150037-6F57-699C-31C6-63A19C26B4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1846635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34F09BD5-D9B2-F7A0-20C3-4CD9ED5D1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3F168126-69A9-40BE-3D79-30F34449D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6555BA03-2566-8FE8-E2E3-463CD26B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7488EED-9BAB-5E87-223B-819AB82AFA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443148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long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>
            <a:extLst>
              <a:ext uri="{FF2B5EF4-FFF2-40B4-BE49-F238E27FC236}">
                <a16:creationId xmlns:a16="http://schemas.microsoft.com/office/drawing/2014/main" id="{FB8AEC90-F399-1F5D-09E3-D3D2A315C76B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69134-F15B-AC97-A178-4F5B8A8D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967" b="29700"/>
          <a:stretch/>
        </p:blipFill>
        <p:spPr>
          <a:xfrm>
            <a:off x="5832946" y="3515355"/>
            <a:ext cx="3311054" cy="1628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86A8E-0AF7-C0C1-8B61-F0DE5C429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1012" y="279477"/>
            <a:ext cx="419315" cy="4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C40FA-4EE9-24C1-7ED7-299A82A20E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077798D9-5589-4795-D94C-7917835B73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8C3C0889-E97A-3728-7619-AB0C88DC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DFDB3568-E1B8-0B44-54E1-42FC2DE9B4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A2E0CD86-3309-7E37-8C22-3330BA863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E5A82CA-0640-A821-3A8D-4CCB66B95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836212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 animated signifier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exible Learning_Intro_White.mp4">
            <a:hlinkClick r:id="" action="ppaction://media"/>
            <a:extLst>
              <a:ext uri="{FF2B5EF4-FFF2-40B4-BE49-F238E27FC236}">
                <a16:creationId xmlns:a16="http://schemas.microsoft.com/office/drawing/2014/main" id="{94C53046-7CFD-9C1E-D3B0-E9CCAF4672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" name="object 8">
            <a:extLst>
              <a:ext uri="{FF2B5EF4-FFF2-40B4-BE49-F238E27FC236}">
                <a16:creationId xmlns:a16="http://schemas.microsoft.com/office/drawing/2014/main" id="{ED478437-34D8-480B-5E25-89FB1BD04CB5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F47CA-B71C-1281-4085-EFD0BD4CD9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41749" y="281015"/>
            <a:ext cx="418578" cy="479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C7D6F-3593-F13A-8722-B9EEE6441F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8E9B1-7BE0-2A0B-A777-6F998FBB0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5363" t="30898" r="42941" b="30851"/>
          <a:stretch/>
        </p:blipFill>
        <p:spPr>
          <a:xfrm>
            <a:off x="6039283" y="3233038"/>
            <a:ext cx="3104717" cy="19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 animated signifi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exible Learning_Intro_White.mp4">
            <a:hlinkClick r:id="" action="ppaction://media"/>
            <a:extLst>
              <a:ext uri="{FF2B5EF4-FFF2-40B4-BE49-F238E27FC236}">
                <a16:creationId xmlns:a16="http://schemas.microsoft.com/office/drawing/2014/main" id="{94C53046-7CFD-9C1E-D3B0-E9CCAF4672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269634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2863679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95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3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6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1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693" indent="-85723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79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64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2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6" y="1047263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1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6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1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693" indent="-85723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79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64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1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354702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ED90EB-DB96-D96C-0B19-B73F9520FECB}"/>
              </a:ext>
            </a:extLst>
          </p:cNvPr>
          <p:cNvSpPr/>
          <p:nvPr userDrawn="1"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CE26CC5F-CCC7-49BF-BF59-501839AF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477960"/>
            <a:ext cx="3787289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D4FE2297-63DE-8BD4-CB8C-AC6CEB3CD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628100"/>
            <a:ext cx="3787289" cy="6084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2AF976-B9FF-36CE-26FB-27C190169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42"/>
          <a:stretch/>
        </p:blipFill>
        <p:spPr>
          <a:xfrm>
            <a:off x="4183120" y="516474"/>
            <a:ext cx="4960880" cy="412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46FC-FE75-69F7-D916-E908A5E9B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953B-6C7A-819E-7003-470643C49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3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2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6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340583-71FA-4604-A78C-35C69452459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D7AA7-DF94-4AFF-A5FA-B3EEEEDAC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7" r:id="rId3"/>
    <p:sldLayoutId id="2147483691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E702B-CEDF-440D-AE34-A9C3CC1DC4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427CD-10DF-40F8-B66D-2742A4BE1D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CC3DB-7876-44F5-93EB-E85646264B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8" r:id="rId3"/>
    <p:sldLayoutId id="214748369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E70E3-0C64-4DD6-FC69-41A38C04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68DD-9276-37DE-B38E-B8ACFF2C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67FB-CCAF-80D9-DF3D-6752CEC9C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6AB2-42BF-25BE-D922-32B0A5ACE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A49F-27A0-28C7-6E9D-25E2A7A9A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4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7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library/resources/information-technology/office-365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strategic-change-it/network-203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56" y="1299692"/>
            <a:ext cx="4476897" cy="100489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Digital Experience Insights Survey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AD2CC17-1E4C-7A2B-A293-DDC44589110C}"/>
              </a:ext>
            </a:extLst>
          </p:cNvPr>
          <p:cNvSpPr txBox="1">
            <a:spLocks/>
          </p:cNvSpPr>
          <p:nvPr/>
        </p:nvSpPr>
        <p:spPr>
          <a:xfrm>
            <a:off x="303260" y="2574764"/>
            <a:ext cx="2643326" cy="942458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vert="horz" wrap="square" lIns="68580" tIns="34290" rIns="68580" bIns="3429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GB" sz="2100">
                <a:solidFill>
                  <a:prstClr val="white"/>
                </a:solidFill>
                <a:latin typeface="Effra" panose="020B0603020203020204"/>
              </a:rPr>
              <a:t>Professional Services</a:t>
            </a:r>
          </a:p>
        </p:txBody>
      </p:sp>
    </p:spTree>
    <p:extLst>
      <p:ext uri="{BB962C8B-B14F-4D97-AF65-F5344CB8AC3E}">
        <p14:creationId xmlns:p14="http://schemas.microsoft.com/office/powerpoint/2010/main" val="388280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8BCCE2-B67B-D516-E12C-183619DCFA00}"/>
              </a:ext>
            </a:extLst>
          </p:cNvPr>
          <p:cNvSpPr txBox="1">
            <a:spLocks/>
          </p:cNvSpPr>
          <p:nvPr/>
        </p:nvSpPr>
        <p:spPr>
          <a:xfrm>
            <a:off x="1120140" y="272490"/>
            <a:ext cx="6301740" cy="4277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 - Devices used regularly for work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DD3EE8-CDF4-0E14-EA7E-7F23C6F4B9A4}"/>
              </a:ext>
            </a:extLst>
          </p:cNvPr>
          <p:cNvSpPr txBox="1">
            <a:spLocks/>
          </p:cNvSpPr>
          <p:nvPr/>
        </p:nvSpPr>
        <p:spPr>
          <a:xfrm>
            <a:off x="304022" y="937259"/>
            <a:ext cx="8196891" cy="49793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Professional services staff were asked, </a:t>
            </a: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which of these devices they regularly used for work </a:t>
            </a:r>
            <a:r>
              <a:rPr lang="en-US" sz="1350">
                <a:latin typeface="Effra" panose="020B0603020203020204"/>
                <a:ea typeface="Roboto Light"/>
              </a:rPr>
              <a:t>(they could tick all that applied).</a:t>
            </a:r>
          </a:p>
        </p:txBody>
      </p:sp>
      <p:graphicFrame>
        <p:nvGraphicFramePr>
          <p:cNvPr id="2" name="Chart 1" descr="Example of bar chart showing responses to question 19.">
            <a:extLst>
              <a:ext uri="{FF2B5EF4-FFF2-40B4-BE49-F238E27FC236}">
                <a16:creationId xmlns:a16="http://schemas.microsoft.com/office/drawing/2014/main" id="{FA777F9D-5DA6-19EF-2262-D941ECD59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88104"/>
              </p:ext>
            </p:extLst>
          </p:nvPr>
        </p:nvGraphicFramePr>
        <p:xfrm>
          <a:off x="473554" y="1275201"/>
          <a:ext cx="8196891" cy="34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981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172" y="1477960"/>
            <a:ext cx="3961527" cy="1008966"/>
          </a:xfrm>
        </p:spPr>
        <p:txBody>
          <a:bodyPr/>
          <a:lstStyle/>
          <a:p>
            <a:r>
              <a:rPr lang="en-US" sz="3600"/>
              <a:t>Theme two (T2)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177" y="2775004"/>
            <a:ext cx="3913521" cy="571500"/>
          </a:xfrm>
        </p:spPr>
        <p:txBody>
          <a:bodyPr/>
          <a:lstStyle/>
          <a:p>
            <a:r>
              <a:rPr lang="en-US"/>
              <a:t>Technology at your organisation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E1DF7D-A2F1-8EB1-6F82-8365373C8671}"/>
              </a:ext>
            </a:extLst>
          </p:cNvPr>
          <p:cNvSpPr txBox="1">
            <a:spLocks/>
          </p:cNvSpPr>
          <p:nvPr/>
        </p:nvSpPr>
        <p:spPr>
          <a:xfrm>
            <a:off x="1140832" y="270792"/>
            <a:ext cx="5935332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- Digital platforms and services at your organisation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1AF2C55-9FC6-D40F-9157-121819CB44E4}"/>
              </a:ext>
            </a:extLst>
          </p:cNvPr>
          <p:cNvSpPr txBox="1">
            <a:spLocks/>
          </p:cNvSpPr>
          <p:nvPr/>
        </p:nvSpPr>
        <p:spPr>
          <a:xfrm>
            <a:off x="186676" y="1332682"/>
            <a:ext cx="5406551" cy="2478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600" b="1" dirty="0">
                <a:latin typeface="Effra" panose="020B0603020203020204"/>
              </a:rPr>
              <a:t>57% </a:t>
            </a:r>
            <a:r>
              <a:rPr lang="en-US" sz="1600" dirty="0">
                <a:latin typeface="Effra" panose="020B0603020203020204"/>
              </a:rPr>
              <a:t>agreed the University supported them to use their own devices (if required for work purposes)</a:t>
            </a:r>
            <a:br>
              <a:rPr lang="en-US" sz="1600" dirty="0">
                <a:latin typeface="Effra" panose="020B0603020203020204"/>
              </a:rPr>
            </a:br>
            <a:endParaRPr lang="en-US" sz="1600" dirty="0">
              <a:latin typeface="Effra" panose="020B0603020203020204"/>
            </a:endParaRPr>
          </a:p>
          <a:p>
            <a:pPr marL="177800" indent="-177800"/>
            <a:r>
              <a:rPr lang="en-US" sz="1600" b="1" dirty="0">
                <a:latin typeface="Effra" panose="020B0603020203020204"/>
              </a:rPr>
              <a:t>71% </a:t>
            </a:r>
            <a:r>
              <a:rPr lang="en-GB" sz="1600" dirty="0">
                <a:latin typeface="Effra" panose="020B0603020203020204"/>
              </a:rPr>
              <a:t>agreed </a:t>
            </a:r>
            <a:r>
              <a:rPr lang="en-US" sz="1600" dirty="0">
                <a:latin typeface="Effra" panose="020B0603020203020204"/>
              </a:rPr>
              <a:t>the University</a:t>
            </a:r>
            <a:r>
              <a:rPr lang="en-GB" sz="1600" dirty="0">
                <a:latin typeface="Effra" panose="020B0603020203020204"/>
              </a:rPr>
              <a:t> supported them to access online platforms and services off campus</a:t>
            </a:r>
            <a:br>
              <a:rPr lang="en-GB" sz="1600" dirty="0">
                <a:latin typeface="Effra" panose="020B0603020203020204"/>
              </a:rPr>
            </a:br>
            <a:endParaRPr lang="en-GB" sz="1600" dirty="0">
              <a:latin typeface="Effra" panose="020B0603020203020204"/>
            </a:endParaRPr>
          </a:p>
          <a:p>
            <a:pPr marL="177800" indent="-177800"/>
            <a:r>
              <a:rPr lang="en-US" sz="1600" b="1" dirty="0">
                <a:latin typeface="Effra" panose="020B0603020203020204"/>
              </a:rPr>
              <a:t>61% </a:t>
            </a:r>
            <a:r>
              <a:rPr lang="en-US" sz="1600" dirty="0">
                <a:latin typeface="Effra" panose="020B0603020203020204"/>
              </a:rPr>
              <a:t>agreed the University communicated effectively online, </a:t>
            </a:r>
            <a:r>
              <a:rPr lang="en-US" sz="1600" dirty="0" err="1">
                <a:latin typeface="Effra" panose="020B0603020203020204"/>
              </a:rPr>
              <a:t>eg</a:t>
            </a:r>
            <a:r>
              <a:rPr lang="en-US" sz="1600" dirty="0">
                <a:latin typeface="Effra" panose="020B0603020203020204"/>
              </a:rPr>
              <a:t> messaging, notifications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8240B4-A75C-0AE7-E101-CE90F4FF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4354" y="1055292"/>
            <a:ext cx="2676668" cy="26766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88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455520-CE1A-1812-048B-52256FA2E4EB}"/>
              </a:ext>
            </a:extLst>
          </p:cNvPr>
          <p:cNvSpPr txBox="1">
            <a:spLocks/>
          </p:cNvSpPr>
          <p:nvPr/>
        </p:nvSpPr>
        <p:spPr>
          <a:xfrm>
            <a:off x="1188540" y="272490"/>
            <a:ext cx="6111420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- How data is collected and used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30EB46-B0D3-C0A2-DA17-3CE106B160C2}"/>
              </a:ext>
            </a:extLst>
          </p:cNvPr>
          <p:cNvSpPr txBox="1">
            <a:spLocks/>
          </p:cNvSpPr>
          <p:nvPr/>
        </p:nvSpPr>
        <p:spPr>
          <a:xfrm>
            <a:off x="358775" y="1623231"/>
            <a:ext cx="5406551" cy="2478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600" b="1">
                <a:latin typeface="Effra" panose="020B0603020203020204"/>
              </a:rPr>
              <a:t>41% </a:t>
            </a:r>
            <a:r>
              <a:rPr lang="en-US" sz="1600">
                <a:latin typeface="Effra" panose="020B0603020203020204"/>
              </a:rPr>
              <a:t>agreed they understood how the University collected and used both their own and student/learners data</a:t>
            </a:r>
            <a:br>
              <a:rPr lang="en-US" sz="1600">
                <a:latin typeface="Effra" panose="020B0603020203020204"/>
              </a:rPr>
            </a:br>
            <a:endParaRPr lang="en-US" sz="1600">
              <a:latin typeface="Effra" panose="020B0603020203020204"/>
            </a:endParaRPr>
          </a:p>
          <a:p>
            <a:pPr marL="177800" indent="-177800"/>
            <a:r>
              <a:rPr lang="en-US" sz="1600" b="1">
                <a:latin typeface="Effra" panose="020B0603020203020204"/>
              </a:rPr>
              <a:t>38% </a:t>
            </a:r>
            <a:r>
              <a:rPr lang="en-GB" sz="1600">
                <a:latin typeface="Effra" panose="020B0603020203020204"/>
              </a:rPr>
              <a:t>agreed they are comfortable with how both their own and student/learners data is collected and used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1600">
              <a:solidFill>
                <a:prstClr val="black"/>
              </a:solidFill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6C3697-E979-B963-9622-4501BED58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208" y="943974"/>
            <a:ext cx="2676668" cy="26766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54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4CDE3C-E621-7607-A1BC-D73FE978150D}"/>
              </a:ext>
            </a:extLst>
          </p:cNvPr>
          <p:cNvSpPr txBox="1">
            <a:spLocks/>
          </p:cNvSpPr>
          <p:nvPr/>
        </p:nvSpPr>
        <p:spPr>
          <a:xfrm>
            <a:off x="1164686" y="272490"/>
            <a:ext cx="5955767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- Digital tool or app really useful for learning 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487913-AC50-AB8D-306E-2BD257FC384B}"/>
              </a:ext>
            </a:extLst>
          </p:cNvPr>
          <p:cNvSpPr txBox="1">
            <a:spLocks/>
          </p:cNvSpPr>
          <p:nvPr/>
        </p:nvSpPr>
        <p:spPr>
          <a:xfrm>
            <a:off x="255589" y="1193788"/>
            <a:ext cx="5326346" cy="34470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Effra" panose="020B0603020203020204"/>
              </a:rPr>
              <a:t>Professional Services staff were asked </a:t>
            </a:r>
            <a:r>
              <a:rPr lang="en-GB" sz="1600" dirty="0">
                <a:latin typeface="Effra" panose="020B0603020203020204"/>
              </a:rPr>
              <a:t>to give an example of a digital tool or app they found really useful for their role.</a:t>
            </a:r>
            <a:endParaRPr lang="en-US" sz="1600" dirty="0">
              <a:latin typeface="Effra" panose="020B0603020203020204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Top 5 most common tools or apps included: 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Teams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Microsoft 365 Suite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Power BI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OneNote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Zoom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A8DDD6E-9FF4-BEB6-23C3-08B7088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1970" y="1193789"/>
            <a:ext cx="2404616" cy="2404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35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93C9E2-A978-0072-64DF-E6B2C43C3B46}"/>
              </a:ext>
            </a:extLst>
          </p:cNvPr>
          <p:cNvSpPr txBox="1">
            <a:spLocks/>
          </p:cNvSpPr>
          <p:nvPr/>
        </p:nvSpPr>
        <p:spPr>
          <a:xfrm>
            <a:off x="1164431" y="270792"/>
            <a:ext cx="6027583" cy="49963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- Overall quality of the digital working environment  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F8A79D0-CAD3-57FA-0397-58C1BCAE2381}"/>
              </a:ext>
            </a:extLst>
          </p:cNvPr>
          <p:cNvSpPr txBox="1">
            <a:spLocks/>
          </p:cNvSpPr>
          <p:nvPr/>
        </p:nvSpPr>
        <p:spPr>
          <a:xfrm>
            <a:off x="202577" y="1059763"/>
            <a:ext cx="8296048" cy="115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latin typeface="Effra" panose="020B0603020203020204"/>
              </a:rPr>
              <a:t>Professional services staff were asked to provide an overall rating</a:t>
            </a:r>
            <a:r>
              <a:rPr lang="en-GB" sz="1600">
                <a:latin typeface="Effra" panose="020B0603020203020204"/>
              </a:rPr>
              <a:t> for the quality of the digital working environment. </a:t>
            </a:r>
          </a:p>
          <a:p>
            <a:pPr marL="0" indent="0">
              <a:buNone/>
            </a:pPr>
            <a:r>
              <a:rPr lang="en-US" sz="1600" b="1">
                <a:latin typeface="Effra" panose="020B0603020203020204"/>
              </a:rPr>
              <a:t>68% </a:t>
            </a:r>
            <a:r>
              <a:rPr lang="en-US" sz="1600">
                <a:latin typeface="Effra" panose="020B0603020203020204"/>
              </a:rPr>
              <a:t>rated us as good or above.</a:t>
            </a:r>
          </a:p>
        </p:txBody>
      </p:sp>
      <p:graphicFrame>
        <p:nvGraphicFramePr>
          <p:cNvPr id="4" name="Chart 3" descr="Example of bar chart showing responses to question 31.">
            <a:extLst>
              <a:ext uri="{FF2B5EF4-FFF2-40B4-BE49-F238E27FC236}">
                <a16:creationId xmlns:a16="http://schemas.microsoft.com/office/drawing/2014/main" id="{B6D7C192-A6DD-9F79-3509-1E9376B37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64587"/>
              </p:ext>
            </p:extLst>
          </p:nvPr>
        </p:nvGraphicFramePr>
        <p:xfrm>
          <a:off x="426804" y="2023551"/>
          <a:ext cx="8165646" cy="29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55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6518B7-7519-324B-CC3A-3C5DF8B39F38}"/>
              </a:ext>
            </a:extLst>
          </p:cNvPr>
          <p:cNvSpPr txBox="1">
            <a:spLocks/>
          </p:cNvSpPr>
          <p:nvPr/>
        </p:nvSpPr>
        <p:spPr>
          <a:xfrm>
            <a:off x="1135265" y="206737"/>
            <a:ext cx="7445811" cy="629435"/>
          </a:xfrm>
          <a:prstGeom prst="rect">
            <a:avLst/>
          </a:prstGeom>
        </p:spPr>
        <p:txBody>
          <a:bodyPr lIns="68580" tIns="34290" rIns="68580" bIns="3429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Effra" panose="020B0603020203020204"/>
              </a:rPr>
              <a:t>Professional Services - Overall quality of the virtual learning environment (currently Blackboard)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32DA379-C118-616B-2CB6-3CD68CDB3FE0}"/>
              </a:ext>
            </a:extLst>
          </p:cNvPr>
          <p:cNvSpPr txBox="1">
            <a:spLocks/>
          </p:cNvSpPr>
          <p:nvPr/>
        </p:nvSpPr>
        <p:spPr>
          <a:xfrm>
            <a:off x="423976" y="1013640"/>
            <a:ext cx="8296048" cy="68391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 panose="02000000000000000000" pitchFamily="2" charset="0"/>
              </a:rPr>
              <a:t>Professional Services</a:t>
            </a:r>
            <a:r>
              <a:rPr lang="en-GB" sz="1600">
                <a:latin typeface="Effra" panose="020B0603020203020204"/>
              </a:rPr>
              <a:t> staff were asked to provide an overall rating for the quality of the learning environment.</a:t>
            </a:r>
            <a:endParaRPr lang="en-US" sz="1600">
              <a:latin typeface="Effra" panose="020B0603020203020204"/>
            </a:endParaRPr>
          </a:p>
        </p:txBody>
      </p:sp>
      <p:graphicFrame>
        <p:nvGraphicFramePr>
          <p:cNvPr id="6" name="Chart 5" descr="Example of bar chart showing responses to question 31.">
            <a:extLst>
              <a:ext uri="{FF2B5EF4-FFF2-40B4-BE49-F238E27FC236}">
                <a16:creationId xmlns:a16="http://schemas.microsoft.com/office/drawing/2014/main" id="{E05F8BEE-593C-CBC5-0216-C8976F39A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261411"/>
              </p:ext>
            </p:extLst>
          </p:nvPr>
        </p:nvGraphicFramePr>
        <p:xfrm>
          <a:off x="283841" y="1763303"/>
          <a:ext cx="8165646" cy="29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5D388E-9CCF-8BCF-070F-AF8CC304A495}"/>
              </a:ext>
            </a:extLst>
          </p:cNvPr>
          <p:cNvSpPr txBox="1"/>
          <p:nvPr/>
        </p:nvSpPr>
        <p:spPr>
          <a:xfrm>
            <a:off x="423976" y="1697553"/>
            <a:ext cx="4663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latin typeface="Effra" panose="020B0603020203020204"/>
              </a:rPr>
              <a:t>27% </a:t>
            </a:r>
            <a:r>
              <a:rPr lang="en-GB" sz="1600">
                <a:latin typeface="Effra" panose="020B0603020203020204"/>
              </a:rPr>
              <a:t>rated us good or above. </a:t>
            </a:r>
            <a:endParaRPr lang="en-US" sz="16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665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6518B7-7519-324B-CC3A-3C5DF8B39F38}"/>
              </a:ext>
            </a:extLst>
          </p:cNvPr>
          <p:cNvSpPr txBox="1">
            <a:spLocks/>
          </p:cNvSpPr>
          <p:nvPr/>
        </p:nvSpPr>
        <p:spPr>
          <a:xfrm>
            <a:off x="1133070" y="232609"/>
            <a:ext cx="6435062" cy="338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- Prefer us to invest in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32DA379-C118-616B-2CB6-3CD68CDB3FE0}"/>
              </a:ext>
            </a:extLst>
          </p:cNvPr>
          <p:cNvSpPr txBox="1">
            <a:spLocks/>
          </p:cNvSpPr>
          <p:nvPr/>
        </p:nvSpPr>
        <p:spPr>
          <a:xfrm>
            <a:off x="267778" y="935197"/>
            <a:ext cx="8296048" cy="683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700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 panose="02000000000000000000" pitchFamily="2" charset="0"/>
              </a:rPr>
              <a:t>Professional Services staff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 panose="02000000000000000000" pitchFamily="2" charset="0"/>
              </a:rPr>
              <a:t>were asked w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 panose="02000000000000000000" pitchFamily="2" charset="0"/>
              </a:rPr>
              <a:t>hat they would prefer us to invest in if funds were available.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  <a:ea typeface="Roboto Light" panose="02000000000000000000" pitchFamily="2" charset="0"/>
            </a:endParaRPr>
          </a:p>
        </p:txBody>
      </p:sp>
      <p:graphicFrame>
        <p:nvGraphicFramePr>
          <p:cNvPr id="2" name="Chart 1" descr="Example of bar chart showing responses to question 32.">
            <a:extLst>
              <a:ext uri="{FF2B5EF4-FFF2-40B4-BE49-F238E27FC236}">
                <a16:creationId xmlns:a16="http://schemas.microsoft.com/office/drawing/2014/main" id="{B0ACB677-5680-99FB-6476-E79CCD2D9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49641"/>
              </p:ext>
            </p:extLst>
          </p:nvPr>
        </p:nvGraphicFramePr>
        <p:xfrm>
          <a:off x="358775" y="1619110"/>
          <a:ext cx="8426450" cy="32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30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308" y="1477960"/>
            <a:ext cx="3771900" cy="1008966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Theme three (T3)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308" y="2668829"/>
            <a:ext cx="3861446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Technology in your role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36FDD-A472-7088-D3BB-4AA982C146B0}"/>
              </a:ext>
            </a:extLst>
          </p:cNvPr>
          <p:cNvSpPr txBox="1"/>
          <p:nvPr/>
        </p:nvSpPr>
        <p:spPr>
          <a:xfrm>
            <a:off x="248809" y="1090479"/>
            <a:ext cx="847609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Effra" panose="020B0603020203020204"/>
              </a:rPr>
              <a:t>Professional Services staff were asked, in the current academic year, where work took place and where they prefer to work.</a:t>
            </a:r>
          </a:p>
        </p:txBody>
      </p:sp>
      <p:graphicFrame>
        <p:nvGraphicFramePr>
          <p:cNvPr id="4" name="Chart 3" descr="Example of bar chart showing responses to question 34.">
            <a:extLst>
              <a:ext uri="{FF2B5EF4-FFF2-40B4-BE49-F238E27FC236}">
                <a16:creationId xmlns:a16="http://schemas.microsoft.com/office/drawing/2014/main" id="{86C391B4-085A-7830-34FB-28AED7C02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161756"/>
              </p:ext>
            </p:extLst>
          </p:nvPr>
        </p:nvGraphicFramePr>
        <p:xfrm>
          <a:off x="342689" y="1804856"/>
          <a:ext cx="8165646" cy="297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E2FD672-AA2A-95AE-C9B8-21341A55775D}"/>
              </a:ext>
            </a:extLst>
          </p:cNvPr>
          <p:cNvSpPr txBox="1"/>
          <p:nvPr/>
        </p:nvSpPr>
        <p:spPr>
          <a:xfrm>
            <a:off x="1171575" y="252991"/>
            <a:ext cx="6476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Effra" panose="020B0603020203020204"/>
              </a:rPr>
              <a:t>Professional Services -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Black" panose="02000000000000000000" pitchFamily="2" charset="0"/>
                <a:cs typeface="+mj-cs"/>
              </a:rPr>
              <a:t>Where classes took place and where prefer to work</a:t>
            </a:r>
            <a:endParaRPr lang="en-GB" sz="20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528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0050EE13-68B8-FBCA-6CE6-A63DB83D695E}"/>
              </a:ext>
            </a:extLst>
          </p:cNvPr>
          <p:cNvSpPr txBox="1">
            <a:spLocks/>
          </p:cNvSpPr>
          <p:nvPr/>
        </p:nvSpPr>
        <p:spPr>
          <a:xfrm>
            <a:off x="1094282" y="254793"/>
            <a:ext cx="5987181" cy="638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solidFill>
                  <a:prstClr val="black"/>
                </a:solidFill>
                <a:latin typeface="Effra" panose="020B0603020203020204"/>
              </a:rPr>
              <a:t>What is the </a:t>
            </a:r>
            <a:r>
              <a:rPr lang="en-US" sz="2000">
                <a:latin typeface="Effra" panose="020B0603020203020204"/>
              </a:rPr>
              <a:t>Professional Services </a:t>
            </a:r>
            <a:r>
              <a:rPr lang="en-US" sz="2000">
                <a:solidFill>
                  <a:prstClr val="black"/>
                </a:solidFill>
                <a:latin typeface="Effra" panose="020B0603020203020204"/>
              </a:rPr>
              <a:t>staff Digital Experience Insights Survey?</a:t>
            </a:r>
            <a:endParaRPr lang="en-GB" sz="2000">
              <a:solidFill>
                <a:prstClr val="black"/>
              </a:solidFill>
              <a:latin typeface="Effra" panose="020B0603020203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082D5-E7AD-3330-FEBF-C27B223AFEFC}"/>
              </a:ext>
            </a:extLst>
          </p:cNvPr>
          <p:cNvSpPr txBox="1">
            <a:spLocks/>
          </p:cNvSpPr>
          <p:nvPr/>
        </p:nvSpPr>
        <p:spPr>
          <a:xfrm>
            <a:off x="470824" y="1353076"/>
            <a:ext cx="3996782" cy="3378174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Asks Professional Services staff across further education (FE) and higher education (HE) about their experiences of using technology at their college or university. </a:t>
            </a: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Designed, delivered and managed by Jisc. </a:t>
            </a:r>
            <a:endParaRPr lang="en-US" sz="1600" dirty="0">
              <a:latin typeface="Effra" panose="020B0603020203020204"/>
              <a:cs typeface="Arial" panose="020B0604020202020204"/>
            </a:endParaRP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Same survey for FE and HE.</a:t>
            </a:r>
            <a:endParaRPr lang="en-US" sz="1600" dirty="0">
              <a:latin typeface="Effra" panose="020B0603020203020204"/>
              <a:ea typeface="Roboto Light"/>
              <a:cs typeface="Arial" panose="020B0604020202020204"/>
            </a:endParaRP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For 2022/23 there were nearly 5,000 responses from UK FE and HE professional services staff.</a:t>
            </a:r>
            <a:endParaRPr lang="en-US" sz="1600" dirty="0">
              <a:latin typeface="Effra" panose="020B0603020203020204"/>
              <a:ea typeface="Roboto Light"/>
              <a:cs typeface="Arial"/>
            </a:endParaRP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This presentation </a:t>
            </a:r>
            <a:r>
              <a:rPr lang="en-US" sz="1600" dirty="0" err="1">
                <a:latin typeface="Effra" panose="020B0603020203020204"/>
                <a:ea typeface="Roboto Light"/>
              </a:rPr>
              <a:t>summarises</a:t>
            </a:r>
            <a:r>
              <a:rPr lang="en-US" sz="1600" dirty="0">
                <a:latin typeface="Effra" panose="020B0603020203020204"/>
                <a:ea typeface="Roboto Light"/>
              </a:rPr>
              <a:t> some key findings from data collected from </a:t>
            </a:r>
            <a:r>
              <a:rPr lang="en-US" sz="1600" b="1" dirty="0">
                <a:latin typeface="Effra" panose="020B0603020203020204"/>
                <a:ea typeface="Roboto Light"/>
              </a:rPr>
              <a:t>our</a:t>
            </a:r>
            <a:r>
              <a:rPr lang="en-US" sz="1600" dirty="0">
                <a:latin typeface="Effra" panose="020B0603020203020204"/>
                <a:ea typeface="Roboto Light"/>
              </a:rPr>
              <a:t> Professional Services staff.</a:t>
            </a:r>
            <a:endParaRPr lang="en-US" sz="1600" dirty="0">
              <a:latin typeface="Effra" panose="020B0603020203020204"/>
              <a:ea typeface="Roboto Light"/>
              <a:cs typeface="Arial" panose="020B0604020202020204"/>
            </a:endParaRPr>
          </a:p>
        </p:txBody>
      </p:sp>
      <p:pic>
        <p:nvPicPr>
          <p:cNvPr id="9" name="Picture 8" descr="A model representing the digital experience insights surveys for students, teaching staff and professional services staff.">
            <a:extLst>
              <a:ext uri="{FF2B5EF4-FFF2-40B4-BE49-F238E27FC236}">
                <a16:creationId xmlns:a16="http://schemas.microsoft.com/office/drawing/2014/main" id="{B7B95F23-70E1-FDF9-FD5F-2F780988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11" y="1114823"/>
            <a:ext cx="4654382" cy="3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80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6880CA-E61C-A68E-F92D-4F4B66ED3BE1}"/>
              </a:ext>
            </a:extLst>
          </p:cNvPr>
          <p:cNvSpPr txBox="1">
            <a:spLocks/>
          </p:cNvSpPr>
          <p:nvPr/>
        </p:nvSpPr>
        <p:spPr>
          <a:xfrm>
            <a:off x="1136855" y="171430"/>
            <a:ext cx="6106783" cy="8831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staff were asked </a:t>
            </a:r>
            <a:r>
              <a:rPr lang="en-GB" sz="2000">
                <a:latin typeface="Effra" panose="020B0603020203020204"/>
              </a:rPr>
              <a:t>if any of these made it difficult for them to use digital technologies in their work </a:t>
            </a:r>
            <a:r>
              <a:rPr lang="en-US" sz="2000">
                <a:latin typeface="Effra" panose="020B0603020203020204"/>
              </a:rPr>
              <a:t>(they could tick all that applied)</a:t>
            </a:r>
          </a:p>
        </p:txBody>
      </p:sp>
      <p:graphicFrame>
        <p:nvGraphicFramePr>
          <p:cNvPr id="2" name="Chart 1" descr="Example of bar chart showing responses to question 35.">
            <a:extLst>
              <a:ext uri="{FF2B5EF4-FFF2-40B4-BE49-F238E27FC236}">
                <a16:creationId xmlns:a16="http://schemas.microsoft.com/office/drawing/2014/main" id="{CB07AC20-A80B-2A8C-51BE-C24BF9D49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130870"/>
              </p:ext>
            </p:extLst>
          </p:nvPr>
        </p:nvGraphicFramePr>
        <p:xfrm>
          <a:off x="572494" y="1338800"/>
          <a:ext cx="7824083" cy="345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15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CBC0F-5F59-EB14-A62C-199735BE8DB1}"/>
              </a:ext>
            </a:extLst>
          </p:cNvPr>
          <p:cNvSpPr txBox="1"/>
          <p:nvPr/>
        </p:nvSpPr>
        <p:spPr>
          <a:xfrm>
            <a:off x="1131071" y="177074"/>
            <a:ext cx="6454471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latin typeface="Effra" panose="020B0603020203020204"/>
              </a:rPr>
              <a:t>Professional Services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staff were asked, in the last academic year, which of these activities had they carried out as part of their work</a:t>
            </a:r>
          </a:p>
        </p:txBody>
      </p:sp>
      <p:graphicFrame>
        <p:nvGraphicFramePr>
          <p:cNvPr id="6" name="Chart 5" descr="Example of bar chart showing responses to question 37.">
            <a:extLst>
              <a:ext uri="{FF2B5EF4-FFF2-40B4-BE49-F238E27FC236}">
                <a16:creationId xmlns:a16="http://schemas.microsoft.com/office/drawing/2014/main" id="{551BCB87-3781-B6CE-C7C5-761A4055D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77875"/>
              </p:ext>
            </p:extLst>
          </p:nvPr>
        </p:nvGraphicFramePr>
        <p:xfrm>
          <a:off x="1131070" y="1255776"/>
          <a:ext cx="6517317" cy="38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18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864A3-8E61-9F07-940E-6019A86049B7}"/>
              </a:ext>
            </a:extLst>
          </p:cNvPr>
          <p:cNvSpPr txBox="1"/>
          <p:nvPr/>
        </p:nvSpPr>
        <p:spPr>
          <a:xfrm>
            <a:off x="1157288" y="272490"/>
            <a:ext cx="622071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700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latin typeface="Effra" panose="020B0603020203020204"/>
              </a:rPr>
              <a:t>Professional Services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staff were asked how much they agreed with four statements about our digital resources</a:t>
            </a:r>
          </a:p>
        </p:txBody>
      </p:sp>
      <p:graphicFrame>
        <p:nvGraphicFramePr>
          <p:cNvPr id="4" name="Chart 3" descr="Stacked bar chart for question 38.">
            <a:extLst>
              <a:ext uri="{FF2B5EF4-FFF2-40B4-BE49-F238E27FC236}">
                <a16:creationId xmlns:a16="http://schemas.microsoft.com/office/drawing/2014/main" id="{AADC752F-9069-A95E-1C61-F7BAE2474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082715"/>
              </p:ext>
            </p:extLst>
          </p:nvPr>
        </p:nvGraphicFramePr>
        <p:xfrm>
          <a:off x="741637" y="1308676"/>
          <a:ext cx="7410908" cy="342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521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D98249-8F9E-3E5A-B943-15B3D56D9C46}"/>
              </a:ext>
            </a:extLst>
          </p:cNvPr>
          <p:cNvSpPr txBox="1">
            <a:spLocks/>
          </p:cNvSpPr>
          <p:nvPr/>
        </p:nvSpPr>
        <p:spPr>
          <a:xfrm>
            <a:off x="1094822" y="250782"/>
            <a:ext cx="6553565" cy="9149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000">
                <a:latin typeface="Effra" panose="020B0603020203020204"/>
              </a:rPr>
              <a:t>Professional Services staff were asked how much they agreed with five statements about the use of digital technologies in their work</a:t>
            </a:r>
          </a:p>
          <a:p>
            <a:pPr defTabSz="685800"/>
            <a:endParaRPr lang="en-US" sz="2000">
              <a:solidFill>
                <a:prstClr val="black"/>
              </a:solidFill>
              <a:latin typeface="Effra" panose="020B0603020203020204"/>
            </a:endParaRPr>
          </a:p>
        </p:txBody>
      </p:sp>
      <p:graphicFrame>
        <p:nvGraphicFramePr>
          <p:cNvPr id="2" name="Chart 1" descr="Stacked bar chart for question 39.">
            <a:extLst>
              <a:ext uri="{FF2B5EF4-FFF2-40B4-BE49-F238E27FC236}">
                <a16:creationId xmlns:a16="http://schemas.microsoft.com/office/drawing/2014/main" id="{DC160562-D67A-D176-70EA-6F1AB4D02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242558"/>
              </p:ext>
            </p:extLst>
          </p:nvPr>
        </p:nvGraphicFramePr>
        <p:xfrm>
          <a:off x="683811" y="1187422"/>
          <a:ext cx="7365366" cy="368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222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5A6DAD-B7B9-C773-499E-5B6F67013766}"/>
              </a:ext>
            </a:extLst>
          </p:cNvPr>
          <p:cNvSpPr txBox="1">
            <a:spLocks/>
          </p:cNvSpPr>
          <p:nvPr/>
        </p:nvSpPr>
        <p:spPr>
          <a:xfrm>
            <a:off x="1143000" y="272490"/>
            <a:ext cx="6339178" cy="75034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000">
                <a:latin typeface="Effra" panose="020B0603020203020204"/>
              </a:rPr>
              <a:t>Professional Services staff were asked, what aspect of working using digital technologies, if any, was most positive for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A29E5-2380-2EC8-ECBF-67E9F1613DC2}"/>
              </a:ext>
            </a:extLst>
          </p:cNvPr>
          <p:cNvSpPr txBox="1"/>
          <p:nvPr/>
        </p:nvSpPr>
        <p:spPr>
          <a:xfrm>
            <a:off x="384048" y="1575827"/>
            <a:ext cx="60007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Top 5 most common themes included: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Collaboration tools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Flexibility (Hybrid Working)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Efficiency &amp; Productivity (MS Tools)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Accessibility (e.g., live captions)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Communication (e.g., keeping in touch with colleagues) 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prstClr val="black"/>
              </a:solidFill>
              <a:latin typeface="Effra" panose="020B0603020203020204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</p:txBody>
      </p:sp>
      <p:pic>
        <p:nvPicPr>
          <p:cNvPr id="2" name="Graphic 1" descr="Thumbs up sign with solid fill">
            <a:extLst>
              <a:ext uri="{FF2B5EF4-FFF2-40B4-BE49-F238E27FC236}">
                <a16:creationId xmlns:a16="http://schemas.microsoft.com/office/drawing/2014/main" id="{CB43474D-A248-D707-C750-B7B7780F9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30166" y="1673799"/>
            <a:ext cx="1622378" cy="1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132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5DF375-526C-60AB-F0C8-F41C0D3C725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85078" y="272490"/>
            <a:ext cx="6206268" cy="9049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000" b="0">
                <a:latin typeface="Effra" panose="020B0603020203020204"/>
              </a:rPr>
              <a:t>Professional Services staff were asked, what aspect of working using digital technologies, if any, was most negative for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3A23-EFBF-21F7-8741-8B81389DC3D9}"/>
              </a:ext>
            </a:extLst>
          </p:cNvPr>
          <p:cNvSpPr txBox="1"/>
          <p:nvPr/>
        </p:nvSpPr>
        <p:spPr>
          <a:xfrm>
            <a:off x="453920" y="1608484"/>
            <a:ext cx="683742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Top 5 most common themes included: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Too Many Communication Channels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Connectivity Issues (Internet Connectivity)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Lack of Training and Support (Digital Tools)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Outdated or Unreliable Equipment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Social Isolation (Remote Working)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FD263-1898-CD89-3DDD-ACDBC688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32" y="1920649"/>
            <a:ext cx="1821028" cy="18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3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049AEE-6550-D59B-F1C1-E664A301614F}"/>
              </a:ext>
            </a:extLst>
          </p:cNvPr>
          <p:cNvSpPr txBox="1">
            <a:spLocks/>
          </p:cNvSpPr>
          <p:nvPr/>
        </p:nvSpPr>
        <p:spPr>
          <a:xfrm>
            <a:off x="1164591" y="272490"/>
            <a:ext cx="6483797" cy="8597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latin typeface="Effra" panose="020B0603020203020204"/>
              </a:rPr>
              <a:t>Professional Services staff were asked how much they agreed they were given the chance to be involved in decisions about their digital experience</a:t>
            </a:r>
          </a:p>
        </p:txBody>
      </p:sp>
      <p:graphicFrame>
        <p:nvGraphicFramePr>
          <p:cNvPr id="2" name="Chart 1" descr="Example of bar chart showing responses to question 42.">
            <a:extLst>
              <a:ext uri="{FF2B5EF4-FFF2-40B4-BE49-F238E27FC236}">
                <a16:creationId xmlns:a16="http://schemas.microsoft.com/office/drawing/2014/main" id="{7C43A6FE-D763-88DF-FF85-AD6CC573D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79683"/>
              </p:ext>
            </p:extLst>
          </p:nvPr>
        </p:nvGraphicFramePr>
        <p:xfrm>
          <a:off x="392343" y="1539658"/>
          <a:ext cx="8165646" cy="28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178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C475EA-B084-0158-A6FB-F48194F3776F}"/>
              </a:ext>
            </a:extLst>
          </p:cNvPr>
          <p:cNvSpPr txBox="1">
            <a:spLocks/>
          </p:cNvSpPr>
          <p:nvPr/>
        </p:nvSpPr>
        <p:spPr>
          <a:xfrm>
            <a:off x="1148690" y="272490"/>
            <a:ext cx="6355043" cy="6272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Aft>
                <a:spcPts val="1262"/>
              </a:spcAft>
            </a:pPr>
            <a:r>
              <a:rPr lang="en-US" sz="2000" b="0">
                <a:latin typeface="Effra" panose="020B0603020203020204"/>
              </a:rPr>
              <a:t>Professional Services staff were asked to provide an </a:t>
            </a:r>
            <a:r>
              <a:rPr lang="en-GB" sz="2000" b="0">
                <a:latin typeface="Effra" panose="020B0603020203020204"/>
              </a:rPr>
              <a:t>overall rating of the quality of the digital working experience</a:t>
            </a:r>
            <a:r>
              <a:rPr lang="en-US" sz="2000" b="0">
                <a:latin typeface="Effra" panose="020B0603020203020204"/>
              </a:rPr>
              <a:t> </a:t>
            </a:r>
          </a:p>
        </p:txBody>
      </p:sp>
      <p:graphicFrame>
        <p:nvGraphicFramePr>
          <p:cNvPr id="2" name="Chart 1" descr="Example of bar chart showing responses to question 43.">
            <a:extLst>
              <a:ext uri="{FF2B5EF4-FFF2-40B4-BE49-F238E27FC236}">
                <a16:creationId xmlns:a16="http://schemas.microsoft.com/office/drawing/2014/main" id="{50D6C5C7-4F65-A7A5-9492-E42902904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208549"/>
              </p:ext>
            </p:extLst>
          </p:nvPr>
        </p:nvGraphicFramePr>
        <p:xfrm>
          <a:off x="489177" y="1611219"/>
          <a:ext cx="8165646" cy="28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F3BA55-4E1E-B874-7EBB-315325B11DA6}"/>
              </a:ext>
            </a:extLst>
          </p:cNvPr>
          <p:cNvSpPr txBox="1"/>
          <p:nvPr/>
        </p:nvSpPr>
        <p:spPr>
          <a:xfrm>
            <a:off x="1148690" y="1120203"/>
            <a:ext cx="4663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800">
              <a:spcAft>
                <a:spcPts val="1262"/>
              </a:spcAft>
            </a:pPr>
            <a:r>
              <a:rPr lang="en-US" sz="1600" b="1">
                <a:latin typeface="Effra" panose="020B0603020203020204"/>
              </a:rPr>
              <a:t>73% </a:t>
            </a:r>
            <a:r>
              <a:rPr lang="en-US" sz="1600" b="0">
                <a:latin typeface="Effra" panose="020B0603020203020204"/>
              </a:rPr>
              <a:t>rated us as good or above</a:t>
            </a:r>
            <a:endParaRPr lang="en-US" sz="1600" b="0">
              <a:solidFill>
                <a:prstClr val="black"/>
              </a:solidFill>
              <a:latin typeface="Effra" panose="020B0603020203020204"/>
              <a:ea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2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308" y="1477960"/>
            <a:ext cx="4016391" cy="1093790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Theme four (T4)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72" y="2656575"/>
            <a:ext cx="3861446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digital skills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054EFB-33A8-08A4-336A-078C5CAC18DB}"/>
              </a:ext>
            </a:extLst>
          </p:cNvPr>
          <p:cNvSpPr txBox="1">
            <a:spLocks/>
          </p:cNvSpPr>
          <p:nvPr/>
        </p:nvSpPr>
        <p:spPr>
          <a:xfrm>
            <a:off x="1135856" y="272490"/>
            <a:ext cx="6013029" cy="5803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Aft>
                <a:spcPts val="1262"/>
              </a:spcAft>
            </a:pPr>
            <a:r>
              <a:rPr lang="en-US" sz="2000" b="0">
                <a:latin typeface="Effra" panose="020B0603020203020204"/>
              </a:rPr>
              <a:t>Professional Services - </a:t>
            </a:r>
            <a:r>
              <a:rPr lang="en-GB" sz="2000" b="0">
                <a:latin typeface="Effra" panose="020B0603020203020204"/>
                <a:ea typeface="Roboto Light"/>
              </a:rPr>
              <a:t>Which skills has </a:t>
            </a:r>
            <a:r>
              <a:rPr lang="en-US" sz="2000" b="0">
                <a:latin typeface="Effra" panose="020B0603020203020204"/>
                <a:ea typeface="Roboto Light"/>
              </a:rPr>
              <a:t>the University</a:t>
            </a:r>
            <a:r>
              <a:rPr lang="en-GB" sz="2000" b="0">
                <a:latin typeface="Effra" panose="020B0603020203020204"/>
                <a:ea typeface="Roboto Light"/>
              </a:rPr>
              <a:t> provided support or training for?</a:t>
            </a:r>
            <a:endParaRPr lang="en-US" sz="2000" b="0">
              <a:latin typeface="Effra" panose="020B0603020203020204"/>
              <a:ea typeface="Roboto Light"/>
            </a:endParaRPr>
          </a:p>
        </p:txBody>
      </p:sp>
      <p:graphicFrame>
        <p:nvGraphicFramePr>
          <p:cNvPr id="2" name="Chart 1" descr="Example of bar chart showing responses to question 44.">
            <a:extLst>
              <a:ext uri="{FF2B5EF4-FFF2-40B4-BE49-F238E27FC236}">
                <a16:creationId xmlns:a16="http://schemas.microsoft.com/office/drawing/2014/main" id="{9CA922C7-3D22-90DD-EC4E-C6A8198F1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62853"/>
              </p:ext>
            </p:extLst>
          </p:nvPr>
        </p:nvGraphicFramePr>
        <p:xfrm>
          <a:off x="765783" y="1092991"/>
          <a:ext cx="7386761" cy="377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466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0DDD1BE-45C0-BBE4-F352-2C6F6519E36F}"/>
              </a:ext>
            </a:extLst>
          </p:cNvPr>
          <p:cNvSpPr txBox="1">
            <a:spLocks/>
          </p:cNvSpPr>
          <p:nvPr/>
        </p:nvSpPr>
        <p:spPr>
          <a:xfrm>
            <a:off x="1121207" y="272491"/>
            <a:ext cx="6036588" cy="411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</a:t>
            </a:r>
            <a:r>
              <a:rPr lang="en-GB" sz="2000">
                <a:latin typeface="Effra" panose="020B0603020203020204"/>
              </a:rPr>
              <a:t>- Summary of key metrics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60B284-48BD-9235-3DB0-9D1C6F3AE2A1}"/>
              </a:ext>
            </a:extLst>
          </p:cNvPr>
          <p:cNvSpPr txBox="1">
            <a:spLocks/>
          </p:cNvSpPr>
          <p:nvPr/>
        </p:nvSpPr>
        <p:spPr>
          <a:xfrm>
            <a:off x="216000" y="684000"/>
            <a:ext cx="3816000" cy="432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 dirty="0">
                <a:latin typeface="Effra" panose="020B0603020203020204"/>
              </a:rPr>
              <a:t>Technology at your organisation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57% </a:t>
            </a:r>
            <a:r>
              <a:rPr lang="en-US" sz="1000" dirty="0">
                <a:latin typeface="Effra" panose="020B0603020203020204"/>
              </a:rPr>
              <a:t>agreed they were supported to use their own devices.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71%</a:t>
            </a:r>
            <a:r>
              <a:rPr lang="en-US" sz="1000" dirty="0">
                <a:latin typeface="Effra" panose="020B0603020203020204"/>
              </a:rPr>
              <a:t> agreed the University supported them to access online platforms/services off campus.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38%</a:t>
            </a:r>
            <a:r>
              <a:rPr lang="en-US" sz="1000" dirty="0">
                <a:latin typeface="Effra" panose="020B0603020203020204"/>
              </a:rPr>
              <a:t> agreed they were comfortable with how their (and student/learner) data was collected and used.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68%</a:t>
            </a:r>
            <a:r>
              <a:rPr lang="en-US" sz="1000" dirty="0">
                <a:latin typeface="Effra" panose="020B0603020203020204"/>
              </a:rPr>
              <a:t> </a:t>
            </a:r>
            <a:r>
              <a:rPr lang="en-GB" sz="1000" dirty="0">
                <a:latin typeface="Effra" panose="020B0603020203020204"/>
              </a:rPr>
              <a:t>rated the quality of the digital working environment as good or above.</a:t>
            </a:r>
            <a:endParaRPr lang="en-US" sz="1000" dirty="0">
              <a:latin typeface="Effra" panose="020B0603020203020204"/>
            </a:endParaRP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GB" sz="1000" b="1" dirty="0">
                <a:latin typeface="Effra" panose="020B0603020203020204"/>
              </a:rPr>
              <a:t>27% </a:t>
            </a:r>
            <a:r>
              <a:rPr lang="en-GB" sz="1000" dirty="0">
                <a:latin typeface="Effra" panose="020B0603020203020204"/>
              </a:rPr>
              <a:t>rated the quality of the virtual learning environment (currently Blackboard) </a:t>
            </a:r>
            <a:r>
              <a:rPr lang="en-US" sz="1000" dirty="0">
                <a:latin typeface="Effra" panose="020B0603020203020204"/>
              </a:rPr>
              <a:t>good or above.</a:t>
            </a:r>
            <a:endParaRPr lang="en-GB" sz="1000" dirty="0">
              <a:latin typeface="Effra" panose="020B0603020203020204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 dirty="0">
                <a:latin typeface="Effra" panose="020B0603020203020204"/>
              </a:rPr>
              <a:t>Technology in your role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31%</a:t>
            </a:r>
            <a:r>
              <a:rPr lang="en-US" sz="1000" dirty="0">
                <a:latin typeface="Effra" panose="020B0603020203020204"/>
              </a:rPr>
              <a:t> agreed they had engaging and motivating digital resources.</a:t>
            </a:r>
            <a:endParaRPr lang="en-US" sz="3200" dirty="0">
              <a:latin typeface="Effra" panose="020B0603020203020204"/>
            </a:endParaRP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77%</a:t>
            </a:r>
            <a:r>
              <a:rPr lang="en-US" sz="1000" dirty="0">
                <a:latin typeface="Effra" panose="020B0603020203020204"/>
              </a:rPr>
              <a:t> agreed that the use of digital technologies in their work was convenient.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73%</a:t>
            </a:r>
            <a:r>
              <a:rPr lang="en-US" sz="1000" dirty="0">
                <a:latin typeface="Effra" panose="020B0603020203020204"/>
              </a:rPr>
              <a:t> </a:t>
            </a:r>
            <a:r>
              <a:rPr lang="en-GB" sz="1000" dirty="0">
                <a:latin typeface="Effra" panose="020B0603020203020204"/>
              </a:rPr>
              <a:t>rated the quality of their digital working experience as good or above</a:t>
            </a:r>
            <a:endParaRPr lang="en-US" sz="1000" dirty="0">
              <a:latin typeface="Effra" panose="020B0603020203020204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 dirty="0">
                <a:latin typeface="Effra" panose="020B0603020203020204"/>
              </a:rPr>
              <a:t>Your digital skills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8%</a:t>
            </a:r>
            <a:r>
              <a:rPr lang="en-US" sz="1000" dirty="0">
                <a:latin typeface="Effra" panose="020B0603020203020204"/>
              </a:rPr>
              <a:t> agreed the University provided them with formal recognition, accreditation or certification for their digital skills. 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56%</a:t>
            </a:r>
            <a:r>
              <a:rPr lang="en-US" sz="1000" dirty="0">
                <a:latin typeface="Effra" panose="020B0603020203020204"/>
              </a:rPr>
              <a:t> rated the support the University offered them to work effectively using technology as good or above.</a:t>
            </a:r>
          </a:p>
        </p:txBody>
      </p:sp>
      <p:graphicFrame>
        <p:nvGraphicFramePr>
          <p:cNvPr id="3" name="Chart 2" descr="Example of radar graph showing key metrics results.">
            <a:extLst>
              <a:ext uri="{FF2B5EF4-FFF2-40B4-BE49-F238E27FC236}">
                <a16:creationId xmlns:a16="http://schemas.microsoft.com/office/drawing/2014/main" id="{88AA9B22-0E5E-5448-F3C5-3D392B906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746717"/>
              </p:ext>
            </p:extLst>
          </p:nvPr>
        </p:nvGraphicFramePr>
        <p:xfrm>
          <a:off x="3888000" y="540000"/>
          <a:ext cx="5152445" cy="405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61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93CFB0-9306-D9C9-1232-F0207325A2B6}"/>
              </a:ext>
            </a:extLst>
          </p:cNvPr>
          <p:cNvSpPr txBox="1">
            <a:spLocks/>
          </p:cNvSpPr>
          <p:nvPr/>
        </p:nvSpPr>
        <p:spPr>
          <a:xfrm>
            <a:off x="1119716" y="272490"/>
            <a:ext cx="6552526" cy="888400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latin typeface="Effra" panose="020B0603020203020204"/>
              </a:rPr>
              <a:t>Professional Services staff were asked five questions about the support and guidance they receive for digital skills development</a:t>
            </a:r>
          </a:p>
        </p:txBody>
      </p:sp>
      <p:graphicFrame>
        <p:nvGraphicFramePr>
          <p:cNvPr id="2" name="Chart 1" descr="Stacked bar chart for question 45.">
            <a:extLst>
              <a:ext uri="{FF2B5EF4-FFF2-40B4-BE49-F238E27FC236}">
                <a16:creationId xmlns:a16="http://schemas.microsoft.com/office/drawing/2014/main" id="{DE2B6E5B-9E14-6A58-6FF0-08C36EE4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445932"/>
              </p:ext>
            </p:extLst>
          </p:nvPr>
        </p:nvGraphicFramePr>
        <p:xfrm>
          <a:off x="652007" y="1199091"/>
          <a:ext cx="7500537" cy="367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59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1D4161-D76F-4716-2114-CEC53995E55B}"/>
              </a:ext>
            </a:extLst>
          </p:cNvPr>
          <p:cNvSpPr txBox="1">
            <a:spLocks/>
          </p:cNvSpPr>
          <p:nvPr/>
        </p:nvSpPr>
        <p:spPr>
          <a:xfrm>
            <a:off x="1143571" y="285231"/>
            <a:ext cx="6569195" cy="4979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Aft>
                <a:spcPts val="1262"/>
              </a:spcAft>
            </a:pPr>
            <a:r>
              <a:rPr lang="en-US" sz="2000" b="0">
                <a:latin typeface="Effra" panose="020B0603020203020204"/>
              </a:rPr>
              <a:t>Who/where did Professional Services staff go for help with digital skills?</a:t>
            </a:r>
            <a:endParaRPr lang="en-US" sz="2000" b="0">
              <a:latin typeface="Effra" panose="020B0603020203020204"/>
              <a:ea typeface="Roboto Light"/>
            </a:endParaRPr>
          </a:p>
        </p:txBody>
      </p:sp>
      <p:graphicFrame>
        <p:nvGraphicFramePr>
          <p:cNvPr id="2" name="Chart 1" descr="Example of bar chart showing responses to question 46.">
            <a:extLst>
              <a:ext uri="{FF2B5EF4-FFF2-40B4-BE49-F238E27FC236}">
                <a16:creationId xmlns:a16="http://schemas.microsoft.com/office/drawing/2014/main" id="{171F848F-3B64-0CA9-076D-AB659D493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06667"/>
              </p:ext>
            </p:extLst>
          </p:nvPr>
        </p:nvGraphicFramePr>
        <p:xfrm>
          <a:off x="421418" y="1255974"/>
          <a:ext cx="7113287" cy="360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039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1B00CB-9597-A900-770A-B0523F45C9EA}"/>
              </a:ext>
            </a:extLst>
          </p:cNvPr>
          <p:cNvSpPr txBox="1">
            <a:spLocks/>
          </p:cNvSpPr>
          <p:nvPr/>
        </p:nvSpPr>
        <p:spPr>
          <a:xfrm>
            <a:off x="1128713" y="272490"/>
            <a:ext cx="6519675" cy="97124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latin typeface="Effra" panose="020B0603020203020204"/>
              </a:rPr>
              <a:t>Professional Services </a:t>
            </a:r>
            <a:r>
              <a:rPr lang="en-US" sz="2000" b="0">
                <a:latin typeface="Effra" panose="020B0603020203020204"/>
                <a:ea typeface="Roboto Light"/>
              </a:rPr>
              <a:t>staff were asked to provide a rating for how well they feel </a:t>
            </a:r>
            <a:r>
              <a:rPr lang="en-US" sz="2000" b="0">
                <a:latin typeface="Effra" panose="020B0603020203020204"/>
              </a:rPr>
              <a:t>the University</a:t>
            </a:r>
            <a:r>
              <a:rPr lang="en-US" sz="2000" b="0">
                <a:latin typeface="Effra" panose="020B0603020203020204"/>
                <a:ea typeface="Roboto Light"/>
              </a:rPr>
              <a:t> supported them to work effectively using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71726-A8AF-F872-4C35-1CD929FBD18A}"/>
              </a:ext>
            </a:extLst>
          </p:cNvPr>
          <p:cNvSpPr txBox="1"/>
          <p:nvPr/>
        </p:nvSpPr>
        <p:spPr>
          <a:xfrm>
            <a:off x="1229502" y="1243733"/>
            <a:ext cx="3440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>
                <a:latin typeface="Effra" panose="020B0603020203020204"/>
                <a:ea typeface="Roboto Light"/>
              </a:rPr>
              <a:t>56% </a:t>
            </a:r>
            <a:r>
              <a:rPr lang="en-US" sz="1600">
                <a:latin typeface="Effra" panose="020B0603020203020204"/>
                <a:ea typeface="Roboto Light"/>
              </a:rPr>
              <a:t>rated us as good or above.</a:t>
            </a:r>
          </a:p>
        </p:txBody>
      </p:sp>
      <p:graphicFrame>
        <p:nvGraphicFramePr>
          <p:cNvPr id="4" name="Chart 3" descr="Example of bar chart showing responses to question 48.">
            <a:extLst>
              <a:ext uri="{FF2B5EF4-FFF2-40B4-BE49-F238E27FC236}">
                <a16:creationId xmlns:a16="http://schemas.microsoft.com/office/drawing/2014/main" id="{B49FEC8E-7285-F82C-F468-F22942FE9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987022"/>
              </p:ext>
            </p:extLst>
          </p:nvPr>
        </p:nvGraphicFramePr>
        <p:xfrm>
          <a:off x="328956" y="1681126"/>
          <a:ext cx="8115094" cy="275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166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1E0F58-B123-B267-7B5E-39B37DC1EBBC}"/>
              </a:ext>
            </a:extLst>
          </p:cNvPr>
          <p:cNvSpPr txBox="1">
            <a:spLocks/>
          </p:cNvSpPr>
          <p:nvPr/>
        </p:nvSpPr>
        <p:spPr>
          <a:xfrm>
            <a:off x="1135619" y="272490"/>
            <a:ext cx="6446281" cy="6816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Aft>
                <a:spcPts val="1262"/>
              </a:spcAft>
            </a:pPr>
            <a:r>
              <a:rPr lang="en-US" sz="2000" b="0">
                <a:latin typeface="Effra" panose="020B0603020203020204"/>
              </a:rPr>
              <a:t>Professional Services - To help you to use digital technologies effectively, what one thing should the University do?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B28343-A9C9-3DA5-1D92-26CF9FACB25A}"/>
              </a:ext>
            </a:extLst>
          </p:cNvPr>
          <p:cNvSpPr txBox="1">
            <a:spLocks/>
          </p:cNvSpPr>
          <p:nvPr/>
        </p:nvSpPr>
        <p:spPr>
          <a:xfrm>
            <a:off x="483612" y="1328861"/>
            <a:ext cx="5326346" cy="300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Top 5 most common themes included: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More formal training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Better Communication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Investment in the latest Technology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Standardisation (use of digital tools and platforms)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Allow time for Learning</a:t>
            </a:r>
          </a:p>
        </p:txBody>
      </p:sp>
    </p:spTree>
    <p:extLst>
      <p:ext uri="{BB962C8B-B14F-4D97-AF65-F5344CB8AC3E}">
        <p14:creationId xmlns:p14="http://schemas.microsoft.com/office/powerpoint/2010/main" val="3620071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67C1C-4C45-BB70-6029-067224E557A3}"/>
              </a:ext>
            </a:extLst>
          </p:cNvPr>
          <p:cNvSpPr txBox="1"/>
          <p:nvPr/>
        </p:nvSpPr>
        <p:spPr>
          <a:xfrm>
            <a:off x="1150144" y="265672"/>
            <a:ext cx="64165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Effra" panose="020B0603020203020204"/>
              </a:rPr>
              <a:t>Professional Services - Work in progress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D0EBE-EF0A-2F2A-1192-6C2D7271BCC0}"/>
              </a:ext>
            </a:extLst>
          </p:cNvPr>
          <p:cNvSpPr txBox="1"/>
          <p:nvPr/>
        </p:nvSpPr>
        <p:spPr>
          <a:xfrm>
            <a:off x="582031" y="1173848"/>
            <a:ext cx="7719630" cy="27779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kern="100" dirty="0">
                <a:effectLst/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Software Ecosystem Group</a:t>
            </a:r>
            <a:r>
              <a:rPr lang="en-GB" sz="1600" kern="100" dirty="0">
                <a:effectLst/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 is reviewing and developing processes required to consolidate our existing inventory of software and inform how we streamline software procurement decisions in the future. 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Effra" panose="020B0603020203020204"/>
                <a:ea typeface="Aptos" panose="020B0004020202020204" pitchFamily="34" charset="0"/>
                <a:cs typeface="Aptos" panose="020B0004020202020204" pitchFamily="34" charset="0"/>
              </a:rPr>
              <a:t>The University is using the </a:t>
            </a:r>
            <a:r>
              <a:rPr lang="en-GB" sz="1600" b="1" kern="100" dirty="0">
                <a:effectLst/>
                <a:latin typeface="Effra" panose="020B0603020203020204"/>
                <a:ea typeface="Aptos" panose="020B0004020202020204" pitchFamily="34" charset="0"/>
                <a:cs typeface="Aptos" panose="020B0004020202020204" pitchFamily="34" charset="0"/>
              </a:rPr>
              <a:t>Jisc framework for digital transformation in higher education </a:t>
            </a:r>
            <a:r>
              <a:rPr lang="en-GB" sz="1600" kern="100" dirty="0">
                <a:effectLst/>
                <a:latin typeface="Effra" panose="020B0603020203020204"/>
                <a:ea typeface="Aptos" panose="020B0004020202020204" pitchFamily="34" charset="0"/>
                <a:cs typeface="Aptos" panose="020B0004020202020204" pitchFamily="34" charset="0"/>
              </a:rPr>
              <a:t>to establish a shared language around digital capabilities.</a:t>
            </a:r>
            <a:endParaRPr lang="en-GB" sz="1600" kern="100" dirty="0">
              <a:latin typeface="Effra" panose="020B0603020203020204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effectLst/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Microsoft 365 Workshops </a:t>
            </a:r>
            <a:r>
              <a:rPr lang="en-GB" sz="1600" dirty="0">
                <a:effectLst/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provide training to colleagues to enhance skills with many of the commonly used Microsoft apps. </a:t>
            </a:r>
            <a:r>
              <a:rPr lang="en-GB" sz="1600" dirty="0">
                <a:latin typeface="Effra" panose="020B0603020203020204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https://www.staffnet.manchester.ac.uk/library/resources/information-technology/office-365/</a:t>
            </a:r>
            <a:endParaRPr lang="en-GB" sz="1600" kern="100" dirty="0">
              <a:effectLst/>
              <a:latin typeface="Effra" panose="020B0603020203020204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0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EE8A7-1B27-B47C-1C2F-259843B120A4}"/>
              </a:ext>
            </a:extLst>
          </p:cNvPr>
          <p:cNvSpPr txBox="1"/>
          <p:nvPr/>
        </p:nvSpPr>
        <p:spPr>
          <a:xfrm>
            <a:off x="1085850" y="265672"/>
            <a:ext cx="648081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Professional Services </a:t>
            </a:r>
            <a:r>
              <a:rPr lang="en-US" sz="2000" dirty="0">
                <a:latin typeface="Effra" panose="020B0603020203020204"/>
              </a:rPr>
              <a:t>- </a:t>
            </a:r>
            <a:r>
              <a:rPr lang="en-US" sz="2000" dirty="0">
                <a:solidFill>
                  <a:prstClr val="black"/>
                </a:solidFill>
                <a:latin typeface="Effra" panose="020B0603020203020204"/>
              </a:rPr>
              <a:t>Recommendations</a:t>
            </a:r>
            <a:endParaRPr lang="en-GB" sz="2000" dirty="0">
              <a:solidFill>
                <a:prstClr val="black"/>
              </a:solidFill>
              <a:latin typeface="Effra" panose="020B0603020203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4D4FB-D987-95A9-5C83-F18126893C4E}"/>
              </a:ext>
            </a:extLst>
          </p:cNvPr>
          <p:cNvSpPr txBox="1"/>
          <p:nvPr/>
        </p:nvSpPr>
        <p:spPr>
          <a:xfrm>
            <a:off x="127000" y="3718363"/>
            <a:ext cx="4320000" cy="12908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Data collection usage and transparency 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Work with Communications and Information Governance teams to simplify data usage statements (e.g., key bullet points, signposting to additional information).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Potentially review accessibility/usage of data protection training available and update where necessary.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3CF71-98C0-B18E-86A6-D7112E7D3780}"/>
              </a:ext>
            </a:extLst>
          </p:cNvPr>
          <p:cNvSpPr txBox="1"/>
          <p:nvPr/>
        </p:nvSpPr>
        <p:spPr>
          <a:xfrm>
            <a:off x="127000" y="1041816"/>
            <a:ext cx="4320000" cy="2608289"/>
          </a:xfrm>
          <a:prstGeom prst="rect">
            <a:avLst/>
          </a:prstGeom>
          <a:solidFill>
            <a:srgbClr val="6D2077"/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Digital skills - Training, certification/accreditation, recognition and support</a:t>
            </a:r>
            <a:endParaRPr kumimoji="0" lang="en-GB" sz="1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Review learning options currently available for Professional Services colleagues and identify certification/accreditation routes available (e.g., LinkedIn </a:t>
            </a:r>
            <a:r>
              <a:rPr lang="en-GB" sz="1000" kern="100" dirty="0">
                <a:solidFill>
                  <a:schemeClr val="bg1"/>
                </a:solidFill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earning).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Review career development pathways for colleagues and highlight relevant certification/accreditation opportunities available.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Review comms and signposting to training opportunities. Include clarity of certification/accreditation options, to increase visibility and awareness.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Conduct market research across stakeholder groups to understand demand for training, certification/accreditation, in which topics, and across which groups.</a:t>
            </a:r>
            <a:endParaRPr lang="en-GB" sz="1000" dirty="0">
              <a:solidFill>
                <a:schemeClr val="bg1"/>
              </a:solidFill>
              <a:latin typeface="Effra" panose="020B0603020203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36836-21E2-7D9E-228D-40EF6FF617F9}"/>
              </a:ext>
            </a:extLst>
          </p:cNvPr>
          <p:cNvSpPr txBox="1"/>
          <p:nvPr/>
        </p:nvSpPr>
        <p:spPr>
          <a:xfrm>
            <a:off x="4572000" y="2896970"/>
            <a:ext cx="4320000" cy="1593913"/>
          </a:xfrm>
          <a:prstGeom prst="rect">
            <a:avLst/>
          </a:prstGeom>
          <a:solidFill>
            <a:srgbClr val="F8A900"/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Quality of Digital Learning Environments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are improving our digital learning environment with a phased implementation of Canvas due for full rollout by September 2025.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will continue to work with students and colleagues to gather feedback around implementations and continually refine and improve the user experience.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0B55E-80FC-1BF5-76EC-6F9DE199C25E}"/>
              </a:ext>
            </a:extLst>
          </p:cNvPr>
          <p:cNvSpPr txBox="1"/>
          <p:nvPr/>
        </p:nvSpPr>
        <p:spPr>
          <a:xfrm>
            <a:off x="4572000" y="1043259"/>
            <a:ext cx="4320000" cy="1736812"/>
          </a:xfrm>
          <a:prstGeom prst="rect">
            <a:avLst/>
          </a:prstGeom>
          <a:solidFill>
            <a:schemeClr val="tx1"/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Digital Infrastructure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u="sng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  <a:hlinkClick r:id="rId3" tooltip="https://www.staffnet.manchester.ac.uk/strategic-change-it/network-203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 2030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 will deliver wide-reaching changes to the University’s digital infrastructure by 2030.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This will create a sector-leading, secure and efficient network that will be the backbone for our Teaching, Learning and Research activities and Professional Services, significantly improving connectivity for our University Community.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55DE6-C656-4C0B-4D04-BA94A2C1B4FB}"/>
              </a:ext>
            </a:extLst>
          </p:cNvPr>
          <p:cNvSpPr txBox="1"/>
          <p:nvPr/>
        </p:nvSpPr>
        <p:spPr>
          <a:xfrm>
            <a:off x="4572000" y="4616218"/>
            <a:ext cx="3076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latin typeface="Effra" panose="020B0603020203020204"/>
              </a:rPr>
              <a:t>(Recommendations from IT Services)</a:t>
            </a:r>
          </a:p>
        </p:txBody>
      </p:sp>
    </p:spTree>
    <p:extLst>
      <p:ext uri="{BB962C8B-B14F-4D97-AF65-F5344CB8AC3E}">
        <p14:creationId xmlns:p14="http://schemas.microsoft.com/office/powerpoint/2010/main" val="246375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344296"/>
            <a:ext cx="4268741" cy="15484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Benchmarking with other UK organisations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4A3CD9B-0AF0-F55F-FFF8-1D9DF526FCE2}"/>
              </a:ext>
            </a:extLst>
          </p:cNvPr>
          <p:cNvSpPr txBox="1">
            <a:spLocks/>
          </p:cNvSpPr>
          <p:nvPr/>
        </p:nvSpPr>
        <p:spPr>
          <a:xfrm>
            <a:off x="1101777" y="272489"/>
            <a:ext cx="6232084" cy="497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</a:t>
            </a:r>
            <a:r>
              <a:rPr lang="en-GB" sz="2000">
                <a:latin typeface="Effra" panose="020B0603020203020204"/>
              </a:rPr>
              <a:t>- Benchmark Corporations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C3380-7D72-0702-9A0D-8A46DA59B4E6}"/>
              </a:ext>
            </a:extLst>
          </p:cNvPr>
          <p:cNvSpPr txBox="1"/>
          <p:nvPr/>
        </p:nvSpPr>
        <p:spPr>
          <a:xfrm>
            <a:off x="347505" y="770420"/>
            <a:ext cx="805406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ptos" panose="02110004020202020204"/>
                <a:ea typeface="Roboto Light"/>
              </a:rPr>
              <a:t>The Digital Experience Insights Surveys national dataset allows us to compare our results overall results from other UK organisations that ran the Professional Services staff insights survey.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CC8CD8-1A8B-24EA-29EA-D709C1FEE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97441"/>
              </p:ext>
            </p:extLst>
          </p:nvPr>
        </p:nvGraphicFramePr>
        <p:xfrm>
          <a:off x="474725" y="1568940"/>
          <a:ext cx="7926850" cy="2937329"/>
        </p:xfrm>
        <a:graphic>
          <a:graphicData uri="http://schemas.openxmlformats.org/drawingml/2006/table">
            <a:tbl>
              <a:tblPr firstRow="1" bandRow="1"/>
              <a:tblGrid>
                <a:gridCol w="5047998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1497277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  <a:gridCol w="1381575">
                  <a:extLst>
                    <a:ext uri="{9D8B030D-6E8A-4147-A177-3AD203B41FA5}">
                      <a16:colId xmlns:a16="http://schemas.microsoft.com/office/drawing/2014/main" val="3047347951"/>
                    </a:ext>
                  </a:extLst>
                </a:gridCol>
              </a:tblGrid>
              <a:tr h="2734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Question</a:t>
                      </a: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Our data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UK data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2926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Supported to use own devices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2860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 access to online platforms/services off campus</a:t>
                      </a:r>
                      <a:endParaRPr lang="en-GB" sz="10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71%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69%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2734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Comfortable how their (and student/learner) data was collected/used</a:t>
                      </a: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2734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Quality of digital working environment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73%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922017"/>
                  </a:ext>
                </a:extLst>
              </a:tr>
              <a:tr h="2734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Engaging and motivating digital resources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31%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33%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054441"/>
                  </a:ext>
                </a:extLst>
              </a:tr>
              <a:tr h="2918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Use of digital technologies in their work was convenient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79989"/>
                  </a:ext>
                </a:extLst>
              </a:tr>
              <a:tr h="2821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Quality of the digital work experience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73%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07132"/>
                  </a:ext>
                </a:extLst>
              </a:tr>
              <a:tr h="345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Provided with formal recognition, accreditation or certification for digital skills</a:t>
                      </a:r>
                      <a:endParaRPr lang="en-GB" sz="10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66194"/>
                  </a:ext>
                </a:extLst>
              </a:tr>
              <a:tr h="345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Supported to work effectively using technology</a:t>
                      </a:r>
                      <a:endParaRPr lang="en-GB" sz="10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56%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5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9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344296"/>
            <a:ext cx="4268741" cy="65012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Findings by Theme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3BFB602-8359-42FD-9EC4-86156FEEB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1604" y="1089259"/>
            <a:ext cx="2797032" cy="27970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07CCA7E-F59C-B68F-EF12-D2BFA3ABAE3E}"/>
              </a:ext>
            </a:extLst>
          </p:cNvPr>
          <p:cNvSpPr txBox="1">
            <a:spLocks/>
          </p:cNvSpPr>
          <p:nvPr/>
        </p:nvSpPr>
        <p:spPr>
          <a:xfrm>
            <a:off x="308640" y="1096403"/>
            <a:ext cx="4854670" cy="31787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400" dirty="0">
                <a:latin typeface="Effra" panose="020B0603020203020204"/>
              </a:rPr>
              <a:t>Colleagues were invited to complete the survey via the link broadcast in StaffNet News, which was cascaded via school and faculty channels.</a:t>
            </a:r>
            <a:br>
              <a:rPr lang="en-US" sz="1400" dirty="0">
                <a:latin typeface="Effra" panose="020B0603020203020204"/>
              </a:rPr>
            </a:br>
            <a:endParaRPr lang="en-US" sz="1400" dirty="0">
              <a:highlight>
                <a:srgbClr val="8E1558"/>
              </a:highlight>
              <a:latin typeface="Effra" panose="020B0603020203020204"/>
            </a:endParaRPr>
          </a:p>
          <a:p>
            <a:pPr marL="177800" indent="-177800"/>
            <a:r>
              <a:rPr lang="en-US" sz="1400" b="1" dirty="0">
                <a:latin typeface="Effra" panose="020B0603020203020204"/>
              </a:rPr>
              <a:t>181 </a:t>
            </a:r>
            <a:r>
              <a:rPr lang="en-US" sz="1400" dirty="0">
                <a:latin typeface="Effra" panose="020B0603020203020204"/>
              </a:rPr>
              <a:t>number of our professional services staff responded to the insights survey</a:t>
            </a:r>
            <a:br>
              <a:rPr lang="en-US" sz="1400" dirty="0">
                <a:highlight>
                  <a:srgbClr val="8E1558"/>
                </a:highlight>
                <a:latin typeface="Effra" panose="020B0603020203020204"/>
              </a:rPr>
            </a:br>
            <a:endParaRPr lang="en-US" sz="1400" dirty="0">
              <a:highlight>
                <a:srgbClr val="8E1558"/>
              </a:highlight>
              <a:latin typeface="Effra" panose="020B0603020203020204"/>
            </a:endParaRPr>
          </a:p>
          <a:p>
            <a:pPr marL="177800" indent="-177800"/>
            <a:r>
              <a:rPr lang="en-US" sz="1400" dirty="0">
                <a:latin typeface="Effra" panose="020B0603020203020204"/>
              </a:rPr>
              <a:t>The following slides summarise data from key questions in the four areas of the insights question set</a:t>
            </a:r>
            <a:br>
              <a:rPr lang="en-US" sz="1400" dirty="0">
                <a:latin typeface="Effra" panose="020B0603020203020204"/>
              </a:rPr>
            </a:br>
            <a:endParaRPr lang="en-US" sz="1400" dirty="0">
              <a:latin typeface="Effra" panose="020B0603020203020204"/>
            </a:endParaRPr>
          </a:p>
          <a:p>
            <a:pPr marL="177800" indent="-177800"/>
            <a:r>
              <a:rPr lang="en-US" sz="1400" dirty="0">
                <a:latin typeface="Effra" panose="020B0603020203020204"/>
              </a:rPr>
              <a:t>Whenever professional services staff were asked how much they agreed with a statement they could answer either agree, neutral, or disagree</a:t>
            </a:r>
            <a:endParaRPr lang="en-GB" sz="1400" dirty="0">
              <a:latin typeface="Effra" panose="020B0603020203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E5854A-F413-B09E-B9CF-8E45384ADBD2}"/>
              </a:ext>
            </a:extLst>
          </p:cNvPr>
          <p:cNvSpPr txBox="1">
            <a:spLocks/>
          </p:cNvSpPr>
          <p:nvPr/>
        </p:nvSpPr>
        <p:spPr>
          <a:xfrm>
            <a:off x="1116767" y="272490"/>
            <a:ext cx="6189999" cy="34157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sz="2000" b="0">
                <a:solidFill>
                  <a:schemeClr val="tx1"/>
                </a:solidFill>
                <a:latin typeface="Effra" panose="020B0603020203020204"/>
                <a:ea typeface="Roboto Black"/>
              </a:rPr>
              <a:t>Our </a:t>
            </a:r>
            <a:r>
              <a:rPr lang="en-US" sz="2000" b="0">
                <a:solidFill>
                  <a:schemeClr val="tx1"/>
                </a:solidFill>
                <a:latin typeface="Effra" panose="020B0603020203020204"/>
              </a:rPr>
              <a:t>Professional Services </a:t>
            </a:r>
            <a:r>
              <a:rPr lang="en-US" sz="2000" b="0">
                <a:solidFill>
                  <a:schemeClr val="tx1"/>
                </a:solidFill>
                <a:latin typeface="Effra" panose="020B0603020203020204"/>
                <a:ea typeface="Roboto Black"/>
              </a:rPr>
              <a:t>staff sample</a:t>
            </a:r>
            <a:endParaRPr lang="en-GB" sz="2000" b="0">
              <a:solidFill>
                <a:schemeClr val="tx1"/>
              </a:solidFill>
              <a:latin typeface="Effra" panose="020B0603020203020204"/>
              <a:ea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99079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477960"/>
            <a:ext cx="3891440" cy="1008966"/>
          </a:xfrm>
        </p:spPr>
        <p:txBody>
          <a:bodyPr lIns="91440" tIns="45720" rIns="91440" bIns="45720" anchor="t"/>
          <a:lstStyle/>
          <a:p>
            <a:r>
              <a:rPr lang="en-US" sz="3600">
                <a:latin typeface="Effra"/>
              </a:rPr>
              <a:t>Theme one (T1)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335" y="2387828"/>
            <a:ext cx="3787289" cy="571500"/>
          </a:xfrm>
        </p:spPr>
        <p:txBody>
          <a:bodyPr/>
          <a:lstStyle/>
          <a:p>
            <a:r>
              <a:rPr lang="en-US"/>
              <a:t>You and your technology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Group of people with solid fill">
            <a:extLst>
              <a:ext uri="{FF2B5EF4-FFF2-40B4-BE49-F238E27FC236}">
                <a16:creationId xmlns:a16="http://schemas.microsoft.com/office/drawing/2014/main" id="{F842BF00-05E3-5E20-999C-3875CB53B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2618" y="1782757"/>
            <a:ext cx="1577985" cy="15779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A8E824-0FB1-CBF9-F431-0F316882EC4C}"/>
              </a:ext>
            </a:extLst>
          </p:cNvPr>
          <p:cNvSpPr txBox="1">
            <a:spLocks/>
          </p:cNvSpPr>
          <p:nvPr/>
        </p:nvSpPr>
        <p:spPr>
          <a:xfrm>
            <a:off x="1154496" y="272490"/>
            <a:ext cx="6023543" cy="343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>
                <a:latin typeface="Effra" panose="020B0603020203020204"/>
              </a:rPr>
              <a:t>Professional Services </a:t>
            </a:r>
            <a:r>
              <a:rPr lang="en-US" sz="2100">
                <a:latin typeface="Effra" panose="020B0603020203020204"/>
              </a:rPr>
              <a:t>survey sample</a:t>
            </a:r>
            <a:endParaRPr lang="en-GB" sz="2100">
              <a:latin typeface="Effra" panose="020B0603020203020204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69E4E4-147B-2206-2F62-115B363AF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025696"/>
              </p:ext>
            </p:extLst>
          </p:nvPr>
        </p:nvGraphicFramePr>
        <p:xfrm>
          <a:off x="308482" y="1609887"/>
          <a:ext cx="3485918" cy="31025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0718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</a:tblGrid>
              <a:tr h="3754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Years (worked)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Breakdown</a:t>
                      </a:r>
                      <a:endParaRPr lang="en-US" dirty="0"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10 years or more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39%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Effra" panose="020B0603020203020204"/>
                          <a:ea typeface="+mn-ea"/>
                          <a:cs typeface="+mn-cs"/>
                        </a:rPr>
                        <a:t>Less than a year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Effra" panose="020B0603020203020204"/>
                        <a:ea typeface="+mn-ea"/>
                        <a:cs typeface="+mn-cs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15%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02705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 year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9%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64587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r>
                        <a:rPr lang="en-GB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 years</a:t>
                      </a:r>
                      <a:endParaRPr lang="en-GB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2971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036"/>
                  </a:ext>
                </a:extLst>
              </a:tr>
              <a:tr h="260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82136"/>
                  </a:ext>
                </a:extLst>
              </a:tr>
              <a:tr h="260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70992"/>
                  </a:ext>
                </a:extLst>
              </a:tr>
              <a:tr h="271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29709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9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61903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26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B70E147-2C55-86B3-A4F5-C807DE229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52840"/>
              </p:ext>
            </p:extLst>
          </p:nvPr>
        </p:nvGraphicFramePr>
        <p:xfrm>
          <a:off x="4060800" y="1609887"/>
          <a:ext cx="3484987" cy="313704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05448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879539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</a:tblGrid>
              <a:tr h="40117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Ethnicity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Breakdown</a:t>
                      </a:r>
                      <a:endParaRPr lang="en-US" dirty="0"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4093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Effra" panose="020B0603020203020204"/>
                          <a:ea typeface="+mn-ea"/>
                          <a:cs typeface="+mn-cs"/>
                        </a:rPr>
                        <a:t>White (English, Welsh, Scottish)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86%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4405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Effra" panose="020B0603020203020204"/>
                          <a:ea typeface="+mn-ea"/>
                          <a:cs typeface="+mn-cs"/>
                        </a:rPr>
                        <a:t>Asian or Asian British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Effra" panose="020B0603020203020204"/>
                        <a:ea typeface="+mn-ea"/>
                        <a:cs typeface="+mn-cs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Black (Black British, Caribbean, African)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416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Mixed or Multiple Ethnicities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036"/>
                  </a:ext>
                </a:extLst>
              </a:tr>
              <a:tr h="565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Other Ethnic Group (Arab, other ethnic group)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06752"/>
                  </a:ext>
                </a:extLst>
              </a:tr>
              <a:tr h="481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Prefer not to say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8673"/>
                  </a:ext>
                </a:extLst>
              </a:tr>
            </a:tbl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4BFE3E7-B8A2-3772-C110-876D1DD0D26E}"/>
              </a:ext>
            </a:extLst>
          </p:cNvPr>
          <p:cNvSpPr txBox="1">
            <a:spLocks/>
          </p:cNvSpPr>
          <p:nvPr/>
        </p:nvSpPr>
        <p:spPr>
          <a:xfrm>
            <a:off x="200673" y="814055"/>
            <a:ext cx="7951871" cy="5793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350">
                <a:latin typeface="Effra" panose="020B0603020203020204"/>
                <a:ea typeface="Roboto Light"/>
              </a:rPr>
              <a:t>Percentage breakdown of Professional Services staff that responded to the survey, by years worked in the organisation and by ethnicity.</a:t>
            </a:r>
          </a:p>
        </p:txBody>
      </p:sp>
    </p:spTree>
    <p:extLst>
      <p:ext uri="{BB962C8B-B14F-4D97-AF65-F5344CB8AC3E}">
        <p14:creationId xmlns:p14="http://schemas.microsoft.com/office/powerpoint/2010/main" val="2248835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544DADBA-7B20-43B9-A7D2-09D0D3D8810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VY">
  <a:themeElements>
    <a:clrScheme name="Custom 6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D24B467F-D050-40E6-8AC2-C443AF5EFC78}"/>
    </a:ext>
  </a:extLst>
</a:theme>
</file>

<file path=ppt/theme/theme3.xml><?xml version="1.0" encoding="utf-8"?>
<a:theme xmlns:a="http://schemas.openxmlformats.org/drawingml/2006/main" name="JADE">
  <a:themeElements>
    <a:clrScheme name="Custom 7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F8A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4.xml><?xml version="1.0" encoding="utf-8"?>
<a:theme xmlns:a="http://schemas.openxmlformats.org/drawingml/2006/main" name="PURPL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63C908BA-6967-4CAA-A75F-B097D56CBD19}"/>
    </a:ext>
  </a:extLst>
</a:theme>
</file>

<file path=ppt/theme/theme5.xml><?xml version="1.0" encoding="utf-8"?>
<a:theme xmlns:a="http://schemas.openxmlformats.org/drawingml/2006/main" name="GRAP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8F0077AF-7F64-4295-9038-109644601E95}"/>
    </a:ext>
  </a:extLst>
</a:theme>
</file>

<file path=ppt/theme/theme6.xml><?xml version="1.0" encoding="utf-8"?>
<a:theme xmlns:a="http://schemas.openxmlformats.org/drawingml/2006/main" name="PALE YELLOW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9AB5F12-86A4-47DC-8041-5999D996B1A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JADE">
  <a:themeElements>
    <a:clrScheme name="Custom 7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F8A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Override1.xml><?xml version="1.0" encoding="utf-8"?>
<a:themeOverride xmlns:a="http://schemas.openxmlformats.org/drawingml/2006/main">
  <a:clrScheme name="Custom 6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FFFFFF"/>
    </a:hlink>
    <a:folHlink>
      <a:srgbClr val="51258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FFFFFF"/>
    </a:hlink>
    <a:folHlink>
      <a:srgbClr val="F8A8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JISC REBRAND PALETTE 2018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2A4B98"/>
    </a:hlink>
    <a:folHlink>
      <a:srgbClr val="51258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JISC REBRAND PALETTE 2018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2A4B98"/>
    </a:hlink>
    <a:folHlink>
      <a:srgbClr val="51258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FFFFFF"/>
    </a:hlink>
    <a:folHlink>
      <a:srgbClr val="F8A8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FFFFFF"/>
    </a:hlink>
    <a:folHlink>
      <a:srgbClr val="F8A8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FFFFFF"/>
    </a:hlink>
    <a:folHlink>
      <a:srgbClr val="F8A8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A188A4708BB49ABDEFF1051A93522" ma:contentTypeVersion="22" ma:contentTypeDescription="Create a new document." ma:contentTypeScope="" ma:versionID="dbec30a8d39390c0987302128dacbbf4">
  <xsd:schema xmlns:xsd="http://www.w3.org/2001/XMLSchema" xmlns:xs="http://www.w3.org/2001/XMLSchema" xmlns:p="http://schemas.microsoft.com/office/2006/metadata/properties" xmlns:ns2="3158dbb3-d5a9-45e7-bda2-42091a488f34" xmlns:ns3="9ebebe24-6cbf-4fd5-b358-1892a13758fa" targetNamespace="http://schemas.microsoft.com/office/2006/metadata/properties" ma:root="true" ma:fieldsID="6095b88d4450f1320bc0d7a9dbbf201b" ns2:_="" ns3:_="">
    <xsd:import namespace="3158dbb3-d5a9-45e7-bda2-42091a488f34"/>
    <xsd:import namespace="9ebebe24-6cbf-4fd5-b358-1892a1375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Documenttype" minOccurs="0"/>
                <xsd:element ref="ns2:MediaServiceObjectDetectorVersions" minOccurs="0"/>
                <xsd:element ref="ns2:Comment" minOccurs="0"/>
                <xsd:element ref="ns2:Project" minOccurs="0"/>
                <xsd:element ref="ns2:MediaServiceSearchProperties" minOccurs="0"/>
                <xsd:element ref="ns2:Workstream_x002f_Program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8dbb3-d5a9-45e7-bda2-42091a488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ocumenttype" ma:index="23" nillable="true" ma:displayName="Document type" ma:format="Dropdown" ma:internalName="Documen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ew Starters"/>
                        <xsd:enumeration value="For information"/>
                        <xsd:enumeration value="Recruitment/Leavers"/>
                        <xsd:enumeration value="Guidance"/>
                        <xsd:enumeration value="Forms/templat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25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Project" ma:index="26" nillable="true" ma:displayName="Project" ma:format="Dropdown" ma:internalName="Project">
      <xsd:simpleType>
        <xsd:restriction base="dms:Choice">
          <xsd:enumeration value="CCM"/>
          <xsd:enumeration value="Flex-Career"/>
          <xsd:enumeration value="Both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orkstream_x002f_Programme" ma:index="28" nillable="true" ma:displayName="Workstream/Programme" ma:format="Dropdown" ma:internalName="Workstream_x002f_Programme">
      <xsd:simpleType>
        <xsd:restriction base="dms:Choice">
          <xsd:enumeration value="Technology"/>
          <xsd:enumeration value="Digital Skills"/>
          <xsd:enumeration value="People and Policy"/>
          <xsd:enumeration value="CCM"/>
          <xsd:enumeration value="LLL"/>
          <xsd:enumeration value="EFL"/>
          <xsd:enumeration value="Programm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ebe24-6cbf-4fd5-b358-1892a1375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77ce24-657b-44c9-97a2-9fd4e5f9a961}" ma:internalName="TaxCatchAll" ma:showField="CatchAllData" ma:web="9ebebe24-6cbf-4fd5-b358-1892a1375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bebe24-6cbf-4fd5-b358-1892a13758fa" xsi:nil="true"/>
    <lcf76f155ced4ddcb4097134ff3c332f xmlns="3158dbb3-d5a9-45e7-bda2-42091a488f34">
      <Terms xmlns="http://schemas.microsoft.com/office/infopath/2007/PartnerControls"/>
    </lcf76f155ced4ddcb4097134ff3c332f>
    <SharedWithUsers xmlns="9ebebe24-6cbf-4fd5-b358-1892a13758fa">
      <UserInfo>
        <DisplayName>Clare Killen</DisplayName>
        <AccountId>23</AccountId>
        <AccountType/>
      </UserInfo>
      <UserInfo>
        <DisplayName>Dominic Walker</DisplayName>
        <AccountId>384</AccountId>
        <AccountType/>
      </UserInfo>
    </SharedWithUsers>
    <Documenttype xmlns="3158dbb3-d5a9-45e7-bda2-42091a488f34" xsi:nil="true"/>
    <Comment xmlns="3158dbb3-d5a9-45e7-bda2-42091a488f34" xsi:nil="true"/>
    <Project xmlns="3158dbb3-d5a9-45e7-bda2-42091a488f34" xsi:nil="true"/>
    <Workstream_x002f_Programme xmlns="3158dbb3-d5a9-45e7-bda2-42091a488f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4B89E8-48D6-4ACA-8B32-A33F170BF51F}">
  <ds:schemaRefs>
    <ds:schemaRef ds:uri="3158dbb3-d5a9-45e7-bda2-42091a488f34"/>
    <ds:schemaRef ds:uri="9ebebe24-6cbf-4fd5-b358-1892a13758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637127-AF7A-4F16-8DF8-B3422FC946F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158dbb3-d5a9-45e7-bda2-42091a488f34"/>
    <ds:schemaRef ds:uri="http://schemas.openxmlformats.org/package/2006/metadata/core-properties"/>
    <ds:schemaRef ds:uri="http://purl.org/dc/dcmitype/"/>
    <ds:schemaRef ds:uri="http://purl.org/dc/terms/"/>
    <ds:schemaRef ds:uri="9ebebe24-6cbf-4fd5-b358-1892a13758f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93AEE6-8894-4729-B320-400AF9839A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8f9394d-8a14-4d27-82a6-f35f12361205}" enabled="0" method="" siteId="{48f9394d-8a14-4d27-82a6-f35f123612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JISC_PRESENTATION_TEMPLATE_FEB19_16x9</Template>
  <TotalTime>2171</TotalTime>
  <Words>2046</Words>
  <Application>Microsoft Office PowerPoint</Application>
  <PresentationFormat>On-screen Show (16:9)</PresentationFormat>
  <Paragraphs>216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Effra</vt:lpstr>
      <vt:lpstr>Roboto Medium</vt:lpstr>
      <vt:lpstr>Symbol</vt:lpstr>
      <vt:lpstr>COVERS</vt:lpstr>
      <vt:lpstr>NAVY</vt:lpstr>
      <vt:lpstr>JADE</vt:lpstr>
      <vt:lpstr>PURPLE</vt:lpstr>
      <vt:lpstr>GRAPE</vt:lpstr>
      <vt:lpstr>PALE YELLOW</vt:lpstr>
      <vt:lpstr>Office Theme</vt:lpstr>
      <vt:lpstr>1_Office Theme</vt:lpstr>
      <vt:lpstr>1_JADE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</dc:title>
  <dc:creator>Rachel.Horsfall@jisc.ac.uk</dc:creator>
  <cp:lastModifiedBy>Robert Webb</cp:lastModifiedBy>
  <cp:revision>7</cp:revision>
  <cp:lastPrinted>2018-08-23T11:32:46Z</cp:lastPrinted>
  <dcterms:created xsi:type="dcterms:W3CDTF">2020-01-20T13:50:08Z</dcterms:created>
  <dcterms:modified xsi:type="dcterms:W3CDTF">2024-12-11T16:11:53Z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0x010100660A188A4708BB49ABDEFF1051A93522</vt:lpwstr>
  </property>
  <property fmtid="{D5CDD505-2E9C-101B-9397-08002B2CF9AE}" pid="3" name="Topics">
    <vt:lpwstr/>
  </property>
  <property fmtid="{D5CDD505-2E9C-101B-9397-08002B2CF9AE}" pid="4" name="MediaServiceImageTags">
    <vt:lpwstr/>
  </property>
</Properties>
</file>