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69" r:id="rId4"/>
    <p:sldId id="260" r:id="rId5"/>
    <p:sldId id="256" r:id="rId6"/>
    <p:sldId id="257" r:id="rId7"/>
    <p:sldId id="274" r:id="rId8"/>
    <p:sldId id="261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CCE7"/>
    <a:srgbClr val="DDEBF7"/>
    <a:srgbClr val="D1DEF0"/>
    <a:srgbClr val="DAC9DA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1B702-EC56-499A-9017-52C759231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C65B23-DF71-4288-A18F-6A456A425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7595C-5129-403B-BC85-01C3F80D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B98FC-136D-43AB-B377-DCD1A61DC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69789-0930-4075-8A64-D9096F5D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41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60D92-68FD-41A9-9FED-9B688DE7B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C1536-E77C-4D87-95BA-2A6B9601F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29C3E-A0F1-4E22-B10F-4EC9C1A5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97A68-127D-4942-8447-4213B508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49E0C-0C63-4C6D-8A5B-55ED113E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22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A8D3-381E-4983-A62F-E60CA96134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7BDC97-C48B-4CB3-AB78-4DC3BCDC1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77505-22BF-48F2-901A-2F6DA043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5A3BC-D89E-4765-BBE6-3FCD345CF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B4ECC-D8F0-4DAA-911D-508BF1B3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68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F7532-516A-4659-81DE-E364077D1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A8B71-BB43-4E36-BDAB-73C9CA9BE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07E7-988F-45AC-9F85-38B257EDE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B484B-D41F-4970-8D34-C86F2C5E8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D112E-8417-49DC-A378-AED5CF6F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7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0D1FF-B75D-4217-9973-65B44B514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BC483-53B8-48A1-858C-66491198E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610E6-B72B-4EDD-98AC-1EFAEAF3D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9D62B-C645-4991-86C9-A1059373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B8D3C-BF16-4478-9314-862933A6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13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EDC4-A0D1-490C-9207-994A52BA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A45F1-9E65-4DD0-BE9E-537C6F3241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002A25-3DAC-406A-93A0-B388E53EB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1AF20-0CCE-4E4D-B954-D9ABA4AAC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220D9-01DB-4C31-BE8E-622E9C8FE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A1DC4-EE3D-4864-9423-D8DC7D1F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31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C1654-9FDB-4B91-B406-D5041F30C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381C6-13B6-4890-8F81-CF6015A1E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1657C-99F6-4B1B-822E-26E4F2785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F7D7C3-A114-48D0-AF92-25897E05F0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8BD1BF-A29C-4FFE-B7BD-9C5A6D3B26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88EED9-039E-4CE3-9222-DE7AE1294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A3CEF-B14F-42EF-9E05-678F9230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E44386-F07B-4F95-AA80-9134EEF3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5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FD185-ACA5-41E1-9722-4CCE0FEB9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09A170-DA08-4EFB-B294-DA8F0DD2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8E142A-0FD2-4BDD-8CCA-33FE9357A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3F402-CD24-478E-9482-533F459CE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9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84EB8-4FCD-445A-9432-A458A1FF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3E13C3-B493-4DDE-9D77-02876410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6900A-2CE8-428B-A363-25DA51034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93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BAC0F-5061-4F60-B130-D60E8B37F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3193E-DF6B-4A81-8416-09999AC3E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02C7A1-83BA-4565-960D-E21F35472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BAB6C7-748C-4C4E-AB9D-54F5C23C2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4B1F2-FA66-47BD-9354-4A22F49B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A00BC-AA27-48AC-A66B-1A586DC26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22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20EF9-FACF-48AC-86EA-3ECD1A9B9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2341A4-00AA-4FB3-BFF1-00678E8A5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770DB-7CE1-413B-9B20-369E216C3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E81D5-9BAF-4EF8-9B9A-619E3C7C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09C5D-2618-4B84-9A48-76A4997E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C1F53-C307-41A2-8F83-DE0CE9FE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19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FD1FD3-670B-4052-816C-988E4094A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93BCE-6F5C-49E1-B3B8-1B3F12B5B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8605E-4A5E-418B-82CF-B30D9B6420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62DB5-6AB0-44D2-AC85-D43379353E8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E7799-3890-4925-BB68-ADA6E89ADC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0301F-CA51-4F2A-9CB3-6B140E85C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3707A-818C-4D20-BFA9-E135E1B1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23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8077F6-EFC5-4BEC-A259-DA5E6A28EB9C}"/>
              </a:ext>
            </a:extLst>
          </p:cNvPr>
          <p:cNvSpPr/>
          <p:nvPr/>
        </p:nvSpPr>
        <p:spPr>
          <a:xfrm>
            <a:off x="201048" y="155613"/>
            <a:ext cx="2810692" cy="44870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AEEB65-07EA-45AC-BB52-BFF48171B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48" y="155613"/>
            <a:ext cx="2862072" cy="2249259"/>
          </a:xfrm>
        </p:spPr>
        <p:txBody>
          <a:bodyPr anchor="t">
            <a:normAutofit/>
          </a:bodyPr>
          <a:lstStyle/>
          <a:p>
            <a:r>
              <a:rPr lang="en-GB" sz="3600" dirty="0"/>
              <a:t>FBMH Research Revenue Streams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E6218C-4D6E-40FD-9D27-13E189BB1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1221" y="155613"/>
            <a:ext cx="8537867" cy="4487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93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E4AD8BC-0496-4BD7-BC43-DDDD7F719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584782"/>
              </p:ext>
            </p:extLst>
          </p:nvPr>
        </p:nvGraphicFramePr>
        <p:xfrm>
          <a:off x="8765286" y="1428750"/>
          <a:ext cx="3238500" cy="4000500"/>
        </p:xfrm>
        <a:graphic>
          <a:graphicData uri="http://schemas.openxmlformats.org/drawingml/2006/table">
            <a:tbl>
              <a:tblPr/>
              <a:tblGrid>
                <a:gridCol w="1485900">
                  <a:extLst>
                    <a:ext uri="{9D8B030D-6E8A-4147-A177-3AD203B41FA5}">
                      <a16:colId xmlns:a16="http://schemas.microsoft.com/office/drawing/2014/main" val="250060607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05342908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0164657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374751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App (£k)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Awd</a:t>
                      </a:r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(£k)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Success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8916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98703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41549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45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Oxford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94501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28917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605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Edinburgh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52597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12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Imperial College,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67054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23934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4479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Cambridge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1022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King's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8564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Bristol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33141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7500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London SHTM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45836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76277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Leeds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2381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Queen Mary,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27732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945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Glasgow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07881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Manchester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43816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38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Sheffield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21701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Bradford NHS Found Trust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600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Birmingham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235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Newcastle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1238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Cambridge Uni Hospitals Trust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7252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Liverpool STM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457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Cardiff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1240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of Nottingham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26492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1147546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C78ECE7-E92D-4D74-A608-6A02A0EB6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9575"/>
            <a:ext cx="9944100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9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4EC57B3-AD35-4E9F-8D90-7C8CDE2AF51C}"/>
              </a:ext>
            </a:extLst>
          </p:cNvPr>
          <p:cNvSpPr/>
          <p:nvPr/>
        </p:nvSpPr>
        <p:spPr>
          <a:xfrm>
            <a:off x="201048" y="155613"/>
            <a:ext cx="11789904" cy="7540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AEEB65-07EA-45AC-BB52-BFF48171B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48" y="155613"/>
            <a:ext cx="7991976" cy="630771"/>
          </a:xfrm>
        </p:spPr>
        <p:txBody>
          <a:bodyPr anchor="t">
            <a:normAutofit/>
          </a:bodyPr>
          <a:lstStyle/>
          <a:p>
            <a:r>
              <a:rPr lang="en-GB" sz="3600" dirty="0"/>
              <a:t>FBMH Research Revenue Streams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44D1C2-EA68-427D-A49C-AE43FC21EBDC}"/>
              </a:ext>
            </a:extLst>
          </p:cNvPr>
          <p:cNvSpPr txBox="1"/>
          <p:nvPr/>
        </p:nvSpPr>
        <p:spPr>
          <a:xfrm>
            <a:off x="409407" y="5163328"/>
            <a:ext cx="4073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(Above/Right)</a:t>
            </a:r>
          </a:p>
          <a:p>
            <a:r>
              <a:rPr lang="en-GB" sz="1200" dirty="0"/>
              <a:t>Comparison of FEC Value vs Revenue Value per HESA category for FBMH over the last 5 financial years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68C187-50F5-44B4-99D5-FAB3315FB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88076"/>
              </p:ext>
            </p:extLst>
          </p:nvPr>
        </p:nvGraphicFramePr>
        <p:xfrm>
          <a:off x="530172" y="1802180"/>
          <a:ext cx="3794880" cy="3000375"/>
        </p:xfrm>
        <a:graphic>
          <a:graphicData uri="http://schemas.openxmlformats.org/drawingml/2006/table">
            <a:tbl>
              <a:tblPr/>
              <a:tblGrid>
                <a:gridCol w="1527168">
                  <a:extLst>
                    <a:ext uri="{9D8B030D-6E8A-4147-A177-3AD203B41FA5}">
                      <a16:colId xmlns:a16="http://schemas.microsoft.com/office/drawing/2014/main" val="1234646807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916528419"/>
                    </a:ext>
                  </a:extLst>
                </a:gridCol>
                <a:gridCol w="850392">
                  <a:extLst>
                    <a:ext uri="{9D8B030D-6E8A-4147-A177-3AD203B41FA5}">
                      <a16:colId xmlns:a16="http://schemas.microsoft.com/office/drawing/2014/main" val="4109867283"/>
                    </a:ext>
                  </a:extLst>
                </a:gridCol>
                <a:gridCol w="576072">
                  <a:extLst>
                    <a:ext uri="{9D8B030D-6E8A-4147-A177-3AD203B41FA5}">
                      <a16:colId xmlns:a16="http://schemas.microsoft.com/office/drawing/2014/main" val="75246841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Hesa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Category Group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en-GB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FEC Value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en-GB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Rev Value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Recovery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0330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 Government Bodies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30,197,162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21,091,576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1513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 Industry, Commerce &amp; Public Corporations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4,571,129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5,522,062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8309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 Other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6,708,273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4,595,316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5635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Non-EU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Industry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Commerce &amp; Public Corporations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13,969,635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15,523,498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8713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Non-EU Other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21,802,236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15,555,215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14024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Sources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8,072,869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4,675,447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112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Research Councils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144,043,667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108,546,234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4737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 Based Charities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428,053,542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283,871,781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06329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 Central Government, Hospitals and Health Authorities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151,203,697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118,083,480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5319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 Industry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54,682,531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66,125,837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58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Internal Finance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411,781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269,629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0629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863,716,523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643,860,074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785100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F9FF6C88-9457-46AD-A146-BB6438242F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21" t="2663" r="24941" b="2663"/>
          <a:stretch/>
        </p:blipFill>
        <p:spPr>
          <a:xfrm>
            <a:off x="5175504" y="1551261"/>
            <a:ext cx="6363296" cy="446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50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623C3A-4FEA-4054-93E8-FB1F9D1DCAD5}"/>
              </a:ext>
            </a:extLst>
          </p:cNvPr>
          <p:cNvSpPr/>
          <p:nvPr/>
        </p:nvSpPr>
        <p:spPr>
          <a:xfrm>
            <a:off x="210312" y="216551"/>
            <a:ext cx="6245351" cy="6467514"/>
          </a:xfrm>
          <a:prstGeom prst="rect">
            <a:avLst/>
          </a:prstGeom>
          <a:solidFill>
            <a:srgbClr val="DD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7529890-4183-4C21-A1B9-A9BC3925F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932" y="344566"/>
            <a:ext cx="5549292" cy="5430204"/>
          </a:xfrm>
        </p:spPr>
        <p:txBody>
          <a:bodyPr anchor="t">
            <a:noAutofit/>
          </a:bodyPr>
          <a:lstStyle/>
          <a:p>
            <a:pPr algn="l"/>
            <a:r>
              <a:rPr lang="en-GB" sz="4000" dirty="0"/>
              <a:t>BBSRC Research and Innovation Grants: Performance Trend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37BF11-2EA4-4614-B2A5-ACD45BD3F3AC}"/>
              </a:ext>
            </a:extLst>
          </p:cNvPr>
          <p:cNvSpPr txBox="1"/>
          <p:nvPr/>
        </p:nvSpPr>
        <p:spPr>
          <a:xfrm>
            <a:off x="433932" y="5774770"/>
            <a:ext cx="56620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Note: Internal data has been modified to align to the UKRI reporting period (e.g. financial year Apr – Mar; awards counted in year of award). Fellowships and personal awards not included.  </a:t>
            </a:r>
            <a:endParaRPr lang="en-GB" sz="1400" dirty="0"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F2875B-DC9A-4A6C-AE72-87A86F5CA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283" y="216551"/>
            <a:ext cx="5290454" cy="31799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F3C3920-5663-4A18-A2DE-DF2281BC2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283" y="3504164"/>
            <a:ext cx="5290454" cy="317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05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0D21F0-812F-4A90-86D1-286090D58AAE}"/>
              </a:ext>
            </a:extLst>
          </p:cNvPr>
          <p:cNvSpPr/>
          <p:nvPr/>
        </p:nvSpPr>
        <p:spPr>
          <a:xfrm>
            <a:off x="312085" y="1434311"/>
            <a:ext cx="11567829" cy="3384578"/>
          </a:xfrm>
          <a:prstGeom prst="rect">
            <a:avLst/>
          </a:prstGeom>
          <a:solidFill>
            <a:srgbClr val="DD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5AF768-9C0A-4979-B6B8-FE5B718C9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0632"/>
            <a:ext cx="9144000" cy="739330"/>
          </a:xfrm>
        </p:spPr>
        <p:txBody>
          <a:bodyPr>
            <a:normAutofit/>
          </a:bodyPr>
          <a:lstStyle/>
          <a:p>
            <a:r>
              <a:rPr lang="en-GB" sz="4400" dirty="0"/>
              <a:t>BBSRC Competitor Analysis (2019/20)</a:t>
            </a:r>
          </a:p>
        </p:txBody>
      </p:sp>
    </p:spTree>
    <p:extLst>
      <p:ext uri="{BB962C8B-B14F-4D97-AF65-F5344CB8AC3E}">
        <p14:creationId xmlns:p14="http://schemas.microsoft.com/office/powerpoint/2010/main" val="300028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3AA098-FAE8-4961-AAA0-693215DB0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155570"/>
              </p:ext>
            </p:extLst>
          </p:nvPr>
        </p:nvGraphicFramePr>
        <p:xfrm>
          <a:off x="8824468" y="1428749"/>
          <a:ext cx="3175000" cy="4000500"/>
        </p:xfrm>
        <a:graphic>
          <a:graphicData uri="http://schemas.openxmlformats.org/drawingml/2006/table">
            <a:tbl>
              <a:tblPr/>
              <a:tblGrid>
                <a:gridCol w="1498600">
                  <a:extLst>
                    <a:ext uri="{9D8B030D-6E8A-4147-A177-3AD203B41FA5}">
                      <a16:colId xmlns:a16="http://schemas.microsoft.com/office/drawing/2014/main" val="150758834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327432405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3352607454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408125394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Apps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Awards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Success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7501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Edinburgh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9946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Cambridge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2854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Manchester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0529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Leeds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019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6841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Oxford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9376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Glasgow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7706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of Nottingham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5040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Exeter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701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Bristol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2873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King's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9991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Liverpool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340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Warwick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6033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Birmingham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014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Cardiff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215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EMBLBioinformatics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6779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John Innes Centre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916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Queen's University Belfast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1361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Pirbright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710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Imperial College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620133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957E74E5-49FF-4C5C-B3DD-FBAA6B2E3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262"/>
            <a:ext cx="9715500" cy="64674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654470" y="1625598"/>
            <a:ext cx="114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4255" y="6410036"/>
            <a:ext cx="63176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*The University of Edinburgh include awards and application data from </a:t>
            </a:r>
            <a:r>
              <a:rPr lang="en-GB" sz="1000" dirty="0" err="1" smtClean="0"/>
              <a:t>Roslin</a:t>
            </a:r>
            <a:r>
              <a:rPr lang="en-GB" sz="1000" dirty="0" smtClean="0"/>
              <a:t> Institute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07005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E747D19-25C5-45BF-B58A-9698FCCFAC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331476"/>
              </p:ext>
            </p:extLst>
          </p:nvPr>
        </p:nvGraphicFramePr>
        <p:xfrm>
          <a:off x="8720074" y="1428750"/>
          <a:ext cx="3365500" cy="4000500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7758432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06711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432890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4697085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App (£k)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Awd (£k)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Success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5069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Edinburgh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41407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7189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Manchester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32700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8001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Cambridge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46243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615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Oxford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607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Leeds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25544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125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Glasgow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30552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6739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Exeter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41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294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King's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31813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12411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of Nottingham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6964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Leicester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551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Birmingham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82963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Bristol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0924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Cardiff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0210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Rothamsted Research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74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Liverpool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236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EMBL Bioinformatics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9860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John Innes Centre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4795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Surrey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3665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Warwick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33333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F4ABCA79-4B77-449F-BFD0-D4874EAE9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5275"/>
            <a:ext cx="9944100" cy="62674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562108" y="1607126"/>
            <a:ext cx="114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1893" y="6391564"/>
            <a:ext cx="63176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*The University of Edinburgh include awards and application data from </a:t>
            </a:r>
            <a:r>
              <a:rPr lang="en-GB" sz="1000" dirty="0" err="1" smtClean="0"/>
              <a:t>Roslin</a:t>
            </a:r>
            <a:r>
              <a:rPr lang="en-GB" sz="1000" dirty="0" smtClean="0"/>
              <a:t> Institute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08867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623C3A-4FEA-4054-93E8-FB1F9D1DCAD5}"/>
              </a:ext>
            </a:extLst>
          </p:cNvPr>
          <p:cNvSpPr/>
          <p:nvPr/>
        </p:nvSpPr>
        <p:spPr>
          <a:xfrm>
            <a:off x="210312" y="216551"/>
            <a:ext cx="6245351" cy="6467514"/>
          </a:xfrm>
          <a:prstGeom prst="rect">
            <a:avLst/>
          </a:prstGeom>
          <a:solidFill>
            <a:srgbClr val="E8CC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7529890-4183-4C21-A1B9-A9BC3925F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932" y="344566"/>
            <a:ext cx="5549292" cy="5430204"/>
          </a:xfrm>
        </p:spPr>
        <p:txBody>
          <a:bodyPr anchor="t">
            <a:noAutofit/>
          </a:bodyPr>
          <a:lstStyle/>
          <a:p>
            <a:pPr algn="l"/>
            <a:r>
              <a:rPr lang="en-GB" sz="4000" dirty="0"/>
              <a:t>MRC Research and Innovation Grants: Performance Trend</a:t>
            </a:r>
            <a:br>
              <a:rPr lang="en-GB" sz="4000" dirty="0"/>
            </a:b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endParaRPr lang="en-GB" sz="4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37BF11-2EA4-4614-B2A5-ACD45BD3F3AC}"/>
              </a:ext>
            </a:extLst>
          </p:cNvPr>
          <p:cNvSpPr txBox="1"/>
          <p:nvPr/>
        </p:nvSpPr>
        <p:spPr>
          <a:xfrm>
            <a:off x="433932" y="5774770"/>
            <a:ext cx="56620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Note: Internal data has been modified to align to the UKRI reporting period (e.g. financial year Apr – Mar; awards counted in year of award). Fellowships and personal awards not included.  </a:t>
            </a:r>
            <a:endParaRPr lang="en-GB" sz="1400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AFE09F-D1B4-4153-A086-AB200E33B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283" y="216551"/>
            <a:ext cx="5290454" cy="31630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C9FABFE-0929-46C2-99A4-43936C34A5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283" y="3504164"/>
            <a:ext cx="5290454" cy="317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26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E4295C-EA75-4F35-AEB4-82B50347F2E2}"/>
              </a:ext>
            </a:extLst>
          </p:cNvPr>
          <p:cNvSpPr/>
          <p:nvPr/>
        </p:nvSpPr>
        <p:spPr>
          <a:xfrm>
            <a:off x="312085" y="1434311"/>
            <a:ext cx="11567829" cy="3384578"/>
          </a:xfrm>
          <a:prstGeom prst="rect">
            <a:avLst/>
          </a:prstGeom>
          <a:solidFill>
            <a:srgbClr val="E8CC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5AF768-9C0A-4979-B6B8-FE5B718C9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9775"/>
            <a:ext cx="9144000" cy="730187"/>
          </a:xfrm>
        </p:spPr>
        <p:txBody>
          <a:bodyPr>
            <a:normAutofit/>
          </a:bodyPr>
          <a:lstStyle/>
          <a:p>
            <a:r>
              <a:rPr lang="en-GB" sz="4400" dirty="0"/>
              <a:t>MRC Competitor Analysis (2019/20)</a:t>
            </a:r>
          </a:p>
        </p:txBody>
      </p:sp>
    </p:spTree>
    <p:extLst>
      <p:ext uri="{BB962C8B-B14F-4D97-AF65-F5344CB8AC3E}">
        <p14:creationId xmlns:p14="http://schemas.microsoft.com/office/powerpoint/2010/main" val="1791084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4D5E58-2F81-4CF6-A2C2-A1CC7AB230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907175"/>
              </p:ext>
            </p:extLst>
          </p:nvPr>
        </p:nvGraphicFramePr>
        <p:xfrm>
          <a:off x="8777986" y="1360964"/>
          <a:ext cx="3213100" cy="4000500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46543894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26224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30556746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0761265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Apps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Awards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Success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C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8723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109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King's College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9569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Oxford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3584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Imperial College,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4077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London SHTM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9843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Cambridge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92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Bristol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6389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Edinburgh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556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Manchester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9082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Birmingham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08283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Leeds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5545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University of Nottingham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51130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Glasgow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5752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Newcastle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661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Queen Mary,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4285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Liverpool STM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48304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Liverpool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2869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Queen's University Belfast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396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 George's, London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3124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University of Leicester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644859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18F2DAF-FA08-4367-AFDB-53B4A1EE4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462"/>
            <a:ext cx="9563100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95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890</Words>
  <Application>Microsoft Office PowerPoint</Application>
  <PresentationFormat>Widescreen</PresentationFormat>
  <Paragraphs>402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FBMH Research Revenue Streams</vt:lpstr>
      <vt:lpstr>FBMH Research Revenue Streams</vt:lpstr>
      <vt:lpstr>BBSRC Research and Innovation Grants: Performance Trend </vt:lpstr>
      <vt:lpstr>BBSRC Competitor Analysis (2019/20)</vt:lpstr>
      <vt:lpstr>PowerPoint Presentation</vt:lpstr>
      <vt:lpstr>PowerPoint Presentation</vt:lpstr>
      <vt:lpstr>MRC Research and Innovation Grants: Performance Trend   </vt:lpstr>
      <vt:lpstr>MRC Competitor Analysis (2019/20)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Manchester UKRI Performance 2019/20 (Research and Innovation Grants)</dc:title>
  <dc:creator>Bruce Humphrey</dc:creator>
  <cp:lastModifiedBy>Darien Rozentals</cp:lastModifiedBy>
  <cp:revision>47</cp:revision>
  <dcterms:created xsi:type="dcterms:W3CDTF">2020-10-14T15:19:20Z</dcterms:created>
  <dcterms:modified xsi:type="dcterms:W3CDTF">2021-03-18T14:47:45Z</dcterms:modified>
</cp:coreProperties>
</file>