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431" r:id="rId2"/>
    <p:sldId id="257" r:id="rId3"/>
    <p:sldId id="259" r:id="rId4"/>
    <p:sldId id="260" r:id="rId5"/>
    <p:sldId id="337" r:id="rId6"/>
    <p:sldId id="338" r:id="rId7"/>
    <p:sldId id="428" r:id="rId8"/>
    <p:sldId id="339" r:id="rId9"/>
    <p:sldId id="346" r:id="rId10"/>
    <p:sldId id="348" r:id="rId11"/>
    <p:sldId id="349" r:id="rId12"/>
    <p:sldId id="342" r:id="rId13"/>
    <p:sldId id="340" r:id="rId14"/>
    <p:sldId id="261" r:id="rId15"/>
    <p:sldId id="341" r:id="rId16"/>
    <p:sldId id="263" r:id="rId17"/>
    <p:sldId id="265" r:id="rId18"/>
    <p:sldId id="264" r:id="rId19"/>
    <p:sldId id="345" r:id="rId20"/>
    <p:sldId id="350" r:id="rId21"/>
    <p:sldId id="270" r:id="rId22"/>
    <p:sldId id="266" r:id="rId23"/>
    <p:sldId id="354" r:id="rId24"/>
    <p:sldId id="410" r:id="rId25"/>
    <p:sldId id="411" r:id="rId26"/>
    <p:sldId id="272" r:id="rId27"/>
    <p:sldId id="322" r:id="rId28"/>
    <p:sldId id="323" r:id="rId29"/>
    <p:sldId id="280" r:id="rId30"/>
    <p:sldId id="324" r:id="rId31"/>
    <p:sldId id="320" r:id="rId32"/>
    <p:sldId id="325" r:id="rId33"/>
    <p:sldId id="284" r:id="rId34"/>
    <p:sldId id="285" r:id="rId35"/>
    <p:sldId id="327" r:id="rId36"/>
    <p:sldId id="287" r:id="rId37"/>
    <p:sldId id="326" r:id="rId38"/>
    <p:sldId id="288" r:id="rId39"/>
    <p:sldId id="412" r:id="rId40"/>
    <p:sldId id="413" r:id="rId41"/>
    <p:sldId id="414" r:id="rId42"/>
    <p:sldId id="415" r:id="rId43"/>
    <p:sldId id="416" r:id="rId44"/>
    <p:sldId id="289" r:id="rId45"/>
    <p:sldId id="290" r:id="rId46"/>
    <p:sldId id="417" r:id="rId47"/>
    <p:sldId id="405" r:id="rId48"/>
    <p:sldId id="418" r:id="rId49"/>
    <p:sldId id="419" r:id="rId50"/>
    <p:sldId id="420" r:id="rId51"/>
    <p:sldId id="421" r:id="rId52"/>
    <p:sldId id="351" r:id="rId53"/>
    <p:sldId id="422" r:id="rId54"/>
    <p:sldId id="353" r:id="rId55"/>
    <p:sldId id="429" r:id="rId56"/>
    <p:sldId id="427" r:id="rId57"/>
    <p:sldId id="407" r:id="rId58"/>
    <p:sldId id="297" r:id="rId59"/>
    <p:sldId id="423" r:id="rId60"/>
    <p:sldId id="401" r:id="rId61"/>
    <p:sldId id="403" r:id="rId62"/>
    <p:sldId id="424" r:id="rId63"/>
    <p:sldId id="425" r:id="rId64"/>
    <p:sldId id="426" r:id="rId65"/>
    <p:sldId id="402" r:id="rId66"/>
    <p:sldId id="336" r:id="rId67"/>
    <p:sldId id="430" r:id="rId68"/>
    <p:sldId id="31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431"/>
            <p14:sldId id="257"/>
            <p14:sldId id="259"/>
            <p14:sldId id="260"/>
            <p14:sldId id="337"/>
            <p14:sldId id="338"/>
            <p14:sldId id="428"/>
            <p14:sldId id="339"/>
            <p14:sldId id="346"/>
            <p14:sldId id="348"/>
            <p14:sldId id="349"/>
            <p14:sldId id="342"/>
            <p14:sldId id="340"/>
            <p14:sldId id="261"/>
            <p14:sldId id="341"/>
            <p14:sldId id="263"/>
            <p14:sldId id="265"/>
            <p14:sldId id="264"/>
            <p14:sldId id="345"/>
            <p14:sldId id="350"/>
            <p14:sldId id="270"/>
            <p14:sldId id="266"/>
            <p14:sldId id="354"/>
            <p14:sldId id="410"/>
            <p14:sldId id="411"/>
            <p14:sldId id="272"/>
            <p14:sldId id="322"/>
            <p14:sldId id="323"/>
            <p14:sldId id="280"/>
            <p14:sldId id="324"/>
            <p14:sldId id="320"/>
            <p14:sldId id="325"/>
            <p14:sldId id="284"/>
            <p14:sldId id="285"/>
            <p14:sldId id="327"/>
            <p14:sldId id="287"/>
            <p14:sldId id="326"/>
            <p14:sldId id="288"/>
            <p14:sldId id="412"/>
            <p14:sldId id="413"/>
            <p14:sldId id="414"/>
            <p14:sldId id="415"/>
            <p14:sldId id="416"/>
            <p14:sldId id="289"/>
            <p14:sldId id="290"/>
            <p14:sldId id="417"/>
            <p14:sldId id="405"/>
            <p14:sldId id="418"/>
            <p14:sldId id="419"/>
            <p14:sldId id="420"/>
            <p14:sldId id="421"/>
            <p14:sldId id="351"/>
            <p14:sldId id="422"/>
            <p14:sldId id="353"/>
            <p14:sldId id="429"/>
            <p14:sldId id="427"/>
            <p14:sldId id="407"/>
            <p14:sldId id="297"/>
            <p14:sldId id="423"/>
            <p14:sldId id="401"/>
            <p14:sldId id="403"/>
            <p14:sldId id="424"/>
            <p14:sldId id="425"/>
            <p14:sldId id="426"/>
            <p14:sldId id="402"/>
            <p14:sldId id="336"/>
            <p14:sldId id="430"/>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C4D5F3"/>
    <a:srgbClr val="D3C1ED"/>
    <a:srgbClr val="512275"/>
    <a:srgbClr val="E3D0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92895"/>
  </p:normalViewPr>
  <p:slideViewPr>
    <p:cSldViewPr snapToGrid="0" snapToObjects="1">
      <p:cViewPr varScale="1">
        <p:scale>
          <a:sx n="76" d="100"/>
          <a:sy n="76" d="100"/>
        </p:scale>
        <p:origin x="81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Difficulties at home</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Arguments or problems with friends </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School pressures</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Bullying</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168B8774-22C4-3E4B-9BD3-9D2662F507C6}" type="presOf" srcId="{98388CF0-2FC0-7D4C-89C8-AFDB319950A2}" destId="{9865D78E-603D-2C48-A0BD-5CA658E2E3DE}" srcOrd="0" destOrd="0" presId="urn:microsoft.com/office/officeart/2005/8/layout/vList3"/>
    <dgm:cxn modelId="{2400E374-457E-DC41-9B4F-EB644E1DBADC}" type="presOf" srcId="{EF2E0D45-D3BC-1540-8275-10B5DB88AA5C}" destId="{45903F6E-FE25-D24C-8298-56D5BEFD8FA1}" srcOrd="0" destOrd="0" presId="urn:microsoft.com/office/officeart/2005/8/layout/vList3"/>
    <dgm:cxn modelId="{9B62C97A-AA6A-7C4E-BB59-F2D41DF036B3}" type="presOf" srcId="{37B372C2-861A-0948-9CA6-0E65D0CB5FFB}" destId="{91DF4548-64D5-2043-95AA-7625C9677A2D}" srcOrd="0" destOrd="0" presId="urn:microsoft.com/office/officeart/2005/8/layout/vList3"/>
    <dgm:cxn modelId="{A389EA8F-1709-1D45-BD85-9FDB8AF6E67A}"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48FF13F7-1486-8046-AE22-69BD30DC82FE}" type="presOf" srcId="{AFB24726-CFCD-F141-8F74-AD107E1C9534}" destId="{358E7740-EA74-5947-968F-EAC0EEE6E935}" srcOrd="0" destOrd="0" presId="urn:microsoft.com/office/officeart/2005/8/layout/vList3"/>
    <dgm:cxn modelId="{763ED6A0-C758-7C4C-AAA0-9B6D24206853}" type="presParOf" srcId="{358E7740-EA74-5947-968F-EAC0EEE6E935}" destId="{6234CBC3-5BB3-A346-A994-E21C0FE1ED48}" srcOrd="0" destOrd="0" presId="urn:microsoft.com/office/officeart/2005/8/layout/vList3"/>
    <dgm:cxn modelId="{CD184E17-B42E-074C-9E6B-B5BC2ABC7117}" type="presParOf" srcId="{6234CBC3-5BB3-A346-A994-E21C0FE1ED48}" destId="{74087472-4B58-1049-BA41-D8BE6B8F4EDD}" srcOrd="0" destOrd="0" presId="urn:microsoft.com/office/officeart/2005/8/layout/vList3"/>
    <dgm:cxn modelId="{1CF336A0-6388-7C41-B186-A679AFE57056}" type="presParOf" srcId="{6234CBC3-5BB3-A346-A994-E21C0FE1ED48}" destId="{91DF4548-64D5-2043-95AA-7625C9677A2D}" srcOrd="1" destOrd="0" presId="urn:microsoft.com/office/officeart/2005/8/layout/vList3"/>
    <dgm:cxn modelId="{788D46E2-FB09-9F4D-873C-96F8F09C8E5D}" type="presParOf" srcId="{358E7740-EA74-5947-968F-EAC0EEE6E935}" destId="{9D1A9A5B-CB62-714D-8776-DF8FD58EC6BC}" srcOrd="1" destOrd="0" presId="urn:microsoft.com/office/officeart/2005/8/layout/vList3"/>
    <dgm:cxn modelId="{426C39E0-9790-1F45-AA57-BAA9F244B7A6}" type="presParOf" srcId="{358E7740-EA74-5947-968F-EAC0EEE6E935}" destId="{4FBF6E79-4DBA-434B-8BEF-1169221B398D}" srcOrd="2" destOrd="0" presId="urn:microsoft.com/office/officeart/2005/8/layout/vList3"/>
    <dgm:cxn modelId="{B83285FD-AB2F-DC4D-BF80-395E78B497B5}" type="presParOf" srcId="{4FBF6E79-4DBA-434B-8BEF-1169221B398D}" destId="{C5581E9B-68B4-C444-9D20-0F9E6E7C50BE}" srcOrd="0" destOrd="0" presId="urn:microsoft.com/office/officeart/2005/8/layout/vList3"/>
    <dgm:cxn modelId="{8DD3A137-78EF-A54E-94AA-09735A9B6DBC}" type="presParOf" srcId="{4FBF6E79-4DBA-434B-8BEF-1169221B398D}" destId="{9865D78E-603D-2C48-A0BD-5CA658E2E3DE}" srcOrd="1" destOrd="0" presId="urn:microsoft.com/office/officeart/2005/8/layout/vList3"/>
    <dgm:cxn modelId="{57532249-D923-B643-99A7-167B06D818B2}" type="presParOf" srcId="{358E7740-EA74-5947-968F-EAC0EEE6E935}" destId="{242D2082-C3AD-154D-86F8-8C374EE145AF}" srcOrd="3" destOrd="0" presId="urn:microsoft.com/office/officeart/2005/8/layout/vList3"/>
    <dgm:cxn modelId="{183C95CB-C47B-2044-9908-58107665305F}" type="presParOf" srcId="{358E7740-EA74-5947-968F-EAC0EEE6E935}" destId="{A9A52EA2-6DEE-F54A-8128-D586A7AB58DD}" srcOrd="4" destOrd="0" presId="urn:microsoft.com/office/officeart/2005/8/layout/vList3"/>
    <dgm:cxn modelId="{7B6D8C1A-E6B7-644D-9F02-6174504970CA}" type="presParOf" srcId="{A9A52EA2-6DEE-F54A-8128-D586A7AB58DD}" destId="{EC70A4E9-C32B-6946-9D17-920F6CBCBD0D}" srcOrd="0" destOrd="0" presId="urn:microsoft.com/office/officeart/2005/8/layout/vList3"/>
    <dgm:cxn modelId="{2D98B2D5-A492-F843-B844-880971966947}" type="presParOf" srcId="{A9A52EA2-6DEE-F54A-8128-D586A7AB58DD}" destId="{45903F6E-FE25-D24C-8298-56D5BEFD8FA1}" srcOrd="1" destOrd="0" presId="urn:microsoft.com/office/officeart/2005/8/layout/vList3"/>
    <dgm:cxn modelId="{52A8AF19-C3C0-3441-B6A9-8869C24FD178}" type="presParOf" srcId="{358E7740-EA74-5947-968F-EAC0EEE6E935}" destId="{D8094422-B23E-4B4F-8612-660E5649191C}" srcOrd="5" destOrd="0" presId="urn:microsoft.com/office/officeart/2005/8/layout/vList3"/>
    <dgm:cxn modelId="{C1BADA7C-96D9-BC46-A474-4D5A53680D4D}" type="presParOf" srcId="{358E7740-EA74-5947-968F-EAC0EEE6E935}" destId="{A8666916-DFC1-D743-B144-1C43B05322F5}" srcOrd="6" destOrd="0" presId="urn:microsoft.com/office/officeart/2005/8/layout/vList3"/>
    <dgm:cxn modelId="{45344A04-DED4-5645-9774-AE9A76683630}" type="presParOf" srcId="{A8666916-DFC1-D743-B144-1C43B05322F5}" destId="{A1F0B8D6-49C8-0840-8B72-5D6D321CB849}" srcOrd="0" destOrd="0" presId="urn:microsoft.com/office/officeart/2005/8/layout/vList3"/>
    <dgm:cxn modelId="{7CD4D1D3-E737-1C49-AFB5-D92BDEC4007F}"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Depression</a:t>
          </a: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Anxiety</a:t>
          </a: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Low self-esteem</a:t>
          </a: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0AF00324-9389-344E-8A50-A717735A38E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Transitions and changes</a:t>
          </a:r>
        </a:p>
      </dgm:t>
    </dgm:pt>
    <dgm:pt modelId="{B0847366-7923-D74C-B52A-0E5F0226B43A}" type="par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1CEA70A2-DFA3-8B49-A831-51D718F20B7C}" type="sibTrans" cxnId="{2821F8B9-3B8B-EC40-BB54-FA2AAE08E848}">
      <dgm:prSet/>
      <dgm:spPr/>
      <dgm:t>
        <a:bodyPr/>
        <a:lstStyle/>
        <a:p>
          <a:endParaRPr lang="en-US" sz="1600">
            <a:latin typeface="Verdana" panose="020B0604030504040204" pitchFamily="34" charset="0"/>
            <a:ea typeface="Verdana" panose="020B0604030504040204" pitchFamily="34" charset="0"/>
          </a:endParaRPr>
        </a:p>
      </dgm:t>
    </dgm:pt>
    <dgm:pt modelId="{8C353E68-0B6D-4E60-9BA8-A3A7B9018A6E}">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Alcohol and drug use</a:t>
          </a:r>
        </a:p>
      </dgm:t>
    </dgm:pt>
    <dgm:pt modelId="{766DADF9-488C-4784-B7D2-FF5D418DB0FB}" type="par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12563E6D-4B32-4CBD-9D03-CCDFF4917F9D}" type="sibTrans" cxnId="{724F2BA6-1EBC-4304-977F-75C98C4D86F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35314" custLinFactNeighborY="-308"/>
      <dgm:spPr>
        <a:noFill/>
        <a:ln w="76200">
          <a:solidFill>
            <a:srgbClr val="512275"/>
          </a:solidFill>
        </a:ln>
      </dgm:spPr>
    </dgm:pt>
    <dgm:pt modelId="{91DF4548-64D5-2043-95AA-7625C9677A2D}" type="pres">
      <dgm:prSet presAssocID="{37B372C2-861A-0948-9CA6-0E65D0CB5FFB}" presName="txShp" presStyleLbl="node1" presStyleIdx="0" presStyleCnt="5"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5" custLinFactX="200000" custLinFactNeighborX="243021" custLinFactNeighborY="-3430"/>
      <dgm:spPr>
        <a:noFill/>
        <a:ln w="76200">
          <a:solidFill>
            <a:srgbClr val="512275"/>
          </a:solidFill>
        </a:ln>
      </dgm:spPr>
    </dgm:pt>
    <dgm:pt modelId="{9865D78E-603D-2C48-A0BD-5CA658E2E3DE}" type="pres">
      <dgm:prSet presAssocID="{98388CF0-2FC0-7D4C-89C8-AFDB319950A2}" presName="txShp" presStyleLbl="node1" presStyleIdx="1" presStyleCnt="5"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5" custLinFactX="200000" custLinFactNeighborX="241589" custLinFactNeighborY="0"/>
      <dgm:spPr>
        <a:noFill/>
        <a:ln w="76200">
          <a:solidFill>
            <a:srgbClr val="512275"/>
          </a:solidFill>
        </a:ln>
      </dgm:spPr>
    </dgm:pt>
    <dgm:pt modelId="{45903F6E-FE25-D24C-8298-56D5BEFD8FA1}" type="pres">
      <dgm:prSet presAssocID="{EF2E0D45-D3BC-1540-8275-10B5DB88AA5C}" presName="txShp" presStyleLbl="node1" presStyleIdx="2" presStyleCnt="5"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5" custLinFactX="200000" custLinFactNeighborX="243021" custLinFactNeighborY="1742"/>
      <dgm:spPr>
        <a:noFill/>
        <a:ln w="76200">
          <a:solidFill>
            <a:srgbClr val="512275"/>
          </a:solidFill>
        </a:ln>
      </dgm:spPr>
    </dgm:pt>
    <dgm:pt modelId="{BB252EBB-D78D-7041-9533-2AB78BAEABDF}" type="pres">
      <dgm:prSet presAssocID="{0AF00324-9389-344E-8A50-A717735A38E8}" presName="txShp" presStyleLbl="node1" presStyleIdx="3" presStyleCnt="5" custScaleX="76629" custLinFactNeighborX="-10425" custLinFactNeighborY="-678">
        <dgm:presLayoutVars>
          <dgm:bulletEnabled val="1"/>
        </dgm:presLayoutVars>
      </dgm:prSet>
      <dgm:spPr/>
    </dgm:pt>
    <dgm:pt modelId="{D99E4078-8F97-4513-B5FA-459BCE2C4217}" type="pres">
      <dgm:prSet presAssocID="{1CEA70A2-DFA3-8B49-A831-51D718F20B7C}" presName="spacing" presStyleCnt="0"/>
      <dgm:spPr/>
    </dgm:pt>
    <dgm:pt modelId="{A8A53E7B-1378-45DA-9E60-DBC31F341833}" type="pres">
      <dgm:prSet presAssocID="{8C353E68-0B6D-4E60-9BA8-A3A7B9018A6E}" presName="composite" presStyleCnt="0"/>
      <dgm:spPr/>
    </dgm:pt>
    <dgm:pt modelId="{524BC67F-FE7E-4300-A57A-EA3F5822D38D}" type="pres">
      <dgm:prSet presAssocID="{8C353E68-0B6D-4E60-9BA8-A3A7B9018A6E}" presName="imgShp" presStyleLbl="fgImgPlace1" presStyleIdx="4" presStyleCnt="5" custLinFactX="200000" custLinFactNeighborX="247205" custLinFactNeighborY="309"/>
      <dgm:spPr>
        <a:noFill/>
        <a:ln w="76200">
          <a:solidFill>
            <a:srgbClr val="512275"/>
          </a:solidFill>
        </a:ln>
      </dgm:spPr>
    </dgm:pt>
    <dgm:pt modelId="{808AF495-012E-4F2B-A832-63AD7937AEA3}" type="pres">
      <dgm:prSet presAssocID="{8C353E68-0B6D-4E60-9BA8-A3A7B9018A6E}" presName="txShp" presStyleLbl="node1" presStyleIdx="4" presStyleCnt="5" custScaleX="76629" custLinFactNeighborX="-10425" custLinFactNeighborY="-678">
        <dgm:presLayoutVars>
          <dgm:bulletEnabled val="1"/>
        </dgm:presLayoutVars>
      </dgm:prSet>
      <dgm:spPr/>
    </dgm:pt>
  </dgm:ptLst>
  <dgm:cxnLst>
    <dgm:cxn modelId="{C7FD3A1E-8C1C-DC42-9B01-37E3DA5B3741}"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026FFB4F-9328-D343-962E-943BFFF78539}" type="presOf" srcId="{0AF00324-9389-344E-8A50-A717735A38E8}" destId="{BB252EBB-D78D-7041-9533-2AB78BAEABDF}" srcOrd="0" destOrd="0" presId="urn:microsoft.com/office/officeart/2005/8/layout/vList3"/>
    <dgm:cxn modelId="{80B86955-3A8A-415F-9B3E-C201E944495A}" type="presOf" srcId="{8C353E68-0B6D-4E60-9BA8-A3A7B9018A6E}" destId="{808AF495-012E-4F2B-A832-63AD7937AEA3}"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724F2BA6-1EBC-4304-977F-75C98C4D86F8}" srcId="{AFB24726-CFCD-F141-8F74-AD107E1C9534}" destId="{8C353E68-0B6D-4E60-9BA8-A3A7B9018A6E}" srcOrd="4" destOrd="0" parTransId="{766DADF9-488C-4784-B7D2-FF5D418DB0FB}" sibTransId="{12563E6D-4B32-4CBD-9D03-CCDFF4917F9D}"/>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 modelId="{E3C369AE-69C8-DE4D-8224-E16B2E9DAA7C}" type="presParOf" srcId="{358E7740-EA74-5947-968F-EAC0EEE6E935}" destId="{242D2082-C3AD-154D-86F8-8C374EE145AF}" srcOrd="3" destOrd="0" presId="urn:microsoft.com/office/officeart/2005/8/layout/vList3"/>
    <dgm:cxn modelId="{3ABD8D46-9640-C44A-B250-45C2B23337CA}" type="presParOf" srcId="{358E7740-EA74-5947-968F-EAC0EEE6E935}" destId="{A9A52EA2-6DEE-F54A-8128-D586A7AB58DD}" srcOrd="4" destOrd="0" presId="urn:microsoft.com/office/officeart/2005/8/layout/vList3"/>
    <dgm:cxn modelId="{70778A25-C49F-4541-A648-4AA2EE4DD76C}" type="presParOf" srcId="{A9A52EA2-6DEE-F54A-8128-D586A7AB58DD}" destId="{EC70A4E9-C32B-6946-9D17-920F6CBCBD0D}" srcOrd="0" destOrd="0" presId="urn:microsoft.com/office/officeart/2005/8/layout/vList3"/>
    <dgm:cxn modelId="{43411F30-B655-8346-AD67-03DC7D3ACF0D}" type="presParOf" srcId="{A9A52EA2-6DEE-F54A-8128-D586A7AB58DD}" destId="{45903F6E-FE25-D24C-8298-56D5BEFD8FA1}" srcOrd="1" destOrd="0" presId="urn:microsoft.com/office/officeart/2005/8/layout/vList3"/>
    <dgm:cxn modelId="{E0CD8CA9-EF3D-0849-B813-08EF85B8242C}" type="presParOf" srcId="{358E7740-EA74-5947-968F-EAC0EEE6E935}" destId="{D8094422-B23E-4B4F-8612-660E5649191C}" srcOrd="5" destOrd="0" presId="urn:microsoft.com/office/officeart/2005/8/layout/vList3"/>
    <dgm:cxn modelId="{620FEB3F-FF00-E34F-9773-B64EF78AFF3C}" type="presParOf" srcId="{358E7740-EA74-5947-968F-EAC0EEE6E935}" destId="{A8666916-DFC1-D743-B144-1C43B05322F5}" srcOrd="6" destOrd="0" presId="urn:microsoft.com/office/officeart/2005/8/layout/vList3"/>
    <dgm:cxn modelId="{7EBE8FAE-FA27-3E47-9E47-E6B24D2A2FDD}" type="presParOf" srcId="{A8666916-DFC1-D743-B144-1C43B05322F5}" destId="{A1F0B8D6-49C8-0840-8B72-5D6D321CB849}" srcOrd="0" destOrd="0" presId="urn:microsoft.com/office/officeart/2005/8/layout/vList3"/>
    <dgm:cxn modelId="{D4A049F7-A759-F04D-BA03-2D5FC2042D26}" type="presParOf" srcId="{A8666916-DFC1-D743-B144-1C43B05322F5}" destId="{BB252EBB-D78D-7041-9533-2AB78BAEABDF}" srcOrd="1" destOrd="0" presId="urn:microsoft.com/office/officeart/2005/8/layout/vList3"/>
    <dgm:cxn modelId="{765DA13C-1B47-49A0-92CE-7424BD1ED6ED}" type="presParOf" srcId="{358E7740-EA74-5947-968F-EAC0EEE6E935}" destId="{D99E4078-8F97-4513-B5FA-459BCE2C4217}" srcOrd="7" destOrd="0" presId="urn:microsoft.com/office/officeart/2005/8/layout/vList3"/>
    <dgm:cxn modelId="{AD068117-2158-4EFC-B86E-121839980536}" type="presParOf" srcId="{358E7740-EA74-5947-968F-EAC0EEE6E935}" destId="{A8A53E7B-1378-45DA-9E60-DBC31F341833}" srcOrd="8" destOrd="0" presId="urn:microsoft.com/office/officeart/2005/8/layout/vList3"/>
    <dgm:cxn modelId="{CB6A9C5A-2C0F-4506-AB2E-F2D83C08282C}" type="presParOf" srcId="{A8A53E7B-1378-45DA-9E60-DBC31F341833}" destId="{524BC67F-FE7E-4300-A57A-EA3F5822D38D}" srcOrd="0" destOrd="0" presId="urn:microsoft.com/office/officeart/2005/8/layout/vList3"/>
    <dgm:cxn modelId="{426DF35E-96FA-4946-B65A-B2FC8A69C8E2}" type="presParOf" srcId="{A8A53E7B-1378-45DA-9E60-DBC31F341833}" destId="{808AF495-012E-4F2B-A832-63AD7937AEA3}"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GB" sz="1600" dirty="0">
              <a:latin typeface="Verdana" panose="020B0604030504040204" pitchFamily="34" charset="0"/>
              <a:ea typeface="Verdana" panose="020B0604030504040204" pitchFamily="34" charset="0"/>
            </a:rPr>
            <a:t>Racing heart or feelings of heaviness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GB" sz="1600" dirty="0">
              <a:latin typeface="Verdana" panose="020B0604030504040204" pitchFamily="34" charset="0"/>
              <a:ea typeface="Verdana" panose="020B0604030504040204" pitchFamily="34" charset="0"/>
            </a:rPr>
            <a:t>Strong emotions like sadness or anger</a:t>
          </a:r>
          <a:endParaRPr lang="en-US" sz="1600" dirty="0">
            <a:latin typeface="Verdana" panose="020B0604030504040204" pitchFamily="34" charset="0"/>
            <a:ea typeface="Verdana" panose="020B0604030504040204" pitchFamily="34" charset="0"/>
          </a:endParaRP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EF2E0D45-D3BC-1540-8275-10B5DB88AA5C}">
      <dgm:prSet phldrT="[Text]" custT="1"/>
      <dgm:spPr>
        <a:solidFill>
          <a:srgbClr val="512275"/>
        </a:solidFill>
      </dgm:spPr>
      <dgm:t>
        <a:bodyPr/>
        <a:lstStyle/>
        <a:p>
          <a:r>
            <a:rPr lang="en-GB" sz="1600" dirty="0">
              <a:latin typeface="Verdana" panose="020B0604030504040204" pitchFamily="34" charset="0"/>
              <a:ea typeface="Verdana" panose="020B0604030504040204" pitchFamily="34" charset="0"/>
            </a:rPr>
            <a:t>Disconnection from yourself or a loss of sensation</a:t>
          </a:r>
          <a:endParaRPr lang="en-US" sz="1600" dirty="0">
            <a:latin typeface="Verdana" panose="020B0604030504040204" pitchFamily="34" charset="0"/>
            <a:ea typeface="Verdana" panose="020B0604030504040204" pitchFamily="34" charset="0"/>
          </a:endParaRPr>
        </a:p>
      </dgm:t>
    </dgm:pt>
    <dgm:pt modelId="{E71E28C0-A6F5-8D45-BABC-8F1550D2A369}" type="par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EED53C3D-7154-A24E-B627-191BE83F828D}" type="sibTrans" cxnId="{563605DB-A555-4F42-B3B7-64E4F312EB2D}">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3"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3"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3"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168B8774-22C4-3E4B-9BD3-9D2662F507C6}" type="presOf" srcId="{98388CF0-2FC0-7D4C-89C8-AFDB319950A2}" destId="{9865D78E-603D-2C48-A0BD-5CA658E2E3DE}" srcOrd="0" destOrd="0" presId="urn:microsoft.com/office/officeart/2005/8/layout/vList3"/>
    <dgm:cxn modelId="{2400E374-457E-DC41-9B4F-EB644E1DBADC}" type="presOf" srcId="{EF2E0D45-D3BC-1540-8275-10B5DB88AA5C}" destId="{45903F6E-FE25-D24C-8298-56D5BEFD8FA1}" srcOrd="0" destOrd="0" presId="urn:microsoft.com/office/officeart/2005/8/layout/vList3"/>
    <dgm:cxn modelId="{9B62C97A-AA6A-7C4E-BB59-F2D41DF036B3}"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563605DB-A555-4F42-B3B7-64E4F312EB2D}" srcId="{AFB24726-CFCD-F141-8F74-AD107E1C9534}" destId="{EF2E0D45-D3BC-1540-8275-10B5DB88AA5C}" srcOrd="2" destOrd="0" parTransId="{E71E28C0-A6F5-8D45-BABC-8F1550D2A369}" sibTransId="{EED53C3D-7154-A24E-B627-191BE83F828D}"/>
    <dgm:cxn modelId="{48FF13F7-1486-8046-AE22-69BD30DC82FE}" type="presOf" srcId="{AFB24726-CFCD-F141-8F74-AD107E1C9534}" destId="{358E7740-EA74-5947-968F-EAC0EEE6E935}" srcOrd="0" destOrd="0" presId="urn:microsoft.com/office/officeart/2005/8/layout/vList3"/>
    <dgm:cxn modelId="{763ED6A0-C758-7C4C-AAA0-9B6D24206853}" type="presParOf" srcId="{358E7740-EA74-5947-968F-EAC0EEE6E935}" destId="{6234CBC3-5BB3-A346-A994-E21C0FE1ED48}" srcOrd="0" destOrd="0" presId="urn:microsoft.com/office/officeart/2005/8/layout/vList3"/>
    <dgm:cxn modelId="{CD184E17-B42E-074C-9E6B-B5BC2ABC7117}" type="presParOf" srcId="{6234CBC3-5BB3-A346-A994-E21C0FE1ED48}" destId="{74087472-4B58-1049-BA41-D8BE6B8F4EDD}" srcOrd="0" destOrd="0" presId="urn:microsoft.com/office/officeart/2005/8/layout/vList3"/>
    <dgm:cxn modelId="{1CF336A0-6388-7C41-B186-A679AFE57056}" type="presParOf" srcId="{6234CBC3-5BB3-A346-A994-E21C0FE1ED48}" destId="{91DF4548-64D5-2043-95AA-7625C9677A2D}" srcOrd="1" destOrd="0" presId="urn:microsoft.com/office/officeart/2005/8/layout/vList3"/>
    <dgm:cxn modelId="{788D46E2-FB09-9F4D-873C-96F8F09C8E5D}" type="presParOf" srcId="{358E7740-EA74-5947-968F-EAC0EEE6E935}" destId="{9D1A9A5B-CB62-714D-8776-DF8FD58EC6BC}" srcOrd="1" destOrd="0" presId="urn:microsoft.com/office/officeart/2005/8/layout/vList3"/>
    <dgm:cxn modelId="{426C39E0-9790-1F45-AA57-BAA9F244B7A6}" type="presParOf" srcId="{358E7740-EA74-5947-968F-EAC0EEE6E935}" destId="{4FBF6E79-4DBA-434B-8BEF-1169221B398D}" srcOrd="2" destOrd="0" presId="urn:microsoft.com/office/officeart/2005/8/layout/vList3"/>
    <dgm:cxn modelId="{B83285FD-AB2F-DC4D-BF80-395E78B497B5}" type="presParOf" srcId="{4FBF6E79-4DBA-434B-8BEF-1169221B398D}" destId="{C5581E9B-68B4-C444-9D20-0F9E6E7C50BE}" srcOrd="0" destOrd="0" presId="urn:microsoft.com/office/officeart/2005/8/layout/vList3"/>
    <dgm:cxn modelId="{8DD3A137-78EF-A54E-94AA-09735A9B6DBC}" type="presParOf" srcId="{4FBF6E79-4DBA-434B-8BEF-1169221B398D}" destId="{9865D78E-603D-2C48-A0BD-5CA658E2E3DE}" srcOrd="1" destOrd="0" presId="urn:microsoft.com/office/officeart/2005/8/layout/vList3"/>
    <dgm:cxn modelId="{57532249-D923-B643-99A7-167B06D818B2}" type="presParOf" srcId="{358E7740-EA74-5947-968F-EAC0EEE6E935}" destId="{242D2082-C3AD-154D-86F8-8C374EE145AF}" srcOrd="3" destOrd="0" presId="urn:microsoft.com/office/officeart/2005/8/layout/vList3"/>
    <dgm:cxn modelId="{183C95CB-C47B-2044-9908-58107665305F}" type="presParOf" srcId="{358E7740-EA74-5947-968F-EAC0EEE6E935}" destId="{A9A52EA2-6DEE-F54A-8128-D586A7AB58DD}" srcOrd="4" destOrd="0" presId="urn:microsoft.com/office/officeart/2005/8/layout/vList3"/>
    <dgm:cxn modelId="{7B6D8C1A-E6B7-644D-9F02-6174504970CA}" type="presParOf" srcId="{A9A52EA2-6DEE-F54A-8128-D586A7AB58DD}" destId="{EC70A4E9-C32B-6946-9D17-920F6CBCBD0D}" srcOrd="0" destOrd="0" presId="urn:microsoft.com/office/officeart/2005/8/layout/vList3"/>
    <dgm:cxn modelId="{2D98B2D5-A492-F843-B844-880971966947}"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GB" sz="1600" dirty="0">
              <a:latin typeface="Verdana" panose="020B0604030504040204" pitchFamily="34" charset="0"/>
              <a:ea typeface="Verdana" panose="020B0604030504040204" pitchFamily="34" charset="0"/>
            </a:rPr>
            <a:t>Repetitive thoughts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8388CF0-2FC0-7D4C-89C8-AFDB319950A2}">
      <dgm:prSet phldrT="[Text]" custT="1"/>
      <dgm:spPr>
        <a:solidFill>
          <a:srgbClr val="512275"/>
        </a:solidFill>
      </dgm:spPr>
      <dgm:t>
        <a:bodyPr/>
        <a:lstStyle/>
        <a:p>
          <a:r>
            <a:rPr lang="en-GB" sz="1600" dirty="0">
              <a:latin typeface="Verdana" panose="020B0604030504040204" pitchFamily="34" charset="0"/>
              <a:ea typeface="Verdana" panose="020B0604030504040204" pitchFamily="34" charset="0"/>
            </a:rPr>
            <a:t>Unhealthy decisions, e.g. working too hard to avoid feelings</a:t>
          </a:r>
          <a:endParaRPr lang="en-US" sz="1600" dirty="0">
            <a:latin typeface="Verdana" panose="020B0604030504040204" pitchFamily="34" charset="0"/>
            <a:ea typeface="Verdana" panose="020B0604030504040204" pitchFamily="34" charset="0"/>
          </a:endParaRPr>
        </a:p>
      </dgm:t>
    </dgm:pt>
    <dgm:pt modelId="{C5D326A8-6460-C14D-A82B-3069994A18E4}" type="par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711E863-DAD4-D94E-B448-E02DF7CF449F}" type="sibTrans" cxnId="{D6013F28-8F9A-A845-A60D-ECCE21CD8778}">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2" custLinFactX="200000" custLinFactNeighborX="235314" custLinFactNeighborY="-308"/>
      <dgm:spPr>
        <a:noFill/>
        <a:ln w="76200">
          <a:solidFill>
            <a:srgbClr val="512275"/>
          </a:solidFill>
        </a:ln>
      </dgm:spPr>
    </dgm:pt>
    <dgm:pt modelId="{91DF4548-64D5-2043-95AA-7625C9677A2D}" type="pres">
      <dgm:prSet presAssocID="{37B372C2-861A-0948-9CA6-0E65D0CB5FFB}" presName="txShp" presStyleLbl="node1" presStyleIdx="0" presStyleCnt="2" custScaleX="76629" custLinFactNeighborX="-44755" custLinFactNeighborY="-5569">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2" custLinFactX="200000" custLinFactNeighborX="243021" custLinFactNeighborY="-3430"/>
      <dgm:spPr>
        <a:noFill/>
        <a:ln w="76200">
          <a:solidFill>
            <a:srgbClr val="512275"/>
          </a:solidFill>
        </a:ln>
      </dgm:spPr>
    </dgm:pt>
    <dgm:pt modelId="{9865D78E-603D-2C48-A0BD-5CA658E2E3DE}" type="pres">
      <dgm:prSet presAssocID="{98388CF0-2FC0-7D4C-89C8-AFDB319950A2}" presName="txShp" presStyleLbl="node1" presStyleIdx="1" presStyleCnt="2" custScaleX="76629" custLinFactNeighborX="-46901"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B0136540-B88B-0944-8BF8-E738ED6E76A0}" type="presOf" srcId="{37B372C2-861A-0948-9CA6-0E65D0CB5FFB}" destId="{91DF4548-64D5-2043-95AA-7625C9677A2D}" srcOrd="0" destOrd="0" presId="urn:microsoft.com/office/officeart/2005/8/layout/vList3"/>
    <dgm:cxn modelId="{C726586D-B47F-F04C-870A-BEA54E908C5D}" type="presOf" srcId="{98388CF0-2FC0-7D4C-89C8-AFDB319950A2}" destId="{9865D78E-603D-2C48-A0BD-5CA658E2E3DE}" srcOrd="0" destOrd="0" presId="urn:microsoft.com/office/officeart/2005/8/layout/vList3"/>
    <dgm:cxn modelId="{85CAFC89-4FCC-CE4E-9301-44CA888EEA24}"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F1058ECB-18DC-B449-B27D-0288D98EDA46}" type="presParOf" srcId="{358E7740-EA74-5947-968F-EAC0EEE6E935}" destId="{6234CBC3-5BB3-A346-A994-E21C0FE1ED48}" srcOrd="0" destOrd="0" presId="urn:microsoft.com/office/officeart/2005/8/layout/vList3"/>
    <dgm:cxn modelId="{BB9248A9-2058-2643-B717-55CA32038103}" type="presParOf" srcId="{6234CBC3-5BB3-A346-A994-E21C0FE1ED48}" destId="{74087472-4B58-1049-BA41-D8BE6B8F4EDD}" srcOrd="0" destOrd="0" presId="urn:microsoft.com/office/officeart/2005/8/layout/vList3"/>
    <dgm:cxn modelId="{1F02E88C-9D61-F044-AF12-026ACA1F3F6D}" type="presParOf" srcId="{6234CBC3-5BB3-A346-A994-E21C0FE1ED48}" destId="{91DF4548-64D5-2043-95AA-7625C9677A2D}" srcOrd="1" destOrd="0" presId="urn:microsoft.com/office/officeart/2005/8/layout/vList3"/>
    <dgm:cxn modelId="{AD2DC756-A701-054B-8636-46DA3C305A82}" type="presParOf" srcId="{358E7740-EA74-5947-968F-EAC0EEE6E935}" destId="{9D1A9A5B-CB62-714D-8776-DF8FD58EC6BC}" srcOrd="1" destOrd="0" presId="urn:microsoft.com/office/officeart/2005/8/layout/vList3"/>
    <dgm:cxn modelId="{341F82D2-4802-6A4A-AE3B-201834EC3D9C}" type="presParOf" srcId="{358E7740-EA74-5947-968F-EAC0EEE6E935}" destId="{4FBF6E79-4DBA-434B-8BEF-1169221B398D}" srcOrd="2" destOrd="0" presId="urn:microsoft.com/office/officeart/2005/8/layout/vList3"/>
    <dgm:cxn modelId="{A42F3897-4BBC-DE46-A0E1-E0C44AC22A7F}" type="presParOf" srcId="{4FBF6E79-4DBA-434B-8BEF-1169221B398D}" destId="{C5581E9B-68B4-C444-9D20-0F9E6E7C50BE}" srcOrd="0" destOrd="0" presId="urn:microsoft.com/office/officeart/2005/8/layout/vList3"/>
    <dgm:cxn modelId="{F3666046-136F-5A48-BF76-065C64FEC13C}" type="presParOf" srcId="{4FBF6E79-4DBA-434B-8BEF-1169221B398D}" destId="{9865D78E-603D-2C48-A0BD-5CA658E2E3D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something that is hard to put into words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Turn invisible thoughts or feelings into something visible</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Change emotional pain into physical pain</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US" sz="1600" dirty="0">
              <a:latin typeface="Verdana" panose="020B0604030504040204" pitchFamily="34" charset="0"/>
              <a:ea typeface="Verdana" panose="020B0604030504040204" pitchFamily="34" charset="0"/>
            </a:rPr>
            <a:t>R</a:t>
          </a:r>
          <a:r>
            <a:rPr lang="en-GB" sz="1600" b="0" i="0" dirty="0">
              <a:latin typeface="Verdana" panose="020B0604030504040204" pitchFamily="34" charset="0"/>
              <a:ea typeface="Verdana" panose="020B0604030504040204" pitchFamily="34" charset="0"/>
            </a:rPr>
            <a:t>educe overwhelming emotional feelings or thoughts</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Have a sense of being in control</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5"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5"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5"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5"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5"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5" custScaleX="108495" custLinFactNeighborX="-19133" custLinFactNeighborY="2621">
        <dgm:presLayoutVars>
          <dgm:bulletEnabled val="1"/>
        </dgm:presLayoutVars>
      </dgm:prSet>
      <dgm:spPr/>
    </dgm:pt>
  </dgm:ptLst>
  <dgm:cxnLst>
    <dgm:cxn modelId="{7498D60F-CBE3-D44A-8BC3-D3173F2D3EFE}" type="presOf" srcId="{1A1A2388-09CD-0D46-87D3-AB51A13E080B}" destId="{1170796B-9C9C-DD46-83C3-2A54055CCE3E}" srcOrd="0" destOrd="0" presId="urn:microsoft.com/office/officeart/2005/8/layout/vList3"/>
    <dgm:cxn modelId="{346FA127-0A4E-0C43-994D-0BA6CF19B13E}" type="presOf" srcId="{9CB6F9B0-6B7F-6445-AA7D-692DB02E0D6E}" destId="{00D6EFA7-838B-564F-BA7A-73982A018648}"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5A58053B-279B-F240-ADF2-AF972347108D}" type="presOf" srcId="{8C0C37A5-807D-D643-8820-7A2D900B82A8}" destId="{793BBA89-7E88-8242-84FD-9654F0D74AE8}" srcOrd="0" destOrd="0" presId="urn:microsoft.com/office/officeart/2005/8/layout/vList3"/>
    <dgm:cxn modelId="{11B1E73B-1D48-2241-871E-440FC876D480}" srcId="{AFB24726-CFCD-F141-8F74-AD107E1C9534}" destId="{A6BA5835-9CA5-E448-9F9F-2B16B24C7845}" srcOrd="2" destOrd="0" parTransId="{2FCEF017-4A8B-1443-852D-A7951BC81EDF}" sibTransId="{88180D6C-3D2E-B240-8796-B413AF09696B}"/>
    <dgm:cxn modelId="{9556175D-0F4E-B341-AD2F-D7A6FED7D761}" type="presOf" srcId="{AFB24726-CFCD-F141-8F74-AD107E1C9534}" destId="{358E7740-EA74-5947-968F-EAC0EEE6E935}"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61B299B8-C065-6C4B-A64E-2F743DF8755C}" type="presOf" srcId="{37B372C2-861A-0948-9CA6-0E65D0CB5FFB}" destId="{91DF4548-64D5-2043-95AA-7625C9677A2D}" srcOrd="0" destOrd="0" presId="urn:microsoft.com/office/officeart/2005/8/layout/vList3"/>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911ECFF-2D7D-274E-AB60-B186D103FBCA}" type="presOf" srcId="{A6BA5835-9CA5-E448-9F9F-2B16B24C7845}" destId="{8FCD256E-4C44-AF49-BF32-A57E35F6B020}" srcOrd="0" destOrd="0" presId="urn:microsoft.com/office/officeart/2005/8/layout/vList3"/>
    <dgm:cxn modelId="{A25B8A85-6772-5A45-9524-E652F409E823}" type="presParOf" srcId="{358E7740-EA74-5947-968F-EAC0EEE6E935}" destId="{6234CBC3-5BB3-A346-A994-E21C0FE1ED48}" srcOrd="0" destOrd="0" presId="urn:microsoft.com/office/officeart/2005/8/layout/vList3"/>
    <dgm:cxn modelId="{FD5DEAF3-3E21-9D40-9B1C-E9019534149E}" type="presParOf" srcId="{6234CBC3-5BB3-A346-A994-E21C0FE1ED48}" destId="{74087472-4B58-1049-BA41-D8BE6B8F4EDD}" srcOrd="0" destOrd="0" presId="urn:microsoft.com/office/officeart/2005/8/layout/vList3"/>
    <dgm:cxn modelId="{23E1F484-2CCC-1A47-9879-6A6F5D1B3FEF}" type="presParOf" srcId="{6234CBC3-5BB3-A346-A994-E21C0FE1ED48}" destId="{91DF4548-64D5-2043-95AA-7625C9677A2D}" srcOrd="1" destOrd="0" presId="urn:microsoft.com/office/officeart/2005/8/layout/vList3"/>
    <dgm:cxn modelId="{0CBB06BE-1395-B44C-A429-A4077E4FBD31}" type="presParOf" srcId="{358E7740-EA74-5947-968F-EAC0EEE6E935}" destId="{9D1A9A5B-CB62-714D-8776-DF8FD58EC6BC}" srcOrd="1" destOrd="0" presId="urn:microsoft.com/office/officeart/2005/8/layout/vList3"/>
    <dgm:cxn modelId="{F46BAF16-710D-584C-ADA7-4CAFF4F1F908}" type="presParOf" srcId="{358E7740-EA74-5947-968F-EAC0EEE6E935}" destId="{DE7C2EE5-D355-D74E-AA8E-5C71DE6481AC}" srcOrd="2" destOrd="0" presId="urn:microsoft.com/office/officeart/2005/8/layout/vList3"/>
    <dgm:cxn modelId="{5E595007-7C83-ED46-B1C7-9038423480DB}" type="presParOf" srcId="{DE7C2EE5-D355-D74E-AA8E-5C71DE6481AC}" destId="{AB238038-DA8C-7A47-84B1-9C7146C25CFE}" srcOrd="0" destOrd="0" presId="urn:microsoft.com/office/officeart/2005/8/layout/vList3"/>
    <dgm:cxn modelId="{2D6E608B-5D13-6A4B-B216-32089A363CAD}" type="presParOf" srcId="{DE7C2EE5-D355-D74E-AA8E-5C71DE6481AC}" destId="{00D6EFA7-838B-564F-BA7A-73982A018648}" srcOrd="1" destOrd="0" presId="urn:microsoft.com/office/officeart/2005/8/layout/vList3"/>
    <dgm:cxn modelId="{813C6EBA-A23E-3B49-A684-EB238D8439BE}" type="presParOf" srcId="{358E7740-EA74-5947-968F-EAC0EEE6E935}" destId="{75B78A33-F98B-7A48-B3B6-7030A8C0C471}" srcOrd="3" destOrd="0" presId="urn:microsoft.com/office/officeart/2005/8/layout/vList3"/>
    <dgm:cxn modelId="{B39CE24C-651F-3449-967F-98774C285A48}" type="presParOf" srcId="{358E7740-EA74-5947-968F-EAC0EEE6E935}" destId="{7C044309-6516-FE40-9C61-FD8B0A3AFC98}" srcOrd="4" destOrd="0" presId="urn:microsoft.com/office/officeart/2005/8/layout/vList3"/>
    <dgm:cxn modelId="{BBDC9046-610F-9844-83E3-C0F5B3F9359B}" type="presParOf" srcId="{7C044309-6516-FE40-9C61-FD8B0A3AFC98}" destId="{8661BFF7-57EA-0249-B1CD-7F4537373D33}" srcOrd="0" destOrd="0" presId="urn:microsoft.com/office/officeart/2005/8/layout/vList3"/>
    <dgm:cxn modelId="{07F5BFD1-5756-9348-B7F0-8A658F5BAAE9}" type="presParOf" srcId="{7C044309-6516-FE40-9C61-FD8B0A3AFC98}" destId="{8FCD256E-4C44-AF49-BF32-A57E35F6B020}" srcOrd="1" destOrd="0" presId="urn:microsoft.com/office/officeart/2005/8/layout/vList3"/>
    <dgm:cxn modelId="{5F4DE5C9-F5C6-0B41-ACD8-F0B5CF464077}" type="presParOf" srcId="{358E7740-EA74-5947-968F-EAC0EEE6E935}" destId="{E0F0A65B-DA73-F444-9C11-8E5E71BB77A7}" srcOrd="5" destOrd="0" presId="urn:microsoft.com/office/officeart/2005/8/layout/vList3"/>
    <dgm:cxn modelId="{AE884D50-E36D-AD4D-A0D1-5C74B51DF1C5}" type="presParOf" srcId="{358E7740-EA74-5947-968F-EAC0EEE6E935}" destId="{6F8DBB8E-D087-CA49-A423-EDC416A86938}" srcOrd="6" destOrd="0" presId="urn:microsoft.com/office/officeart/2005/8/layout/vList3"/>
    <dgm:cxn modelId="{113F3932-9DCA-9540-9E66-3B18D037A09C}" type="presParOf" srcId="{6F8DBB8E-D087-CA49-A423-EDC416A86938}" destId="{977DB535-C058-D349-B9B7-7D549CC56099}" srcOrd="0" destOrd="0" presId="urn:microsoft.com/office/officeart/2005/8/layout/vList3"/>
    <dgm:cxn modelId="{938DA85C-11A2-024F-9BDE-073621979435}" type="presParOf" srcId="{6F8DBB8E-D087-CA49-A423-EDC416A86938}" destId="{793BBA89-7E88-8242-84FD-9654F0D74AE8}" srcOrd="1" destOrd="0" presId="urn:microsoft.com/office/officeart/2005/8/layout/vList3"/>
    <dgm:cxn modelId="{A08AC32A-5407-374E-9C5F-CFA92E6AB94C}" type="presParOf" srcId="{358E7740-EA74-5947-968F-EAC0EEE6E935}" destId="{7352CE3C-ABB0-3449-905D-C7AA312A8132}" srcOrd="7" destOrd="0" presId="urn:microsoft.com/office/officeart/2005/8/layout/vList3"/>
    <dgm:cxn modelId="{128A484C-E5BA-3A45-B6B3-D3420B97ECD1}" type="presParOf" srcId="{358E7740-EA74-5947-968F-EAC0EEE6E935}" destId="{D1E1F04B-8787-A743-A86A-7C8CE91C3D3F}" srcOrd="8" destOrd="0" presId="urn:microsoft.com/office/officeart/2005/8/layout/vList3"/>
    <dgm:cxn modelId="{37F5FA49-2DFC-AD41-936E-BCB2092BE7A8}" type="presParOf" srcId="{D1E1F04B-8787-A743-A86A-7C8CE91C3D3F}" destId="{6D99D477-03CF-CD4E-B2E4-83775AB67D32}" srcOrd="0" destOrd="0" presId="urn:microsoft.com/office/officeart/2005/8/layout/vList3"/>
    <dgm:cxn modelId="{80EF3CBC-47D9-A647-88B8-C343FC68276D}" type="presParOf" srcId="{D1E1F04B-8787-A743-A86A-7C8CE91C3D3F}" destId="{1170796B-9C9C-DD46-83C3-2A54055CCE3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Escape traumatic memories</a:t>
          </a:r>
          <a:endParaRPr lang="en-US" sz="1600" dirty="0">
            <a:latin typeface="Verdana" panose="020B0604030504040204" pitchFamily="34" charset="0"/>
            <a:ea typeface="Verdana" panose="020B0604030504040204" pitchFamily="34" charset="0"/>
          </a:endParaRPr>
        </a:p>
      </dgm:t>
    </dgm:pt>
    <dgm:pt modelId="{B3766254-213A-A544-BCEB-D57BF72E098B}" type="par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F07A0C1B-BE66-D644-8648-4BB6402F3909}" type="sibTrans" cxnId="{F16362B7-F07A-6646-BB59-EDE79113DE8F}">
      <dgm:prSet/>
      <dgm:spPr/>
      <dgm:t>
        <a:bodyPr/>
        <a:lstStyle/>
        <a:p>
          <a:endParaRPr lang="en-US" sz="1600">
            <a:latin typeface="Verdana" panose="020B0604030504040204" pitchFamily="34" charset="0"/>
            <a:ea typeface="Verdana" panose="020B0604030504040204" pitchFamily="34" charset="0"/>
          </a:endParaRPr>
        </a:p>
      </dgm:t>
    </dgm:pt>
    <dgm:pt modelId="{9CB6F9B0-6B7F-6445-AA7D-692DB02E0D6E}">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Have something in life that they can rely on</a:t>
          </a:r>
          <a:endParaRPr lang="en-US" sz="1600" dirty="0">
            <a:latin typeface="Verdana" panose="020B0604030504040204" pitchFamily="34" charset="0"/>
            <a:ea typeface="Verdana" panose="020B0604030504040204" pitchFamily="34" charset="0"/>
          </a:endParaRPr>
        </a:p>
      </dgm:t>
    </dgm:pt>
    <dgm:pt modelId="{696C0816-E19A-EF4B-89FE-D8C55788CB05}" type="par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3D2F3ACE-26E6-674E-A013-F8FD3123EE3B}" type="sibTrans" cxnId="{365B1BC2-FFBA-C44E-B57C-4BCC594EF92B}">
      <dgm:prSet/>
      <dgm:spPr/>
      <dgm:t>
        <a:bodyPr/>
        <a:lstStyle/>
        <a:p>
          <a:endParaRPr lang="en-US" sz="1600">
            <a:latin typeface="Verdana" panose="020B0604030504040204" pitchFamily="34" charset="0"/>
            <a:ea typeface="Verdana" panose="020B0604030504040204" pitchFamily="34" charset="0"/>
          </a:endParaRPr>
        </a:p>
      </dgm:t>
    </dgm:pt>
    <dgm:pt modelId="{A6BA5835-9CA5-E448-9F9F-2B16B24C7845}">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Punish yourself for your feelings and experiences</a:t>
          </a:r>
          <a:endParaRPr lang="en-US" sz="1600" dirty="0">
            <a:latin typeface="Verdana" panose="020B0604030504040204" pitchFamily="34" charset="0"/>
            <a:ea typeface="Verdana" panose="020B0604030504040204" pitchFamily="34" charset="0"/>
          </a:endParaRPr>
        </a:p>
      </dgm:t>
    </dgm:pt>
    <dgm:pt modelId="{2FCEF017-4A8B-1443-852D-A7951BC81EDF}" type="par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8180D6C-3D2E-B240-8796-B413AF09696B}" type="sibTrans" cxnId="{11B1E73B-1D48-2241-871E-440FC876D480}">
      <dgm:prSet/>
      <dgm:spPr/>
      <dgm:t>
        <a:bodyPr/>
        <a:lstStyle/>
        <a:p>
          <a:endParaRPr lang="en-US" sz="1600">
            <a:latin typeface="Verdana" panose="020B0604030504040204" pitchFamily="34" charset="0"/>
            <a:ea typeface="Verdana" panose="020B0604030504040204" pitchFamily="34" charset="0"/>
          </a:endParaRPr>
        </a:p>
      </dgm:t>
    </dgm:pt>
    <dgm:pt modelId="{8C0C37A5-807D-D643-8820-7A2D900B82A8}">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Stop feeling numb, disconnected or dissociated</a:t>
          </a:r>
          <a:endParaRPr lang="en-US" sz="1600" dirty="0">
            <a:latin typeface="Verdana" panose="020B0604030504040204" pitchFamily="34" charset="0"/>
            <a:ea typeface="Verdana" panose="020B0604030504040204" pitchFamily="34" charset="0"/>
          </a:endParaRPr>
        </a:p>
      </dgm:t>
    </dgm:pt>
    <dgm:pt modelId="{41D91F98-A3C5-3E41-B940-D947C281CEFC}" type="par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B4403FAD-8EE9-6840-9943-5F7C25BF127A}" type="sibTrans" cxnId="{C96C4FEE-05FB-4440-8624-308EBB849BE9}">
      <dgm:prSet/>
      <dgm:spPr/>
      <dgm:t>
        <a:bodyPr/>
        <a:lstStyle/>
        <a:p>
          <a:endParaRPr lang="en-US" sz="1600">
            <a:latin typeface="Verdana" panose="020B0604030504040204" pitchFamily="34" charset="0"/>
            <a:ea typeface="Verdana" panose="020B0604030504040204" pitchFamily="34" charset="0"/>
          </a:endParaRPr>
        </a:p>
      </dgm:t>
    </dgm:pt>
    <dgm:pt modelId="{1A1A2388-09CD-0D46-87D3-AB51A13E080B}">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Create a reason to physically care for themselves</a:t>
          </a:r>
          <a:endParaRPr lang="en-US" sz="1600" dirty="0">
            <a:latin typeface="Verdana" panose="020B0604030504040204" pitchFamily="34" charset="0"/>
            <a:ea typeface="Verdana" panose="020B0604030504040204" pitchFamily="34" charset="0"/>
          </a:endParaRPr>
        </a:p>
      </dgm:t>
    </dgm:pt>
    <dgm:pt modelId="{FBAB4119-A413-1141-8E71-B292BFEF0FBF}" type="par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10BA6B3D-1EE2-5144-AFF4-58CD4F825AA0}" type="sibTrans" cxnId="{9ACE9B28-7D69-9749-BF8A-1FE5A27CA4F9}">
      <dgm:prSet/>
      <dgm:spPr/>
      <dgm:t>
        <a:bodyPr/>
        <a:lstStyle/>
        <a:p>
          <a:endParaRPr lang="en-US" sz="1600">
            <a:latin typeface="Verdana" panose="020B0604030504040204" pitchFamily="34" charset="0"/>
            <a:ea typeface="Verdana" panose="020B0604030504040204" pitchFamily="34" charset="0"/>
          </a:endParaRPr>
        </a:p>
      </dgm:t>
    </dgm:pt>
    <dgm:pt modelId="{F543257D-9197-4408-9BB0-F0386986D48F}">
      <dgm:prSet phldrT="[Text]" custT="1"/>
      <dgm:spPr>
        <a:solidFill>
          <a:srgbClr val="512275"/>
        </a:solidFill>
      </dgm:spPr>
      <dgm:t>
        <a:bodyPr/>
        <a:lstStyle/>
        <a:p>
          <a:r>
            <a:rPr lang="en-GB" sz="1600" b="0" i="0" dirty="0">
              <a:latin typeface="Verdana" panose="020B0604030504040204" pitchFamily="34" charset="0"/>
              <a:ea typeface="Verdana" panose="020B0604030504040204" pitchFamily="34" charset="0"/>
            </a:rPr>
            <a:t>Express suicidal feelings and thoughts without taking own life</a:t>
          </a:r>
          <a:endParaRPr lang="en-US" sz="1600" dirty="0">
            <a:latin typeface="Verdana" panose="020B0604030504040204" pitchFamily="34" charset="0"/>
            <a:ea typeface="Verdana" panose="020B0604030504040204" pitchFamily="34" charset="0"/>
          </a:endParaRPr>
        </a:p>
      </dgm:t>
    </dgm:pt>
    <dgm:pt modelId="{EAAF89D4-5853-4A71-A75A-E014E08D800F}" type="par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2D620F25-CFEB-44CB-8560-CDCB3E3696E2}" type="sibTrans" cxnId="{C52DE7AE-DFD5-4156-B369-3B82E8E61EA7}">
      <dgm:prSet/>
      <dgm:spPr/>
      <dgm:t>
        <a:bodyPr/>
        <a:lstStyle/>
        <a:p>
          <a:endParaRPr lang="en-US" sz="1600">
            <a:latin typeface="Verdana" panose="020B0604030504040204" pitchFamily="34" charset="0"/>
            <a:ea typeface="Verdana" panose="020B0604030504040204" pitchFamily="34" charset="0"/>
          </a:endParaRPr>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6" custLinFactX="349889" custLinFactNeighborX="400000" custLinFactNeighborY="-11735"/>
      <dgm:spPr>
        <a:noFill/>
        <a:ln w="76200">
          <a:solidFill>
            <a:srgbClr val="512275"/>
          </a:solidFill>
        </a:ln>
      </dgm:spPr>
    </dgm:pt>
    <dgm:pt modelId="{91DF4548-64D5-2043-95AA-7625C9677A2D}" type="pres">
      <dgm:prSet presAssocID="{37B372C2-861A-0948-9CA6-0E65D0CB5FFB}" presName="txShp" presStyleLbl="node1" presStyleIdx="0" presStyleCnt="6" custScaleX="108495" custLinFactNeighborX="-19133" custLinFactNeighborY="262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6" custLinFactX="349889" custLinFactNeighborX="400000" custLinFactNeighborY="-11735"/>
      <dgm:spPr>
        <a:noFill/>
        <a:ln w="76200">
          <a:solidFill>
            <a:srgbClr val="512275"/>
          </a:solidFill>
        </a:ln>
      </dgm:spPr>
    </dgm:pt>
    <dgm:pt modelId="{00D6EFA7-838B-564F-BA7A-73982A018648}" type="pres">
      <dgm:prSet presAssocID="{9CB6F9B0-6B7F-6445-AA7D-692DB02E0D6E}" presName="txShp" presStyleLbl="node1" presStyleIdx="1" presStyleCnt="6" custScaleX="108495" custLinFactNeighborX="-19133" custLinFactNeighborY="2621">
        <dgm:presLayoutVars>
          <dgm:bulletEnabled val="1"/>
        </dgm:presLayoutVars>
      </dgm:prSet>
      <dgm:spPr/>
    </dgm:pt>
    <dgm:pt modelId="{75B78A33-F98B-7A48-B3B6-7030A8C0C471}" type="pres">
      <dgm:prSet presAssocID="{3D2F3ACE-26E6-674E-A013-F8FD3123EE3B}" presName="spacing" presStyleCnt="0"/>
      <dgm:spPr/>
    </dgm:pt>
    <dgm:pt modelId="{7C044309-6516-FE40-9C61-FD8B0A3AFC98}" type="pres">
      <dgm:prSet presAssocID="{A6BA5835-9CA5-E448-9F9F-2B16B24C7845}" presName="composite" presStyleCnt="0"/>
      <dgm:spPr/>
    </dgm:pt>
    <dgm:pt modelId="{8661BFF7-57EA-0249-B1CD-7F4537373D33}" type="pres">
      <dgm:prSet presAssocID="{A6BA5835-9CA5-E448-9F9F-2B16B24C7845}" presName="imgShp" presStyleLbl="fgImgPlace1" presStyleIdx="2" presStyleCnt="6" custLinFactX="349889" custLinFactNeighborX="400000" custLinFactNeighborY="-11735"/>
      <dgm:spPr>
        <a:noFill/>
        <a:ln w="76200">
          <a:solidFill>
            <a:srgbClr val="512275"/>
          </a:solidFill>
        </a:ln>
      </dgm:spPr>
    </dgm:pt>
    <dgm:pt modelId="{8FCD256E-4C44-AF49-BF32-A57E35F6B020}" type="pres">
      <dgm:prSet presAssocID="{A6BA5835-9CA5-E448-9F9F-2B16B24C7845}" presName="txShp" presStyleLbl="node1" presStyleIdx="2" presStyleCnt="6" custScaleX="108495" custLinFactNeighborX="-19133" custLinFactNeighborY="2621">
        <dgm:presLayoutVars>
          <dgm:bulletEnabled val="1"/>
        </dgm:presLayoutVars>
      </dgm:prSet>
      <dgm:spPr/>
    </dgm:pt>
    <dgm:pt modelId="{E0F0A65B-DA73-F444-9C11-8E5E71BB77A7}" type="pres">
      <dgm:prSet presAssocID="{88180D6C-3D2E-B240-8796-B413AF09696B}" presName="spacing" presStyleCnt="0"/>
      <dgm:spPr/>
    </dgm:pt>
    <dgm:pt modelId="{6F8DBB8E-D087-CA49-A423-EDC416A86938}" type="pres">
      <dgm:prSet presAssocID="{8C0C37A5-807D-D643-8820-7A2D900B82A8}" presName="composite" presStyleCnt="0"/>
      <dgm:spPr/>
    </dgm:pt>
    <dgm:pt modelId="{977DB535-C058-D349-B9B7-7D549CC56099}" type="pres">
      <dgm:prSet presAssocID="{8C0C37A5-807D-D643-8820-7A2D900B82A8}" presName="imgShp" presStyleLbl="fgImgPlace1" presStyleIdx="3" presStyleCnt="6" custLinFactX="349889" custLinFactNeighborX="400000" custLinFactNeighborY="-11735"/>
      <dgm:spPr>
        <a:noFill/>
        <a:ln w="76200">
          <a:solidFill>
            <a:srgbClr val="512275"/>
          </a:solidFill>
        </a:ln>
      </dgm:spPr>
    </dgm:pt>
    <dgm:pt modelId="{793BBA89-7E88-8242-84FD-9654F0D74AE8}" type="pres">
      <dgm:prSet presAssocID="{8C0C37A5-807D-D643-8820-7A2D900B82A8}" presName="txShp" presStyleLbl="node1" presStyleIdx="3" presStyleCnt="6" custScaleX="108495" custLinFactNeighborX="-19133" custLinFactNeighborY="2621">
        <dgm:presLayoutVars>
          <dgm:bulletEnabled val="1"/>
        </dgm:presLayoutVars>
      </dgm:prSet>
      <dgm:spPr/>
    </dgm:pt>
    <dgm:pt modelId="{7352CE3C-ABB0-3449-905D-C7AA312A8132}" type="pres">
      <dgm:prSet presAssocID="{B4403FAD-8EE9-6840-9943-5F7C25BF127A}" presName="spacing" presStyleCnt="0"/>
      <dgm:spPr/>
    </dgm:pt>
    <dgm:pt modelId="{D1E1F04B-8787-A743-A86A-7C8CE91C3D3F}" type="pres">
      <dgm:prSet presAssocID="{1A1A2388-09CD-0D46-87D3-AB51A13E080B}" presName="composite" presStyleCnt="0"/>
      <dgm:spPr/>
    </dgm:pt>
    <dgm:pt modelId="{6D99D477-03CF-CD4E-B2E4-83775AB67D32}" type="pres">
      <dgm:prSet presAssocID="{1A1A2388-09CD-0D46-87D3-AB51A13E080B}" presName="imgShp" presStyleLbl="fgImgPlace1" presStyleIdx="4" presStyleCnt="6" custLinFactX="349889" custLinFactNeighborX="400000" custLinFactNeighborY="-11735"/>
      <dgm:spPr>
        <a:noFill/>
        <a:ln w="76200">
          <a:solidFill>
            <a:srgbClr val="512275"/>
          </a:solidFill>
        </a:ln>
      </dgm:spPr>
    </dgm:pt>
    <dgm:pt modelId="{1170796B-9C9C-DD46-83C3-2A54055CCE3E}" type="pres">
      <dgm:prSet presAssocID="{1A1A2388-09CD-0D46-87D3-AB51A13E080B}" presName="txShp" presStyleLbl="node1" presStyleIdx="4" presStyleCnt="6" custScaleX="108495" custLinFactNeighborX="-19133" custLinFactNeighborY="2621">
        <dgm:presLayoutVars>
          <dgm:bulletEnabled val="1"/>
        </dgm:presLayoutVars>
      </dgm:prSet>
      <dgm:spPr/>
    </dgm:pt>
    <dgm:pt modelId="{1B045224-52B1-43F2-B54C-40E67EFF589F}" type="pres">
      <dgm:prSet presAssocID="{10BA6B3D-1EE2-5144-AFF4-58CD4F825AA0}" presName="spacing" presStyleCnt="0"/>
      <dgm:spPr/>
    </dgm:pt>
    <dgm:pt modelId="{64FC407A-B6DD-4684-9021-DE4ED2BE7D5F}" type="pres">
      <dgm:prSet presAssocID="{F543257D-9197-4408-9BB0-F0386986D48F}" presName="composite" presStyleCnt="0"/>
      <dgm:spPr/>
    </dgm:pt>
    <dgm:pt modelId="{0374F7F5-79A9-498C-959B-E831A9E3DCB7}" type="pres">
      <dgm:prSet presAssocID="{F543257D-9197-4408-9BB0-F0386986D48F}" presName="imgShp" presStyleLbl="fgImgPlace1" presStyleIdx="5" presStyleCnt="6" custLinFactX="349889" custLinFactNeighborX="400000" custLinFactNeighborY="-11735"/>
      <dgm:spPr>
        <a:noFill/>
        <a:ln w="76200">
          <a:solidFill>
            <a:srgbClr val="512275"/>
          </a:solidFill>
        </a:ln>
      </dgm:spPr>
    </dgm:pt>
    <dgm:pt modelId="{D0AFC0A9-4537-4E2C-806E-5E7140D38291}" type="pres">
      <dgm:prSet presAssocID="{F543257D-9197-4408-9BB0-F0386986D48F}" presName="txShp" presStyleLbl="node1" presStyleIdx="5" presStyleCnt="6" custScaleX="108495" custLinFactNeighborX="-19133" custLinFactNeighborY="2621">
        <dgm:presLayoutVars>
          <dgm:bulletEnabled val="1"/>
        </dgm:presLayoutVars>
      </dgm:prSet>
      <dgm:spPr/>
    </dgm:pt>
  </dgm:ptLst>
  <dgm:cxnLst>
    <dgm:cxn modelId="{C1D97010-FED4-5A48-804B-9DB3A5E95969}" type="presOf" srcId="{8C0C37A5-807D-D643-8820-7A2D900B82A8}" destId="{793BBA89-7E88-8242-84FD-9654F0D74AE8}" srcOrd="0" destOrd="0" presId="urn:microsoft.com/office/officeart/2005/8/layout/vList3"/>
    <dgm:cxn modelId="{160D221A-21DD-AE47-BDD0-75815EBC6CDA}" type="presOf" srcId="{37B372C2-861A-0948-9CA6-0E65D0CB5FFB}" destId="{91DF4548-64D5-2043-95AA-7625C9677A2D}" srcOrd="0" destOrd="0" presId="urn:microsoft.com/office/officeart/2005/8/layout/vList3"/>
    <dgm:cxn modelId="{9ACE9B28-7D69-9749-BF8A-1FE5A27CA4F9}" srcId="{AFB24726-CFCD-F141-8F74-AD107E1C9534}" destId="{1A1A2388-09CD-0D46-87D3-AB51A13E080B}" srcOrd="4" destOrd="0" parTransId="{FBAB4119-A413-1141-8E71-B292BFEF0FBF}" sibTransId="{10BA6B3D-1EE2-5144-AFF4-58CD4F825AA0}"/>
    <dgm:cxn modelId="{11B1E73B-1D48-2241-871E-440FC876D480}" srcId="{AFB24726-CFCD-F141-8F74-AD107E1C9534}" destId="{A6BA5835-9CA5-E448-9F9F-2B16B24C7845}" srcOrd="2" destOrd="0" parTransId="{2FCEF017-4A8B-1443-852D-A7951BC81EDF}" sibTransId="{88180D6C-3D2E-B240-8796-B413AF09696B}"/>
    <dgm:cxn modelId="{B7D07640-E12C-FF4A-9341-FAE0693C15F4}" type="presOf" srcId="{9CB6F9B0-6B7F-6445-AA7D-692DB02E0D6E}" destId="{00D6EFA7-838B-564F-BA7A-73982A018648}" srcOrd="0" destOrd="0" presId="urn:microsoft.com/office/officeart/2005/8/layout/vList3"/>
    <dgm:cxn modelId="{58DBAC67-B732-1648-B2AE-EB5864528D59}" type="presOf" srcId="{1A1A2388-09CD-0D46-87D3-AB51A13E080B}" destId="{1170796B-9C9C-DD46-83C3-2A54055CCE3E}" srcOrd="0" destOrd="0" presId="urn:microsoft.com/office/officeart/2005/8/layout/vList3"/>
    <dgm:cxn modelId="{24B6D14E-A9E5-EE42-954B-9BE360C45363}" type="presOf" srcId="{AFB24726-CFCD-F141-8F74-AD107E1C9534}" destId="{358E7740-EA74-5947-968F-EAC0EEE6E935}" srcOrd="0" destOrd="0" presId="urn:microsoft.com/office/officeart/2005/8/layout/vList3"/>
    <dgm:cxn modelId="{D8B60CA1-BFFB-E945-B678-79CD121D86F7}" type="presOf" srcId="{A6BA5835-9CA5-E448-9F9F-2B16B24C7845}" destId="{8FCD256E-4C44-AF49-BF32-A57E35F6B020}" srcOrd="0" destOrd="0" presId="urn:microsoft.com/office/officeart/2005/8/layout/vList3"/>
    <dgm:cxn modelId="{C52DE7AE-DFD5-4156-B369-3B82E8E61EA7}" srcId="{AFB24726-CFCD-F141-8F74-AD107E1C9534}" destId="{F543257D-9197-4408-9BB0-F0386986D48F}" srcOrd="5" destOrd="0" parTransId="{EAAF89D4-5853-4A71-A75A-E014E08D800F}" sibTransId="{2D620F25-CFEB-44CB-8560-CDCB3E3696E2}"/>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C96C4FEE-05FB-4440-8624-308EBB849BE9}" srcId="{AFB24726-CFCD-F141-8F74-AD107E1C9534}" destId="{8C0C37A5-807D-D643-8820-7A2D900B82A8}" srcOrd="3" destOrd="0" parTransId="{41D91F98-A3C5-3E41-B940-D947C281CEFC}" sibTransId="{B4403FAD-8EE9-6840-9943-5F7C25BF127A}"/>
    <dgm:cxn modelId="{354206FB-DA1C-475D-86EF-5973C8BC1183}" type="presOf" srcId="{F543257D-9197-4408-9BB0-F0386986D48F}" destId="{D0AFC0A9-4537-4E2C-806E-5E7140D38291}" srcOrd="0" destOrd="0" presId="urn:microsoft.com/office/officeart/2005/8/layout/vList3"/>
    <dgm:cxn modelId="{7ADEFFF6-5895-E84B-B941-CED2DD296463}" type="presParOf" srcId="{358E7740-EA74-5947-968F-EAC0EEE6E935}" destId="{6234CBC3-5BB3-A346-A994-E21C0FE1ED48}" srcOrd="0" destOrd="0" presId="urn:microsoft.com/office/officeart/2005/8/layout/vList3"/>
    <dgm:cxn modelId="{CFC3706F-1956-B74E-ACBB-C980D18C0986}" type="presParOf" srcId="{6234CBC3-5BB3-A346-A994-E21C0FE1ED48}" destId="{74087472-4B58-1049-BA41-D8BE6B8F4EDD}" srcOrd="0" destOrd="0" presId="urn:microsoft.com/office/officeart/2005/8/layout/vList3"/>
    <dgm:cxn modelId="{EA57C959-FFF6-0B4F-8D1D-97788B24CBC2}" type="presParOf" srcId="{6234CBC3-5BB3-A346-A994-E21C0FE1ED48}" destId="{91DF4548-64D5-2043-95AA-7625C9677A2D}" srcOrd="1" destOrd="0" presId="urn:microsoft.com/office/officeart/2005/8/layout/vList3"/>
    <dgm:cxn modelId="{F2D2157C-EB29-6E48-B10C-BD688AB19919}" type="presParOf" srcId="{358E7740-EA74-5947-968F-EAC0EEE6E935}" destId="{9D1A9A5B-CB62-714D-8776-DF8FD58EC6BC}" srcOrd="1" destOrd="0" presId="urn:microsoft.com/office/officeart/2005/8/layout/vList3"/>
    <dgm:cxn modelId="{9291410C-D600-6642-BD6C-31327E7C2AFD}" type="presParOf" srcId="{358E7740-EA74-5947-968F-EAC0EEE6E935}" destId="{DE7C2EE5-D355-D74E-AA8E-5C71DE6481AC}" srcOrd="2" destOrd="0" presId="urn:microsoft.com/office/officeart/2005/8/layout/vList3"/>
    <dgm:cxn modelId="{9397E56C-DF46-B548-B27A-3FD62F93CED8}" type="presParOf" srcId="{DE7C2EE5-D355-D74E-AA8E-5C71DE6481AC}" destId="{AB238038-DA8C-7A47-84B1-9C7146C25CFE}" srcOrd="0" destOrd="0" presId="urn:microsoft.com/office/officeart/2005/8/layout/vList3"/>
    <dgm:cxn modelId="{EB015B02-6D3D-3F42-A61C-D4E92CAB1143}" type="presParOf" srcId="{DE7C2EE5-D355-D74E-AA8E-5C71DE6481AC}" destId="{00D6EFA7-838B-564F-BA7A-73982A018648}" srcOrd="1" destOrd="0" presId="urn:microsoft.com/office/officeart/2005/8/layout/vList3"/>
    <dgm:cxn modelId="{514F2CF7-7A7E-5A49-846D-601EB013265C}" type="presParOf" srcId="{358E7740-EA74-5947-968F-EAC0EEE6E935}" destId="{75B78A33-F98B-7A48-B3B6-7030A8C0C471}" srcOrd="3" destOrd="0" presId="urn:microsoft.com/office/officeart/2005/8/layout/vList3"/>
    <dgm:cxn modelId="{DC943872-0DE4-434B-A1ED-E3F1B3E5948C}" type="presParOf" srcId="{358E7740-EA74-5947-968F-EAC0EEE6E935}" destId="{7C044309-6516-FE40-9C61-FD8B0A3AFC98}" srcOrd="4" destOrd="0" presId="urn:microsoft.com/office/officeart/2005/8/layout/vList3"/>
    <dgm:cxn modelId="{2F91AF97-E8C3-9E45-9652-AA62EC912083}" type="presParOf" srcId="{7C044309-6516-FE40-9C61-FD8B0A3AFC98}" destId="{8661BFF7-57EA-0249-B1CD-7F4537373D33}" srcOrd="0" destOrd="0" presId="urn:microsoft.com/office/officeart/2005/8/layout/vList3"/>
    <dgm:cxn modelId="{BFE02687-772A-5443-B3F0-3F0B3CEF0190}" type="presParOf" srcId="{7C044309-6516-FE40-9C61-FD8B0A3AFC98}" destId="{8FCD256E-4C44-AF49-BF32-A57E35F6B020}" srcOrd="1" destOrd="0" presId="urn:microsoft.com/office/officeart/2005/8/layout/vList3"/>
    <dgm:cxn modelId="{161E7BA0-D496-6340-9D47-8A8C8D051C9E}" type="presParOf" srcId="{358E7740-EA74-5947-968F-EAC0EEE6E935}" destId="{E0F0A65B-DA73-F444-9C11-8E5E71BB77A7}" srcOrd="5" destOrd="0" presId="urn:microsoft.com/office/officeart/2005/8/layout/vList3"/>
    <dgm:cxn modelId="{5DC291AF-B042-D44E-B0BE-2695654AB139}" type="presParOf" srcId="{358E7740-EA74-5947-968F-EAC0EEE6E935}" destId="{6F8DBB8E-D087-CA49-A423-EDC416A86938}" srcOrd="6" destOrd="0" presId="urn:microsoft.com/office/officeart/2005/8/layout/vList3"/>
    <dgm:cxn modelId="{BE3FD1B7-4CC4-EF4B-BD40-15B24E7BCFAE}" type="presParOf" srcId="{6F8DBB8E-D087-CA49-A423-EDC416A86938}" destId="{977DB535-C058-D349-B9B7-7D549CC56099}" srcOrd="0" destOrd="0" presId="urn:microsoft.com/office/officeart/2005/8/layout/vList3"/>
    <dgm:cxn modelId="{3C3B53A7-DFF5-5C47-AACF-255D80046D13}" type="presParOf" srcId="{6F8DBB8E-D087-CA49-A423-EDC416A86938}" destId="{793BBA89-7E88-8242-84FD-9654F0D74AE8}" srcOrd="1" destOrd="0" presId="urn:microsoft.com/office/officeart/2005/8/layout/vList3"/>
    <dgm:cxn modelId="{0A9B1A81-E18A-3942-A97B-DCB77A8D5791}" type="presParOf" srcId="{358E7740-EA74-5947-968F-EAC0EEE6E935}" destId="{7352CE3C-ABB0-3449-905D-C7AA312A8132}" srcOrd="7" destOrd="0" presId="urn:microsoft.com/office/officeart/2005/8/layout/vList3"/>
    <dgm:cxn modelId="{B7CFEECB-EDB7-F144-9EB8-6DC83B3FD23A}" type="presParOf" srcId="{358E7740-EA74-5947-968F-EAC0EEE6E935}" destId="{D1E1F04B-8787-A743-A86A-7C8CE91C3D3F}" srcOrd="8" destOrd="0" presId="urn:microsoft.com/office/officeart/2005/8/layout/vList3"/>
    <dgm:cxn modelId="{E36653D7-8605-4B4E-B412-3AEB7CEA7E70}" type="presParOf" srcId="{D1E1F04B-8787-A743-A86A-7C8CE91C3D3F}" destId="{6D99D477-03CF-CD4E-B2E4-83775AB67D32}" srcOrd="0" destOrd="0" presId="urn:microsoft.com/office/officeart/2005/8/layout/vList3"/>
    <dgm:cxn modelId="{372A4588-3BF2-524D-BAC1-AAD555390538}" type="presParOf" srcId="{D1E1F04B-8787-A743-A86A-7C8CE91C3D3F}" destId="{1170796B-9C9C-DD46-83C3-2A54055CCE3E}" srcOrd="1" destOrd="0" presId="urn:microsoft.com/office/officeart/2005/8/layout/vList3"/>
    <dgm:cxn modelId="{A664A72B-BB21-4B3F-91D4-162C393D6B7C}" type="presParOf" srcId="{358E7740-EA74-5947-968F-EAC0EEE6E935}" destId="{1B045224-52B1-43F2-B54C-40E67EFF589F}" srcOrd="9" destOrd="0" presId="urn:microsoft.com/office/officeart/2005/8/layout/vList3"/>
    <dgm:cxn modelId="{9CD52BDF-DFF2-4AFD-A930-8E6298798F48}" type="presParOf" srcId="{358E7740-EA74-5947-968F-EAC0EEE6E935}" destId="{64FC407A-B6DD-4684-9021-DE4ED2BE7D5F}" srcOrd="10" destOrd="0" presId="urn:microsoft.com/office/officeart/2005/8/layout/vList3"/>
    <dgm:cxn modelId="{22EE8DDE-1B92-4C63-9517-302194E4C666}" type="presParOf" srcId="{64FC407A-B6DD-4684-9021-DE4ED2BE7D5F}" destId="{0374F7F5-79A9-498C-959B-E831A9E3DCB7}" srcOrd="0" destOrd="0" presId="urn:microsoft.com/office/officeart/2005/8/layout/vList3"/>
    <dgm:cxn modelId="{1B0D98FF-141B-4A1F-865E-B020BED31973}" type="presParOf" srcId="{64FC407A-B6DD-4684-9021-DE4ED2BE7D5F}" destId="{D0AFC0A9-4537-4E2C-806E-5E7140D3829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Difficulties at home</a:t>
          </a:r>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Arguments or problems with friends </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School pressures</a:t>
          </a:r>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Bullying</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26698" y="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Depression</a:t>
          </a:r>
        </a:p>
      </dsp:txBody>
      <dsp:txXfrm rot="10800000">
        <a:off x="1394824" y="0"/>
        <a:ext cx="2343929" cy="672504"/>
      </dsp:txXfrm>
    </dsp:sp>
    <dsp:sp modelId="{74087472-4B58-1049-BA41-D8BE6B8F4EDD}">
      <dsp:nvSpPr>
        <dsp:cNvPr id="0" name=""/>
        <dsp:cNvSpPr/>
      </dsp:nvSpPr>
      <dsp:spPr>
        <a:xfrm>
          <a:off x="3776632" y="3"/>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26698" y="870767"/>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Anxiety</a:t>
          </a:r>
        </a:p>
      </dsp:txBody>
      <dsp:txXfrm rot="10800000">
        <a:off x="1394824" y="870767"/>
        <a:ext cx="2343929" cy="672504"/>
      </dsp:txXfrm>
    </dsp:sp>
    <dsp:sp modelId="{C5581E9B-68B4-C444-9D20-0F9E6E7C50BE}">
      <dsp:nvSpPr>
        <dsp:cNvPr id="0" name=""/>
        <dsp:cNvSpPr/>
      </dsp:nvSpPr>
      <dsp:spPr>
        <a:xfrm>
          <a:off x="3828462" y="852260"/>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26698" y="1744020"/>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Low self-esteem</a:t>
          </a:r>
        </a:p>
      </dsp:txBody>
      <dsp:txXfrm rot="10800000">
        <a:off x="1394824" y="1744020"/>
        <a:ext cx="2343929" cy="672504"/>
      </dsp:txXfrm>
    </dsp:sp>
    <dsp:sp modelId="{EC70A4E9-C32B-6946-9D17-920F6CBCBD0D}">
      <dsp:nvSpPr>
        <dsp:cNvPr id="0" name=""/>
        <dsp:cNvSpPr/>
      </dsp:nvSpPr>
      <dsp:spPr>
        <a:xfrm>
          <a:off x="3818831" y="174857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26698" y="2617272"/>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Transitions and changes</a:t>
          </a:r>
        </a:p>
      </dsp:txBody>
      <dsp:txXfrm rot="10800000">
        <a:off x="1394824" y="2617272"/>
        <a:ext cx="2343929" cy="672504"/>
      </dsp:txXfrm>
    </dsp:sp>
    <dsp:sp modelId="{A1F0B8D6-49C8-0840-8B72-5D6D321CB849}">
      <dsp:nvSpPr>
        <dsp:cNvPr id="0" name=""/>
        <dsp:cNvSpPr/>
      </dsp:nvSpPr>
      <dsp:spPr>
        <a:xfrm>
          <a:off x="3828462" y="2633547"/>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08AF495-012E-4F2B-A832-63AD7937AEA3}">
      <dsp:nvSpPr>
        <dsp:cNvPr id="0" name=""/>
        <dsp:cNvSpPr/>
      </dsp:nvSpPr>
      <dsp:spPr>
        <a:xfrm rot="10800000">
          <a:off x="1226698" y="3490525"/>
          <a:ext cx="2512055" cy="672504"/>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5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Alcohol and drug use</a:t>
          </a:r>
        </a:p>
      </dsp:txBody>
      <dsp:txXfrm rot="10800000">
        <a:off x="1394824" y="3490525"/>
        <a:ext cx="2343929" cy="672504"/>
      </dsp:txXfrm>
    </dsp:sp>
    <dsp:sp modelId="{524BC67F-FE7E-4300-A57A-EA3F5822D38D}">
      <dsp:nvSpPr>
        <dsp:cNvPr id="0" name=""/>
        <dsp:cNvSpPr/>
      </dsp:nvSpPr>
      <dsp:spPr>
        <a:xfrm>
          <a:off x="3856599" y="3497159"/>
          <a:ext cx="672504" cy="672504"/>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348055" y="0"/>
          <a:ext cx="2512055" cy="1157933"/>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617"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Racing heart or feelings of heaviness</a:t>
          </a:r>
          <a:endParaRPr lang="en-US" sz="1600" kern="1200" dirty="0">
            <a:latin typeface="Verdana" panose="020B0604030504040204" pitchFamily="34" charset="0"/>
            <a:ea typeface="Verdana" panose="020B0604030504040204" pitchFamily="34" charset="0"/>
          </a:endParaRPr>
        </a:p>
      </dsp:txBody>
      <dsp:txXfrm rot="10800000">
        <a:off x="1637538" y="0"/>
        <a:ext cx="2222572" cy="1157933"/>
      </dsp:txXfrm>
    </dsp:sp>
    <dsp:sp modelId="{74087472-4B58-1049-BA41-D8BE6B8F4EDD}">
      <dsp:nvSpPr>
        <dsp:cNvPr id="0" name=""/>
        <dsp:cNvSpPr/>
      </dsp:nvSpPr>
      <dsp:spPr>
        <a:xfrm>
          <a:off x="3771698" y="51306"/>
          <a:ext cx="1157933" cy="1157933"/>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348055" y="1498014"/>
          <a:ext cx="2512055" cy="1157933"/>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617"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Strong emotions like sadness or anger</a:t>
          </a:r>
          <a:endParaRPr lang="en-US" sz="1600" kern="1200" dirty="0">
            <a:latin typeface="Verdana" panose="020B0604030504040204" pitchFamily="34" charset="0"/>
            <a:ea typeface="Verdana" panose="020B0604030504040204" pitchFamily="34" charset="0"/>
          </a:endParaRPr>
        </a:p>
      </dsp:txBody>
      <dsp:txXfrm rot="10800000">
        <a:off x="1637538" y="1498014"/>
        <a:ext cx="2222572" cy="1157933"/>
      </dsp:txXfrm>
    </dsp:sp>
    <dsp:sp modelId="{C5581E9B-68B4-C444-9D20-0F9E6E7C50BE}">
      <dsp:nvSpPr>
        <dsp:cNvPr id="0" name=""/>
        <dsp:cNvSpPr/>
      </dsp:nvSpPr>
      <dsp:spPr>
        <a:xfrm>
          <a:off x="3771698" y="1514595"/>
          <a:ext cx="1157933" cy="1157933"/>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348055" y="3001600"/>
          <a:ext cx="2512055" cy="1157933"/>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617"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Disconnection from yourself or a loss of sensation</a:t>
          </a:r>
          <a:endParaRPr lang="en-US" sz="1600" kern="1200" dirty="0">
            <a:latin typeface="Verdana" panose="020B0604030504040204" pitchFamily="34" charset="0"/>
            <a:ea typeface="Verdana" panose="020B0604030504040204" pitchFamily="34" charset="0"/>
          </a:endParaRPr>
        </a:p>
      </dsp:txBody>
      <dsp:txXfrm rot="10800000">
        <a:off x="1637538" y="3001600"/>
        <a:ext cx="2222572" cy="1157933"/>
      </dsp:txXfrm>
    </dsp:sp>
    <dsp:sp modelId="{EC70A4E9-C32B-6946-9D17-920F6CBCBD0D}">
      <dsp:nvSpPr>
        <dsp:cNvPr id="0" name=""/>
        <dsp:cNvSpPr/>
      </dsp:nvSpPr>
      <dsp:spPr>
        <a:xfrm>
          <a:off x="3771698" y="3011730"/>
          <a:ext cx="1157933" cy="1157933"/>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45618" y="96898"/>
          <a:ext cx="2512055" cy="1649813"/>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752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Repetitive thoughts</a:t>
          </a:r>
          <a:endParaRPr lang="en-US" sz="1600" kern="1200" dirty="0">
            <a:latin typeface="Verdana" panose="020B0604030504040204" pitchFamily="34" charset="0"/>
            <a:ea typeface="Verdana" panose="020B0604030504040204" pitchFamily="34" charset="0"/>
          </a:endParaRPr>
        </a:p>
      </dsp:txBody>
      <dsp:txXfrm rot="10800000">
        <a:off x="758071" y="96898"/>
        <a:ext cx="2099602" cy="1649813"/>
      </dsp:txXfrm>
    </dsp:sp>
    <dsp:sp modelId="{74087472-4B58-1049-BA41-D8BE6B8F4EDD}">
      <dsp:nvSpPr>
        <dsp:cNvPr id="0" name=""/>
        <dsp:cNvSpPr/>
      </dsp:nvSpPr>
      <dsp:spPr>
        <a:xfrm>
          <a:off x="3279818" y="183695"/>
          <a:ext cx="1649813" cy="1649813"/>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275267" y="2319887"/>
          <a:ext cx="2512055" cy="1649813"/>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752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Verdana" panose="020B0604030504040204" pitchFamily="34" charset="0"/>
              <a:ea typeface="Verdana" panose="020B0604030504040204" pitchFamily="34" charset="0"/>
            </a:rPr>
            <a:t>Unhealthy decisions, e.g. working too hard to avoid feelings</a:t>
          </a:r>
          <a:endParaRPr lang="en-US" sz="1600" kern="1200" dirty="0">
            <a:latin typeface="Verdana" panose="020B0604030504040204" pitchFamily="34" charset="0"/>
            <a:ea typeface="Verdana" panose="020B0604030504040204" pitchFamily="34" charset="0"/>
          </a:endParaRPr>
        </a:p>
      </dsp:txBody>
      <dsp:txXfrm rot="10800000">
        <a:off x="687720" y="2319887"/>
        <a:ext cx="2099602" cy="1649813"/>
      </dsp:txXfrm>
    </dsp:sp>
    <dsp:sp modelId="{C5581E9B-68B4-C444-9D20-0F9E6E7C50BE}">
      <dsp:nvSpPr>
        <dsp:cNvPr id="0" name=""/>
        <dsp:cNvSpPr/>
      </dsp:nvSpPr>
      <dsp:spPr>
        <a:xfrm>
          <a:off x="3279818" y="2274484"/>
          <a:ext cx="1649813" cy="1649813"/>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91370" y="24389"/>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something that is hard to put into words</a:t>
          </a:r>
          <a:endParaRPr lang="en-US" sz="1600" kern="1200" dirty="0">
            <a:latin typeface="Verdana" panose="020B0604030504040204" pitchFamily="34" charset="0"/>
            <a:ea typeface="Verdana" panose="020B0604030504040204" pitchFamily="34" charset="0"/>
          </a:endParaRPr>
        </a:p>
      </dsp:txBody>
      <dsp:txXfrm rot="10800000">
        <a:off x="395715" y="24389"/>
        <a:ext cx="4246647" cy="817382"/>
      </dsp:txXfrm>
    </dsp:sp>
    <dsp:sp modelId="{74087472-4B58-1049-BA41-D8BE6B8F4EDD}">
      <dsp:nvSpPr>
        <dsp:cNvPr id="0" name=""/>
        <dsp:cNvSpPr/>
      </dsp:nvSpPr>
      <dsp:spPr>
        <a:xfrm>
          <a:off x="5351769" y="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91370" y="1085767"/>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Turn invisible thoughts or feelings into something visible</a:t>
          </a:r>
          <a:endParaRPr lang="en-US" sz="1600" kern="1200" dirty="0">
            <a:latin typeface="Verdana" panose="020B0604030504040204" pitchFamily="34" charset="0"/>
            <a:ea typeface="Verdana" panose="020B0604030504040204" pitchFamily="34" charset="0"/>
          </a:endParaRPr>
        </a:p>
      </dsp:txBody>
      <dsp:txXfrm rot="10800000">
        <a:off x="395715" y="1085767"/>
        <a:ext cx="4246647" cy="817382"/>
      </dsp:txXfrm>
    </dsp:sp>
    <dsp:sp modelId="{AB238038-DA8C-7A47-84B1-9C7146C25CFE}">
      <dsp:nvSpPr>
        <dsp:cNvPr id="0" name=""/>
        <dsp:cNvSpPr/>
      </dsp:nvSpPr>
      <dsp:spPr>
        <a:xfrm>
          <a:off x="5351769" y="968423"/>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91370" y="2147144"/>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Change emotional pain into physical pain</a:t>
          </a:r>
          <a:endParaRPr lang="en-US" sz="1600" kern="1200" dirty="0">
            <a:latin typeface="Verdana" panose="020B0604030504040204" pitchFamily="34" charset="0"/>
            <a:ea typeface="Verdana" panose="020B0604030504040204" pitchFamily="34" charset="0"/>
          </a:endParaRPr>
        </a:p>
      </dsp:txBody>
      <dsp:txXfrm rot="10800000">
        <a:off x="395715" y="2147144"/>
        <a:ext cx="4246647" cy="817382"/>
      </dsp:txXfrm>
    </dsp:sp>
    <dsp:sp modelId="{8661BFF7-57EA-0249-B1CD-7F4537373D33}">
      <dsp:nvSpPr>
        <dsp:cNvPr id="0" name=""/>
        <dsp:cNvSpPr/>
      </dsp:nvSpPr>
      <dsp:spPr>
        <a:xfrm>
          <a:off x="5351769" y="2029800"/>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91370" y="320852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R</a:t>
          </a:r>
          <a:r>
            <a:rPr lang="en-GB" sz="1600" b="0" i="0" kern="1200" dirty="0">
              <a:latin typeface="Verdana" panose="020B0604030504040204" pitchFamily="34" charset="0"/>
              <a:ea typeface="Verdana" panose="020B0604030504040204" pitchFamily="34" charset="0"/>
            </a:rPr>
            <a:t>educe overwhelming emotional feelings or thoughts</a:t>
          </a:r>
          <a:endParaRPr lang="en-US" sz="1600" kern="1200" dirty="0">
            <a:latin typeface="Verdana" panose="020B0604030504040204" pitchFamily="34" charset="0"/>
            <a:ea typeface="Verdana" panose="020B0604030504040204" pitchFamily="34" charset="0"/>
          </a:endParaRPr>
        </a:p>
      </dsp:txBody>
      <dsp:txXfrm rot="10800000">
        <a:off x="395715" y="3208521"/>
        <a:ext cx="4246647" cy="817382"/>
      </dsp:txXfrm>
    </dsp:sp>
    <dsp:sp modelId="{977DB535-C058-D349-B9B7-7D549CC56099}">
      <dsp:nvSpPr>
        <dsp:cNvPr id="0" name=""/>
        <dsp:cNvSpPr/>
      </dsp:nvSpPr>
      <dsp:spPr>
        <a:xfrm>
          <a:off x="5351769" y="3091178"/>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91370" y="4251441"/>
          <a:ext cx="4450992" cy="817382"/>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443"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Have a sense of being in control</a:t>
          </a:r>
          <a:endParaRPr lang="en-US" sz="1600" kern="1200" dirty="0">
            <a:latin typeface="Verdana" panose="020B0604030504040204" pitchFamily="34" charset="0"/>
            <a:ea typeface="Verdana" panose="020B0604030504040204" pitchFamily="34" charset="0"/>
          </a:endParaRPr>
        </a:p>
      </dsp:txBody>
      <dsp:txXfrm rot="10800000">
        <a:off x="395715" y="4251441"/>
        <a:ext cx="4246647" cy="817382"/>
      </dsp:txXfrm>
    </dsp:sp>
    <dsp:sp modelId="{6D99D477-03CF-CD4E-B2E4-83775AB67D32}">
      <dsp:nvSpPr>
        <dsp:cNvPr id="0" name=""/>
        <dsp:cNvSpPr/>
      </dsp:nvSpPr>
      <dsp:spPr>
        <a:xfrm>
          <a:off x="5351769" y="4152555"/>
          <a:ext cx="817382" cy="817382"/>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56051" y="19256"/>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Escape traumatic memories</a:t>
          </a:r>
          <a:endParaRPr lang="en-US" sz="1600" kern="1200" dirty="0">
            <a:latin typeface="Verdana" panose="020B0604030504040204" pitchFamily="34" charset="0"/>
            <a:ea typeface="Verdana" panose="020B0604030504040204" pitchFamily="34" charset="0"/>
          </a:endParaRPr>
        </a:p>
      </dsp:txBody>
      <dsp:txXfrm rot="10800000">
        <a:off x="325077" y="19256"/>
        <a:ext cx="4281966" cy="676106"/>
      </dsp:txXfrm>
    </dsp:sp>
    <dsp:sp modelId="{74087472-4B58-1049-BA41-D8BE6B8F4EDD}">
      <dsp:nvSpPr>
        <dsp:cNvPr id="0" name=""/>
        <dsp:cNvSpPr/>
      </dsp:nvSpPr>
      <dsp:spPr>
        <a:xfrm>
          <a:off x="5493045" y="0"/>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156051" y="897185"/>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Have something in life that they can rely on</a:t>
          </a:r>
          <a:endParaRPr lang="en-US" sz="1600" kern="1200" dirty="0">
            <a:latin typeface="Verdana" panose="020B0604030504040204" pitchFamily="34" charset="0"/>
            <a:ea typeface="Verdana" panose="020B0604030504040204" pitchFamily="34" charset="0"/>
          </a:endParaRPr>
        </a:p>
      </dsp:txBody>
      <dsp:txXfrm rot="10800000">
        <a:off x="325077" y="897185"/>
        <a:ext cx="4281966" cy="676106"/>
      </dsp:txXfrm>
    </dsp:sp>
    <dsp:sp modelId="{AB238038-DA8C-7A47-84B1-9C7146C25CFE}">
      <dsp:nvSpPr>
        <dsp:cNvPr id="0" name=""/>
        <dsp:cNvSpPr/>
      </dsp:nvSpPr>
      <dsp:spPr>
        <a:xfrm>
          <a:off x="5493045" y="800123"/>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8FCD256E-4C44-AF49-BF32-A57E35F6B020}">
      <dsp:nvSpPr>
        <dsp:cNvPr id="0" name=""/>
        <dsp:cNvSpPr/>
      </dsp:nvSpPr>
      <dsp:spPr>
        <a:xfrm rot="10800000">
          <a:off x="156051" y="177511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Punish yourself for your feelings and experiences</a:t>
          </a:r>
          <a:endParaRPr lang="en-US" sz="1600" kern="1200" dirty="0">
            <a:latin typeface="Verdana" panose="020B0604030504040204" pitchFamily="34" charset="0"/>
            <a:ea typeface="Verdana" panose="020B0604030504040204" pitchFamily="34" charset="0"/>
          </a:endParaRPr>
        </a:p>
      </dsp:txBody>
      <dsp:txXfrm rot="10800000">
        <a:off x="325077" y="1775114"/>
        <a:ext cx="4281966" cy="676106"/>
      </dsp:txXfrm>
    </dsp:sp>
    <dsp:sp modelId="{8661BFF7-57EA-0249-B1CD-7F4537373D33}">
      <dsp:nvSpPr>
        <dsp:cNvPr id="0" name=""/>
        <dsp:cNvSpPr/>
      </dsp:nvSpPr>
      <dsp:spPr>
        <a:xfrm>
          <a:off x="5493045" y="167805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793BBA89-7E88-8242-84FD-9654F0D74AE8}">
      <dsp:nvSpPr>
        <dsp:cNvPr id="0" name=""/>
        <dsp:cNvSpPr/>
      </dsp:nvSpPr>
      <dsp:spPr>
        <a:xfrm rot="10800000">
          <a:off x="156051" y="2653044"/>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Stop feeling numb, disconnected or dissociated</a:t>
          </a:r>
          <a:endParaRPr lang="en-US" sz="1600" kern="1200" dirty="0">
            <a:latin typeface="Verdana" panose="020B0604030504040204" pitchFamily="34" charset="0"/>
            <a:ea typeface="Verdana" panose="020B0604030504040204" pitchFamily="34" charset="0"/>
          </a:endParaRPr>
        </a:p>
      </dsp:txBody>
      <dsp:txXfrm rot="10800000">
        <a:off x="325077" y="2653044"/>
        <a:ext cx="4281966" cy="676106"/>
      </dsp:txXfrm>
    </dsp:sp>
    <dsp:sp modelId="{977DB535-C058-D349-B9B7-7D549CC56099}">
      <dsp:nvSpPr>
        <dsp:cNvPr id="0" name=""/>
        <dsp:cNvSpPr/>
      </dsp:nvSpPr>
      <dsp:spPr>
        <a:xfrm>
          <a:off x="5493045" y="2555982"/>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170796B-9C9C-DD46-83C3-2A54055CCE3E}">
      <dsp:nvSpPr>
        <dsp:cNvPr id="0" name=""/>
        <dsp:cNvSpPr/>
      </dsp:nvSpPr>
      <dsp:spPr>
        <a:xfrm rot="10800000">
          <a:off x="156051" y="3530973"/>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Create a reason to physically care for themselves</a:t>
          </a:r>
          <a:endParaRPr lang="en-US" sz="1600" kern="1200" dirty="0">
            <a:latin typeface="Verdana" panose="020B0604030504040204" pitchFamily="34" charset="0"/>
            <a:ea typeface="Verdana" panose="020B0604030504040204" pitchFamily="34" charset="0"/>
          </a:endParaRPr>
        </a:p>
      </dsp:txBody>
      <dsp:txXfrm rot="10800000">
        <a:off x="325077" y="3530973"/>
        <a:ext cx="4281966" cy="676106"/>
      </dsp:txXfrm>
    </dsp:sp>
    <dsp:sp modelId="{6D99D477-03CF-CD4E-B2E4-83775AB67D32}">
      <dsp:nvSpPr>
        <dsp:cNvPr id="0" name=""/>
        <dsp:cNvSpPr/>
      </dsp:nvSpPr>
      <dsp:spPr>
        <a:xfrm>
          <a:off x="5493045" y="343391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AFC0A9-4537-4E2C-806E-5E7140D38291}">
      <dsp:nvSpPr>
        <dsp:cNvPr id="0" name=""/>
        <dsp:cNvSpPr/>
      </dsp:nvSpPr>
      <dsp:spPr>
        <a:xfrm rot="10800000">
          <a:off x="156051" y="4392717"/>
          <a:ext cx="4450992" cy="67610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8144"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Verdana" panose="020B0604030504040204" pitchFamily="34" charset="0"/>
              <a:ea typeface="Verdana" panose="020B0604030504040204" pitchFamily="34" charset="0"/>
            </a:rPr>
            <a:t>Express suicidal feelings and thoughts without taking own life</a:t>
          </a:r>
          <a:endParaRPr lang="en-US" sz="1600" kern="1200" dirty="0">
            <a:latin typeface="Verdana" panose="020B0604030504040204" pitchFamily="34" charset="0"/>
            <a:ea typeface="Verdana" panose="020B0604030504040204" pitchFamily="34" charset="0"/>
          </a:endParaRPr>
        </a:p>
      </dsp:txBody>
      <dsp:txXfrm rot="10800000">
        <a:off x="325077" y="4392717"/>
        <a:ext cx="4281966" cy="676106"/>
      </dsp:txXfrm>
    </dsp:sp>
    <dsp:sp modelId="{0374F7F5-79A9-498C-959B-E831A9E3DCB7}">
      <dsp:nvSpPr>
        <dsp:cNvPr id="0" name=""/>
        <dsp:cNvSpPr/>
      </dsp:nvSpPr>
      <dsp:spPr>
        <a:xfrm>
          <a:off x="5493045" y="4311841"/>
          <a:ext cx="676106" cy="67610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13D9-4AE5-D342-8BE1-1AFDDFB4C67F}"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19</a:t>
            </a:fld>
            <a:endParaRPr lang="en-US"/>
          </a:p>
        </p:txBody>
      </p:sp>
    </p:spTree>
    <p:extLst>
      <p:ext uri="{BB962C8B-B14F-4D97-AF65-F5344CB8AC3E}">
        <p14:creationId xmlns:p14="http://schemas.microsoft.com/office/powerpoint/2010/main" val="307741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21</a:t>
            </a:fld>
            <a:endParaRPr lang="en-US"/>
          </a:p>
        </p:txBody>
      </p:sp>
    </p:spTree>
    <p:extLst>
      <p:ext uri="{BB962C8B-B14F-4D97-AF65-F5344CB8AC3E}">
        <p14:creationId xmlns:p14="http://schemas.microsoft.com/office/powerpoint/2010/main" val="350696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38</a:t>
            </a:fld>
            <a:endParaRPr lang="en-US"/>
          </a:p>
        </p:txBody>
      </p:sp>
    </p:spTree>
    <p:extLst>
      <p:ext uri="{BB962C8B-B14F-4D97-AF65-F5344CB8AC3E}">
        <p14:creationId xmlns:p14="http://schemas.microsoft.com/office/powerpoint/2010/main" val="133448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40</a:t>
            </a:fld>
            <a:endParaRPr lang="en-US"/>
          </a:p>
        </p:txBody>
      </p:sp>
    </p:spTree>
    <p:extLst>
      <p:ext uri="{BB962C8B-B14F-4D97-AF65-F5344CB8AC3E}">
        <p14:creationId xmlns:p14="http://schemas.microsoft.com/office/powerpoint/2010/main" val="613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54</a:t>
            </a:fld>
            <a:endParaRPr lang="en-US"/>
          </a:p>
        </p:txBody>
      </p:sp>
    </p:spTree>
    <p:extLst>
      <p:ext uri="{BB962C8B-B14F-4D97-AF65-F5344CB8AC3E}">
        <p14:creationId xmlns:p14="http://schemas.microsoft.com/office/powerpoint/2010/main" val="138899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2B5C42-43CD-F14C-8A7F-819970C0B5FA}" type="slidenum">
              <a:rPr lang="en-US" smtClean="0"/>
              <a:t>65</a:t>
            </a:fld>
            <a:endParaRPr lang="en-US"/>
          </a:p>
        </p:txBody>
      </p:sp>
    </p:spTree>
    <p:extLst>
      <p:ext uri="{BB962C8B-B14F-4D97-AF65-F5344CB8AC3E}">
        <p14:creationId xmlns:p14="http://schemas.microsoft.com/office/powerpoint/2010/main" val="1361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mentalhealth.org.uk/publications/truth-about-self-har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ntalhealth.org.uk/publications/truth-about-self-har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6.jp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entalhealth.org.uk/publications/truth-about-self-har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2"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49862" y="742612"/>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783427" y="2785821"/>
            <a:ext cx="6599023" cy="1123653"/>
          </a:xfrm>
          <a:prstGeom prst="rect">
            <a:avLst/>
          </a:prstGeom>
        </p:spPr>
        <p:txBody>
          <a:bodyPr spcFirstLastPara="1" wrap="square" lIns="91425" tIns="91425" rIns="91425" bIns="91425" anchor="t" anchorCtr="0">
            <a:noAutofit/>
          </a:bodyPr>
          <a:lstStyle/>
          <a:p>
            <a:pPr lvl="0" algn="l">
              <a:spcBef>
                <a:spcPts val="0"/>
              </a:spcBef>
            </a:pPr>
            <a:r>
              <a:rPr lang="en-GB" sz="5200" b="1" dirty="0">
                <a:solidFill>
                  <a:srgbClr val="512275"/>
                </a:solidFill>
                <a:latin typeface="Segoe Print" charset="0"/>
                <a:ea typeface="Segoe Print" charset="0"/>
                <a:cs typeface="Segoe Print" charset="0"/>
              </a:rPr>
              <a:t>Self-harm </a:t>
            </a:r>
            <a:br>
              <a:rPr lang="en-GB" sz="5200" b="1" dirty="0">
                <a:solidFill>
                  <a:srgbClr val="512275"/>
                </a:solidFill>
                <a:latin typeface="Segoe Print" charset="0"/>
                <a:ea typeface="Segoe Print" charset="0"/>
                <a:cs typeface="Segoe Print" charset="0"/>
              </a:rPr>
            </a:br>
            <a:r>
              <a:rPr lang="en-GB" sz="5200" b="1" dirty="0">
                <a:solidFill>
                  <a:srgbClr val="512275"/>
                </a:solidFill>
                <a:latin typeface="Segoe Print" charset="0"/>
                <a:ea typeface="Segoe Print" charset="0"/>
                <a:cs typeface="Segoe Print" charset="0"/>
              </a:rPr>
              <a:t>staff training</a:t>
            </a:r>
            <a:endParaRPr sz="52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887727" y="4434567"/>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0D5185E3-6E66-3DAD-A275-67B7F6636F1D}"/>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9" name="Picture 2" descr="Logo downloads | University brand | StaffNet | The University of Manchester">
            <a:extLst>
              <a:ext uri="{FF2B5EF4-FFF2-40B4-BE49-F238E27FC236}">
                <a16:creationId xmlns:a16="http://schemas.microsoft.com/office/drawing/2014/main" id="{7BF36D44-EE6F-608D-058D-2EA655C0D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CB15A1-10C1-6442-A633-F39D115BC223}"/>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9001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72197" y="637309"/>
            <a:ext cx="3080372" cy="334475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55078" y="883134"/>
            <a:ext cx="2897492" cy="29995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Beliefs about self-harm</a:t>
            </a:r>
          </a:p>
        </p:txBody>
      </p:sp>
      <p:sp>
        <p:nvSpPr>
          <p:cNvPr id="7" name="Content Placeholder 2"/>
          <p:cNvSpPr>
            <a:spLocks noGrp="1"/>
          </p:cNvSpPr>
          <p:nvPr>
            <p:ph idx="1"/>
          </p:nvPr>
        </p:nvSpPr>
        <p:spPr>
          <a:xfrm>
            <a:off x="4377723" y="426294"/>
            <a:ext cx="7058604" cy="5144513"/>
          </a:xfrm>
        </p:spPr>
        <p:txBody>
          <a:bodyPr>
            <a:noAutofit/>
          </a:bodyPr>
          <a:lstStyle/>
          <a:p>
            <a:pPr marL="0" indent="0">
              <a:lnSpc>
                <a:spcPct val="100000"/>
              </a:lnSpc>
              <a:buNone/>
            </a:pPr>
            <a:r>
              <a:rPr lang="en-GB" sz="2000" b="1" dirty="0">
                <a:solidFill>
                  <a:srgbClr val="512275"/>
                </a:solidFill>
                <a:latin typeface="Verdana" panose="020B0604030504040204" pitchFamily="34" charset="0"/>
                <a:ea typeface="Verdana" panose="020B0604030504040204" pitchFamily="34" charset="0"/>
              </a:rPr>
              <a:t>‘Only girls self-harm’</a:t>
            </a:r>
          </a:p>
        </p:txBody>
      </p:sp>
      <p:sp>
        <p:nvSpPr>
          <p:cNvPr id="8" name="Rectangle 7"/>
          <p:cNvSpPr/>
          <p:nvPr/>
        </p:nvSpPr>
        <p:spPr>
          <a:xfrm>
            <a:off x="316071" y="6396979"/>
            <a:ext cx="7272997" cy="369332"/>
          </a:xfrm>
          <a:prstGeom prst="rect">
            <a:avLst/>
          </a:prstGeom>
        </p:spPr>
        <p:txBody>
          <a:bodyPr wrap="square">
            <a:spAutoFit/>
          </a:bodyPr>
          <a:lstStyle/>
          <a:p>
            <a:r>
              <a:rPr lang="en-GB" dirty="0">
                <a:hlinkClick r:id="rId2"/>
              </a:rPr>
              <a:t>https://www.mentalhealth.org.uk/publications/truth-about-self-harm</a:t>
            </a:r>
            <a:endParaRPr lang="en-GB" dirty="0"/>
          </a:p>
        </p:txBody>
      </p:sp>
      <p:sp>
        <p:nvSpPr>
          <p:cNvPr id="2" name="Rectangle 1">
            <a:extLst>
              <a:ext uri="{FF2B5EF4-FFF2-40B4-BE49-F238E27FC236}">
                <a16:creationId xmlns:a16="http://schemas.microsoft.com/office/drawing/2014/main" id="{3E1BB176-D157-4597-8945-EB89836AE1FA}"/>
              </a:ext>
            </a:extLst>
          </p:cNvPr>
          <p:cNvSpPr/>
          <p:nvPr/>
        </p:nvSpPr>
        <p:spPr>
          <a:xfrm>
            <a:off x="4377723" y="883134"/>
            <a:ext cx="6096000" cy="1754326"/>
          </a:xfrm>
          <a:prstGeom prst="rect">
            <a:avLst/>
          </a:prstGeom>
        </p:spPr>
        <p:txBody>
          <a:bodyPr>
            <a:spAutoFit/>
          </a:bodyPr>
          <a:lstStyle/>
          <a:p>
            <a:pPr>
              <a:lnSpc>
                <a:spcPct val="100000"/>
              </a:lnSpc>
            </a:pPr>
            <a:r>
              <a:rPr lang="en-GB" dirty="0">
                <a:solidFill>
                  <a:srgbClr val="512275"/>
                </a:solidFill>
                <a:latin typeface="Verdana" panose="020B0604030504040204" pitchFamily="34" charset="0"/>
                <a:ea typeface="Verdana" panose="020B0604030504040204" pitchFamily="34" charset="0"/>
              </a:rPr>
              <a:t>It is assumed that girls are more likely than boys to self-harm, however it isn’t clear if this is true. Boys and girls may engage with different self-harming behaviours or have different reasons for hurting themselves, but this doesn’t make it any less serious.</a:t>
            </a:r>
          </a:p>
        </p:txBody>
      </p:sp>
      <p:sp>
        <p:nvSpPr>
          <p:cNvPr id="3" name="Rectangle 2">
            <a:extLst>
              <a:ext uri="{FF2B5EF4-FFF2-40B4-BE49-F238E27FC236}">
                <a16:creationId xmlns:a16="http://schemas.microsoft.com/office/drawing/2014/main" id="{E9776DCD-B4C3-4094-B12A-18FB5C029C72}"/>
              </a:ext>
            </a:extLst>
          </p:cNvPr>
          <p:cNvSpPr/>
          <p:nvPr/>
        </p:nvSpPr>
        <p:spPr>
          <a:xfrm>
            <a:off x="4337266" y="2968574"/>
            <a:ext cx="6096000" cy="646331"/>
          </a:xfrm>
          <a:prstGeom prst="rect">
            <a:avLst/>
          </a:prstGeom>
        </p:spPr>
        <p:txBody>
          <a:bodyPr>
            <a:spAutoFit/>
          </a:bodyPr>
          <a:lstStyle/>
          <a:p>
            <a:endParaRPr lang="en-GB" dirty="0">
              <a:solidFill>
                <a:srgbClr val="512275"/>
              </a:solidFill>
              <a:latin typeface="Verdana" panose="020B0604030504040204" pitchFamily="34" charset="0"/>
              <a:ea typeface="Verdana" panose="020B0604030504040204" pitchFamily="34" charset="0"/>
            </a:endParaRPr>
          </a:p>
          <a:p>
            <a:r>
              <a:rPr lang="en-GB" b="1" dirty="0">
                <a:solidFill>
                  <a:srgbClr val="512275"/>
                </a:solidFill>
                <a:latin typeface="Verdana" panose="020B0604030504040204" pitchFamily="34" charset="0"/>
                <a:ea typeface="Verdana" panose="020B0604030504040204" pitchFamily="34" charset="0"/>
              </a:rPr>
              <a:t>‘People who self-harm must enjoy it’</a:t>
            </a:r>
          </a:p>
        </p:txBody>
      </p:sp>
      <p:sp>
        <p:nvSpPr>
          <p:cNvPr id="9" name="Rectangle 8">
            <a:extLst>
              <a:ext uri="{FF2B5EF4-FFF2-40B4-BE49-F238E27FC236}">
                <a16:creationId xmlns:a16="http://schemas.microsoft.com/office/drawing/2014/main" id="{26A367ED-713F-4E1B-8067-01BA8A450A78}"/>
              </a:ext>
            </a:extLst>
          </p:cNvPr>
          <p:cNvSpPr/>
          <p:nvPr/>
        </p:nvSpPr>
        <p:spPr>
          <a:xfrm>
            <a:off x="4321979" y="3614905"/>
            <a:ext cx="6096000" cy="2585323"/>
          </a:xfrm>
          <a:prstGeom prst="rect">
            <a:avLst/>
          </a:prstGeom>
        </p:spPr>
        <p:txBody>
          <a:bodyPr>
            <a:spAutoFit/>
          </a:bodyPr>
          <a:lstStyle/>
          <a:p>
            <a:pPr>
              <a:lnSpc>
                <a:spcPct val="100000"/>
              </a:lnSpc>
            </a:pPr>
            <a:r>
              <a:rPr lang="en-GB" dirty="0">
                <a:solidFill>
                  <a:srgbClr val="512275"/>
                </a:solidFill>
                <a:latin typeface="Verdana" panose="020B0604030504040204" pitchFamily="34" charset="0"/>
                <a:ea typeface="Verdana" panose="020B0604030504040204" pitchFamily="34" charset="0"/>
              </a:rPr>
              <a:t>Some people believe that people who self-harm take pleasure in the pain or risk associated in the behaviour. There is no evidence that people who self-harm feel pain differently than anyone else. The harming behaviour often causes people great pain. For some, being depressed has left them numb and they want to feel anything to remind them they are alive, even if it hurts. Others have described this pain as punishment.</a:t>
            </a:r>
          </a:p>
        </p:txBody>
      </p:sp>
    </p:spTree>
    <p:extLst>
      <p:ext uri="{BB962C8B-B14F-4D97-AF65-F5344CB8AC3E}">
        <p14:creationId xmlns:p14="http://schemas.microsoft.com/office/powerpoint/2010/main" val="36794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72197" y="637309"/>
            <a:ext cx="3080372" cy="334475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55078" y="883134"/>
            <a:ext cx="2897492" cy="29995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Beliefs about self-harm</a:t>
            </a:r>
          </a:p>
        </p:txBody>
      </p:sp>
      <p:sp>
        <p:nvSpPr>
          <p:cNvPr id="7" name="Content Placeholder 2"/>
          <p:cNvSpPr>
            <a:spLocks noGrp="1"/>
          </p:cNvSpPr>
          <p:nvPr>
            <p:ph idx="1"/>
          </p:nvPr>
        </p:nvSpPr>
        <p:spPr>
          <a:xfrm>
            <a:off x="4377723" y="883134"/>
            <a:ext cx="7058604" cy="5144513"/>
          </a:xfrm>
        </p:spPr>
        <p:txBody>
          <a:bodyPr>
            <a:noAutofit/>
          </a:bodyPr>
          <a:lstStyle/>
          <a:p>
            <a:pPr marL="0" indent="0">
              <a:lnSpc>
                <a:spcPct val="100000"/>
              </a:lnSpc>
              <a:buNone/>
            </a:pPr>
            <a:r>
              <a:rPr lang="en-GB" sz="2400" b="1" dirty="0">
                <a:solidFill>
                  <a:srgbClr val="512275"/>
                </a:solidFill>
                <a:latin typeface="Verdana" panose="020B0604030504040204" pitchFamily="34" charset="0"/>
                <a:ea typeface="Verdana" panose="020B0604030504040204" pitchFamily="34" charset="0"/>
              </a:rPr>
              <a:t>‘People who self-harm are suicidal’</a:t>
            </a:r>
          </a:p>
        </p:txBody>
      </p:sp>
      <p:sp>
        <p:nvSpPr>
          <p:cNvPr id="8" name="Rectangle 7"/>
          <p:cNvSpPr/>
          <p:nvPr/>
        </p:nvSpPr>
        <p:spPr>
          <a:xfrm>
            <a:off x="675780" y="6027647"/>
            <a:ext cx="7272997" cy="369332"/>
          </a:xfrm>
          <a:prstGeom prst="rect">
            <a:avLst/>
          </a:prstGeom>
        </p:spPr>
        <p:txBody>
          <a:bodyPr wrap="square">
            <a:spAutoFit/>
          </a:bodyPr>
          <a:lstStyle/>
          <a:p>
            <a:r>
              <a:rPr lang="en-GB" dirty="0">
                <a:hlinkClick r:id="rId2"/>
              </a:rPr>
              <a:t>https://www.mentalhealth.org.uk/publications/truth-about-self-harm</a:t>
            </a:r>
            <a:endParaRPr lang="en-GB" dirty="0"/>
          </a:p>
        </p:txBody>
      </p:sp>
      <p:sp>
        <p:nvSpPr>
          <p:cNvPr id="2" name="Rectangle 1">
            <a:extLst>
              <a:ext uri="{FF2B5EF4-FFF2-40B4-BE49-F238E27FC236}">
                <a16:creationId xmlns:a16="http://schemas.microsoft.com/office/drawing/2014/main" id="{8ACA2FB5-6FB3-48AB-8286-DAE7BF2233F4}"/>
              </a:ext>
            </a:extLst>
          </p:cNvPr>
          <p:cNvSpPr/>
          <p:nvPr/>
        </p:nvSpPr>
        <p:spPr>
          <a:xfrm>
            <a:off x="4377722" y="1574364"/>
            <a:ext cx="6096000" cy="3970318"/>
          </a:xfrm>
          <a:prstGeom prst="rect">
            <a:avLst/>
          </a:prstGeom>
        </p:spPr>
        <p:txBody>
          <a:bodyPr>
            <a:spAutoFit/>
          </a:bodyPr>
          <a:lstStyle/>
          <a:p>
            <a:pPr>
              <a:lnSpc>
                <a:spcPct val="100000"/>
              </a:lnSpc>
            </a:pPr>
            <a:r>
              <a:rPr lang="en-GB" dirty="0">
                <a:solidFill>
                  <a:srgbClr val="512275"/>
                </a:solidFill>
                <a:latin typeface="Verdana" panose="020B0604030504040204" pitchFamily="34" charset="0"/>
                <a:ea typeface="Verdana" panose="020B0604030504040204" pitchFamily="34" charset="0"/>
              </a:rPr>
              <a:t>Self-harm is sometimes viewed as a suicide attempt by people who don’t understand it. </a:t>
            </a:r>
          </a:p>
          <a:p>
            <a:pPr>
              <a:lnSpc>
                <a:spcPct val="100000"/>
              </a:lnSpc>
            </a:pPr>
            <a:endParaRPr lang="en-GB" dirty="0">
              <a:solidFill>
                <a:srgbClr val="512275"/>
              </a:solidFill>
              <a:latin typeface="Verdana" panose="020B0604030504040204" pitchFamily="34" charset="0"/>
              <a:ea typeface="Verdana" panose="020B0604030504040204" pitchFamily="34" charset="0"/>
            </a:endParaRPr>
          </a:p>
          <a:p>
            <a:pPr>
              <a:lnSpc>
                <a:spcPct val="100000"/>
              </a:lnSpc>
            </a:pPr>
            <a:r>
              <a:rPr lang="en-GB" dirty="0">
                <a:solidFill>
                  <a:srgbClr val="512275"/>
                </a:solidFill>
                <a:latin typeface="Verdana" panose="020B0604030504040204" pitchFamily="34" charset="0"/>
                <a:ea typeface="Verdana" panose="020B0604030504040204" pitchFamily="34" charset="0"/>
              </a:rPr>
              <a:t>For many people self-harm is about trying to cope with difficult feelings and circumstances. Some people have described it is a way of staying alive and surviving these difficulties. </a:t>
            </a:r>
          </a:p>
          <a:p>
            <a:pPr>
              <a:lnSpc>
                <a:spcPct val="100000"/>
              </a:lnSpc>
            </a:pPr>
            <a:endParaRPr lang="en-GB" dirty="0">
              <a:solidFill>
                <a:srgbClr val="512275"/>
              </a:solidFill>
              <a:latin typeface="Verdana" panose="020B0604030504040204" pitchFamily="34" charset="0"/>
              <a:ea typeface="Verdana" panose="020B0604030504040204" pitchFamily="34" charset="0"/>
            </a:endParaRPr>
          </a:p>
          <a:p>
            <a:pPr>
              <a:lnSpc>
                <a:spcPct val="100000"/>
              </a:lnSpc>
            </a:pPr>
            <a:r>
              <a:rPr lang="en-GB" dirty="0">
                <a:solidFill>
                  <a:srgbClr val="512275"/>
                </a:solidFill>
                <a:latin typeface="Verdana" panose="020B0604030504040204" pitchFamily="34" charset="0"/>
                <a:ea typeface="Verdana" panose="020B0604030504040204" pitchFamily="34" charset="0"/>
              </a:rPr>
              <a:t>However, some people who self-harm can feel suicidal and might attempt to take their own life, which is why it must always be taken seriously. </a:t>
            </a:r>
          </a:p>
          <a:p>
            <a:pPr>
              <a:lnSpc>
                <a:spcPct val="100000"/>
              </a:lnSpc>
            </a:pPr>
            <a:r>
              <a:rPr lang="en-US" dirty="0">
                <a:solidFill>
                  <a:srgbClr val="512275"/>
                </a:solidFill>
                <a:latin typeface="Verdana" panose="020B0604030504040204" pitchFamily="34" charset="0"/>
                <a:ea typeface="Verdana" panose="020B0604030504040204" pitchFamily="34" charset="0"/>
              </a:rPr>
              <a:t>O</a:t>
            </a:r>
            <a:r>
              <a:rPr lang="en-GB" dirty="0">
                <a:solidFill>
                  <a:srgbClr val="512275"/>
                </a:solidFill>
                <a:latin typeface="Verdana" panose="020B0604030504040204" pitchFamily="34" charset="0"/>
                <a:ea typeface="Verdana" panose="020B0604030504040204" pitchFamily="34" charset="0"/>
              </a:rPr>
              <a:t>n the other hand, sometimes people die by self-harm accidentally when they did not intend to due to the severity of the self-harm.</a:t>
            </a:r>
          </a:p>
        </p:txBody>
      </p:sp>
    </p:spTree>
    <p:extLst>
      <p:ext uri="{BB962C8B-B14F-4D97-AF65-F5344CB8AC3E}">
        <p14:creationId xmlns:p14="http://schemas.microsoft.com/office/powerpoint/2010/main" val="25280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2" name="Content Placeholder 1"/>
          <p:cNvSpPr>
            <a:spLocks noGrp="1"/>
          </p:cNvSpPr>
          <p:nvPr>
            <p:ph idx="1"/>
          </p:nvPr>
        </p:nvSpPr>
        <p:spPr>
          <a:xfrm>
            <a:off x="838199" y="1916833"/>
            <a:ext cx="10359683" cy="4525963"/>
          </a:xfrm>
        </p:spPr>
        <p:txBody>
          <a:bodyPr>
            <a:noAutofit/>
          </a:bodyPr>
          <a:lstStyle/>
          <a:p>
            <a:pPr marL="0" indent="0">
              <a:buNone/>
            </a:pPr>
            <a:r>
              <a:rPr lang="en-GB" sz="2200" dirty="0">
                <a:solidFill>
                  <a:srgbClr val="7030A0"/>
                </a:solidFill>
                <a:latin typeface="Verdana" panose="020B0604030504040204" pitchFamily="34" charset="0"/>
                <a:ea typeface="Verdana" panose="020B0604030504040204" pitchFamily="34" charset="0"/>
              </a:rPr>
              <a:t>Not everyone who has died by suicide has previously self-harmed, and not everyone who self-harms experiences suicidal thoughts or plans.</a:t>
            </a:r>
          </a:p>
          <a:p>
            <a:endParaRPr lang="en-GB" sz="2200" dirty="0">
              <a:solidFill>
                <a:srgbClr val="7030A0"/>
              </a:solidFill>
              <a:latin typeface="Verdana" panose="020B0604030504040204" pitchFamily="34" charset="0"/>
              <a:ea typeface="Verdana" panose="020B0604030504040204" pitchFamily="34" charset="0"/>
            </a:endParaRPr>
          </a:p>
          <a:p>
            <a:pPr marL="0" indent="0">
              <a:buNone/>
            </a:pPr>
            <a:r>
              <a:rPr lang="en-GB" sz="2200" dirty="0">
                <a:solidFill>
                  <a:srgbClr val="7030A0"/>
                </a:solidFill>
                <a:latin typeface="Verdana" panose="020B0604030504040204" pitchFamily="34" charset="0"/>
                <a:ea typeface="Verdana" panose="020B0604030504040204" pitchFamily="34" charset="0"/>
              </a:rPr>
              <a:t>After the first ever episode of self-harm young people reported feeling better &gt; after multiple times young people reported that the most recent episode made them feel ‘self-hatred’. Thoughts of wanting to die also increased (</a:t>
            </a:r>
            <a:r>
              <a:rPr lang="en-GB" sz="2200" dirty="0" err="1">
                <a:solidFill>
                  <a:srgbClr val="7030A0"/>
                </a:solidFill>
                <a:latin typeface="Verdana" panose="020B0604030504040204" pitchFamily="34" charset="0"/>
                <a:ea typeface="Verdana" panose="020B0604030504040204" pitchFamily="34" charset="0"/>
              </a:rPr>
              <a:t>Townend</a:t>
            </a:r>
            <a:r>
              <a:rPr lang="en-GB" sz="2200" dirty="0">
                <a:solidFill>
                  <a:srgbClr val="7030A0"/>
                </a:solidFill>
                <a:latin typeface="Verdana" panose="020B0604030504040204" pitchFamily="34" charset="0"/>
                <a:ea typeface="Verdana" panose="020B0604030504040204" pitchFamily="34" charset="0"/>
              </a:rPr>
              <a:t>, 2017).</a:t>
            </a:r>
          </a:p>
          <a:p>
            <a:pPr marL="0" indent="0">
              <a:buNone/>
            </a:pPr>
            <a:endParaRPr lang="en-GB" sz="2200" dirty="0">
              <a:solidFill>
                <a:srgbClr val="7030A0"/>
              </a:solidFill>
              <a:latin typeface="Verdana" panose="020B0604030504040204" pitchFamily="34" charset="0"/>
              <a:ea typeface="Verdana" panose="020B0604030504040204" pitchFamily="34" charset="0"/>
            </a:endParaRPr>
          </a:p>
          <a:p>
            <a:pPr marL="0" indent="0">
              <a:buNone/>
            </a:pPr>
            <a:r>
              <a:rPr lang="en-GB" sz="2200" dirty="0">
                <a:solidFill>
                  <a:srgbClr val="7030A0"/>
                </a:solidFill>
                <a:latin typeface="Verdana" panose="020B0604030504040204" pitchFamily="34" charset="0"/>
                <a:ea typeface="Verdana" panose="020B0604030504040204" pitchFamily="34" charset="0"/>
              </a:rPr>
              <a:t>Implication: it is very important to assess suicidal intent over time, even if not present at first assessment.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012" y="65421"/>
            <a:ext cx="1625267" cy="162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GB" sz="6600" dirty="0">
                <a:solidFill>
                  <a:srgbClr val="002060"/>
                </a:solidFill>
                <a:latin typeface="Segoe Print" charset="0"/>
                <a:ea typeface="Segoe Print" charset="0"/>
                <a:cs typeface="Segoe Print" charset="0"/>
              </a:rPr>
              <a:t>Self-harm and Suicide</a:t>
            </a:r>
          </a:p>
        </p:txBody>
      </p:sp>
    </p:spTree>
    <p:extLst>
      <p:ext uri="{BB962C8B-B14F-4D97-AF65-F5344CB8AC3E}">
        <p14:creationId xmlns:p14="http://schemas.microsoft.com/office/powerpoint/2010/main" val="45734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02523" y="1437020"/>
            <a:ext cx="58630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Recovery from</a:t>
            </a:r>
          </a:p>
        </p:txBody>
      </p:sp>
      <p:sp>
        <p:nvSpPr>
          <p:cNvPr id="7" name="Google Shape;67;p12"/>
          <p:cNvSpPr txBox="1">
            <a:spLocks/>
          </p:cNvSpPr>
          <p:nvPr/>
        </p:nvSpPr>
        <p:spPr>
          <a:xfrm>
            <a:off x="1913206" y="3145447"/>
            <a:ext cx="6823203"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Self-harm</a:t>
            </a:r>
          </a:p>
        </p:txBody>
      </p:sp>
    </p:spTree>
    <p:extLst>
      <p:ext uri="{BB962C8B-B14F-4D97-AF65-F5344CB8AC3E}">
        <p14:creationId xmlns:p14="http://schemas.microsoft.com/office/powerpoint/2010/main" val="209723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2330775" y="1926148"/>
            <a:ext cx="7530449" cy="454094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412895" y="463469"/>
            <a:ext cx="7224667" cy="11230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chemeClr val="accent6">
                    <a:lumMod val="50000"/>
                  </a:schemeClr>
                </a:solidFill>
                <a:latin typeface="Segoe Print" charset="0"/>
                <a:ea typeface="Segoe Print" charset="0"/>
                <a:cs typeface="Segoe Print" charset="0"/>
              </a:rPr>
              <a:t>What helps?</a:t>
            </a:r>
          </a:p>
        </p:txBody>
      </p:sp>
      <p:sp>
        <p:nvSpPr>
          <p:cNvPr id="15" name="Rectangle 14"/>
          <p:cNvSpPr/>
          <p:nvPr/>
        </p:nvSpPr>
        <p:spPr>
          <a:xfrm>
            <a:off x="3510852" y="2370047"/>
            <a:ext cx="6350372" cy="3785652"/>
          </a:xfrm>
          <a:prstGeom prst="rect">
            <a:avLst/>
          </a:prstGeom>
        </p:spPr>
        <p:txBody>
          <a:bodyPr wrap="square">
            <a:spAutoFit/>
          </a:bodyPr>
          <a:lstStyle/>
          <a:p>
            <a:r>
              <a:rPr lang="en-GB" sz="2000" dirty="0">
                <a:solidFill>
                  <a:srgbClr val="512275"/>
                </a:solidFill>
                <a:latin typeface="Verdana" panose="020B0604030504040204" pitchFamily="34" charset="0"/>
                <a:ea typeface="Verdana" panose="020B0604030504040204" pitchFamily="34" charset="0"/>
              </a:rPr>
              <a:t>Non-judgemental, supportive, personal approach from others.</a:t>
            </a:r>
          </a:p>
          <a:p>
            <a:endParaRPr lang="en-GB" sz="2000" dirty="0">
              <a:solidFill>
                <a:srgbClr val="512275"/>
              </a:solidFill>
              <a:latin typeface="Verdana" panose="020B0604030504040204" pitchFamily="34" charset="0"/>
              <a:ea typeface="Verdana" panose="020B0604030504040204" pitchFamily="34" charset="0"/>
            </a:endParaRPr>
          </a:p>
          <a:p>
            <a:r>
              <a:rPr lang="en-GB" sz="2000" dirty="0">
                <a:solidFill>
                  <a:srgbClr val="512275"/>
                </a:solidFill>
                <a:latin typeface="Verdana" panose="020B0604030504040204" pitchFamily="34" charset="0"/>
                <a:ea typeface="Verdana" panose="020B0604030504040204" pitchFamily="34" charset="0"/>
              </a:rPr>
              <a:t>Identify specific alternative coping strategies based on personal motivations (e.g. use of ice, traffic light system, distraction)</a:t>
            </a:r>
          </a:p>
          <a:p>
            <a:endParaRPr lang="en-GB" sz="2000" dirty="0">
              <a:solidFill>
                <a:srgbClr val="512275"/>
              </a:solidFill>
              <a:latin typeface="Verdana" panose="020B0604030504040204" pitchFamily="34" charset="0"/>
              <a:ea typeface="Verdana" panose="020B0604030504040204" pitchFamily="34" charset="0"/>
            </a:endParaRPr>
          </a:p>
          <a:p>
            <a:r>
              <a:rPr lang="en-GB" sz="2000" dirty="0">
                <a:solidFill>
                  <a:srgbClr val="512275"/>
                </a:solidFill>
                <a:latin typeface="Verdana" panose="020B0604030504040204" pitchFamily="34" charset="0"/>
                <a:ea typeface="Verdana" panose="020B0604030504040204" pitchFamily="34" charset="0"/>
              </a:rPr>
              <a:t>Specific interventions indicated by assessment and formulation:</a:t>
            </a:r>
          </a:p>
          <a:p>
            <a:r>
              <a:rPr lang="en-US" sz="2000" dirty="0">
                <a:solidFill>
                  <a:srgbClr val="512275"/>
                </a:solidFill>
                <a:latin typeface="Verdana" panose="020B0604030504040204" pitchFamily="34" charset="0"/>
                <a:ea typeface="Verdana" panose="020B0604030504040204" pitchFamily="34" charset="0"/>
              </a:rPr>
              <a:t>-</a:t>
            </a:r>
            <a:r>
              <a:rPr lang="en-GB" sz="2000" dirty="0">
                <a:solidFill>
                  <a:srgbClr val="512275"/>
                </a:solidFill>
                <a:latin typeface="Verdana" panose="020B0604030504040204" pitchFamily="34" charset="0"/>
                <a:ea typeface="Verdana" panose="020B0604030504040204" pitchFamily="34" charset="0"/>
              </a:rPr>
              <a:t> CBT interventions such as identifying triggers, thought challenging, relaxation techniques, coping strategies</a:t>
            </a:r>
            <a:endParaRPr lang="en-GB" dirty="0">
              <a:solidFill>
                <a:srgbClr val="512275"/>
              </a:solidFill>
              <a:latin typeface="Verdana" panose="020B0604030504040204" pitchFamily="34" charset="0"/>
              <a:ea typeface="Verdana" panose="020B0604030504040204" pitchFamily="34" charset="0"/>
            </a:endParaRPr>
          </a:p>
        </p:txBody>
      </p:sp>
      <p:sp>
        <p:nvSpPr>
          <p:cNvPr id="18" name="TextBox 17"/>
          <p:cNvSpPr txBox="1"/>
          <p:nvPr/>
        </p:nvSpPr>
        <p:spPr>
          <a:xfrm>
            <a:off x="2960113" y="2174049"/>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19" name="TextBox 18"/>
          <p:cNvSpPr txBox="1"/>
          <p:nvPr/>
        </p:nvSpPr>
        <p:spPr>
          <a:xfrm>
            <a:off x="2903728" y="4764018"/>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1" name="TextBox 20"/>
          <p:cNvSpPr txBox="1"/>
          <p:nvPr/>
        </p:nvSpPr>
        <p:spPr>
          <a:xfrm>
            <a:off x="2960113" y="3296453"/>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Tree>
    <p:extLst>
      <p:ext uri="{BB962C8B-B14F-4D97-AF65-F5344CB8AC3E}">
        <p14:creationId xmlns:p14="http://schemas.microsoft.com/office/powerpoint/2010/main" val="193053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72197" y="637309"/>
            <a:ext cx="3080372" cy="334475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55078" y="883134"/>
            <a:ext cx="2897492" cy="29995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NICE recommends</a:t>
            </a:r>
          </a:p>
        </p:txBody>
      </p:sp>
      <p:sp>
        <p:nvSpPr>
          <p:cNvPr id="7" name="Content Placeholder 2"/>
          <p:cNvSpPr>
            <a:spLocks noGrp="1"/>
          </p:cNvSpPr>
          <p:nvPr>
            <p:ph idx="1"/>
          </p:nvPr>
        </p:nvSpPr>
        <p:spPr>
          <a:xfrm>
            <a:off x="4377723" y="883134"/>
            <a:ext cx="7058604" cy="5144513"/>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Comprehensive psychosocial assessment of need</a:t>
            </a:r>
          </a:p>
          <a:p>
            <a:pPr>
              <a:lnSpc>
                <a:spcPct val="100000"/>
              </a:lnSpc>
            </a:pPr>
            <a:r>
              <a:rPr lang="en-GB" sz="2400" dirty="0">
                <a:solidFill>
                  <a:srgbClr val="512275"/>
                </a:solidFill>
                <a:latin typeface="Verdana" panose="020B0604030504040204" pitchFamily="34" charset="0"/>
                <a:ea typeface="Verdana" panose="020B0604030504040204" pitchFamily="34" charset="0"/>
              </a:rPr>
              <a:t>Risk assessment</a:t>
            </a:r>
          </a:p>
          <a:p>
            <a:pPr>
              <a:lnSpc>
                <a:spcPct val="100000"/>
              </a:lnSpc>
            </a:pPr>
            <a:r>
              <a:rPr lang="en-GB" sz="2400" dirty="0">
                <a:solidFill>
                  <a:srgbClr val="512275"/>
                </a:solidFill>
                <a:latin typeface="Verdana" panose="020B0604030504040204" pitchFamily="34" charset="0"/>
                <a:ea typeface="Verdana" panose="020B0604030504040204" pitchFamily="34" charset="0"/>
              </a:rPr>
              <a:t>Collaborative care plan</a:t>
            </a:r>
          </a:p>
          <a:p>
            <a:pPr>
              <a:lnSpc>
                <a:spcPct val="100000"/>
              </a:lnSpc>
            </a:pPr>
            <a:r>
              <a:rPr lang="en-GB" sz="2400" dirty="0">
                <a:solidFill>
                  <a:srgbClr val="512275"/>
                </a:solidFill>
                <a:latin typeface="Verdana" panose="020B0604030504040204" pitchFamily="34" charset="0"/>
                <a:ea typeface="Verdana" panose="020B0604030504040204" pitchFamily="34" charset="0"/>
              </a:rPr>
              <a:t>Collaborative risk management plan</a:t>
            </a:r>
          </a:p>
          <a:p>
            <a:pPr>
              <a:lnSpc>
                <a:spcPct val="100000"/>
              </a:lnSpc>
            </a:pPr>
            <a:r>
              <a:rPr lang="en-GB" sz="2400" dirty="0">
                <a:solidFill>
                  <a:srgbClr val="512275"/>
                </a:solidFill>
                <a:latin typeface="Verdana" panose="020B0604030504040204" pitchFamily="34" charset="0"/>
                <a:ea typeface="Verdana" panose="020B0604030504040204" pitchFamily="34" charset="0"/>
              </a:rPr>
              <a:t>Interventions for self-harm (CBT, psychodynamic, problem-solving).  Do not offer medication as a specific intervention to reduce self-harm.</a:t>
            </a:r>
          </a:p>
          <a:p>
            <a:pPr>
              <a:lnSpc>
                <a:spcPct val="100000"/>
              </a:lnSpc>
            </a:pPr>
            <a:r>
              <a:rPr lang="en-GB" sz="2400" dirty="0">
                <a:solidFill>
                  <a:srgbClr val="512275"/>
                </a:solidFill>
                <a:latin typeface="Verdana" panose="020B0604030504040204" pitchFamily="34" charset="0"/>
                <a:ea typeface="Verdana" panose="020B0604030504040204" pitchFamily="34" charset="0"/>
              </a:rPr>
              <a:t>Treat associated mental health conditions (e.g. depression, psychosis, BPD) </a:t>
            </a: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43169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99311" y="1384949"/>
            <a:ext cx="729213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1-2-1 Sessions on</a:t>
            </a:r>
          </a:p>
        </p:txBody>
      </p:sp>
      <p:sp>
        <p:nvSpPr>
          <p:cNvPr id="7" name="Google Shape;67;p12"/>
          <p:cNvSpPr txBox="1">
            <a:spLocks/>
          </p:cNvSpPr>
          <p:nvPr/>
        </p:nvSpPr>
        <p:spPr>
          <a:xfrm>
            <a:off x="3820817" y="3024414"/>
            <a:ext cx="6170633"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9600" dirty="0">
                <a:solidFill>
                  <a:srgbClr val="512275"/>
                </a:solidFill>
                <a:latin typeface="Segoe Print" charset="0"/>
                <a:ea typeface="Segoe Print" charset="0"/>
                <a:cs typeface="Segoe Print" charset="0"/>
              </a:rPr>
              <a:t>Self-harm</a:t>
            </a:r>
          </a:p>
        </p:txBody>
      </p:sp>
    </p:spTree>
    <p:extLst>
      <p:ext uri="{BB962C8B-B14F-4D97-AF65-F5344CB8AC3E}">
        <p14:creationId xmlns:p14="http://schemas.microsoft.com/office/powerpoint/2010/main" val="7394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1:</a:t>
            </a:r>
          </a:p>
        </p:txBody>
      </p:sp>
      <p:sp>
        <p:nvSpPr>
          <p:cNvPr id="7" name="Google Shape;67;p12"/>
          <p:cNvSpPr txBox="1">
            <a:spLocks/>
          </p:cNvSpPr>
          <p:nvPr/>
        </p:nvSpPr>
        <p:spPr>
          <a:xfrm>
            <a:off x="638459" y="3429000"/>
            <a:ext cx="9295106" cy="205341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Understanding self-harm</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202468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4890988" y="589745"/>
            <a:ext cx="6985312" cy="5953437"/>
          </a:xfrm>
        </p:spPr>
        <p:txBody>
          <a:bodyPr>
            <a:normAutofit fontScale="85000" lnSpcReduction="10000"/>
          </a:bodyPr>
          <a:lstStyle/>
          <a:p>
            <a:pPr marL="0" indent="0">
              <a:lnSpc>
                <a:spcPct val="150000"/>
              </a:lnSpc>
              <a:buNone/>
            </a:pPr>
            <a:r>
              <a:rPr lang="en-GB" sz="2400" b="1" dirty="0">
                <a:solidFill>
                  <a:srgbClr val="512275"/>
                </a:solidFill>
                <a:latin typeface="Segoe Print" charset="0"/>
                <a:ea typeface="Segoe Print" charset="0"/>
                <a:cs typeface="Segoe Print" charset="0"/>
              </a:rPr>
              <a:t>All patients you are doing 1-2-1 sessions with on self-harm can receive Section 1 of the workbook.</a:t>
            </a:r>
          </a:p>
          <a:p>
            <a:pPr marL="0" indent="0">
              <a:lnSpc>
                <a:spcPct val="150000"/>
              </a:lnSpc>
              <a:buNone/>
            </a:pPr>
            <a:r>
              <a:rPr lang="en-US" sz="2400" b="1" dirty="0">
                <a:solidFill>
                  <a:srgbClr val="512275"/>
                </a:solidFill>
                <a:latin typeface="Segoe Print" charset="0"/>
                <a:ea typeface="Verdana" panose="020B0604030504040204" pitchFamily="34" charset="0"/>
              </a:rPr>
              <a:t>S</a:t>
            </a:r>
            <a:r>
              <a:rPr lang="en-GB" sz="2400" b="1" dirty="0" err="1">
                <a:solidFill>
                  <a:srgbClr val="512275"/>
                </a:solidFill>
                <a:latin typeface="Segoe Print" charset="0"/>
                <a:ea typeface="Verdana" panose="020B0604030504040204" pitchFamily="34" charset="0"/>
              </a:rPr>
              <a:t>ection</a:t>
            </a:r>
            <a:r>
              <a:rPr lang="en-GB" sz="2400" b="1" dirty="0">
                <a:solidFill>
                  <a:srgbClr val="512275"/>
                </a:solidFill>
                <a:latin typeface="Segoe Print" charset="0"/>
                <a:ea typeface="Verdana" panose="020B0604030504040204" pitchFamily="34" charset="0"/>
              </a:rPr>
              <a:t> 1 covers:</a:t>
            </a:r>
          </a:p>
          <a:p>
            <a:pPr>
              <a:lnSpc>
                <a:spcPct val="150000"/>
              </a:lnSpc>
              <a:buFontTx/>
              <a:buChar char="-"/>
            </a:pPr>
            <a:r>
              <a:rPr lang="en-US" sz="2400" dirty="0">
                <a:solidFill>
                  <a:srgbClr val="512275"/>
                </a:solidFill>
                <a:latin typeface="Segoe Print" charset="0"/>
                <a:ea typeface="Verdana" panose="020B0604030504040204" pitchFamily="34" charset="0"/>
              </a:rPr>
              <a:t>What is self-harm?</a:t>
            </a:r>
          </a:p>
          <a:p>
            <a:pPr>
              <a:lnSpc>
                <a:spcPct val="150000"/>
              </a:lnSpc>
              <a:buFontTx/>
              <a:buChar char="-"/>
            </a:pPr>
            <a:r>
              <a:rPr lang="en-US" sz="2400" dirty="0">
                <a:solidFill>
                  <a:srgbClr val="512275"/>
                </a:solidFill>
                <a:latin typeface="Segoe Print" charset="0"/>
                <a:ea typeface="Verdana" panose="020B0604030504040204" pitchFamily="34" charset="0"/>
              </a:rPr>
              <a:t>Reasons for self-harm</a:t>
            </a:r>
          </a:p>
          <a:p>
            <a:pPr>
              <a:lnSpc>
                <a:spcPct val="150000"/>
              </a:lnSpc>
              <a:buFontTx/>
              <a:buChar char="-"/>
            </a:pPr>
            <a:r>
              <a:rPr lang="en-US" sz="2400" dirty="0">
                <a:solidFill>
                  <a:srgbClr val="512275"/>
                </a:solidFill>
                <a:latin typeface="Segoe Print" charset="0"/>
                <a:ea typeface="Verdana" panose="020B0604030504040204" pitchFamily="34" charset="0"/>
              </a:rPr>
              <a:t>Common thoughts, feelings, emotions and behaviours </a:t>
            </a:r>
          </a:p>
          <a:p>
            <a:pPr>
              <a:lnSpc>
                <a:spcPct val="150000"/>
              </a:lnSpc>
              <a:buFontTx/>
              <a:buChar char="-"/>
            </a:pPr>
            <a:r>
              <a:rPr lang="en-US" sz="2400" dirty="0">
                <a:solidFill>
                  <a:srgbClr val="512275"/>
                </a:solidFill>
                <a:latin typeface="Segoe Print" charset="0"/>
                <a:ea typeface="Verdana" panose="020B0604030504040204" pitchFamily="34" charset="0"/>
              </a:rPr>
              <a:t>A case example (Katie)</a:t>
            </a:r>
          </a:p>
          <a:p>
            <a:pPr>
              <a:lnSpc>
                <a:spcPct val="150000"/>
              </a:lnSpc>
              <a:buFontTx/>
              <a:buChar char="-"/>
            </a:pPr>
            <a:r>
              <a:rPr lang="en-US" sz="2400" dirty="0">
                <a:solidFill>
                  <a:srgbClr val="512275"/>
                </a:solidFill>
                <a:latin typeface="Segoe Print" charset="0"/>
                <a:ea typeface="Verdana" panose="020B0604030504040204" pitchFamily="34" charset="0"/>
              </a:rPr>
              <a:t>Vicious cycles </a:t>
            </a:r>
          </a:p>
          <a:p>
            <a:pPr>
              <a:lnSpc>
                <a:spcPct val="150000"/>
              </a:lnSpc>
              <a:buFontTx/>
              <a:buChar char="-"/>
            </a:pPr>
            <a:r>
              <a:rPr lang="en-US" sz="2400" dirty="0">
                <a:solidFill>
                  <a:srgbClr val="512275"/>
                </a:solidFill>
                <a:latin typeface="Segoe Print" charset="0"/>
                <a:ea typeface="Verdana" panose="020B0604030504040204" pitchFamily="34" charset="0"/>
              </a:rPr>
              <a:t>Daily diary (to identify triggers, thoughts, feelings, behaviours)</a:t>
            </a:r>
          </a:p>
        </p:txBody>
      </p:sp>
      <p:grpSp>
        <p:nvGrpSpPr>
          <p:cNvPr id="9" name="Google Shape;455;p38"/>
          <p:cNvGrpSpPr/>
          <p:nvPr/>
        </p:nvGrpSpPr>
        <p:grpSpPr>
          <a:xfrm>
            <a:off x="788975" y="2647181"/>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13" name="Rectangle 7">
            <a:extLst>
              <a:ext uri="{FF2B5EF4-FFF2-40B4-BE49-F238E27FC236}">
                <a16:creationId xmlns:a16="http://schemas.microsoft.com/office/drawing/2014/main" id="{13002096-E084-47E7-BE7F-F380534F6074}"/>
              </a:ext>
            </a:extLst>
          </p:cNvPr>
          <p:cNvSpPr>
            <a:spLocks noChangeArrowheads="1"/>
          </p:cNvSpPr>
          <p:nvPr/>
        </p:nvSpPr>
        <p:spPr bwMode="auto">
          <a:xfrm>
            <a:off x="1071387" y="589745"/>
            <a:ext cx="3254775" cy="135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US" sz="3600" b="1" dirty="0">
                <a:solidFill>
                  <a:srgbClr val="512275"/>
                </a:solidFill>
                <a:latin typeface="Arial Narrow" charset="0"/>
                <a:ea typeface="Arial Narrow" charset="0"/>
                <a:cs typeface="Arial Narrow" charset="0"/>
              </a:rPr>
              <a:t>U</a:t>
            </a:r>
            <a:r>
              <a:rPr lang="en-GB" sz="3600" b="1" dirty="0" err="1">
                <a:solidFill>
                  <a:srgbClr val="512275"/>
                </a:solidFill>
                <a:latin typeface="Arial Narrow" charset="0"/>
                <a:ea typeface="Arial Narrow" charset="0"/>
                <a:cs typeface="Arial Narrow" charset="0"/>
              </a:rPr>
              <a:t>nderstanding</a:t>
            </a:r>
            <a:r>
              <a:rPr lang="en-GB" sz="3600" b="1" dirty="0">
                <a:solidFill>
                  <a:srgbClr val="512275"/>
                </a:solidFill>
                <a:latin typeface="Arial Narrow" charset="0"/>
                <a:ea typeface="Arial Narrow" charset="0"/>
                <a:cs typeface="Arial Narrow" charset="0"/>
              </a:rPr>
              <a:t> self-harm</a:t>
            </a:r>
          </a:p>
        </p:txBody>
      </p:sp>
    </p:spTree>
    <p:extLst>
      <p:ext uri="{BB962C8B-B14F-4D97-AF65-F5344CB8AC3E}">
        <p14:creationId xmlns:p14="http://schemas.microsoft.com/office/powerpoint/2010/main" val="4877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45638" y="6186204"/>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2800" dirty="0">
                <a:solidFill>
                  <a:srgbClr val="512275"/>
                </a:solidFill>
                <a:latin typeface="Segoe Print" charset="0"/>
                <a:ea typeface="Segoe Print" charset="0"/>
                <a:cs typeface="Segoe Print" charset="0"/>
              </a:rPr>
              <a:t>Can you think of any others you have encountered?</a:t>
            </a:r>
          </a:p>
        </p:txBody>
      </p:sp>
      <p:graphicFrame>
        <p:nvGraphicFramePr>
          <p:cNvPr id="6" name="Diagram 5"/>
          <p:cNvGraphicFramePr/>
          <p:nvPr>
            <p:extLst>
              <p:ext uri="{D42A27DB-BD31-4B8C-83A1-F6EECF244321}">
                <p14:modId xmlns:p14="http://schemas.microsoft.com/office/powerpoint/2010/main" val="1240321085"/>
              </p:ext>
            </p:extLst>
          </p:nvPr>
        </p:nvGraphicFramePr>
        <p:xfrm>
          <a:off x="330989" y="1593775"/>
          <a:ext cx="4929632" cy="4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189574318"/>
              </p:ext>
            </p:extLst>
          </p:nvPr>
        </p:nvGraphicFramePr>
        <p:xfrm>
          <a:off x="5595600" y="1593775"/>
          <a:ext cx="4929632" cy="41696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Google Shape;67;p12"/>
          <p:cNvSpPr txBox="1">
            <a:spLocks/>
          </p:cNvSpPr>
          <p:nvPr/>
        </p:nvSpPr>
        <p:spPr>
          <a:xfrm>
            <a:off x="483389" y="4724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triggers for self-harm</a:t>
            </a:r>
          </a:p>
        </p:txBody>
      </p:sp>
    </p:spTree>
    <p:extLst>
      <p:ext uri="{BB962C8B-B14F-4D97-AF65-F5344CB8AC3E}">
        <p14:creationId xmlns:p14="http://schemas.microsoft.com/office/powerpoint/2010/main" val="252940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Introduction to self-harm: Theory</a:t>
            </a:r>
          </a:p>
          <a:p>
            <a:pPr marL="519113" lvl="2" indent="-342900">
              <a:lnSpc>
                <a:spcPct val="120000"/>
              </a:lnSpc>
              <a:buFont typeface="Courier New" charset="0"/>
              <a:buChar char="o"/>
              <a:defRPr/>
            </a:pPr>
            <a:endParaRPr lang="en-GB" sz="28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Incorporating self-harm focused work in 1-2-1 sessions</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symptoms prior to self-harm</a:t>
            </a:r>
          </a:p>
        </p:txBody>
      </p:sp>
      <p:graphicFrame>
        <p:nvGraphicFramePr>
          <p:cNvPr id="6" name="Diagram 5"/>
          <p:cNvGraphicFramePr/>
          <p:nvPr>
            <p:extLst>
              <p:ext uri="{D42A27DB-BD31-4B8C-83A1-F6EECF244321}">
                <p14:modId xmlns:p14="http://schemas.microsoft.com/office/powerpoint/2010/main" val="1867696490"/>
              </p:ext>
            </p:extLst>
          </p:nvPr>
        </p:nvGraphicFramePr>
        <p:xfrm>
          <a:off x="0" y="2075688"/>
          <a:ext cx="4929632"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532213239"/>
              </p:ext>
            </p:extLst>
          </p:nvPr>
        </p:nvGraphicFramePr>
        <p:xfrm>
          <a:off x="5224898" y="2075688"/>
          <a:ext cx="4929632" cy="4169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3775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1381979" y="248911"/>
            <a:ext cx="9428041" cy="81153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Common reasons for self-harm</a:t>
            </a:r>
            <a:endParaRPr lang="en-GB" sz="6000" dirty="0">
              <a:solidFill>
                <a:srgbClr val="512275"/>
              </a:solidFill>
              <a:latin typeface="Segoe Print" charset="0"/>
              <a:ea typeface="Segoe Print" charset="0"/>
              <a:cs typeface="Segoe Print" charset="0"/>
            </a:endParaRPr>
          </a:p>
        </p:txBody>
      </p:sp>
      <p:graphicFrame>
        <p:nvGraphicFramePr>
          <p:cNvPr id="6" name="Diagram 5"/>
          <p:cNvGraphicFramePr/>
          <p:nvPr>
            <p:extLst>
              <p:ext uri="{D42A27DB-BD31-4B8C-83A1-F6EECF244321}">
                <p14:modId xmlns:p14="http://schemas.microsoft.com/office/powerpoint/2010/main" val="75237383"/>
              </p:ext>
            </p:extLst>
          </p:nvPr>
        </p:nvGraphicFramePr>
        <p:xfrm>
          <a:off x="-95354" y="1659988"/>
          <a:ext cx="6169152"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3354770449"/>
              </p:ext>
            </p:extLst>
          </p:nvPr>
        </p:nvGraphicFramePr>
        <p:xfrm>
          <a:off x="5995580" y="1530800"/>
          <a:ext cx="6169152"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0992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46020" y="466621"/>
            <a:ext cx="7233915" cy="2169825"/>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dirty="0">
                <a:solidFill>
                  <a:srgbClr val="512275"/>
                </a:solidFill>
                <a:latin typeface="Verdana" panose="020B0604030504040204" pitchFamily="34" charset="0"/>
                <a:ea typeface="Verdana" panose="020B0604030504040204" pitchFamily="34" charset="0"/>
              </a:rPr>
              <a:t>You have been on the ward for 9 days. Your nurse has come to speak to you about starting 1-2-1 work which you would be interested in trying, although you are a little nervous as you have never done anything like this before.</a:t>
            </a:r>
          </a:p>
        </p:txBody>
      </p:sp>
      <p:sp>
        <p:nvSpPr>
          <p:cNvPr id="8" name="Rectangle 7"/>
          <p:cNvSpPr/>
          <p:nvPr/>
        </p:nvSpPr>
        <p:spPr>
          <a:xfrm>
            <a:off x="4446019" y="3803226"/>
            <a:ext cx="7233915" cy="3000821"/>
          </a:xfrm>
          <a:prstGeom prst="rect">
            <a:avLst/>
          </a:prstGeom>
        </p:spPr>
        <p:txBody>
          <a:bodyPr wrap="square">
            <a:spAutoFit/>
          </a:bodyPr>
          <a:lstStyle/>
          <a:p>
            <a:pPr>
              <a:lnSpc>
                <a:spcPct val="150000"/>
              </a:lnSpc>
            </a:pPr>
            <a:r>
              <a:rPr lang="en-GB" b="1" dirty="0">
                <a:solidFill>
                  <a:srgbClr val="512275"/>
                </a:solidFill>
                <a:latin typeface="Verdana" panose="020B0604030504040204" pitchFamily="34" charset="0"/>
                <a:ea typeface="Verdana" panose="020B0604030504040204" pitchFamily="34" charset="0"/>
              </a:rPr>
              <a:t>Nurse</a:t>
            </a:r>
          </a:p>
          <a:p>
            <a:pPr>
              <a:lnSpc>
                <a:spcPct val="150000"/>
              </a:lnSpc>
            </a:pPr>
            <a:r>
              <a:rPr lang="en-GB" dirty="0">
                <a:solidFill>
                  <a:srgbClr val="512275"/>
                </a:solidFill>
                <a:latin typeface="Verdana" panose="020B0604030504040204" pitchFamily="34" charset="0"/>
                <a:ea typeface="Verdana" panose="020B0604030504040204" pitchFamily="34" charset="0"/>
              </a:rPr>
              <a:t>You are meeting with a patient who has been on the ward for 9 days. They have expressed that they would like support managing self-harm but don’t know what you can offer. Try starting a conversation about this and offering them some 1-2-1 work and what they would like to get out of it.</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05744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pic>
        <p:nvPicPr>
          <p:cNvPr id="2050" name="Picture 2" descr="Image result for vicious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5105"/>
            <a:ext cx="5445456" cy="262289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338119" y="649501"/>
            <a:ext cx="6487716" cy="5048874"/>
          </a:xfrm>
        </p:spPr>
        <p:txBody>
          <a:bodyPr>
            <a:normAutofit/>
          </a:bodyPr>
          <a:lstStyle/>
          <a:p>
            <a:pPr marL="0" indent="0">
              <a:lnSpc>
                <a:spcPct val="150000"/>
              </a:lnSpc>
              <a:buNone/>
            </a:pPr>
            <a:r>
              <a:rPr lang="en-US" sz="2400" b="1" dirty="0">
                <a:solidFill>
                  <a:srgbClr val="512275"/>
                </a:solidFill>
                <a:latin typeface="Segoe Print" charset="0"/>
                <a:ea typeface="Segoe Print" charset="0"/>
                <a:cs typeface="Segoe Print" charset="0"/>
              </a:rPr>
              <a:t>What are vicious cycles?</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Are you familiar with them?</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Why is it helpful to draw them out with a patient?</a:t>
            </a: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602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6502314" cy="612698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5100949" y="609600"/>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762502" y="2214561"/>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563398" y="223145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Feelings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8202741" y="4611622"/>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Behaviours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817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Arguments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Disagreements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Not being understood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Feeling overwhelmed with others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I’m useless</a:t>
            </a:r>
          </a:p>
          <a:p>
            <a:pPr lvl="0" algn="ctr" eaLnBrk="0" fontAlgn="base" hangingPunct="0">
              <a:spcBef>
                <a:spcPct val="0"/>
              </a:spcBef>
              <a:spcAft>
                <a:spcPct val="0"/>
              </a:spcAft>
            </a:pPr>
            <a:r>
              <a:rPr lang="en-US" altLang="en-US" sz="1200" dirty="0">
                <a:latin typeface="Arial" panose="020B0604020202020204" pitchFamily="34" charset="0"/>
              </a:rPr>
              <a:t>Nobody can love me</a:t>
            </a:r>
          </a:p>
          <a:p>
            <a:pPr lvl="0" algn="ctr" eaLnBrk="0" fontAlgn="base" hangingPunct="0">
              <a:spcBef>
                <a:spcPct val="0"/>
              </a:spcBef>
              <a:spcAft>
                <a:spcPct val="0"/>
              </a:spcAft>
            </a:pPr>
            <a:r>
              <a:rPr lang="en-US" altLang="en-US" sz="1200" dirty="0">
                <a:latin typeface="Arial" panose="020B0604020202020204" pitchFamily="34" charset="0"/>
              </a:rPr>
              <a:t>Nobody understands me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Panicky, scared, frightened, dread</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Behaviours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Shouts</a:t>
            </a:r>
          </a:p>
          <a:p>
            <a:pPr lvl="0" algn="ctr" eaLnBrk="0" fontAlgn="base" hangingPunct="0">
              <a:spcBef>
                <a:spcPct val="0"/>
              </a:spcBef>
              <a:spcAft>
                <a:spcPct val="0"/>
              </a:spcAft>
            </a:pPr>
            <a:r>
              <a:rPr lang="en-US" altLang="en-US" sz="1200" dirty="0">
                <a:latin typeface="Arial" panose="020B0604020202020204" pitchFamily="34" charset="0"/>
              </a:rPr>
              <a:t>Hide/run away</a:t>
            </a:r>
          </a:p>
          <a:p>
            <a:pPr lvl="0" algn="ctr" eaLnBrk="0" fontAlgn="base" hangingPunct="0">
              <a:spcBef>
                <a:spcPct val="0"/>
              </a:spcBef>
              <a:spcAft>
                <a:spcPct val="0"/>
              </a:spcAft>
            </a:pPr>
            <a:r>
              <a:rPr lang="en-US" altLang="en-US" sz="1200" dirty="0">
                <a:latin typeface="Arial" panose="020B0604020202020204" pitchFamily="34" charset="0"/>
              </a:rPr>
              <a:t>Give up</a:t>
            </a:r>
          </a:p>
          <a:p>
            <a:pPr lvl="0" algn="ctr" eaLnBrk="0" fontAlgn="base" hangingPunct="0">
              <a:spcBef>
                <a:spcPct val="0"/>
              </a:spcBef>
              <a:spcAft>
                <a:spcPct val="0"/>
              </a:spcAft>
            </a:pPr>
            <a:r>
              <a:rPr lang="en-US" altLang="en-US" sz="1200" dirty="0">
                <a:latin typeface="Arial" panose="020B0604020202020204" pitchFamily="34" charset="0"/>
              </a:rPr>
              <a:t>Harm myself</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95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033628" y="625157"/>
            <a:ext cx="292877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a:solidFill>
                  <a:srgbClr val="512275"/>
                </a:solidFill>
                <a:latin typeface="Arial Narrow" charset="0"/>
                <a:ea typeface="Arial Narrow" charset="0"/>
                <a:cs typeface="Arial Narrow" charset="0"/>
              </a:rPr>
              <a:t>Daily diary</a:t>
            </a:r>
            <a:endParaRPr lang="en-GB" sz="4800" b="1" dirty="0">
              <a:solidFill>
                <a:srgbClr val="512275"/>
              </a:solidFill>
              <a:latin typeface="Arial Narrow" charset="0"/>
              <a:ea typeface="Arial Narrow" charset="0"/>
              <a:cs typeface="Arial Narrow" charset="0"/>
            </a:endParaRPr>
          </a:p>
        </p:txBody>
      </p:sp>
      <p:grpSp>
        <p:nvGrpSpPr>
          <p:cNvPr id="7" name="Google Shape;355;p38"/>
          <p:cNvGrpSpPr/>
          <p:nvPr/>
        </p:nvGrpSpPr>
        <p:grpSpPr>
          <a:xfrm>
            <a:off x="1033628" y="2444984"/>
            <a:ext cx="1838160" cy="1268391"/>
            <a:chOff x="1926350" y="995225"/>
            <a:chExt cx="428650" cy="356600"/>
          </a:xfrm>
          <a:solidFill>
            <a:srgbClr val="512275"/>
          </a:solidFill>
        </p:grpSpPr>
        <p:sp>
          <p:nvSpPr>
            <p:cNvPr id="8" name="Google Shape;356;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81;p38"/>
          <p:cNvGrpSpPr/>
          <p:nvPr/>
        </p:nvGrpSpPr>
        <p:grpSpPr>
          <a:xfrm>
            <a:off x="2016185" y="4005485"/>
            <a:ext cx="818284" cy="795550"/>
            <a:chOff x="1922075" y="1629000"/>
            <a:chExt cx="437200" cy="437200"/>
          </a:xfrm>
          <a:solidFill>
            <a:srgbClr val="512275"/>
          </a:solidFill>
        </p:grpSpPr>
        <p:sp>
          <p:nvSpPr>
            <p:cNvPr id="13" name="Google Shape;38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4662487" y="466621"/>
            <a:ext cx="7024688" cy="2338397"/>
          </a:xfrm>
          <a:prstGeom prst="rect">
            <a:avLst/>
          </a:prstGeom>
        </p:spPr>
        <p:txBody>
          <a:bodyPr wrap="square">
            <a:spAutoFit/>
          </a:bodyPr>
          <a:lstStyle/>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Ask the patient to keep a diary to identify their triggers and experiences. </a:t>
            </a:r>
          </a:p>
          <a:p>
            <a:pPr marL="285750" indent="-285750">
              <a:lnSpc>
                <a:spcPct val="150000"/>
              </a:lnSpc>
              <a:buFont typeface="Arial" charset="0"/>
              <a:buChar char="•"/>
            </a:pPr>
            <a:endParaRPr lang="en-GB" sz="2000" dirty="0">
              <a:solidFill>
                <a:srgbClr val="512275"/>
              </a:solidFill>
              <a:latin typeface="Verdana" panose="020B0604030504040204" pitchFamily="34" charset="0"/>
              <a:ea typeface="Verdana" panose="020B0604030504040204" pitchFamily="34" charset="0"/>
            </a:endParaRPr>
          </a:p>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In groups come up with </a:t>
            </a:r>
            <a:r>
              <a:rPr lang="en-GB" sz="2000" b="1" dirty="0">
                <a:solidFill>
                  <a:srgbClr val="512275"/>
                </a:solidFill>
                <a:latin typeface="Verdana" panose="020B0604030504040204" pitchFamily="34" charset="0"/>
                <a:ea typeface="Verdana" panose="020B0604030504040204" pitchFamily="34" charset="0"/>
              </a:rPr>
              <a:t>examples</a:t>
            </a:r>
            <a:r>
              <a:rPr lang="en-GB" sz="2000" dirty="0">
                <a:solidFill>
                  <a:srgbClr val="512275"/>
                </a:solidFill>
                <a:latin typeface="Verdana" panose="020B0604030504040204" pitchFamily="34" charset="0"/>
                <a:ea typeface="Verdana" panose="020B0604030504040204" pitchFamily="34" charset="0"/>
              </a:rPr>
              <a:t> of what someone’s diary may look like.</a:t>
            </a:r>
          </a:p>
        </p:txBody>
      </p:sp>
      <p:graphicFrame>
        <p:nvGraphicFramePr>
          <p:cNvPr id="16" name="Table 15"/>
          <p:cNvGraphicFramePr>
            <a:graphicFrameLocks noGrp="1"/>
          </p:cNvGraphicFramePr>
          <p:nvPr>
            <p:extLst>
              <p:ext uri="{D42A27DB-BD31-4B8C-83A1-F6EECF244321}">
                <p14:modId xmlns:p14="http://schemas.microsoft.com/office/powerpoint/2010/main" val="126581170"/>
              </p:ext>
            </p:extLst>
          </p:nvPr>
        </p:nvGraphicFramePr>
        <p:xfrm>
          <a:off x="3985728" y="3200400"/>
          <a:ext cx="7701447" cy="3434014"/>
        </p:xfrm>
        <a:graphic>
          <a:graphicData uri="http://schemas.openxmlformats.org/drawingml/2006/table">
            <a:tbl>
              <a:tblPr firstRow="1" bandRow="1">
                <a:tableStyleId>{3B4B98B0-60AC-42C2-AFA5-B58CD77FA1E5}</a:tableStyleId>
              </a:tblPr>
              <a:tblGrid>
                <a:gridCol w="7701447">
                  <a:extLst>
                    <a:ext uri="{9D8B030D-6E8A-4147-A177-3AD203B41FA5}">
                      <a16:colId xmlns:a16="http://schemas.microsoft.com/office/drawing/2014/main" val="3713640427"/>
                    </a:ext>
                  </a:extLst>
                </a:gridCol>
              </a:tblGrid>
              <a:tr h="367064">
                <a:tc>
                  <a:txBody>
                    <a:bodyPr/>
                    <a:lstStyle/>
                    <a:p>
                      <a:r>
                        <a:rPr lang="en-GB" dirty="0">
                          <a:solidFill>
                            <a:srgbClr val="512275"/>
                          </a:solidFill>
                          <a:latin typeface="Verdana" panose="020B0604030504040204" pitchFamily="34" charset="0"/>
                          <a:ea typeface="Verdana" panose="020B0604030504040204" pitchFamily="34" charset="0"/>
                        </a:rPr>
                        <a:t>1. TRIGGERS:</a:t>
                      </a:r>
                      <a:r>
                        <a:rPr lang="en-GB" baseline="0" dirty="0">
                          <a:solidFill>
                            <a:srgbClr val="512275"/>
                          </a:solidFill>
                          <a:latin typeface="Verdana" panose="020B0604030504040204" pitchFamily="34" charset="0"/>
                          <a:ea typeface="Verdana" panose="020B0604030504040204" pitchFamily="34" charset="0"/>
                        </a:rPr>
                        <a:t> </a:t>
                      </a:r>
                      <a:r>
                        <a:rPr lang="en-GB" sz="1600" b="0" baseline="0" dirty="0">
                          <a:solidFill>
                            <a:srgbClr val="512275"/>
                          </a:solidFill>
                          <a:latin typeface="Verdana" panose="020B0604030504040204" pitchFamily="34" charset="0"/>
                          <a:ea typeface="Verdana" panose="020B0604030504040204" pitchFamily="34" charset="0"/>
                        </a:rPr>
                        <a:t>The situation you are in</a:t>
                      </a:r>
                      <a:endParaRPr lang="en-GB"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36684813"/>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3005076358"/>
                  </a:ext>
                </a:extLst>
              </a:tr>
              <a:tr h="542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kern="1200" dirty="0">
                          <a:solidFill>
                            <a:srgbClr val="512275"/>
                          </a:solidFill>
                          <a:latin typeface="Verdana" panose="020B0604030504040204" pitchFamily="34" charset="0"/>
                          <a:ea typeface="Verdana" panose="020B0604030504040204" pitchFamily="34" charset="0"/>
                          <a:cs typeface="+mn-cs"/>
                        </a:rPr>
                        <a:t>2. FEELINGS: </a:t>
                      </a:r>
                      <a:r>
                        <a:rPr lang="en-GB" sz="16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512275"/>
                          </a:solidFill>
                          <a:latin typeface="Verdana" panose="020B0604030504040204" pitchFamily="34" charset="0"/>
                          <a:ea typeface="Verdana" panose="020B0604030504040204" pitchFamily="34" charset="0"/>
                          <a:cs typeface="+mn-cs"/>
                        </a:rPr>
                        <a:t>                         scale of 0-100%</a:t>
                      </a:r>
                      <a:endParaRPr lang="en-GB" sz="1800" b="0" kern="120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533328656"/>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4083695880"/>
                  </a:ext>
                </a:extLst>
              </a:tr>
              <a:tr h="542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512275"/>
                          </a:solidFill>
                          <a:latin typeface="Verdana" panose="020B0604030504040204" pitchFamily="34" charset="0"/>
                          <a:ea typeface="Verdana" panose="020B0604030504040204" pitchFamily="34" charset="0"/>
                        </a:rPr>
                        <a:t>3. </a:t>
                      </a:r>
                      <a:r>
                        <a:rPr lang="en-GB" sz="1800" b="1" kern="1200" dirty="0">
                          <a:solidFill>
                            <a:srgbClr val="512275"/>
                          </a:solidFill>
                          <a:latin typeface="Verdana" panose="020B0604030504040204" pitchFamily="34" charset="0"/>
                          <a:ea typeface="Verdana" panose="020B0604030504040204" pitchFamily="34" charset="0"/>
                          <a:cs typeface="+mn-cs"/>
                        </a:rPr>
                        <a:t>THOUGHTS: </a:t>
                      </a:r>
                      <a:r>
                        <a:rPr lang="en-GB" sz="1600" b="0" kern="1200" dirty="0">
                          <a:solidFill>
                            <a:srgbClr val="512275"/>
                          </a:solidFill>
                          <a:latin typeface="Verdana" panose="020B0604030504040204" pitchFamily="34" charset="0"/>
                          <a:ea typeface="Verdana" panose="020B0604030504040204" pitchFamily="34" charset="0"/>
                          <a:cs typeface="+mn-cs"/>
                        </a:rPr>
                        <a:t>Rate how much you believed each thought was true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rgbClr val="512275"/>
                          </a:solidFill>
                          <a:latin typeface="Verdana" panose="020B0604030504040204" pitchFamily="34" charset="0"/>
                          <a:ea typeface="Verdana" panose="020B0604030504040204" pitchFamily="34" charset="0"/>
                          <a:cs typeface="+mn-cs"/>
                        </a:rPr>
                        <a:t>                           on a scale of 0-100%</a:t>
                      </a:r>
                    </a:p>
                  </a:txBody>
                  <a:tcPr/>
                </a:tc>
                <a:extLst>
                  <a:ext uri="{0D108BD9-81ED-4DB2-BD59-A6C34878D82A}">
                    <a16:rowId xmlns:a16="http://schemas.microsoft.com/office/drawing/2014/main" val="40029204"/>
                  </a:ext>
                </a:extLst>
              </a:tr>
              <a:tr h="384710">
                <a:tc>
                  <a:txBody>
                    <a:bodyPr/>
                    <a:lstStyle/>
                    <a:p>
                      <a:r>
                        <a:rPr lang="en-GB" dirty="0">
                          <a:solidFill>
                            <a:srgbClr val="512275"/>
                          </a:solidFill>
                          <a:latin typeface="Verdana" panose="020B0604030504040204" pitchFamily="34" charset="0"/>
                          <a:ea typeface="Verdana" panose="020B0604030504040204" pitchFamily="34" charset="0"/>
                        </a:rPr>
                        <a:t>    e.g.</a:t>
                      </a:r>
                    </a:p>
                  </a:txBody>
                  <a:tcPr>
                    <a:solidFill>
                      <a:srgbClr val="D3C1ED">
                        <a:alpha val="20000"/>
                      </a:srgbClr>
                    </a:solidFill>
                  </a:tcPr>
                </a:tc>
                <a:extLst>
                  <a:ext uri="{0D108BD9-81ED-4DB2-BD59-A6C34878D82A}">
                    <a16:rowId xmlns:a16="http://schemas.microsoft.com/office/drawing/2014/main" val="3110386043"/>
                  </a:ext>
                </a:extLst>
              </a:tr>
              <a:tr h="330172">
                <a:tc>
                  <a:txBody>
                    <a:bodyPr/>
                    <a:lstStyle/>
                    <a:p>
                      <a:r>
                        <a:rPr lang="en-GB" b="1" dirty="0">
                          <a:solidFill>
                            <a:srgbClr val="512275"/>
                          </a:solidFill>
                          <a:latin typeface="Verdana" panose="020B0604030504040204" pitchFamily="34" charset="0"/>
                          <a:ea typeface="Verdana" panose="020B0604030504040204" pitchFamily="34" charset="0"/>
                        </a:rPr>
                        <a:t>4. BEHAVIOUR: </a:t>
                      </a:r>
                      <a:r>
                        <a:rPr lang="en-GB" sz="1600" b="0" dirty="0">
                          <a:solidFill>
                            <a:srgbClr val="512275"/>
                          </a:solidFill>
                          <a:latin typeface="Verdana" panose="020B0604030504040204" pitchFamily="34" charset="0"/>
                          <a:ea typeface="Verdana" panose="020B0604030504040204" pitchFamily="34" charset="0"/>
                        </a:rPr>
                        <a:t>What you do</a:t>
                      </a:r>
                    </a:p>
                  </a:txBody>
                  <a:tcPr/>
                </a:tc>
                <a:extLst>
                  <a:ext uri="{0D108BD9-81ED-4DB2-BD59-A6C34878D82A}">
                    <a16:rowId xmlns:a16="http://schemas.microsoft.com/office/drawing/2014/main" val="1371051616"/>
                  </a:ext>
                </a:extLst>
              </a:tr>
              <a:tr h="330172">
                <a:tc>
                  <a:txBody>
                    <a:bodyPr/>
                    <a:lstStyle/>
                    <a:p>
                      <a:r>
                        <a:rPr lang="en-GB" dirty="0">
                          <a:solidFill>
                            <a:srgbClr val="512275"/>
                          </a:solidFill>
                          <a:latin typeface="Verdana" panose="020B0604030504040204" pitchFamily="34" charset="0"/>
                          <a:ea typeface="Verdana" panose="020B0604030504040204" pitchFamily="34" charset="0"/>
                        </a:rPr>
                        <a:t>    e.g. self-harm</a:t>
                      </a:r>
                    </a:p>
                  </a:txBody>
                  <a:tcPr>
                    <a:solidFill>
                      <a:srgbClr val="D3C1ED">
                        <a:alpha val="20000"/>
                      </a:srgbClr>
                    </a:solidFill>
                  </a:tcPr>
                </a:tc>
                <a:extLst>
                  <a:ext uri="{0D108BD9-81ED-4DB2-BD59-A6C34878D82A}">
                    <a16:rowId xmlns:a16="http://schemas.microsoft.com/office/drawing/2014/main" val="954708033"/>
                  </a:ext>
                </a:extLst>
              </a:tr>
            </a:tbl>
          </a:graphicData>
        </a:graphic>
      </p:graphicFrame>
    </p:spTree>
    <p:extLst>
      <p:ext uri="{BB962C8B-B14F-4D97-AF65-F5344CB8AC3E}">
        <p14:creationId xmlns:p14="http://schemas.microsoft.com/office/powerpoint/2010/main" val="44961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grpSp>
        <p:nvGrpSpPr>
          <p:cNvPr id="9" name="Google Shape;455;p38"/>
          <p:cNvGrpSpPr/>
          <p:nvPr/>
        </p:nvGrpSpPr>
        <p:grpSpPr>
          <a:xfrm>
            <a:off x="996239" y="2551765"/>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
        <p:nvSpPr>
          <p:cNvPr id="2" name="Rectangle 1"/>
          <p:cNvSpPr/>
          <p:nvPr/>
        </p:nvSpPr>
        <p:spPr>
          <a:xfrm>
            <a:off x="4446021" y="344839"/>
            <a:ext cx="7241154" cy="280006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for a session on self-harm. You have been keeping a diary of your triggers/thoughts/feelings/behaviours. Your nurse has suggested you could look together at how these are all related.</a:t>
            </a:r>
          </a:p>
        </p:txBody>
      </p:sp>
      <p:sp>
        <p:nvSpPr>
          <p:cNvPr id="3" name="Rectangle 2"/>
          <p:cNvSpPr/>
          <p:nvPr/>
        </p:nvSpPr>
        <p:spPr>
          <a:xfrm>
            <a:off x="4446021" y="3720491"/>
            <a:ext cx="7241154" cy="2349874"/>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The patient has brought their daily diary which they have completed for a week. Introduce the patient to the ‘vicious cycle’ and support them to fill it in and understand how each section is connected.</a:t>
            </a:r>
            <a:endParaRPr lang="en-US" sz="2000" dirty="0">
              <a:solidFill>
                <a:srgbClr val="512275"/>
              </a:solidFill>
            </a:endParaRPr>
          </a:p>
        </p:txBody>
      </p:sp>
    </p:spTree>
    <p:extLst>
      <p:ext uri="{BB962C8B-B14F-4D97-AF65-F5344CB8AC3E}">
        <p14:creationId xmlns:p14="http://schemas.microsoft.com/office/powerpoint/2010/main" val="126182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2</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Obstacles and goals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4082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R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630" y="2472732"/>
            <a:ext cx="7572375"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8" name="Google Shape;401;p38"/>
          <p:cNvGrpSpPr/>
          <p:nvPr/>
        </p:nvGrpSpPr>
        <p:grpSpPr>
          <a:xfrm>
            <a:off x="815186" y="2343917"/>
            <a:ext cx="1282885" cy="1371823"/>
            <a:chOff x="5970800" y="1619250"/>
            <a:chExt cx="428650" cy="456725"/>
          </a:xfrm>
          <a:solidFill>
            <a:srgbClr val="512275"/>
          </a:solidFill>
        </p:grpSpPr>
        <p:sp>
          <p:nvSpPr>
            <p:cNvPr id="9"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182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4656021" y="1437020"/>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1913206" y="3145447"/>
            <a:ext cx="6823203"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800" dirty="0">
                <a:solidFill>
                  <a:srgbClr val="512275"/>
                </a:solidFill>
                <a:latin typeface="Segoe Print" charset="0"/>
                <a:ea typeface="Segoe Print" charset="0"/>
                <a:cs typeface="Segoe Print" charset="0"/>
              </a:rPr>
              <a:t>Self-harm</a:t>
            </a:r>
          </a:p>
        </p:txBody>
      </p:sp>
      <p:sp>
        <p:nvSpPr>
          <p:cNvPr id="8" name="Rectangle 7"/>
          <p:cNvSpPr>
            <a:spLocks noChangeArrowheads="1"/>
          </p:cNvSpPr>
          <p:nvPr/>
        </p:nvSpPr>
        <p:spPr bwMode="auto">
          <a:xfrm>
            <a:off x="8102676" y="2301069"/>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spTree>
    <p:extLst>
      <p:ext uri="{BB962C8B-B14F-4D97-AF65-F5344CB8AC3E}">
        <p14:creationId xmlns:p14="http://schemas.microsoft.com/office/powerpoint/2010/main" val="160624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13" name="Google Shape;401;p38"/>
          <p:cNvGrpSpPr/>
          <p:nvPr/>
        </p:nvGrpSpPr>
        <p:grpSpPr>
          <a:xfrm>
            <a:off x="815186" y="2343917"/>
            <a:ext cx="1282885" cy="1371823"/>
            <a:chOff x="5970800" y="1619250"/>
            <a:chExt cx="428650" cy="456725"/>
          </a:xfrm>
          <a:solidFill>
            <a:srgbClr val="512275"/>
          </a:solidFill>
        </p:grpSpPr>
        <p:sp>
          <p:nvSpPr>
            <p:cNvPr id="14"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397551" y="863351"/>
            <a:ext cx="6189611" cy="1938992"/>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Once a patient has an understanding of what happens when they self-harm they can set key obstacles and goals with you. They should set a long term goal, and initial goals.</a:t>
            </a:r>
          </a:p>
        </p:txBody>
      </p:sp>
      <p:graphicFrame>
        <p:nvGraphicFramePr>
          <p:cNvPr id="19" name="Table 18"/>
          <p:cNvGraphicFramePr>
            <a:graphicFrameLocks noGrp="1"/>
          </p:cNvGraphicFramePr>
          <p:nvPr>
            <p:extLst>
              <p:ext uri="{D42A27DB-BD31-4B8C-83A1-F6EECF244321}">
                <p14:modId xmlns:p14="http://schemas.microsoft.com/office/powerpoint/2010/main" val="4038428222"/>
              </p:ext>
            </p:extLst>
          </p:nvPr>
        </p:nvGraphicFramePr>
        <p:xfrm>
          <a:off x="4109730" y="3609337"/>
          <a:ext cx="7477432" cy="2114236"/>
        </p:xfrm>
        <a:graphic>
          <a:graphicData uri="http://schemas.openxmlformats.org/drawingml/2006/table">
            <a:tbl>
              <a:tblPr firstRow="1" bandRow="1">
                <a:tableStyleId>{5C22544A-7EE6-4342-B048-85BDC9FD1C3A}</a:tableStyleId>
              </a:tblPr>
              <a:tblGrid>
                <a:gridCol w="3738716">
                  <a:extLst>
                    <a:ext uri="{9D8B030D-6E8A-4147-A177-3AD203B41FA5}">
                      <a16:colId xmlns:a16="http://schemas.microsoft.com/office/drawing/2014/main" val="2746527042"/>
                    </a:ext>
                  </a:extLst>
                </a:gridCol>
                <a:gridCol w="3738716">
                  <a:extLst>
                    <a:ext uri="{9D8B030D-6E8A-4147-A177-3AD203B41FA5}">
                      <a16:colId xmlns:a16="http://schemas.microsoft.com/office/drawing/2014/main" val="1289612928"/>
                    </a:ext>
                  </a:extLst>
                </a:gridCol>
              </a:tblGrid>
              <a:tr h="548326">
                <a:tc>
                  <a:txBody>
                    <a:bodyPr/>
                    <a:lstStyle/>
                    <a:p>
                      <a:pPr algn="ctr"/>
                      <a:r>
                        <a:rPr lang="en-GB" dirty="0">
                          <a:solidFill>
                            <a:schemeClr val="bg1"/>
                          </a:solidFill>
                          <a:latin typeface="Verdana" panose="020B0604030504040204" pitchFamily="34" charset="0"/>
                          <a:ea typeface="Verdana" panose="020B0604030504040204" pitchFamily="34" charset="0"/>
                        </a:rPr>
                        <a:t>OBSTACLE</a:t>
                      </a: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GOAL</a:t>
                      </a:r>
                    </a:p>
                  </a:txBody>
                  <a:tcPr anchor="ctr">
                    <a:solidFill>
                      <a:schemeClr val="accent6">
                        <a:lumMod val="50000"/>
                      </a:schemeClr>
                    </a:solidFill>
                  </a:tcPr>
                </a:tc>
                <a:extLst>
                  <a:ext uri="{0D108BD9-81ED-4DB2-BD59-A6C34878D82A}">
                    <a16:rowId xmlns:a16="http://schemas.microsoft.com/office/drawing/2014/main" val="3947928321"/>
                  </a:ext>
                </a:extLst>
              </a:tr>
              <a:tr h="74295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When I get upset I ligature	</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Next time I feel upset, speak to my key nurse about how I feel.</a:t>
                      </a:r>
                    </a:p>
                  </a:txBody>
                  <a:tcPr>
                    <a:solidFill>
                      <a:schemeClr val="accent6">
                        <a:lumMod val="20000"/>
                        <a:lumOff val="80000"/>
                      </a:schemeClr>
                    </a:solidFill>
                  </a:tcPr>
                </a:tc>
                <a:extLst>
                  <a:ext uri="{0D108BD9-81ED-4DB2-BD59-A6C34878D82A}">
                    <a16:rowId xmlns:a16="http://schemas.microsoft.com/office/drawing/2014/main" val="600702338"/>
                  </a:ext>
                </a:extLst>
              </a:tr>
              <a:tr h="37084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When I don’t get what I want immediately I cut myself</a:t>
                      </a:r>
                    </a:p>
                    <a:p>
                      <a:endParaRPr lang="en-GB" sz="1600" dirty="0">
                        <a:solidFill>
                          <a:srgbClr val="512275"/>
                        </a:solidFill>
                        <a:latin typeface="Verdana" panose="020B0604030504040204" pitchFamily="34" charset="0"/>
                        <a:ea typeface="Verdana" panose="020B0604030504040204" pitchFamily="34" charset="0"/>
                      </a:endParaRPr>
                    </a:p>
                  </a:txBody>
                  <a:tcPr>
                    <a:solidFill>
                      <a:srgbClr val="D3C1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To learn new coping strategy (relaxation exercise) before I am discharged.</a:t>
                      </a:r>
                    </a:p>
                  </a:txBody>
                  <a:tcPr>
                    <a:solidFill>
                      <a:schemeClr val="accent6">
                        <a:lumMod val="40000"/>
                        <a:lumOff val="60000"/>
                      </a:schemeClr>
                    </a:solidFill>
                  </a:tcPr>
                </a:tc>
                <a:extLst>
                  <a:ext uri="{0D108BD9-81ED-4DB2-BD59-A6C34878D82A}">
                    <a16:rowId xmlns:a16="http://schemas.microsoft.com/office/drawing/2014/main" val="2326864369"/>
                  </a:ext>
                </a:extLst>
              </a:tr>
            </a:tbl>
          </a:graphicData>
        </a:graphic>
      </p:graphicFrame>
      <p:sp>
        <p:nvSpPr>
          <p:cNvPr id="20" name="Rectangle 19"/>
          <p:cNvSpPr/>
          <p:nvPr/>
        </p:nvSpPr>
        <p:spPr>
          <a:xfrm>
            <a:off x="4071022" y="2987408"/>
            <a:ext cx="1978147" cy="515526"/>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For example...</a:t>
            </a:r>
          </a:p>
        </p:txBody>
      </p:sp>
    </p:spTree>
    <p:extLst>
      <p:ext uri="{BB962C8B-B14F-4D97-AF65-F5344CB8AC3E}">
        <p14:creationId xmlns:p14="http://schemas.microsoft.com/office/powerpoint/2010/main" val="806870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83410" y="466621"/>
            <a:ext cx="7233101" cy="187673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They suggest coming up with one long-term goal and two obstacles that are getting in the way of this goal. </a:t>
            </a:r>
          </a:p>
        </p:txBody>
      </p:sp>
      <p:sp>
        <p:nvSpPr>
          <p:cNvPr id="8" name="Rectangle 7"/>
          <p:cNvSpPr/>
          <p:nvPr/>
        </p:nvSpPr>
        <p:spPr>
          <a:xfrm>
            <a:off x="4483409" y="3612541"/>
            <a:ext cx="7233102" cy="193899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session with the patient, you want them to think about what obstacles they face and what goals they would like to set. Ty to make the goals SMART.  </a:t>
            </a:r>
          </a:p>
        </p:txBody>
      </p:sp>
      <p:grpSp>
        <p:nvGrpSpPr>
          <p:cNvPr id="9" name="Google Shape;401;p38"/>
          <p:cNvGrpSpPr/>
          <p:nvPr/>
        </p:nvGrpSpPr>
        <p:grpSpPr>
          <a:xfrm>
            <a:off x="996239" y="2371726"/>
            <a:ext cx="1282885" cy="1371823"/>
            <a:chOff x="5970800" y="1619250"/>
            <a:chExt cx="428650" cy="456725"/>
          </a:xfrm>
          <a:solidFill>
            <a:srgbClr val="512275"/>
          </a:solidFill>
        </p:grpSpPr>
        <p:sp>
          <p:nvSpPr>
            <p:cNvPr id="10"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1990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3</a:t>
            </a:r>
          </a:p>
        </p:txBody>
      </p:sp>
      <p:sp>
        <p:nvSpPr>
          <p:cNvPr id="7" name="Google Shape;67;p12"/>
          <p:cNvSpPr txBox="1">
            <a:spLocks/>
          </p:cNvSpPr>
          <p:nvPr/>
        </p:nvSpPr>
        <p:spPr>
          <a:xfrm>
            <a:off x="955963" y="2568819"/>
            <a:ext cx="9102438" cy="348453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Coping strategies</a:t>
            </a:r>
          </a:p>
        </p:txBody>
      </p:sp>
    </p:spTree>
    <p:extLst>
      <p:ext uri="{BB962C8B-B14F-4D97-AF65-F5344CB8AC3E}">
        <p14:creationId xmlns:p14="http://schemas.microsoft.com/office/powerpoint/2010/main" val="10928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Different strategies</a:t>
            </a:r>
          </a:p>
        </p:txBody>
      </p:sp>
      <p:sp>
        <p:nvSpPr>
          <p:cNvPr id="7" name="Rectangle 6"/>
          <p:cNvSpPr/>
          <p:nvPr/>
        </p:nvSpPr>
        <p:spPr>
          <a:xfrm>
            <a:off x="5295254" y="673071"/>
            <a:ext cx="6096000" cy="1708160"/>
          </a:xfrm>
          <a:prstGeom prst="rect">
            <a:avLst/>
          </a:prstGeom>
        </p:spPr>
        <p:txBody>
          <a:bodyPr>
            <a:spAutoFit/>
          </a:bodyPr>
          <a:lstStyle/>
          <a:p>
            <a:pPr>
              <a:lnSpc>
                <a:spcPct val="150000"/>
              </a:lnSpc>
            </a:pPr>
            <a:r>
              <a:rPr lang="en-GB" sz="2400" dirty="0">
                <a:solidFill>
                  <a:srgbClr val="512275"/>
                </a:solidFill>
                <a:latin typeface="Segoe Print" charset="0"/>
                <a:ea typeface="Segoe Print" charset="0"/>
                <a:cs typeface="Segoe Print" charset="0"/>
              </a:rPr>
              <a:t>Decide with the patient what their biggest problem area is.  What do they want to focus on:</a:t>
            </a:r>
          </a:p>
        </p:txBody>
      </p:sp>
      <p:sp>
        <p:nvSpPr>
          <p:cNvPr id="8" name="Rectangle 7"/>
          <p:cNvSpPr/>
          <p:nvPr/>
        </p:nvSpPr>
        <p:spPr>
          <a:xfrm>
            <a:off x="5295254" y="2805193"/>
            <a:ext cx="4592665" cy="1876732"/>
          </a:xfrm>
          <a:prstGeom prst="rect">
            <a:avLst/>
          </a:prstGeom>
        </p:spPr>
        <p:txBody>
          <a:bodyPr wrap="square">
            <a:spAutoFit/>
          </a:bodyPr>
          <a:lstStyle/>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triggers?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feelings?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thoughts?</a:t>
            </a:r>
          </a:p>
          <a:p>
            <a:pPr marL="342900" indent="-342900">
              <a:lnSpc>
                <a:spcPct val="150000"/>
              </a:lnSpc>
              <a:buFont typeface="Arial" charset="0"/>
              <a:buChar char="•"/>
            </a:pPr>
            <a:r>
              <a:rPr lang="en-US" sz="2000" dirty="0">
                <a:solidFill>
                  <a:srgbClr val="512275"/>
                </a:solidFill>
                <a:latin typeface="Verdana" panose="020B0604030504040204" pitchFamily="34" charset="0"/>
                <a:ea typeface="Verdana" panose="020B0604030504040204" pitchFamily="34" charset="0"/>
              </a:rPr>
              <a:t>T</a:t>
            </a:r>
            <a:r>
              <a:rPr lang="en-GB" sz="2000" dirty="0" err="1">
                <a:solidFill>
                  <a:srgbClr val="512275"/>
                </a:solidFill>
                <a:latin typeface="Verdana" panose="020B0604030504040204" pitchFamily="34" charset="0"/>
                <a:ea typeface="Verdana" panose="020B0604030504040204" pitchFamily="34" charset="0"/>
              </a:rPr>
              <a:t>hings</a:t>
            </a:r>
            <a:r>
              <a:rPr lang="en-GB" sz="2000" dirty="0">
                <a:solidFill>
                  <a:srgbClr val="512275"/>
                </a:solidFill>
                <a:latin typeface="Verdana" panose="020B0604030504040204" pitchFamily="34" charset="0"/>
                <a:ea typeface="Verdana" panose="020B0604030504040204" pitchFamily="34" charset="0"/>
              </a:rPr>
              <a:t> to do with </a:t>
            </a:r>
            <a:r>
              <a:rPr lang="en-GB" sz="2000" b="1" dirty="0">
                <a:solidFill>
                  <a:srgbClr val="512275"/>
                </a:solidFill>
                <a:latin typeface="Verdana" panose="020B0604030504040204" pitchFamily="34" charset="0"/>
                <a:ea typeface="Verdana" panose="020B0604030504040204" pitchFamily="34" charset="0"/>
              </a:rPr>
              <a:t>behaviours?</a:t>
            </a:r>
          </a:p>
        </p:txBody>
      </p:sp>
      <p:sp>
        <p:nvSpPr>
          <p:cNvPr id="9" name="Rectangle 8"/>
          <p:cNvSpPr/>
          <p:nvPr/>
        </p:nvSpPr>
        <p:spPr>
          <a:xfrm>
            <a:off x="3843580" y="5523404"/>
            <a:ext cx="8028121" cy="1015663"/>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You can use the following worksheet to try </a:t>
            </a:r>
            <a:r>
              <a:rPr lang="en-GB" sz="2000">
                <a:solidFill>
                  <a:srgbClr val="512275"/>
                </a:solidFill>
                <a:latin typeface="Segoe Print" charset="0"/>
                <a:ea typeface="Segoe Print" charset="0"/>
                <a:cs typeface="Segoe Print" charset="0"/>
              </a:rPr>
              <a:t>to understand the </a:t>
            </a:r>
            <a:r>
              <a:rPr lang="en-GB" sz="2000" dirty="0">
                <a:solidFill>
                  <a:srgbClr val="512275"/>
                </a:solidFill>
                <a:latin typeface="Segoe Print" charset="0"/>
                <a:ea typeface="Segoe Print" charset="0"/>
                <a:cs typeface="Segoe Print" charset="0"/>
              </a:rPr>
              <a:t>biggest problem areas...</a:t>
            </a:r>
          </a:p>
        </p:txBody>
      </p:sp>
    </p:spTree>
    <p:extLst>
      <p:ext uri="{BB962C8B-B14F-4D97-AF65-F5344CB8AC3E}">
        <p14:creationId xmlns:p14="http://schemas.microsoft.com/office/powerpoint/2010/main" val="39045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8538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Current helping methods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28737826"/>
              </p:ext>
            </p:extLst>
          </p:nvPr>
        </p:nvGraphicFramePr>
        <p:xfrm>
          <a:off x="524176" y="1463040"/>
          <a:ext cx="11182027" cy="3571224"/>
        </p:xfrm>
        <a:graphic>
          <a:graphicData uri="http://schemas.openxmlformats.org/drawingml/2006/table">
            <a:tbl>
              <a:tblPr firstRow="1" bandRow="1">
                <a:tableStyleId>{5C22544A-7EE6-4342-B048-85BDC9FD1C3A}</a:tableStyleId>
              </a:tblPr>
              <a:tblGrid>
                <a:gridCol w="5272190">
                  <a:extLst>
                    <a:ext uri="{9D8B030D-6E8A-4147-A177-3AD203B41FA5}">
                      <a16:colId xmlns:a16="http://schemas.microsoft.com/office/drawing/2014/main" val="62724130"/>
                    </a:ext>
                  </a:extLst>
                </a:gridCol>
                <a:gridCol w="5909837">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already that help me to cope with self-harm?</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1765751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9403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What would they like help with?</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371146683"/>
              </p:ext>
            </p:extLst>
          </p:nvPr>
        </p:nvGraphicFramePr>
        <p:xfrm>
          <a:off x="524176" y="1463040"/>
          <a:ext cx="11182027" cy="3571224"/>
        </p:xfrm>
        <a:graphic>
          <a:graphicData uri="http://schemas.openxmlformats.org/drawingml/2006/table">
            <a:tbl>
              <a:tblPr firstRow="1" bandRow="1">
                <a:tableStyleId>{5C22544A-7EE6-4342-B048-85BDC9FD1C3A}</a:tableStyleId>
              </a:tblPr>
              <a:tblGrid>
                <a:gridCol w="6124597">
                  <a:extLst>
                    <a:ext uri="{9D8B030D-6E8A-4147-A177-3AD203B41FA5}">
                      <a16:colId xmlns:a16="http://schemas.microsoft.com/office/drawing/2014/main" val="62724130"/>
                    </a:ext>
                  </a:extLst>
                </a:gridCol>
                <a:gridCol w="5057430">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that are </a:t>
                      </a:r>
                      <a:r>
                        <a:rPr lang="en-GB" sz="2400" b="0" i="0" u="none" strike="noStrike" kern="1200" baseline="0" dirty="0">
                          <a:solidFill>
                            <a:schemeClr val="lt1"/>
                          </a:solidFill>
                          <a:latin typeface="Segoe Print" charset="0"/>
                          <a:ea typeface="Segoe Print" charset="0"/>
                          <a:cs typeface="Segoe Print" charset="0"/>
                        </a:rPr>
                        <a:t>NOT</a:t>
                      </a:r>
                      <a:r>
                        <a:rPr lang="en-GB" sz="2400" b="1" i="0" u="none" strike="noStrike" kern="1200" baseline="0" dirty="0">
                          <a:solidFill>
                            <a:schemeClr val="lt1"/>
                          </a:solidFill>
                          <a:latin typeface="Segoe Print" charset="0"/>
                          <a:ea typeface="Segoe Print" charset="0"/>
                          <a:cs typeface="Segoe Print" charset="0"/>
                        </a:rPr>
                        <a:t> helpful for self-harm?</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2783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1371603" y="329533"/>
            <a:ext cx="9448791"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Strategies for different areas</a:t>
            </a:r>
          </a:p>
        </p:txBody>
      </p:sp>
      <p:grpSp>
        <p:nvGrpSpPr>
          <p:cNvPr id="10" name="Group 9"/>
          <p:cNvGrpSpPr/>
          <p:nvPr/>
        </p:nvGrpSpPr>
        <p:grpSpPr>
          <a:xfrm>
            <a:off x="604435" y="1647467"/>
            <a:ext cx="10891970" cy="862481"/>
            <a:chOff x="644851" y="1812526"/>
            <a:chExt cx="10891970" cy="862481"/>
          </a:xfrm>
        </p:grpSpPr>
        <p:sp>
          <p:nvSpPr>
            <p:cNvPr id="8" name="Teardrop 7"/>
            <p:cNvSpPr/>
            <p:nvPr/>
          </p:nvSpPr>
          <p:spPr>
            <a:xfrm>
              <a:off x="644851" y="1814078"/>
              <a:ext cx="2042438" cy="86092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Triggers</a:t>
              </a:r>
            </a:p>
          </p:txBody>
        </p:sp>
        <p:sp>
          <p:nvSpPr>
            <p:cNvPr id="9" name="Rounded Rectangle 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Trying not to get into situations that trigger the experience </a:t>
              </a:r>
            </a:p>
          </p:txBody>
        </p:sp>
      </p:grpSp>
      <p:grpSp>
        <p:nvGrpSpPr>
          <p:cNvPr id="11" name="Group 10"/>
          <p:cNvGrpSpPr/>
          <p:nvPr/>
        </p:nvGrpSpPr>
        <p:grpSpPr>
          <a:xfrm>
            <a:off x="604435" y="2653492"/>
            <a:ext cx="10854892" cy="847759"/>
            <a:chOff x="681929" y="1812526"/>
            <a:chExt cx="10854892" cy="847759"/>
          </a:xfrm>
        </p:grpSpPr>
        <p:sp>
          <p:nvSpPr>
            <p:cNvPr id="12" name="Teardrop 11"/>
            <p:cNvSpPr/>
            <p:nvPr/>
          </p:nvSpPr>
          <p:spPr>
            <a:xfrm>
              <a:off x="681929" y="1814079"/>
              <a:ext cx="2005359" cy="846206"/>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Feelings</a:t>
              </a:r>
            </a:p>
          </p:txBody>
        </p:sp>
        <p:sp>
          <p:nvSpPr>
            <p:cNvPr id="13" name="Rounded Rectangle 12"/>
            <p:cNvSpPr/>
            <p:nvPr/>
          </p:nvSpPr>
          <p:spPr>
            <a:xfrm>
              <a:off x="2687288" y="1812526"/>
              <a:ext cx="8849533" cy="556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improve negative emotions and distressing physical symptoms</a:t>
              </a:r>
            </a:p>
          </p:txBody>
        </p:sp>
      </p:grpSp>
      <p:grpSp>
        <p:nvGrpSpPr>
          <p:cNvPr id="14" name="Group 13"/>
          <p:cNvGrpSpPr/>
          <p:nvPr/>
        </p:nvGrpSpPr>
        <p:grpSpPr>
          <a:xfrm>
            <a:off x="604435" y="3677549"/>
            <a:ext cx="10891970" cy="741608"/>
            <a:chOff x="644851" y="1812525"/>
            <a:chExt cx="10891970" cy="869458"/>
          </a:xfrm>
        </p:grpSpPr>
        <p:sp>
          <p:nvSpPr>
            <p:cNvPr id="15" name="Teardrop 14"/>
            <p:cNvSpPr/>
            <p:nvPr/>
          </p:nvSpPr>
          <p:spPr>
            <a:xfrm>
              <a:off x="644851" y="1814079"/>
              <a:ext cx="2042437" cy="86790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Thoughts</a:t>
              </a:r>
            </a:p>
          </p:txBody>
        </p:sp>
        <p:sp>
          <p:nvSpPr>
            <p:cNvPr id="16" name="Rounded Rectangle 15"/>
            <p:cNvSpPr/>
            <p:nvPr/>
          </p:nvSpPr>
          <p:spPr>
            <a:xfrm>
              <a:off x="2687288" y="1812525"/>
              <a:ext cx="8849533" cy="750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test out how realistic thoughts are in response to situations</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Behaviours</a:t>
              </a:r>
            </a:p>
          </p:txBody>
        </p:sp>
        <p:sp>
          <p:nvSpPr>
            <p:cNvPr id="19" name="Rounded Rectangle 1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change actions</a:t>
              </a:r>
            </a:p>
          </p:txBody>
        </p:sp>
      </p:grpSp>
    </p:spTree>
    <p:extLst>
      <p:ext uri="{BB962C8B-B14F-4D97-AF65-F5344CB8AC3E}">
        <p14:creationId xmlns:p14="http://schemas.microsoft.com/office/powerpoint/2010/main" val="46770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446021" y="522798"/>
            <a:ext cx="7255442" cy="280006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You need to make a decision about what strategies to use to help you with your self-harm. The nurse provides you with some tools to understand what strategies to use and you both decide together. </a:t>
            </a:r>
          </a:p>
        </p:txBody>
      </p:sp>
      <p:sp>
        <p:nvSpPr>
          <p:cNvPr id="3" name="Rectangle 2"/>
          <p:cNvSpPr/>
          <p:nvPr/>
        </p:nvSpPr>
        <p:spPr>
          <a:xfrm>
            <a:off x="4446021" y="4118248"/>
            <a:ext cx="7255442" cy="233839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session with the patient you want them to decide which strategies would be best to help them with their self-harm. Try completing this section of the workbook together</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8312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4</a:t>
            </a:r>
          </a:p>
        </p:txBody>
      </p:sp>
      <p:sp>
        <p:nvSpPr>
          <p:cNvPr id="7" name="Google Shape;67;p12"/>
          <p:cNvSpPr txBox="1">
            <a:spLocks/>
          </p:cNvSpPr>
          <p:nvPr/>
        </p:nvSpPr>
        <p:spPr>
          <a:xfrm>
            <a:off x="1717590" y="2969630"/>
            <a:ext cx="8242336"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rgbClr val="512275"/>
                </a:solidFill>
                <a:latin typeface="Segoe Print" charset="0"/>
                <a:ea typeface="Segoe Print" charset="0"/>
                <a:cs typeface="Segoe Print" charset="0"/>
              </a:rPr>
              <a:t>Working on TRIGGERS</a:t>
            </a:r>
          </a:p>
        </p:txBody>
      </p:sp>
    </p:spTree>
    <p:extLst>
      <p:ext uri="{BB962C8B-B14F-4D97-AF65-F5344CB8AC3E}">
        <p14:creationId xmlns:p14="http://schemas.microsoft.com/office/powerpoint/2010/main" val="100795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99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Triggers</a:t>
            </a:r>
          </a:p>
        </p:txBody>
      </p:sp>
      <p:sp>
        <p:nvSpPr>
          <p:cNvPr id="3" name="Rectangle 2"/>
          <p:cNvSpPr/>
          <p:nvPr/>
        </p:nvSpPr>
        <p:spPr>
          <a:xfrm>
            <a:off x="4360071" y="768667"/>
            <a:ext cx="7255442" cy="4449616"/>
          </a:xfrm>
          <a:prstGeom prst="rect">
            <a:avLst/>
          </a:prstGeom>
        </p:spPr>
        <p:txBody>
          <a:bodyPr wrap="square">
            <a:spAutoFit/>
          </a:bodyPr>
          <a:lstStyle/>
          <a:p>
            <a:pPr>
              <a:lnSpc>
                <a:spcPct val="150000"/>
              </a:lnSpc>
            </a:pPr>
            <a:r>
              <a:rPr lang="en-GB" sz="2400" dirty="0">
                <a:solidFill>
                  <a:srgbClr val="512275"/>
                </a:solidFill>
                <a:latin typeface="Verdana" panose="020B0604030504040204" pitchFamily="34" charset="0"/>
                <a:ea typeface="Verdana" panose="020B0604030504040204" pitchFamily="34" charset="0"/>
              </a:rPr>
              <a:t>There are many things that can build up in someone’s life that leads to them using self-harm as a way of coping.</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Y</a:t>
            </a:r>
            <a:r>
              <a:rPr lang="en-GB" sz="2400" dirty="0" err="1">
                <a:solidFill>
                  <a:srgbClr val="512275"/>
                </a:solidFill>
                <a:latin typeface="Verdana" panose="020B0604030504040204" pitchFamily="34" charset="0"/>
                <a:ea typeface="Verdana" panose="020B0604030504040204" pitchFamily="34" charset="0"/>
              </a:rPr>
              <a:t>ou</a:t>
            </a:r>
            <a:r>
              <a:rPr lang="en-GB" sz="2400" dirty="0">
                <a:solidFill>
                  <a:srgbClr val="512275"/>
                </a:solidFill>
                <a:latin typeface="Verdana" panose="020B0604030504040204" pitchFamily="34" charset="0"/>
                <a:ea typeface="Verdana" panose="020B0604030504040204" pitchFamily="34" charset="0"/>
              </a:rPr>
              <a:t> can support someone to recognise what their triggers for self-harm are and think about possible ways to manage them. This may involve </a:t>
            </a:r>
            <a:r>
              <a:rPr lang="en-GB" sz="2400" b="1" dirty="0">
                <a:solidFill>
                  <a:srgbClr val="512275"/>
                </a:solidFill>
                <a:latin typeface="Verdana" panose="020B0604030504040204" pitchFamily="34" charset="0"/>
                <a:ea typeface="Verdana" panose="020B0604030504040204" pitchFamily="34" charset="0"/>
              </a:rPr>
              <a:t>changing</a:t>
            </a:r>
            <a:r>
              <a:rPr lang="en-GB" sz="2400" dirty="0">
                <a:solidFill>
                  <a:srgbClr val="512275"/>
                </a:solidFill>
                <a:latin typeface="Verdana" panose="020B0604030504040204" pitchFamily="34" charset="0"/>
                <a:ea typeface="Verdana" panose="020B0604030504040204" pitchFamily="34" charset="0"/>
              </a:rPr>
              <a:t> or </a:t>
            </a:r>
            <a:r>
              <a:rPr lang="en-GB" sz="2400" b="1" dirty="0">
                <a:solidFill>
                  <a:srgbClr val="512275"/>
                </a:solidFill>
                <a:latin typeface="Verdana" panose="020B0604030504040204" pitchFamily="34" charset="0"/>
                <a:ea typeface="Verdana" panose="020B0604030504040204" pitchFamily="34" charset="0"/>
              </a:rPr>
              <a:t>avoiding</a:t>
            </a:r>
            <a:r>
              <a:rPr lang="en-GB" sz="2400" dirty="0">
                <a:solidFill>
                  <a:srgbClr val="512275"/>
                </a:solidFill>
                <a:latin typeface="Verdana" panose="020B0604030504040204" pitchFamily="34" charset="0"/>
                <a:ea typeface="Verdana" panose="020B0604030504040204" pitchFamily="34" charset="0"/>
              </a:rPr>
              <a:t> them.</a:t>
            </a:r>
            <a:endParaRPr lang="en-GB"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1396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198883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dirty="0">
                <a:solidFill>
                  <a:srgbClr val="512275"/>
                </a:solidFill>
                <a:latin typeface="Segoe Print" charset="0"/>
                <a:ea typeface="Segoe Print" charset="0"/>
                <a:cs typeface="Segoe Print" charset="0"/>
              </a:rPr>
              <a:t>Self-harm</a:t>
            </a:r>
          </a:p>
        </p:txBody>
      </p:sp>
      <p:sp>
        <p:nvSpPr>
          <p:cNvPr id="7" name="Content Placeholder 2"/>
          <p:cNvSpPr>
            <a:spLocks noGrp="1"/>
          </p:cNvSpPr>
          <p:nvPr>
            <p:ph idx="1"/>
          </p:nvPr>
        </p:nvSpPr>
        <p:spPr>
          <a:xfrm>
            <a:off x="4377723" y="1730553"/>
            <a:ext cx="7058604" cy="1856709"/>
          </a:xfrm>
        </p:spPr>
        <p:txBody>
          <a:bodyPr>
            <a:noAutofit/>
          </a:bodyPr>
          <a:lstStyle/>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Any act of </a:t>
            </a:r>
            <a:r>
              <a:rPr lang="en-GB" sz="2400" b="1" dirty="0">
                <a:solidFill>
                  <a:srgbClr val="512275"/>
                </a:solidFill>
                <a:latin typeface="Verdana" panose="020B0604030504040204" pitchFamily="34" charset="0"/>
                <a:ea typeface="Verdana" panose="020B0604030504040204" pitchFamily="34" charset="0"/>
              </a:rPr>
              <a:t>self‑poisoning </a:t>
            </a:r>
            <a:r>
              <a:rPr lang="en-GB" sz="2400" dirty="0">
                <a:solidFill>
                  <a:srgbClr val="512275"/>
                </a:solidFill>
                <a:latin typeface="Verdana" panose="020B0604030504040204" pitchFamily="34" charset="0"/>
                <a:ea typeface="Verdana" panose="020B0604030504040204" pitchFamily="34" charset="0"/>
              </a:rPr>
              <a:t>or </a:t>
            </a:r>
            <a:r>
              <a:rPr lang="en-GB" sz="2400" b="1" dirty="0">
                <a:solidFill>
                  <a:srgbClr val="512275"/>
                </a:solidFill>
                <a:latin typeface="Verdana" panose="020B0604030504040204" pitchFamily="34" charset="0"/>
                <a:ea typeface="Verdana" panose="020B0604030504040204" pitchFamily="34" charset="0"/>
              </a:rPr>
              <a:t>self‑injury </a:t>
            </a:r>
            <a:r>
              <a:rPr lang="en-GB" sz="2400" dirty="0">
                <a:solidFill>
                  <a:srgbClr val="512275"/>
                </a:solidFill>
                <a:latin typeface="Verdana" panose="020B0604030504040204" pitchFamily="34" charset="0"/>
                <a:ea typeface="Verdana" panose="020B0604030504040204" pitchFamily="34" charset="0"/>
              </a:rPr>
              <a:t>carried out by a person, </a:t>
            </a:r>
            <a:r>
              <a:rPr lang="en-GB" sz="2400" b="1" dirty="0">
                <a:solidFill>
                  <a:srgbClr val="512275"/>
                </a:solidFill>
                <a:latin typeface="Verdana" panose="020B0604030504040204" pitchFamily="34" charset="0"/>
                <a:ea typeface="Verdana" panose="020B0604030504040204" pitchFamily="34" charset="0"/>
              </a:rPr>
              <a:t>irrespective of their motivation</a:t>
            </a:r>
            <a:r>
              <a:rPr lang="en-GB" sz="2400" dirty="0">
                <a:solidFill>
                  <a:srgbClr val="512275"/>
                </a:solidFill>
                <a:latin typeface="Verdana" panose="020B0604030504040204" pitchFamily="34" charset="0"/>
                <a:ea typeface="Verdana" panose="020B0604030504040204" pitchFamily="34" charset="0"/>
              </a:rPr>
              <a:t>. </a:t>
            </a: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This commonly involves self‑poisoning with medication or self‑injury by cutting. (NICE, 2013) </a:t>
            </a:r>
          </a:p>
        </p:txBody>
      </p:sp>
    </p:spTree>
    <p:extLst>
      <p:ext uri="{BB962C8B-B14F-4D97-AF65-F5344CB8AC3E}">
        <p14:creationId xmlns:p14="http://schemas.microsoft.com/office/powerpoint/2010/main" val="209681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5</a:t>
            </a:r>
          </a:p>
        </p:txBody>
      </p:sp>
      <p:sp>
        <p:nvSpPr>
          <p:cNvPr id="7" name="Google Shape;67;p12"/>
          <p:cNvSpPr txBox="1">
            <a:spLocks/>
          </p:cNvSpPr>
          <p:nvPr/>
        </p:nvSpPr>
        <p:spPr>
          <a:xfrm>
            <a:off x="1717590" y="2969630"/>
            <a:ext cx="8242336"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6000" dirty="0">
                <a:solidFill>
                  <a:srgbClr val="512275"/>
                </a:solidFill>
                <a:latin typeface="Segoe Print" charset="0"/>
                <a:ea typeface="Segoe Print" charset="0"/>
                <a:cs typeface="Segoe Print" charset="0"/>
              </a:rPr>
              <a:t>Working on THOUGHTS</a:t>
            </a:r>
          </a:p>
        </p:txBody>
      </p:sp>
    </p:spTree>
    <p:extLst>
      <p:ext uri="{BB962C8B-B14F-4D97-AF65-F5344CB8AC3E}">
        <p14:creationId xmlns:p14="http://schemas.microsoft.com/office/powerpoint/2010/main" val="276822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811312"/>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endParaRPr lang="en-GB" sz="3200" b="1"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1980614799"/>
              </p:ext>
            </p:extLst>
          </p:nvPr>
        </p:nvGraphicFramePr>
        <p:xfrm>
          <a:off x="3785189" y="2229044"/>
          <a:ext cx="8176250" cy="3068445"/>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1186312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1322734"/>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p>
          <a:p>
            <a:pPr>
              <a:lnSpc>
                <a:spcPct val="150000"/>
              </a:lnSpc>
            </a:pPr>
            <a:r>
              <a:rPr lang="en-US" sz="2000" dirty="0">
                <a:solidFill>
                  <a:srgbClr val="512275"/>
                </a:solidFill>
                <a:latin typeface="Verdana" panose="020B0604030504040204" pitchFamily="34" charset="0"/>
                <a:ea typeface="Verdana" panose="020B0604030504040204" pitchFamily="34" charset="0"/>
              </a:rPr>
              <a:t>Thought to be tested: ‘I am a failure’</a:t>
            </a:r>
            <a:endParaRPr lang="en-GB" sz="3200"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2205771743"/>
              </p:ext>
            </p:extLst>
          </p:nvPr>
        </p:nvGraphicFramePr>
        <p:xfrm>
          <a:off x="3785189" y="2229044"/>
          <a:ext cx="8176250" cy="3129244"/>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Sometimes I hurt myself when I don’t want to</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I have a good relationship with my boyfriend</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I finished my apprenticeship even though it was difficult</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solidFill>
                            <a:srgbClr val="512275"/>
                          </a:solidFill>
                          <a:latin typeface="Verdana" panose="020B0604030504040204" pitchFamily="34" charset="0"/>
                          <a:ea typeface="Verdana" panose="020B0604030504040204" pitchFamily="34" charset="0"/>
                        </a:rPr>
                        <a:t>I have started learning new skills in my 1-2-1 sessions</a:t>
                      </a: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4221088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4524315"/>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Thought diaries</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Thought diaries are more detailed, but they use the same principles as the courtroom technique.</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The next slide shows how they are structured. </a:t>
            </a:r>
            <a:endParaRPr lang="en-GB"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721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extLst>
              <p:ext uri="{D42A27DB-BD31-4B8C-83A1-F6EECF244321}">
                <p14:modId xmlns:p14="http://schemas.microsoft.com/office/powerpoint/2010/main" val="85431192"/>
              </p:ext>
            </p:extLst>
          </p:nvPr>
        </p:nvGraphicFramePr>
        <p:xfrm>
          <a:off x="330989" y="1643596"/>
          <a:ext cx="11447723" cy="4927685"/>
        </p:xfrm>
        <a:graphic>
          <a:graphicData uri="http://schemas.openxmlformats.org/drawingml/2006/table">
            <a:tbl>
              <a:tblPr firstRow="1" bandRow="1">
                <a:tableStyleId>{3B4B98B0-60AC-42C2-AFA5-B58CD77FA1E5}</a:tableStyleId>
              </a:tblPr>
              <a:tblGrid>
                <a:gridCol w="11447723">
                  <a:extLst>
                    <a:ext uri="{9D8B030D-6E8A-4147-A177-3AD203B41FA5}">
                      <a16:colId xmlns:a16="http://schemas.microsoft.com/office/drawing/2014/main" val="3713640427"/>
                    </a:ext>
                  </a:extLst>
                </a:gridCol>
              </a:tblGrid>
              <a:tr h="479673">
                <a:tc>
                  <a:txBody>
                    <a:bodyPr/>
                    <a:lstStyle/>
                    <a:p>
                      <a:pPr algn="l"/>
                      <a:r>
                        <a:rPr lang="en-GB" sz="2000" dirty="0">
                          <a:solidFill>
                            <a:srgbClr val="512275"/>
                          </a:solidFill>
                          <a:latin typeface="Verdana" panose="020B0604030504040204" pitchFamily="34" charset="0"/>
                          <a:ea typeface="Verdana" panose="020B0604030504040204" pitchFamily="34" charset="0"/>
                        </a:rPr>
                        <a:t>1. Triggers:</a:t>
                      </a:r>
                      <a:r>
                        <a:rPr lang="en-GB" sz="2000" baseline="0" dirty="0">
                          <a:solidFill>
                            <a:srgbClr val="512275"/>
                          </a:solidFill>
                          <a:latin typeface="Verdana" panose="020B0604030504040204" pitchFamily="34" charset="0"/>
                          <a:ea typeface="Verdana" panose="020B0604030504040204" pitchFamily="34" charset="0"/>
                        </a:rPr>
                        <a:t> </a:t>
                      </a:r>
                      <a:r>
                        <a:rPr lang="en-GB" sz="2000" b="0" baseline="0" dirty="0">
                          <a:solidFill>
                            <a:srgbClr val="512275"/>
                          </a:solidFill>
                          <a:latin typeface="Verdana" panose="020B0604030504040204" pitchFamily="34" charset="0"/>
                          <a:ea typeface="Verdana" panose="020B0604030504040204" pitchFamily="34" charset="0"/>
                        </a:rPr>
                        <a:t>The situation you are in</a:t>
                      </a:r>
                      <a:endParaRPr lang="en-GB" sz="200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6684813"/>
                  </a:ext>
                </a:extLst>
              </a:tr>
              <a:tr h="6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rgbClr val="512275"/>
                          </a:solidFill>
                          <a:latin typeface="Verdana" panose="020B0604030504040204" pitchFamily="34" charset="0"/>
                          <a:ea typeface="Verdana" panose="020B0604030504040204" pitchFamily="34" charset="0"/>
                          <a:cs typeface="+mn-cs"/>
                        </a:rPr>
                        <a:t>2. Feelings: </a:t>
                      </a:r>
                      <a:r>
                        <a:rPr lang="en-GB" sz="20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533328656"/>
                  </a:ext>
                </a:extLst>
              </a:tr>
              <a:tr h="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512275"/>
                          </a:solidFill>
                          <a:latin typeface="Verdana" panose="020B0604030504040204" pitchFamily="34" charset="0"/>
                          <a:ea typeface="Verdana" panose="020B0604030504040204" pitchFamily="34" charset="0"/>
                        </a:rPr>
                        <a:t>3. </a:t>
                      </a:r>
                      <a:r>
                        <a:rPr lang="en-GB" sz="2000" b="1" kern="1200" dirty="0">
                          <a:solidFill>
                            <a:srgbClr val="512275"/>
                          </a:solidFill>
                          <a:latin typeface="Verdana" panose="020B0604030504040204" pitchFamily="34" charset="0"/>
                          <a:ea typeface="Verdana" panose="020B0604030504040204" pitchFamily="34" charset="0"/>
                          <a:cs typeface="+mn-cs"/>
                        </a:rPr>
                        <a:t>Thoughts: </a:t>
                      </a:r>
                      <a:r>
                        <a:rPr lang="en-GB" sz="2000" b="0" kern="1200" dirty="0">
                          <a:solidFill>
                            <a:srgbClr val="512275"/>
                          </a:solidFill>
                          <a:latin typeface="Verdana" panose="020B0604030504040204" pitchFamily="34" charset="0"/>
                          <a:ea typeface="Verdana" panose="020B0604030504040204" pitchFamily="34" charset="0"/>
                          <a:cs typeface="+mn-cs"/>
                        </a:rPr>
                        <a:t>Rate how much you believed each thought was true on a scale of 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    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867905">
                <a:tc>
                  <a:txBody>
                    <a:bodyPr/>
                    <a:lstStyle/>
                    <a:p>
                      <a:pPr algn="l"/>
                      <a:r>
                        <a:rPr lang="en-GB" sz="2000" b="1" dirty="0">
                          <a:solidFill>
                            <a:srgbClr val="512275"/>
                          </a:solidFill>
                          <a:latin typeface="Verdana" panose="020B0604030504040204" pitchFamily="34" charset="0"/>
                          <a:ea typeface="Verdana" panose="020B0604030504040204" pitchFamily="34" charset="0"/>
                        </a:rPr>
                        <a:t>4. Evidence</a:t>
                      </a:r>
                      <a:r>
                        <a:rPr lang="en-GB" sz="2000" b="1" baseline="0" dirty="0">
                          <a:solidFill>
                            <a:srgbClr val="512275"/>
                          </a:solidFill>
                          <a:latin typeface="Verdana" panose="020B0604030504040204" pitchFamily="34" charset="0"/>
                          <a:ea typeface="Verdana" panose="020B0604030504040204" pitchFamily="34" charset="0"/>
                        </a:rPr>
                        <a:t> for this thought: </a:t>
                      </a:r>
                      <a:r>
                        <a:rPr lang="en-GB" sz="2000" b="0" kern="1200" dirty="0">
                          <a:solidFill>
                            <a:srgbClr val="512275"/>
                          </a:solidFill>
                          <a:latin typeface="Verdana" panose="020B0604030504040204" pitchFamily="34" charset="0"/>
                          <a:ea typeface="Verdana" panose="020B0604030504040204" pitchFamily="34" charset="0"/>
                          <a:cs typeface="+mn-cs"/>
                        </a:rPr>
                        <a:t>Write only the factual evidence you have to support</a:t>
                      </a:r>
                    </a:p>
                    <a:p>
                      <a:pPr algn="l"/>
                      <a:r>
                        <a:rPr lang="en-GB" sz="2000" b="0" kern="1200" dirty="0">
                          <a:solidFill>
                            <a:srgbClr val="512275"/>
                          </a:solidFill>
                          <a:latin typeface="Verdana" panose="020B0604030504040204" pitchFamily="34" charset="0"/>
                          <a:ea typeface="Verdana" panose="020B0604030504040204" pitchFamily="34" charset="0"/>
                          <a:cs typeface="+mn-cs"/>
                        </a:rPr>
                        <a:t>    this thought.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371051616"/>
                  </a:ext>
                </a:extLst>
              </a:tr>
              <a:tr h="616316">
                <a:tc>
                  <a:txBody>
                    <a:bodyPr/>
                    <a:lstStyle/>
                    <a:p>
                      <a:pPr marL="0" algn="l" defTabSz="457200" rtl="0" eaLnBrk="1" latinLnBrk="0" hangingPunct="1"/>
                      <a:r>
                        <a:rPr lang="en-GB" sz="2000" b="1" dirty="0">
                          <a:solidFill>
                            <a:srgbClr val="512275"/>
                          </a:solidFill>
                          <a:latin typeface="Verdana" panose="020B0604030504040204" pitchFamily="34" charset="0"/>
                          <a:ea typeface="Verdana" panose="020B0604030504040204" pitchFamily="34" charset="0"/>
                        </a:rPr>
                        <a:t>5. Evidence against this thought</a:t>
                      </a:r>
                      <a:r>
                        <a:rPr lang="en-GB" sz="2000" b="1" kern="1200" dirty="0">
                          <a:solidFill>
                            <a:srgbClr val="512275"/>
                          </a:solidFill>
                          <a:latin typeface="Verdana" panose="020B0604030504040204" pitchFamily="34" charset="0"/>
                          <a:ea typeface="Verdana" panose="020B0604030504040204" pitchFamily="34" charset="0"/>
                          <a:cs typeface="+mn-cs"/>
                        </a:rPr>
                        <a:t>:</a:t>
                      </a:r>
                      <a:r>
                        <a:rPr lang="en-GB" sz="2000" b="0" kern="1200" dirty="0">
                          <a:solidFill>
                            <a:srgbClr val="512275"/>
                          </a:solidFill>
                          <a:latin typeface="Verdana" panose="020B0604030504040204" pitchFamily="34" charset="0"/>
                          <a:ea typeface="Verdana" panose="020B0604030504040204" pitchFamily="34" charset="0"/>
                          <a:cs typeface="+mn-cs"/>
                        </a:rPr>
                        <a:t> Write down evidence that is against this thought.</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5267186"/>
                  </a:ext>
                </a:extLst>
              </a:tr>
              <a:tr h="933515">
                <a:tc>
                  <a:txBody>
                    <a:bodyPr/>
                    <a:lstStyle/>
                    <a:p>
                      <a:pPr algn="l"/>
                      <a:r>
                        <a:rPr lang="en-GB" sz="2000" b="1" baseline="0" dirty="0">
                          <a:solidFill>
                            <a:srgbClr val="512275"/>
                          </a:solidFill>
                          <a:latin typeface="Verdana" panose="020B0604030504040204" pitchFamily="34" charset="0"/>
                          <a:ea typeface="Verdana" panose="020B0604030504040204" pitchFamily="34" charset="0"/>
                        </a:rPr>
                        <a:t>6. More balanced response: </a:t>
                      </a:r>
                      <a:r>
                        <a:rPr lang="en-GB" sz="2000" b="0" kern="1200" dirty="0">
                          <a:solidFill>
                            <a:srgbClr val="512275"/>
                          </a:solidFill>
                          <a:latin typeface="Verdana" panose="020B0604030504040204" pitchFamily="34" charset="0"/>
                          <a:ea typeface="Verdana" panose="020B0604030504040204" pitchFamily="34" charset="0"/>
                          <a:cs typeface="+mn-cs"/>
                        </a:rPr>
                        <a:t>Is there another way to explain the situation? Rate how</a:t>
                      </a:r>
                    </a:p>
                    <a:p>
                      <a:pPr algn="l"/>
                      <a:r>
                        <a:rPr lang="en-GB" sz="2000" b="0" kern="1200" dirty="0">
                          <a:solidFill>
                            <a:srgbClr val="512275"/>
                          </a:solidFill>
                          <a:latin typeface="Verdana" panose="020B0604030504040204" pitchFamily="34" charset="0"/>
                          <a:ea typeface="Verdana" panose="020B0604030504040204" pitchFamily="34" charset="0"/>
                          <a:cs typeface="+mn-cs"/>
                        </a:rPr>
                        <a:t>    much you believe the more balanced response on a scale of 0 to 100%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2592130218"/>
                  </a:ext>
                </a:extLst>
              </a:tr>
              <a:tr h="573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baseline="0" dirty="0">
                          <a:solidFill>
                            <a:srgbClr val="512275"/>
                          </a:solidFill>
                          <a:latin typeface="Verdana" panose="020B0604030504040204" pitchFamily="34" charset="0"/>
                          <a:ea typeface="Verdana" panose="020B0604030504040204" pitchFamily="34" charset="0"/>
                        </a:rPr>
                        <a:t>7. How do you feel now?</a:t>
                      </a:r>
                      <a:r>
                        <a:rPr lang="en-GB" sz="2000" b="0" kern="1200" dirty="0">
                          <a:solidFill>
                            <a:srgbClr val="512275"/>
                          </a:solidFill>
                          <a:latin typeface="Verdana" panose="020B0604030504040204" pitchFamily="34" charset="0"/>
                          <a:ea typeface="Verdana" panose="020B0604030504040204" pitchFamily="34" charset="0"/>
                          <a:cs typeface="+mn-cs"/>
                        </a:rPr>
                        <a:t> Rate each of these feelings on a scale of 0 to 100%</a:t>
                      </a:r>
                      <a:endParaRPr lang="en-GB" sz="2000" b="1" baseline="0" dirty="0">
                        <a:solidFill>
                          <a:srgbClr val="512275"/>
                        </a:solidFill>
                        <a:latin typeface="Verdana" panose="020B0604030504040204" pitchFamily="34" charset="0"/>
                        <a:ea typeface="Verdana" panose="020B0604030504040204" pitchFamily="34" charset="0"/>
                      </a:endParaRP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512275"/>
                </a:solidFill>
                <a:latin typeface="Segoe Print" charset="0"/>
                <a:ea typeface="Segoe Print" charset="0"/>
                <a:cs typeface="Segoe Print" charset="0"/>
              </a:rPr>
              <a:t>Identifying problematic thoughts </a:t>
            </a:r>
            <a:r>
              <a:rPr lang="mr-IN" sz="3600" dirty="0">
                <a:solidFill>
                  <a:srgbClr val="512275"/>
                </a:solidFill>
                <a:latin typeface="Segoe Print" charset="0"/>
                <a:ea typeface="Segoe Print" charset="0"/>
                <a:cs typeface="Segoe Print" charset="0"/>
              </a:rPr>
              <a:t>–</a:t>
            </a:r>
            <a:r>
              <a:rPr lang="en-GB" sz="3600" dirty="0">
                <a:solidFill>
                  <a:srgbClr val="512275"/>
                </a:solidFill>
                <a:latin typeface="Segoe Print" charset="0"/>
                <a:ea typeface="Segoe Print" charset="0"/>
                <a:cs typeface="Segoe Print" charset="0"/>
              </a:rPr>
              <a:t> Thought diary</a:t>
            </a:r>
          </a:p>
        </p:txBody>
      </p:sp>
    </p:spTree>
    <p:extLst>
      <p:ext uri="{BB962C8B-B14F-4D97-AF65-F5344CB8AC3E}">
        <p14:creationId xmlns:p14="http://schemas.microsoft.com/office/powerpoint/2010/main" val="1855157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311798" y="134060"/>
            <a:ext cx="11568403" cy="6938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512275"/>
                </a:solidFill>
                <a:latin typeface="Segoe Print" charset="0"/>
                <a:ea typeface="Segoe Print" charset="0"/>
                <a:cs typeface="Segoe Print" charset="0"/>
              </a:rPr>
              <a:t>Thought Diary Example</a:t>
            </a:r>
            <a:endParaRPr lang="en-GB" sz="3200" dirty="0">
              <a:solidFill>
                <a:srgbClr val="512275"/>
              </a:solidFill>
              <a:latin typeface="Segoe Print" charset="0"/>
              <a:ea typeface="Segoe Print" charset="0"/>
              <a:cs typeface="Segoe Print"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839757639"/>
              </p:ext>
            </p:extLst>
          </p:nvPr>
        </p:nvGraphicFramePr>
        <p:xfrm>
          <a:off x="222266" y="657122"/>
          <a:ext cx="11747466" cy="6203146"/>
        </p:xfrm>
        <a:graphic>
          <a:graphicData uri="http://schemas.openxmlformats.org/drawingml/2006/table">
            <a:tbl>
              <a:tblPr firstRow="1" bandRow="1">
                <a:tableStyleId>{3B4B98B0-60AC-42C2-AFA5-B58CD77FA1E5}</a:tableStyleId>
              </a:tblPr>
              <a:tblGrid>
                <a:gridCol w="5682588">
                  <a:extLst>
                    <a:ext uri="{9D8B030D-6E8A-4147-A177-3AD203B41FA5}">
                      <a16:colId xmlns:a16="http://schemas.microsoft.com/office/drawing/2014/main" val="3713640427"/>
                    </a:ext>
                  </a:extLst>
                </a:gridCol>
                <a:gridCol w="6064878">
                  <a:extLst>
                    <a:ext uri="{9D8B030D-6E8A-4147-A177-3AD203B41FA5}">
                      <a16:colId xmlns:a16="http://schemas.microsoft.com/office/drawing/2014/main" val="35515756"/>
                    </a:ext>
                  </a:extLst>
                </a:gridCol>
              </a:tblGrid>
              <a:tr h="816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512275"/>
                          </a:solidFill>
                          <a:latin typeface="Verdana" panose="020B0604030504040204" pitchFamily="34" charset="0"/>
                          <a:ea typeface="Verdana" panose="020B0604030504040204" pitchFamily="34" charset="0"/>
                        </a:rPr>
                        <a:t>Triggers</a:t>
                      </a:r>
                      <a:r>
                        <a:rPr lang="en-GB" sz="1400" b="0" kern="1200" dirty="0">
                          <a:solidFill>
                            <a:srgbClr val="512275"/>
                          </a:solidFill>
                          <a:latin typeface="Verdana" panose="020B0604030504040204" pitchFamily="34" charset="0"/>
                          <a:ea typeface="Verdana" panose="020B0604030504040204" pitchFamily="34" charset="0"/>
                          <a:cs typeface="+mn-cs"/>
                        </a:rPr>
                        <a:t>	</a:t>
                      </a:r>
                    </a:p>
                  </a:txBody>
                  <a:tcPr>
                    <a:lnR w="12700" cap="flat" cmpd="sng" algn="ctr">
                      <a:solidFill>
                        <a:srgbClr val="512275"/>
                      </a:solidFill>
                      <a:prstDash val="solid"/>
                      <a:round/>
                      <a:headEnd type="none" w="med" len="med"/>
                      <a:tailEnd type="none" w="med" len="med"/>
                    </a:ln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At my boyfriend’s house on Sunday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Had an argument about staying the night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He wanted me to leave and I felt rejected</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136684813"/>
                  </a:ext>
                </a:extLst>
              </a:tr>
              <a:tr h="929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512275"/>
                          </a:solidFill>
                          <a:latin typeface="Verdana" panose="020B0604030504040204" pitchFamily="34" charset="0"/>
                          <a:ea typeface="Verdana" panose="020B0604030504040204" pitchFamily="34" charset="0"/>
                          <a:cs typeface="+mn-cs"/>
                        </a:rPr>
                        <a:t>F</a:t>
                      </a:r>
                      <a:r>
                        <a:rPr lang="en-GB" sz="1400" b="1" kern="1200" dirty="0" err="1">
                          <a:solidFill>
                            <a:srgbClr val="512275"/>
                          </a:solidFill>
                          <a:latin typeface="Verdana" panose="020B0604030504040204" pitchFamily="34" charset="0"/>
                          <a:ea typeface="Verdana" panose="020B0604030504040204" pitchFamily="34" charset="0"/>
                          <a:cs typeface="+mn-cs"/>
                        </a:rPr>
                        <a:t>eelings</a:t>
                      </a:r>
                      <a:endParaRPr lang="en-GB" sz="1400" b="1" kern="1200" dirty="0">
                        <a:solidFill>
                          <a:srgbClr val="512275"/>
                        </a:solidFill>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distressing each of these feelings were on a scale of 0-100%</a:t>
                      </a:r>
                    </a:p>
                  </a:txBody>
                  <a:tcPr>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50" b="0" kern="1200" dirty="0">
                          <a:solidFill>
                            <a:srgbClr val="512275"/>
                          </a:solidFill>
                          <a:latin typeface="Verdana" panose="020B0604030504040204" pitchFamily="34" charset="0"/>
                          <a:ea typeface="Verdana" panose="020B0604030504040204" pitchFamily="34" charset="0"/>
                          <a:cs typeface="+mn-cs"/>
                        </a:rPr>
                        <a:t>Nauseous 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P</a:t>
                      </a:r>
                      <a:r>
                        <a:rPr lang="en-GB" sz="1350" b="0" kern="1200" dirty="0" err="1">
                          <a:solidFill>
                            <a:srgbClr val="512275"/>
                          </a:solidFill>
                          <a:latin typeface="Verdana" panose="020B0604030504040204" pitchFamily="34" charset="0"/>
                          <a:ea typeface="Verdana" panose="020B0604030504040204" pitchFamily="34" charset="0"/>
                          <a:cs typeface="+mn-cs"/>
                        </a:rPr>
                        <a:t>anicky</a:t>
                      </a:r>
                      <a:r>
                        <a:rPr lang="en-GB" sz="1350" b="0" kern="1200" dirty="0">
                          <a:solidFill>
                            <a:srgbClr val="512275"/>
                          </a:solidFill>
                          <a:latin typeface="Verdana" panose="020B0604030504040204" pitchFamily="34" charset="0"/>
                          <a:ea typeface="Verdana" panose="020B0604030504040204" pitchFamily="34" charset="0"/>
                          <a:cs typeface="+mn-cs"/>
                        </a:rPr>
                        <a:t> 90%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a:t>
                      </a:r>
                      <a:r>
                        <a:rPr lang="en-GB" sz="1350" b="0" kern="1200" dirty="0">
                          <a:solidFill>
                            <a:srgbClr val="512275"/>
                          </a:solidFill>
                          <a:latin typeface="Verdana" panose="020B0604030504040204" pitchFamily="34" charset="0"/>
                          <a:ea typeface="Verdana" panose="020B0604030504040204" pitchFamily="34" charset="0"/>
                          <a:cs typeface="+mn-cs"/>
                        </a:rPr>
                        <a:t>cared 95%</a:t>
                      </a:r>
                    </a:p>
                  </a:txBody>
                  <a:tcPr>
                    <a:lnL w="12700" cap="flat" cmpd="sng" algn="ctr">
                      <a:solidFill>
                        <a:srgbClr val="512275"/>
                      </a:solidFill>
                      <a:prstDash val="solid"/>
                      <a:round/>
                      <a:headEnd type="none" w="med" len="med"/>
                      <a:tailEnd type="none" w="med" len="med"/>
                    </a:lnL>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005076358"/>
                  </a:ext>
                </a:extLst>
              </a:tr>
              <a:tr h="11158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Thoughts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much you believed each thought was true on a scale of 0-100%</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50" b="0" kern="1200" dirty="0">
                          <a:solidFill>
                            <a:srgbClr val="512275"/>
                          </a:solidFill>
                          <a:latin typeface="Verdana" panose="020B0604030504040204" pitchFamily="34" charset="0"/>
                          <a:ea typeface="Verdana" panose="020B0604030504040204" pitchFamily="34" charset="0"/>
                          <a:cs typeface="+mn-cs"/>
                        </a:rPr>
                        <a:t>He doesn’t really love me 90%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He’s just going to leave me (95%)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I’m so useless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can’t cope with these feelings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rgbClr val="512275"/>
                          </a:solidFill>
                          <a:latin typeface="Verdana" panose="020B0604030504040204" pitchFamily="34" charset="0"/>
                          <a:ea typeface="Verdana" panose="020B0604030504040204" pitchFamily="34" charset="0"/>
                          <a:cs typeface="+mn-cs"/>
                        </a:rPr>
                        <a:t>I am a failure (100%)</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3328656"/>
                  </a:ext>
                </a:extLst>
              </a:tr>
              <a:tr h="6747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Evidence for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C</a:t>
                      </a:r>
                      <a:r>
                        <a:rPr lang="en-GB" sz="1400" b="0" kern="1200" dirty="0" err="1">
                          <a:solidFill>
                            <a:srgbClr val="512275"/>
                          </a:solidFill>
                          <a:latin typeface="Verdana" panose="020B0604030504040204" pitchFamily="34" charset="0"/>
                          <a:ea typeface="Verdana" panose="020B0604030504040204" pitchFamily="34" charset="0"/>
                          <a:cs typeface="+mn-cs"/>
                        </a:rPr>
                        <a:t>ircle</a:t>
                      </a:r>
                      <a:r>
                        <a:rPr lang="en-GB" sz="1400" b="0" kern="1200" dirty="0">
                          <a:solidFill>
                            <a:srgbClr val="512275"/>
                          </a:solidFill>
                          <a:latin typeface="Verdana" panose="020B0604030504040204" pitchFamily="34" charset="0"/>
                          <a:ea typeface="Verdana" panose="020B0604030504040204" pitchFamily="34" charset="0"/>
                          <a:cs typeface="+mn-cs"/>
                        </a:rPr>
                        <a:t> the thought you want to test from above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W</a:t>
                      </a:r>
                      <a:r>
                        <a:rPr lang="en-GB" sz="1400" b="0" kern="1200" dirty="0">
                          <a:solidFill>
                            <a:srgbClr val="512275"/>
                          </a:solidFill>
                          <a:latin typeface="Verdana" panose="020B0604030504040204" pitchFamily="34" charset="0"/>
                          <a:ea typeface="Verdana" panose="020B0604030504040204" pitchFamily="34" charset="0"/>
                          <a:cs typeface="+mn-cs"/>
                        </a:rPr>
                        <a:t>rite any factual evidence you have to support this thought</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a:t>
                      </a:r>
                      <a:r>
                        <a:rPr lang="en-GB" sz="1350" b="0" kern="1200" dirty="0" err="1">
                          <a:solidFill>
                            <a:srgbClr val="512275"/>
                          </a:solidFill>
                          <a:latin typeface="Verdana" panose="020B0604030504040204" pitchFamily="34" charset="0"/>
                          <a:ea typeface="Verdana" panose="020B0604030504040204" pitchFamily="34" charset="0"/>
                          <a:cs typeface="+mn-cs"/>
                        </a:rPr>
                        <a:t>ometimes</a:t>
                      </a:r>
                      <a:r>
                        <a:rPr lang="en-GB" sz="1350" b="0" kern="1200" dirty="0">
                          <a:solidFill>
                            <a:srgbClr val="512275"/>
                          </a:solidFill>
                          <a:latin typeface="Verdana" panose="020B0604030504040204" pitchFamily="34" charset="0"/>
                          <a:ea typeface="Verdana" panose="020B0604030504040204" pitchFamily="34" charset="0"/>
                          <a:cs typeface="+mn-cs"/>
                        </a:rPr>
                        <a:t> I hurt myself when I don’t want to</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4083695880"/>
                  </a:ext>
                </a:extLst>
              </a:tr>
              <a:tr h="7307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rgbClr val="512275"/>
                          </a:solidFill>
                          <a:latin typeface="Verdana" panose="020B0604030504040204" pitchFamily="34" charset="0"/>
                          <a:ea typeface="Verdana" panose="020B0604030504040204" pitchFamily="34" charset="0"/>
                          <a:cs typeface="+mn-cs"/>
                        </a:rPr>
                        <a:t>Evidence against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I</a:t>
                      </a:r>
                      <a:r>
                        <a:rPr lang="en-GB" sz="1400" b="0" kern="1200" dirty="0">
                          <a:solidFill>
                            <a:srgbClr val="512275"/>
                          </a:solidFill>
                          <a:latin typeface="Verdana" panose="020B0604030504040204" pitchFamily="34" charset="0"/>
                          <a:ea typeface="Verdana" panose="020B0604030504040204" pitchFamily="34" charset="0"/>
                          <a:cs typeface="+mn-cs"/>
                        </a:rPr>
                        <a:t>s there any evidence this thought is not true?</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have a good relationship with my boyfriend and we have been together a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finished my apprenticeship even though it was hard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started learning new skills in my 1-2-1s</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647443">
                <a:tc>
                  <a:txBody>
                    <a:bodyPr/>
                    <a:lstStyle/>
                    <a:p>
                      <a:r>
                        <a:rPr lang="en-GB" sz="1400" b="1" baseline="0" dirty="0">
                          <a:solidFill>
                            <a:srgbClr val="512275"/>
                          </a:solidFill>
                          <a:latin typeface="Verdana" panose="020B0604030504040204" pitchFamily="34" charset="0"/>
                          <a:ea typeface="Verdana" panose="020B0604030504040204" pitchFamily="34" charset="0"/>
                        </a:rPr>
                        <a:t>More balance response</a:t>
                      </a:r>
                    </a:p>
                    <a:p>
                      <a:r>
                        <a:rPr lang="en-US" sz="1400" b="0" kern="1200" baseline="0" dirty="0">
                          <a:solidFill>
                            <a:srgbClr val="512275"/>
                          </a:solidFill>
                          <a:latin typeface="Verdana" panose="020B0604030504040204" pitchFamily="34" charset="0"/>
                          <a:ea typeface="Verdana" panose="020B0604030504040204" pitchFamily="34" charset="0"/>
                          <a:cs typeface="+mn-cs"/>
                        </a:rPr>
                        <a:t>I</a:t>
                      </a:r>
                      <a:r>
                        <a:rPr lang="en-GB" sz="1400" b="0" kern="1200" baseline="0" dirty="0">
                          <a:solidFill>
                            <a:srgbClr val="512275"/>
                          </a:solidFill>
                          <a:latin typeface="Verdana" panose="020B0604030504040204" pitchFamily="34" charset="0"/>
                          <a:ea typeface="Verdana" panose="020B0604030504040204" pitchFamily="34" charset="0"/>
                          <a:cs typeface="+mn-cs"/>
                        </a:rPr>
                        <a:t>s there another way to explain the situation?</a:t>
                      </a:r>
                    </a:p>
                    <a:p>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how much you believe the more balance thought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might not be a failure as I have achieved some things in my life 65%</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110386043"/>
                  </a:ext>
                </a:extLst>
              </a:tr>
              <a:tr h="55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baseline="0" dirty="0">
                          <a:solidFill>
                            <a:srgbClr val="512275"/>
                          </a:solidFill>
                          <a:latin typeface="Verdana" panose="020B0604030504040204" pitchFamily="34" charset="0"/>
                          <a:ea typeface="Verdana" panose="020B0604030504040204" pitchFamily="34" charset="0"/>
                        </a:rPr>
                        <a:t>How do you feel now?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each feeling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solidFill>
                      <a:schemeClr val="accent6">
                        <a:lumMod val="40000"/>
                        <a:lumOff val="60000"/>
                      </a:schemeClr>
                    </a:solidFill>
                  </a:tcPr>
                </a:tc>
                <a:tc>
                  <a:txBody>
                    <a:bodyPr/>
                    <a:lstStyle/>
                    <a:p>
                      <a:r>
                        <a:rPr lang="en-GB" sz="1350" b="0" i="0" u="none" strike="noStrike" kern="1200" baseline="0" dirty="0">
                          <a:solidFill>
                            <a:srgbClr val="512275"/>
                          </a:solidFill>
                          <a:latin typeface="Verdana" panose="020B0604030504040204" pitchFamily="34" charset="0"/>
                          <a:ea typeface="Verdana" panose="020B0604030504040204" pitchFamily="34" charset="0"/>
                          <a:cs typeface="+mn-cs"/>
                        </a:rPr>
                        <a:t>Calmer 75%</a:t>
                      </a:r>
                    </a:p>
                    <a:p>
                      <a:r>
                        <a:rPr lang="en-US" sz="1350" b="0" i="0" u="none" strike="noStrike" kern="1200" baseline="0" dirty="0">
                          <a:solidFill>
                            <a:srgbClr val="512275"/>
                          </a:solidFill>
                          <a:latin typeface="Verdana" panose="020B0604030504040204" pitchFamily="34" charset="0"/>
                          <a:ea typeface="Verdana" panose="020B0604030504040204" pitchFamily="34" charset="0"/>
                          <a:cs typeface="+mn-cs"/>
                        </a:rPr>
                        <a:t>H</a:t>
                      </a:r>
                      <a:r>
                        <a:rPr lang="en-GB" sz="1350" b="0" i="0" u="none" strike="noStrike" kern="1200" baseline="0" dirty="0" err="1">
                          <a:solidFill>
                            <a:srgbClr val="512275"/>
                          </a:solidFill>
                          <a:latin typeface="Verdana" panose="020B0604030504040204" pitchFamily="34" charset="0"/>
                          <a:ea typeface="Verdana" panose="020B0604030504040204" pitchFamily="34" charset="0"/>
                          <a:cs typeface="+mn-cs"/>
                        </a:rPr>
                        <a:t>appier</a:t>
                      </a:r>
                      <a:r>
                        <a:rPr lang="en-GB" sz="1350" b="0" i="0" u="none" strike="noStrike" kern="1200" baseline="0" dirty="0">
                          <a:solidFill>
                            <a:srgbClr val="512275"/>
                          </a:solidFill>
                          <a:latin typeface="Verdana" panose="020B0604030504040204" pitchFamily="34" charset="0"/>
                          <a:ea typeface="Verdana" panose="020B0604030504040204" pitchFamily="34" charset="0"/>
                          <a:cs typeface="+mn-cs"/>
                        </a:rPr>
                        <a:t> 35%</a:t>
                      </a:r>
                    </a:p>
                    <a:p>
                      <a:r>
                        <a:rPr lang="en-GB" sz="1350" b="0" i="0" u="none" strike="noStrike" kern="1200" baseline="0" dirty="0">
                          <a:solidFill>
                            <a:srgbClr val="512275"/>
                          </a:solidFill>
                          <a:latin typeface="Verdana" panose="020B0604030504040204" pitchFamily="34" charset="0"/>
                          <a:ea typeface="Verdana" panose="020B0604030504040204" pitchFamily="34" charset="0"/>
                          <a:cs typeface="+mn-cs"/>
                        </a:rPr>
                        <a:t> </a:t>
                      </a:r>
                      <a:r>
                        <a:rPr lang="en-GB" sz="1350" b="0" i="0" u="none" strike="noStrike" kern="1200" baseline="0" dirty="0">
                          <a:solidFill>
                            <a:srgbClr val="512275"/>
                          </a:solidFill>
                          <a:latin typeface="+mn-lt"/>
                          <a:ea typeface="+mn-ea"/>
                          <a:cs typeface="+mn-cs"/>
                        </a:rPr>
                        <a:t>	</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Tree>
    <p:extLst>
      <p:ext uri="{BB962C8B-B14F-4D97-AF65-F5344CB8AC3E}">
        <p14:creationId xmlns:p14="http://schemas.microsoft.com/office/powerpoint/2010/main" val="312376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446021" y="522798"/>
            <a:ext cx="7255442"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You are struggling to complete a thought diary but you have an example in mind of the thought </a:t>
            </a:r>
            <a:r>
              <a:rPr lang="en-GB" sz="2000" b="1" dirty="0">
                <a:solidFill>
                  <a:srgbClr val="512275"/>
                </a:solidFill>
                <a:latin typeface="Verdana" panose="020B0604030504040204" pitchFamily="34" charset="0"/>
                <a:ea typeface="Verdana" panose="020B0604030504040204" pitchFamily="34" charset="0"/>
              </a:rPr>
              <a:t>‘I can’t cope with anything’ </a:t>
            </a:r>
            <a:r>
              <a:rPr lang="en-GB" sz="2000" dirty="0">
                <a:solidFill>
                  <a:srgbClr val="512275"/>
                </a:solidFill>
                <a:latin typeface="Verdana" panose="020B0604030504040204" pitchFamily="34" charset="0"/>
                <a:ea typeface="Verdana" panose="020B0604030504040204" pitchFamily="34" charset="0"/>
              </a:rPr>
              <a:t>which keeps coming up when you are feeling low. </a:t>
            </a:r>
          </a:p>
        </p:txBody>
      </p:sp>
      <p:sp>
        <p:nvSpPr>
          <p:cNvPr id="3" name="Rectangle 2"/>
          <p:cNvSpPr/>
          <p:nvPr/>
        </p:nvSpPr>
        <p:spPr>
          <a:xfrm>
            <a:off x="4446021" y="3491574"/>
            <a:ext cx="7255442" cy="286232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patient to show them how to use their thought diary. They are struggling to complete it so you have offered to do an example together. Ask them about a recent thought they have had and would like to focus on and fill it in together.</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7342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6</a:t>
            </a:r>
          </a:p>
        </p:txBody>
      </p:sp>
      <p:sp>
        <p:nvSpPr>
          <p:cNvPr id="7" name="Google Shape;67;p12"/>
          <p:cNvSpPr txBox="1">
            <a:spLocks/>
          </p:cNvSpPr>
          <p:nvPr/>
        </p:nvSpPr>
        <p:spPr>
          <a:xfrm>
            <a:off x="3051044" y="29696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512275"/>
                </a:solidFill>
                <a:latin typeface="Segoe Print" charset="0"/>
                <a:ea typeface="Segoe Print" charset="0"/>
                <a:cs typeface="Segoe Print" charset="0"/>
              </a:rPr>
              <a:t>Working on FEELINGS</a:t>
            </a:r>
            <a:endParaRPr lang="en-GB" sz="6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58000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482087" y="667957"/>
            <a:ext cx="2416153"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Feelings</a:t>
            </a:r>
          </a:p>
        </p:txBody>
      </p:sp>
      <p:sp>
        <p:nvSpPr>
          <p:cNvPr id="3" name="Rectangle 2"/>
          <p:cNvSpPr/>
          <p:nvPr/>
        </p:nvSpPr>
        <p:spPr>
          <a:xfrm>
            <a:off x="4346699" y="1299216"/>
            <a:ext cx="7255442" cy="4708981"/>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Self-harm is often preceded by an overwhelming and distressing emotion.</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At the time, the emotion feels </a:t>
            </a:r>
            <a:r>
              <a:rPr lang="en-US" sz="2000" b="1" dirty="0">
                <a:solidFill>
                  <a:srgbClr val="512275"/>
                </a:solidFill>
                <a:latin typeface="Verdana" panose="020B0604030504040204" pitchFamily="34" charset="0"/>
                <a:ea typeface="Verdana" panose="020B0604030504040204" pitchFamily="34" charset="0"/>
              </a:rPr>
              <a:t>intolerable</a:t>
            </a:r>
            <a:r>
              <a:rPr lang="en-US" sz="2000" dirty="0">
                <a:solidFill>
                  <a:srgbClr val="512275"/>
                </a:solidFill>
                <a:latin typeface="Verdana" panose="020B0604030504040204" pitchFamily="34" charset="0"/>
                <a:ea typeface="Verdana" panose="020B0604030504040204" pitchFamily="34" charset="0"/>
              </a:rPr>
              <a:t> and often the person will self-harm to either relieve or escape from that feeling.</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By working directly on the feelings, someone may be able to learn to tolerate their upsetting feelings instead of hurting themselves.</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6109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482087" y="667957"/>
            <a:ext cx="2416153"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Feelings</a:t>
            </a:r>
          </a:p>
        </p:txBody>
      </p:sp>
      <p:sp>
        <p:nvSpPr>
          <p:cNvPr id="3" name="Rectangle 2"/>
          <p:cNvSpPr/>
          <p:nvPr/>
        </p:nvSpPr>
        <p:spPr>
          <a:xfrm>
            <a:off x="4384088" y="667957"/>
            <a:ext cx="7255442" cy="7299499"/>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Diaphragmatic breathing</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First, check if you are breathing correctly. Place one hand on your abdomen and one on your check. Inhale and exhale.</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If you are breathing correctly your abdomen (not your chest) should rise and fall.</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1864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35888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Our own behaviour</a:t>
            </a:r>
          </a:p>
        </p:txBody>
      </p:sp>
      <p:sp>
        <p:nvSpPr>
          <p:cNvPr id="7" name="Content Placeholder 2"/>
          <p:cNvSpPr>
            <a:spLocks noGrp="1"/>
          </p:cNvSpPr>
          <p:nvPr>
            <p:ph idx="1"/>
          </p:nvPr>
        </p:nvSpPr>
        <p:spPr>
          <a:xfrm>
            <a:off x="4377723" y="1248596"/>
            <a:ext cx="7058604" cy="1856709"/>
          </a:xfrm>
        </p:spPr>
        <p:txBody>
          <a:bodyPr>
            <a:noAutofit/>
          </a:bodyPr>
          <a:lstStyle/>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Do any of us do things that might not be helpful to our longer term goals?</a:t>
            </a:r>
          </a:p>
          <a:p>
            <a:pPr marL="0" indent="0">
              <a:lnSpc>
                <a:spcPct val="100000"/>
              </a:lnSpc>
              <a:buNone/>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Why do we do it?</a:t>
            </a:r>
          </a:p>
          <a:p>
            <a:pPr marL="0" indent="0">
              <a:lnSpc>
                <a:spcPct val="100000"/>
              </a:lnSpc>
              <a:buNone/>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Why don’t we stop?</a:t>
            </a:r>
          </a:p>
          <a:p>
            <a:pPr marL="0" indent="0">
              <a:lnSpc>
                <a:spcPct val="100000"/>
              </a:lnSpc>
              <a:buNone/>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What would help us change this behaviour?</a:t>
            </a: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0901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482087" y="667957"/>
            <a:ext cx="2416153"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Feelings</a:t>
            </a:r>
          </a:p>
        </p:txBody>
      </p:sp>
      <p:sp>
        <p:nvSpPr>
          <p:cNvPr id="3" name="Rectangle 2"/>
          <p:cNvSpPr/>
          <p:nvPr/>
        </p:nvSpPr>
        <p:spPr>
          <a:xfrm>
            <a:off x="4384088" y="359038"/>
            <a:ext cx="7255442" cy="8961492"/>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Differential muscle relaxation (</a:t>
            </a:r>
            <a:r>
              <a:rPr lang="en-US" sz="3200" b="1" dirty="0" err="1">
                <a:solidFill>
                  <a:srgbClr val="512275"/>
                </a:solidFill>
                <a:latin typeface="Verdana" panose="020B0604030504040204" pitchFamily="34" charset="0"/>
                <a:ea typeface="Verdana" panose="020B0604030504040204" pitchFamily="34" charset="0"/>
              </a:rPr>
              <a:t>DMR</a:t>
            </a:r>
            <a:r>
              <a:rPr lang="en-US" sz="3200" b="1" dirty="0">
                <a:solidFill>
                  <a:srgbClr val="512275"/>
                </a:solidFill>
                <a:latin typeface="Verdana" panose="020B0604030504040204" pitchFamily="34" charset="0"/>
                <a:ea typeface="Verdana" panose="020B0604030504040204" pitchFamily="34" charset="0"/>
              </a:rPr>
              <a:t>)</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Systematically tensing (contracting) groups of muscles and then rapidly releasing.</a:t>
            </a:r>
          </a:p>
          <a:p>
            <a:pPr>
              <a:lnSpc>
                <a:spcPct val="150000"/>
              </a:lnSpc>
            </a:pPr>
            <a:r>
              <a:rPr lang="en-US" sz="2000" dirty="0">
                <a:solidFill>
                  <a:srgbClr val="512275"/>
                </a:solidFill>
                <a:latin typeface="Verdana" panose="020B0604030504040204" pitchFamily="34" charset="0"/>
                <a:ea typeface="Verdana" panose="020B0604030504040204" pitchFamily="34" charset="0"/>
              </a:rPr>
              <a:t>When you let go, you should notice the difference.</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Check whether someone has any physical problems or areas they would prefer to skip (e.g. bad back).</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b="1" dirty="0" err="1">
                <a:solidFill>
                  <a:srgbClr val="512275"/>
                </a:solidFill>
                <a:latin typeface="Verdana" panose="020B0604030504040204" pitchFamily="34" charset="0"/>
                <a:ea typeface="Verdana" panose="020B0604030504040204" pitchFamily="34" charset="0"/>
              </a:rPr>
              <a:t>Practise</a:t>
            </a:r>
            <a:r>
              <a:rPr lang="en-US" sz="2000" b="1" dirty="0">
                <a:solidFill>
                  <a:srgbClr val="512275"/>
                </a:solidFill>
                <a:latin typeface="Verdana" panose="020B0604030504040204" pitchFamily="34" charset="0"/>
                <a:ea typeface="Verdana" panose="020B0604030504040204" pitchFamily="34" charset="0"/>
              </a:rPr>
              <a:t>!</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23275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7</a:t>
            </a:r>
          </a:p>
        </p:txBody>
      </p:sp>
      <p:sp>
        <p:nvSpPr>
          <p:cNvPr id="7" name="Google Shape;67;p12"/>
          <p:cNvSpPr txBox="1">
            <a:spLocks/>
          </p:cNvSpPr>
          <p:nvPr/>
        </p:nvSpPr>
        <p:spPr>
          <a:xfrm>
            <a:off x="3051044" y="29696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512275"/>
                </a:solidFill>
                <a:latin typeface="Segoe Print" charset="0"/>
                <a:ea typeface="Segoe Print" charset="0"/>
                <a:cs typeface="Segoe Print" charset="0"/>
              </a:rPr>
              <a:t>Working on BEHAVIOURS</a:t>
            </a:r>
            <a:endParaRPr lang="en-GB" sz="6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222157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US" sz="7200" b="1" dirty="0">
                <a:solidFill>
                  <a:srgbClr val="512275"/>
                </a:solidFill>
                <a:latin typeface="Arial Narrow" charset="0"/>
                <a:ea typeface="Arial Narrow" charset="0"/>
                <a:cs typeface="Arial Narrow" charset="0"/>
              </a:rPr>
              <a:t>S</a:t>
            </a:r>
            <a:r>
              <a:rPr lang="en-GB" sz="7200" b="1" dirty="0">
                <a:solidFill>
                  <a:srgbClr val="512275"/>
                </a:solidFill>
                <a:latin typeface="Arial Narrow" charset="0"/>
                <a:ea typeface="Arial Narrow" charset="0"/>
                <a:cs typeface="Arial Narrow" charset="0"/>
              </a:rPr>
              <a:t>strategies for</a:t>
            </a:r>
          </a:p>
        </p:txBody>
      </p:sp>
      <p:sp>
        <p:nvSpPr>
          <p:cNvPr id="7" name="Google Shape;67;p12"/>
          <p:cNvSpPr txBox="1">
            <a:spLocks/>
          </p:cNvSpPr>
          <p:nvPr/>
        </p:nvSpPr>
        <p:spPr>
          <a:xfrm>
            <a:off x="3051044" y="29696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512275"/>
                </a:solidFill>
                <a:latin typeface="Segoe Print" charset="0"/>
                <a:ea typeface="Segoe Print" charset="0"/>
                <a:cs typeface="Segoe Print" charset="0"/>
              </a:rPr>
              <a:t>the urge to self-harm</a:t>
            </a:r>
            <a:endParaRPr lang="en-GB" sz="6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188464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19106" y="636058"/>
            <a:ext cx="3323689"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Strategies</a:t>
            </a:r>
          </a:p>
        </p:txBody>
      </p:sp>
      <p:sp>
        <p:nvSpPr>
          <p:cNvPr id="3" name="Rectangle 2"/>
          <p:cNvSpPr/>
          <p:nvPr/>
        </p:nvSpPr>
        <p:spPr>
          <a:xfrm>
            <a:off x="4421486" y="859342"/>
            <a:ext cx="7255442" cy="3785652"/>
          </a:xfrm>
          <a:prstGeom prst="rect">
            <a:avLst/>
          </a:prstGeom>
        </p:spPr>
        <p:txBody>
          <a:bodyPr wrap="square">
            <a:spAutoFit/>
          </a:bodyPr>
          <a:lstStyle/>
          <a:p>
            <a:pPr>
              <a:lnSpc>
                <a:spcPct val="150000"/>
              </a:lnSpc>
            </a:pPr>
            <a:r>
              <a:rPr lang="en-US" sz="3200" dirty="0">
                <a:solidFill>
                  <a:srgbClr val="512275"/>
                </a:solidFill>
                <a:latin typeface="Verdana" panose="020B0604030504040204" pitchFamily="34" charset="0"/>
                <a:ea typeface="Verdana" panose="020B0604030504040204" pitchFamily="34" charset="0"/>
              </a:rPr>
              <a:t>What coping strategies or distraction techniques have you noticed worked for people when they have felt the urge to self-harm?</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9795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23733"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Distraction techniques</a:t>
            </a:r>
          </a:p>
        </p:txBody>
      </p:sp>
      <p:grpSp>
        <p:nvGrpSpPr>
          <p:cNvPr id="11" name="Group 10"/>
          <p:cNvGrpSpPr/>
          <p:nvPr/>
        </p:nvGrpSpPr>
        <p:grpSpPr>
          <a:xfrm>
            <a:off x="4176914" y="3783907"/>
            <a:ext cx="3951086" cy="3016037"/>
            <a:chOff x="330987" y="1671638"/>
            <a:chExt cx="2865472" cy="2527509"/>
          </a:xfrm>
        </p:grpSpPr>
        <p:sp>
          <p:nvSpPr>
            <p:cNvPr id="12" name="Rectangle 11"/>
            <p:cNvSpPr/>
            <p:nvPr/>
          </p:nvSpPr>
          <p:spPr>
            <a:xfrm>
              <a:off x="330988" y="1671638"/>
              <a:ext cx="2088682" cy="754221"/>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Shame</a:t>
              </a:r>
            </a:p>
          </p:txBody>
        </p:sp>
        <p:sp>
          <p:nvSpPr>
            <p:cNvPr id="13" name="Round Diagonal Corner Rectangle 12"/>
            <p:cNvSpPr/>
            <p:nvPr/>
          </p:nvSpPr>
          <p:spPr>
            <a:xfrm>
              <a:off x="330987" y="2382515"/>
              <a:ext cx="2865472" cy="1816632"/>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stop spending time with anyone who treats you unkindly</a:t>
              </a:r>
            </a:p>
            <a:p>
              <a:pPr marL="285750" indent="-285750">
                <a:buFont typeface="Arial" charset="0"/>
                <a:buChar char="•"/>
              </a:pPr>
              <a:r>
                <a:rPr lang="en-GB" sz="1600" dirty="0">
                  <a:solidFill>
                    <a:srgbClr val="512275"/>
                  </a:solidFill>
                </a:rPr>
                <a:t>recognise when you are trying to be perfect and accept that making mistakes is part of being human</a:t>
              </a:r>
            </a:p>
            <a:p>
              <a:pPr marL="285750" indent="-285750">
                <a:buFont typeface="Arial" charset="0"/>
                <a:buChar char="•"/>
              </a:pPr>
              <a:r>
                <a:rPr lang="en-GB" sz="1600" dirty="0">
                  <a:solidFill>
                    <a:srgbClr val="512275"/>
                  </a:solidFill>
                </a:rPr>
                <a:t>remind yourself that there are reasons for how you behave – it is not because you are 'bad'</a:t>
              </a:r>
              <a:endParaRPr lang="en-US" sz="1600" dirty="0">
                <a:solidFill>
                  <a:srgbClr val="512275"/>
                </a:solidFill>
              </a:endParaRPr>
            </a:p>
          </p:txBody>
        </p:sp>
      </p:grpSp>
      <p:grpSp>
        <p:nvGrpSpPr>
          <p:cNvPr id="10" name="Group 9"/>
          <p:cNvGrpSpPr/>
          <p:nvPr/>
        </p:nvGrpSpPr>
        <p:grpSpPr>
          <a:xfrm>
            <a:off x="263587" y="1029409"/>
            <a:ext cx="3742356" cy="2729528"/>
            <a:chOff x="330988" y="1671638"/>
            <a:chExt cx="3742356" cy="2729528"/>
          </a:xfrm>
        </p:grpSpPr>
        <p:sp>
          <p:nvSpPr>
            <p:cNvPr id="7" name="Rectangle 6"/>
            <p:cNvSpPr/>
            <p:nvPr/>
          </p:nvSpPr>
          <p:spPr>
            <a:xfrm>
              <a:off x="330988" y="1671638"/>
              <a:ext cx="2880000" cy="900112"/>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Anger and frustration</a:t>
              </a:r>
            </a:p>
          </p:txBody>
        </p:sp>
        <p:sp>
          <p:nvSpPr>
            <p:cNvPr id="8" name="Round Diagonal Corner Rectangle 7"/>
            <p:cNvSpPr/>
            <p:nvPr/>
          </p:nvSpPr>
          <p:spPr>
            <a:xfrm>
              <a:off x="330988" y="2571751"/>
              <a:ext cx="3742356" cy="182941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exercise</a:t>
              </a:r>
            </a:p>
            <a:p>
              <a:pPr marL="285750" indent="-285750">
                <a:buFont typeface="Arial" charset="0"/>
                <a:buChar char="•"/>
              </a:pPr>
              <a:r>
                <a:rPr lang="en-GB" sz="1600" dirty="0">
                  <a:solidFill>
                    <a:srgbClr val="512275"/>
                  </a:solidFill>
                </a:rPr>
                <a:t>hit cushions</a:t>
              </a:r>
            </a:p>
            <a:p>
              <a:pPr marL="285750" indent="-285750">
                <a:buFont typeface="Arial" charset="0"/>
                <a:buChar char="•"/>
              </a:pPr>
              <a:r>
                <a:rPr lang="en-GB" sz="1600" dirty="0">
                  <a:solidFill>
                    <a:srgbClr val="512275"/>
                  </a:solidFill>
                </a:rPr>
                <a:t>dance</a:t>
              </a:r>
            </a:p>
            <a:p>
              <a:pPr marL="285750" indent="-285750">
                <a:buFont typeface="Arial" charset="0"/>
                <a:buChar char="•"/>
              </a:pPr>
              <a:r>
                <a:rPr lang="en-GB" sz="1600" dirty="0">
                  <a:solidFill>
                    <a:srgbClr val="512275"/>
                  </a:solidFill>
                </a:rPr>
                <a:t>shake</a:t>
              </a:r>
            </a:p>
            <a:p>
              <a:pPr marL="285750" indent="-285750">
                <a:buFont typeface="Arial" charset="0"/>
                <a:buChar char="•"/>
              </a:pPr>
              <a:r>
                <a:rPr lang="en-GB" sz="1600" dirty="0">
                  <a:solidFill>
                    <a:srgbClr val="512275"/>
                  </a:solidFill>
                </a:rPr>
                <a:t>bite on bunched up material</a:t>
              </a:r>
            </a:p>
            <a:p>
              <a:pPr marL="285750" indent="-285750">
                <a:buFont typeface="Arial" charset="0"/>
                <a:buChar char="•"/>
              </a:pPr>
              <a:r>
                <a:rPr lang="en-GB" sz="1600" dirty="0">
                  <a:solidFill>
                    <a:srgbClr val="512275"/>
                  </a:solidFill>
                </a:rPr>
                <a:t>tear something up into hundreds of pieces</a:t>
              </a:r>
            </a:p>
          </p:txBody>
        </p:sp>
      </p:grpSp>
      <p:grpSp>
        <p:nvGrpSpPr>
          <p:cNvPr id="15" name="Group 14"/>
          <p:cNvGrpSpPr/>
          <p:nvPr/>
        </p:nvGrpSpPr>
        <p:grpSpPr>
          <a:xfrm>
            <a:off x="8331052" y="949968"/>
            <a:ext cx="3742356" cy="3674574"/>
            <a:chOff x="330988" y="1671638"/>
            <a:chExt cx="3742356" cy="3674574"/>
          </a:xfrm>
        </p:grpSpPr>
        <p:sp>
          <p:nvSpPr>
            <p:cNvPr id="16" name="Rectangle 15"/>
            <p:cNvSpPr/>
            <p:nvPr/>
          </p:nvSpPr>
          <p:spPr>
            <a:xfrm>
              <a:off x="330988" y="1671638"/>
              <a:ext cx="2880000" cy="900000"/>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Sadness and fear</a:t>
              </a:r>
            </a:p>
          </p:txBody>
        </p:sp>
        <p:sp>
          <p:nvSpPr>
            <p:cNvPr id="17" name="Round Diagonal Corner Rectangle 16"/>
            <p:cNvSpPr/>
            <p:nvPr/>
          </p:nvSpPr>
          <p:spPr>
            <a:xfrm>
              <a:off x="330988" y="2495613"/>
              <a:ext cx="3742356" cy="285059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wrap a blanket around you</a:t>
              </a:r>
            </a:p>
            <a:p>
              <a:pPr marL="285750" indent="-285750">
                <a:buFont typeface="Arial" charset="0"/>
                <a:buChar char="•"/>
              </a:pPr>
              <a:r>
                <a:rPr lang="en-GB" sz="1600" dirty="0">
                  <a:solidFill>
                    <a:srgbClr val="512275"/>
                  </a:solidFill>
                </a:rPr>
                <a:t>spend time with an animal</a:t>
              </a:r>
            </a:p>
            <a:p>
              <a:pPr marL="285750" indent="-285750">
                <a:buFont typeface="Arial" charset="0"/>
                <a:buChar char="•"/>
              </a:pPr>
              <a:r>
                <a:rPr lang="en-GB" sz="1600" dirty="0">
                  <a:solidFill>
                    <a:srgbClr val="512275"/>
                  </a:solidFill>
                </a:rPr>
                <a:t>walk in nature</a:t>
              </a:r>
            </a:p>
            <a:p>
              <a:pPr marL="285750" indent="-285750">
                <a:buFont typeface="Arial" charset="0"/>
                <a:buChar char="•"/>
              </a:pPr>
              <a:r>
                <a:rPr lang="en-GB" sz="1600" dirty="0">
                  <a:solidFill>
                    <a:srgbClr val="512275"/>
                  </a:solidFill>
                </a:rPr>
                <a:t>let yourself cry or sleep</a:t>
              </a:r>
            </a:p>
            <a:p>
              <a:pPr marL="285750" indent="-285750">
                <a:buFont typeface="Arial" charset="0"/>
                <a:buChar char="•"/>
              </a:pPr>
              <a:r>
                <a:rPr lang="en-GB" sz="1600" dirty="0">
                  <a:solidFill>
                    <a:srgbClr val="512275"/>
                  </a:solidFill>
                </a:rPr>
                <a:t>listen to soothing music</a:t>
              </a:r>
            </a:p>
            <a:p>
              <a:pPr marL="285750" indent="-285750">
                <a:buFont typeface="Arial" charset="0"/>
                <a:buChar char="•"/>
              </a:pPr>
              <a:r>
                <a:rPr lang="en-GB" sz="1600" dirty="0">
                  <a:solidFill>
                    <a:srgbClr val="512275"/>
                  </a:solidFill>
                </a:rPr>
                <a:t>tell someone how you feel</a:t>
              </a:r>
            </a:p>
            <a:p>
              <a:pPr marL="285750" indent="-285750">
                <a:buFont typeface="Arial" charset="0"/>
                <a:buChar char="•"/>
              </a:pPr>
              <a:r>
                <a:rPr lang="en-GB" sz="1600" dirty="0">
                  <a:solidFill>
                    <a:srgbClr val="512275"/>
                  </a:solidFill>
                </a:rPr>
                <a:t>massage your hands</a:t>
              </a:r>
            </a:p>
            <a:p>
              <a:pPr marL="285750" indent="-285750">
                <a:buFont typeface="Arial" charset="0"/>
                <a:buChar char="•"/>
              </a:pPr>
              <a:r>
                <a:rPr lang="en-GB" sz="1600" dirty="0">
                  <a:solidFill>
                    <a:srgbClr val="512275"/>
                  </a:solidFill>
                </a:rPr>
                <a:t>lie in a comfortable position and breathe in – then breathe out slowly, making your out-breath longer than your in-breath.</a:t>
              </a:r>
              <a:endParaRPr lang="en-US" sz="1600" dirty="0">
                <a:solidFill>
                  <a:srgbClr val="512275"/>
                </a:solidFill>
              </a:endParaRPr>
            </a:p>
          </p:txBody>
        </p:sp>
      </p:grpSp>
      <p:grpSp>
        <p:nvGrpSpPr>
          <p:cNvPr id="33" name="Group 32"/>
          <p:cNvGrpSpPr/>
          <p:nvPr/>
        </p:nvGrpSpPr>
        <p:grpSpPr>
          <a:xfrm>
            <a:off x="4124899" y="1029408"/>
            <a:ext cx="4003101" cy="2729529"/>
            <a:chOff x="-1043805" y="1671637"/>
            <a:chExt cx="3417158" cy="1709721"/>
          </a:xfrm>
        </p:grpSpPr>
        <p:sp>
          <p:nvSpPr>
            <p:cNvPr id="34" name="Rectangle 33"/>
            <p:cNvSpPr/>
            <p:nvPr/>
          </p:nvSpPr>
          <p:spPr>
            <a:xfrm>
              <a:off x="-1043805" y="1671637"/>
              <a:ext cx="2458448" cy="563742"/>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000" dirty="0"/>
                <a:t>Need to control</a:t>
              </a:r>
            </a:p>
          </p:txBody>
        </p:sp>
        <p:sp>
          <p:nvSpPr>
            <p:cNvPr id="35" name="Round Diagonal Corner Rectangle 34"/>
            <p:cNvSpPr/>
            <p:nvPr/>
          </p:nvSpPr>
          <p:spPr>
            <a:xfrm>
              <a:off x="-1043805" y="2235380"/>
              <a:ext cx="3417158" cy="114597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write lists</a:t>
              </a:r>
            </a:p>
            <a:p>
              <a:pPr marL="285750" indent="-285750">
                <a:buFont typeface="Arial" charset="0"/>
                <a:buChar char="•"/>
              </a:pPr>
              <a:r>
                <a:rPr lang="en-GB" sz="1600" dirty="0">
                  <a:solidFill>
                    <a:srgbClr val="512275"/>
                  </a:solidFill>
                </a:rPr>
                <a:t>tidy up</a:t>
              </a:r>
            </a:p>
            <a:p>
              <a:pPr marL="285750" indent="-285750">
                <a:buFont typeface="Arial" charset="0"/>
                <a:buChar char="•"/>
              </a:pPr>
              <a:r>
                <a:rPr lang="en-GB" sz="1600" dirty="0">
                  <a:solidFill>
                    <a:srgbClr val="512275"/>
                  </a:solidFill>
                </a:rPr>
                <a:t>have a throw-out</a:t>
              </a:r>
            </a:p>
            <a:p>
              <a:pPr marL="285750" indent="-285750">
                <a:buFont typeface="Arial" charset="0"/>
                <a:buChar char="•"/>
              </a:pPr>
              <a:r>
                <a:rPr lang="en-GB" sz="1600" dirty="0">
                  <a:solidFill>
                    <a:srgbClr val="512275"/>
                  </a:solidFill>
                </a:rPr>
                <a:t>write a letter saying everything you are feeling, then tear it up</a:t>
              </a:r>
            </a:p>
            <a:p>
              <a:pPr marL="285750" indent="-285750">
                <a:buFont typeface="Arial" charset="0"/>
                <a:buChar char="•"/>
              </a:pPr>
              <a:r>
                <a:rPr lang="en-GB" sz="1600" dirty="0">
                  <a:solidFill>
                    <a:srgbClr val="512275"/>
                  </a:solidFill>
                </a:rPr>
                <a:t>weed a garden</a:t>
              </a:r>
            </a:p>
            <a:p>
              <a:pPr marL="285750" indent="-285750">
                <a:buFont typeface="Arial" charset="0"/>
                <a:buChar char="•"/>
              </a:pPr>
              <a:r>
                <a:rPr lang="en-GB" sz="1600" dirty="0">
                  <a:solidFill>
                    <a:srgbClr val="512275"/>
                  </a:solidFill>
                </a:rPr>
                <a:t>clench then relax all your muscles</a:t>
              </a:r>
              <a:endParaRPr lang="en-US" sz="1600" dirty="0">
                <a:solidFill>
                  <a:srgbClr val="512275"/>
                </a:solidFill>
              </a:endParaRPr>
            </a:p>
          </p:txBody>
        </p:sp>
      </p:grpSp>
      <p:grpSp>
        <p:nvGrpSpPr>
          <p:cNvPr id="24" name="Group 23"/>
          <p:cNvGrpSpPr/>
          <p:nvPr/>
        </p:nvGrpSpPr>
        <p:grpSpPr>
          <a:xfrm>
            <a:off x="8195305" y="4590764"/>
            <a:ext cx="3878103" cy="2221572"/>
            <a:chOff x="-513671" y="1345926"/>
            <a:chExt cx="3878103" cy="2205812"/>
          </a:xfrm>
        </p:grpSpPr>
        <p:sp>
          <p:nvSpPr>
            <p:cNvPr id="25" name="Rectangle 24"/>
            <p:cNvSpPr/>
            <p:nvPr/>
          </p:nvSpPr>
          <p:spPr>
            <a:xfrm>
              <a:off x="-426289" y="1345926"/>
              <a:ext cx="2880000" cy="893615"/>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000" dirty="0"/>
                <a:t>Numb and disconnected</a:t>
              </a:r>
            </a:p>
          </p:txBody>
        </p:sp>
        <p:sp>
          <p:nvSpPr>
            <p:cNvPr id="26" name="Round Diagonal Corner Rectangle 25"/>
            <p:cNvSpPr/>
            <p:nvPr/>
          </p:nvSpPr>
          <p:spPr>
            <a:xfrm>
              <a:off x="-513671" y="2231612"/>
              <a:ext cx="3878103" cy="132012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flick elastic bands on your wrists</a:t>
              </a:r>
            </a:p>
            <a:p>
              <a:pPr marL="285750" indent="-285750">
                <a:buFont typeface="Arial" charset="0"/>
                <a:buChar char="•"/>
              </a:pPr>
              <a:r>
                <a:rPr lang="en-GB" sz="1600" dirty="0">
                  <a:solidFill>
                    <a:srgbClr val="512275"/>
                  </a:solidFill>
                </a:rPr>
                <a:t>hold ice cubes</a:t>
              </a:r>
            </a:p>
            <a:p>
              <a:pPr marL="285750" indent="-285750">
                <a:buFont typeface="Arial" charset="0"/>
                <a:buChar char="•"/>
              </a:pPr>
              <a:r>
                <a:rPr lang="en-GB" sz="1600" dirty="0">
                  <a:solidFill>
                    <a:srgbClr val="512275"/>
                  </a:solidFill>
                </a:rPr>
                <a:t>smell something with strong odour</a:t>
              </a:r>
            </a:p>
            <a:p>
              <a:pPr marL="285750" indent="-285750">
                <a:buFont typeface="Arial" charset="0"/>
                <a:buChar char="•"/>
              </a:pPr>
              <a:r>
                <a:rPr lang="en-GB" sz="1600" dirty="0">
                  <a:solidFill>
                    <a:srgbClr val="512275"/>
                  </a:solidFill>
                </a:rPr>
                <a:t>have a very cold shower</a:t>
              </a:r>
              <a:endParaRPr lang="en-US" sz="1600" dirty="0">
                <a:solidFill>
                  <a:srgbClr val="512275"/>
                </a:solidFill>
              </a:endParaRPr>
            </a:p>
          </p:txBody>
        </p:sp>
      </p:grpSp>
      <p:grpSp>
        <p:nvGrpSpPr>
          <p:cNvPr id="20" name="Group 19"/>
          <p:cNvGrpSpPr/>
          <p:nvPr/>
        </p:nvGrpSpPr>
        <p:grpSpPr>
          <a:xfrm>
            <a:off x="135265" y="3794690"/>
            <a:ext cx="3899324" cy="3005254"/>
            <a:chOff x="330987" y="1671638"/>
            <a:chExt cx="3899324" cy="3005254"/>
          </a:xfrm>
        </p:grpSpPr>
        <p:sp>
          <p:nvSpPr>
            <p:cNvPr id="21" name="Rectangle 20"/>
            <p:cNvSpPr/>
            <p:nvPr/>
          </p:nvSpPr>
          <p:spPr>
            <a:xfrm>
              <a:off x="330988" y="1671638"/>
              <a:ext cx="2880000" cy="900000"/>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dirty="0"/>
                <a:t>Self-hatred</a:t>
              </a:r>
            </a:p>
          </p:txBody>
        </p:sp>
        <p:sp>
          <p:nvSpPr>
            <p:cNvPr id="22" name="Round Diagonal Corner Rectangle 21"/>
            <p:cNvSpPr/>
            <p:nvPr/>
          </p:nvSpPr>
          <p:spPr>
            <a:xfrm>
              <a:off x="330987" y="2500311"/>
              <a:ext cx="3899324" cy="217658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buFont typeface="Arial" charset="0"/>
                <a:buChar char="•"/>
              </a:pPr>
              <a:r>
                <a:rPr lang="en-GB" sz="1600" dirty="0">
                  <a:solidFill>
                    <a:srgbClr val="512275"/>
                  </a:solidFill>
                </a:rPr>
                <a:t>write a letter from the part of you that feels the self-hatred, then write back with as much compassion and acceptance as you can</a:t>
              </a:r>
            </a:p>
            <a:p>
              <a:pPr marL="285750" indent="-285750">
                <a:buFont typeface="Arial" charset="0"/>
                <a:buChar char="•"/>
              </a:pPr>
              <a:r>
                <a:rPr lang="en-GB" sz="1600" dirty="0">
                  <a:solidFill>
                    <a:srgbClr val="512275"/>
                  </a:solidFill>
                </a:rPr>
                <a:t>find creative ways to express self-hatred, e.g. writing songs or poetry, drawing, movement or singing</a:t>
              </a:r>
            </a:p>
            <a:p>
              <a:pPr marL="285750" indent="-285750">
                <a:buFont typeface="Arial" charset="0"/>
                <a:buChar char="•"/>
              </a:pPr>
              <a:r>
                <a:rPr lang="en-GB" sz="1600" dirty="0">
                  <a:solidFill>
                    <a:srgbClr val="512275"/>
                  </a:solidFill>
                </a:rPr>
                <a:t>do physical exercise </a:t>
              </a:r>
              <a:endParaRPr lang="en-US" sz="1600" dirty="0">
                <a:solidFill>
                  <a:srgbClr val="512275"/>
                </a:solidFill>
              </a:endParaRPr>
            </a:p>
          </p:txBody>
        </p:sp>
      </p:grpSp>
    </p:spTree>
    <p:extLst>
      <p:ext uri="{BB962C8B-B14F-4D97-AF65-F5344CB8AC3E}">
        <p14:creationId xmlns:p14="http://schemas.microsoft.com/office/powerpoint/2010/main" val="450391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19106" y="636058"/>
            <a:ext cx="3323689"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Behaviours</a:t>
            </a:r>
          </a:p>
        </p:txBody>
      </p:sp>
      <p:sp>
        <p:nvSpPr>
          <p:cNvPr id="3" name="Rectangle 2"/>
          <p:cNvSpPr/>
          <p:nvPr/>
        </p:nvSpPr>
        <p:spPr>
          <a:xfrm>
            <a:off x="4421486" y="859342"/>
            <a:ext cx="7255442" cy="9602629"/>
          </a:xfrm>
          <a:prstGeom prst="rect">
            <a:avLst/>
          </a:prstGeom>
        </p:spPr>
        <p:txBody>
          <a:bodyPr wrap="square">
            <a:spAutoFit/>
          </a:bodyPr>
          <a:lstStyle/>
          <a:p>
            <a:pPr>
              <a:lnSpc>
                <a:spcPct val="150000"/>
              </a:lnSpc>
            </a:pPr>
            <a:r>
              <a:rPr lang="en-US" sz="3200" b="1" dirty="0" err="1">
                <a:solidFill>
                  <a:srgbClr val="512275"/>
                </a:solidFill>
                <a:latin typeface="Verdana" panose="020B0604030504040204" pitchFamily="34" charset="0"/>
                <a:ea typeface="Verdana" panose="020B0604030504040204" pitchFamily="34" charset="0"/>
              </a:rPr>
              <a:t>Behavioural</a:t>
            </a:r>
            <a:r>
              <a:rPr lang="en-US" sz="3200" b="1" dirty="0">
                <a:solidFill>
                  <a:srgbClr val="512275"/>
                </a:solidFill>
                <a:latin typeface="Verdana" panose="020B0604030504040204" pitchFamily="34" charset="0"/>
                <a:ea typeface="Verdana" panose="020B0604030504040204" pitchFamily="34" charset="0"/>
              </a:rPr>
              <a:t> experiments</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US" sz="2400" dirty="0">
                <a:solidFill>
                  <a:srgbClr val="512275"/>
                </a:solidFill>
                <a:latin typeface="Verdana" panose="020B0604030504040204" pitchFamily="34" charset="0"/>
                <a:ea typeface="Verdana" panose="020B0604030504040204" pitchFamily="34" charset="0"/>
              </a:rPr>
              <a:t>A way of testing out negative beliefs </a:t>
            </a:r>
          </a:p>
          <a:p>
            <a:pPr marL="342900" indent="-342900">
              <a:lnSpc>
                <a:spcPct val="150000"/>
              </a:lnSpc>
              <a:buFont typeface="Arial" panose="020B0604020202020204" pitchFamily="34" charset="0"/>
              <a:buChar char="•"/>
            </a:pPr>
            <a:r>
              <a:rPr lang="en-US" sz="2400" dirty="0">
                <a:solidFill>
                  <a:srgbClr val="512275"/>
                </a:solidFill>
                <a:latin typeface="Verdana" panose="020B0604030504040204" pitchFamily="34" charset="0"/>
                <a:ea typeface="Verdana" panose="020B0604030504040204" pitchFamily="34" charset="0"/>
              </a:rPr>
              <a:t>People often have very negative views about what they can or can’t do</a:t>
            </a:r>
          </a:p>
          <a:p>
            <a:pPr marL="342900" indent="-342900">
              <a:lnSpc>
                <a:spcPct val="150000"/>
              </a:lnSpc>
              <a:buFont typeface="Arial" panose="020B0604020202020204" pitchFamily="34" charset="0"/>
              <a:buChar char="•"/>
            </a:pPr>
            <a:r>
              <a:rPr lang="en-US" sz="2400" dirty="0">
                <a:solidFill>
                  <a:srgbClr val="512275"/>
                </a:solidFill>
                <a:latin typeface="Verdana" panose="020B0604030504040204" pitchFamily="34" charset="0"/>
                <a:ea typeface="Verdana" panose="020B0604030504040204" pitchFamily="34" charset="0"/>
              </a:rPr>
              <a:t>People who self-harm may have beliefs that they are worthless/unlovable, or that they cannot cope with their distressing emotions</a:t>
            </a:r>
          </a:p>
          <a:p>
            <a:pPr marL="342900" indent="-342900">
              <a:lnSpc>
                <a:spcPct val="150000"/>
              </a:lnSpc>
              <a:buFont typeface="Arial" panose="020B0604020202020204" pitchFamily="34" charset="0"/>
              <a:buChar char="•"/>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b="1" dirty="0">
              <a:solidFill>
                <a:srgbClr val="512275"/>
              </a:solidFill>
              <a:latin typeface="Verdana" panose="020B0604030504040204" pitchFamily="34" charset="0"/>
              <a:ea typeface="Verdana" panose="020B0604030504040204" pitchFamily="34" charset="0"/>
            </a:endParaRP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0908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819106" y="636058"/>
            <a:ext cx="3323689"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Behaviours</a:t>
            </a:r>
          </a:p>
        </p:txBody>
      </p:sp>
      <p:sp>
        <p:nvSpPr>
          <p:cNvPr id="3" name="Rectangle 2"/>
          <p:cNvSpPr/>
          <p:nvPr/>
        </p:nvSpPr>
        <p:spPr>
          <a:xfrm>
            <a:off x="4421486" y="859342"/>
            <a:ext cx="7255442" cy="5372946"/>
          </a:xfrm>
          <a:prstGeom prst="rect">
            <a:avLst/>
          </a:prstGeom>
        </p:spPr>
        <p:txBody>
          <a:bodyPr wrap="square">
            <a:spAutoFit/>
          </a:bodyPr>
          <a:lstStyle/>
          <a:p>
            <a:pPr>
              <a:lnSpc>
                <a:spcPct val="150000"/>
              </a:lnSpc>
            </a:pPr>
            <a:r>
              <a:rPr lang="en-US" sz="3200" b="1" dirty="0" err="1">
                <a:solidFill>
                  <a:srgbClr val="512275"/>
                </a:solidFill>
                <a:latin typeface="Verdana" panose="020B0604030504040204" pitchFamily="34" charset="0"/>
                <a:ea typeface="Verdana" panose="020B0604030504040204" pitchFamily="34" charset="0"/>
              </a:rPr>
              <a:t>Behavioural</a:t>
            </a:r>
            <a:r>
              <a:rPr lang="en-US" sz="3200" b="1" dirty="0">
                <a:solidFill>
                  <a:srgbClr val="512275"/>
                </a:solidFill>
                <a:latin typeface="Verdana" panose="020B0604030504040204" pitchFamily="34" charset="0"/>
                <a:ea typeface="Verdana" panose="020B0604030504040204" pitchFamily="34" charset="0"/>
              </a:rPr>
              <a:t> experiments</a:t>
            </a:r>
          </a:p>
          <a:p>
            <a:pPr>
              <a:lnSpc>
                <a:spcPct val="150000"/>
              </a:lnSpc>
            </a:pPr>
            <a:endParaRPr lang="en-US" sz="32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Choose </a:t>
            </a:r>
            <a:r>
              <a:rPr lang="en-US" sz="2400" b="1" dirty="0">
                <a:solidFill>
                  <a:srgbClr val="512275"/>
                </a:solidFill>
                <a:latin typeface="Verdana" panose="020B0604030504040204" pitchFamily="34" charset="0"/>
                <a:ea typeface="Verdana" panose="020B0604030504040204" pitchFamily="34" charset="0"/>
              </a:rPr>
              <a:t>one</a:t>
            </a:r>
            <a:r>
              <a:rPr lang="en-US" sz="2400" dirty="0">
                <a:solidFill>
                  <a:srgbClr val="512275"/>
                </a:solidFill>
                <a:latin typeface="Verdana" panose="020B0604030504040204" pitchFamily="34" charset="0"/>
                <a:ea typeface="Verdana" panose="020B0604030504040204" pitchFamily="34" charset="0"/>
              </a:rPr>
              <a:t> negative thought that the patient would like to test out by doing an experiment.</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Ideally, you want to help them choose something that is likely to be successful (i.e. prove their thought to be </a:t>
            </a:r>
            <a:r>
              <a:rPr lang="en-US" sz="2400" b="1" dirty="0">
                <a:solidFill>
                  <a:srgbClr val="512275"/>
                </a:solidFill>
                <a:latin typeface="Verdana" panose="020B0604030504040204" pitchFamily="34" charset="0"/>
                <a:ea typeface="Verdana" panose="020B0604030504040204" pitchFamily="34" charset="0"/>
              </a:rPr>
              <a:t>incorrect</a:t>
            </a:r>
            <a:r>
              <a:rPr lang="en-US" sz="2400" dirty="0">
                <a:solidFill>
                  <a:srgbClr val="512275"/>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641362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3264673369"/>
              </p:ext>
            </p:extLst>
          </p:nvPr>
        </p:nvGraphicFramePr>
        <p:xfrm>
          <a:off x="457200" y="195943"/>
          <a:ext cx="11397916" cy="201168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 – self-harm example</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3691">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1: Write down the thought that you want to test below. Rate how</a:t>
                      </a:r>
                      <a:r>
                        <a:rPr lang="en-GB" sz="2000" baseline="0" dirty="0">
                          <a:solidFill>
                            <a:srgbClr val="512275"/>
                          </a:solidFill>
                          <a:latin typeface="Verdana" panose="020B0604030504040204" pitchFamily="34" charset="0"/>
                          <a:ea typeface="Verdana" panose="020B0604030504040204" pitchFamily="34" charset="0"/>
                        </a:rPr>
                        <a:t> much you currently believe this thought to be true on a scale of 0-100%</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If I don’t cut my arm when I feel overwhelmed it will just get worse and worse until I cannot stand it (85%)</a:t>
                      </a:r>
                    </a:p>
                  </a:txBody>
                  <a:tcPr/>
                </a:tc>
                <a:extLst>
                  <a:ext uri="{0D108BD9-81ED-4DB2-BD59-A6C34878D82A}">
                    <a16:rowId xmlns:a16="http://schemas.microsoft.com/office/drawing/2014/main" val="206191259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76804564"/>
              </p:ext>
            </p:extLst>
          </p:nvPr>
        </p:nvGraphicFramePr>
        <p:xfrm>
          <a:off x="457200" y="2491895"/>
          <a:ext cx="11397916" cy="16154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2817834123"/>
                    </a:ext>
                  </a:extLst>
                </a:gridCol>
                <a:gridCol w="5698958">
                  <a:extLst>
                    <a:ext uri="{9D8B030D-6E8A-4147-A177-3AD203B41FA5}">
                      <a16:colId xmlns:a16="http://schemas.microsoft.com/office/drawing/2014/main" val="907385893"/>
                    </a:ext>
                  </a:extLst>
                </a:gridCol>
              </a:tblGrid>
              <a:tr h="1171074">
                <a:tc>
                  <a:txBody>
                    <a:bodyPr/>
                    <a:lstStyle/>
                    <a:p>
                      <a:pPr>
                        <a:lnSpc>
                          <a:spcPct val="100000"/>
                        </a:lnSpc>
                      </a:pPr>
                      <a:r>
                        <a:rPr lang="en-GB" sz="2000" b="0" dirty="0">
                          <a:solidFill>
                            <a:srgbClr val="512275"/>
                          </a:solidFill>
                          <a:latin typeface="Verdana" panose="020B0604030504040204" pitchFamily="34" charset="0"/>
                          <a:ea typeface="Verdana" panose="020B0604030504040204" pitchFamily="34" charset="0"/>
                        </a:rPr>
                        <a:t>Step 2:</a:t>
                      </a:r>
                      <a:r>
                        <a:rPr lang="en-GB" sz="2000" b="0" baseline="0" dirty="0">
                          <a:solidFill>
                            <a:srgbClr val="512275"/>
                          </a:solidFill>
                          <a:latin typeface="Verdana" panose="020B0604030504040204" pitchFamily="34" charset="0"/>
                          <a:ea typeface="Verdana" panose="020B0604030504040204" pitchFamily="34" charset="0"/>
                        </a:rPr>
                        <a:t> Think of a way to check out the thought. Write down how you plan to test the thought.</a:t>
                      </a:r>
                      <a:r>
                        <a:rPr lang="en-GB" sz="2000" b="0" dirty="0">
                          <a:solidFill>
                            <a:srgbClr val="512275"/>
                          </a:solidFill>
                          <a:latin typeface="Verdana" panose="020B0604030504040204" pitchFamily="34" charset="0"/>
                          <a:ea typeface="Verdana" panose="020B0604030504040204" pitchFamily="34" charset="0"/>
                        </a:rPr>
                        <a:t> Experiment</a:t>
                      </a:r>
                      <a:r>
                        <a:rPr lang="en-GB" sz="2000" b="0" baseline="0" dirty="0">
                          <a:solidFill>
                            <a:srgbClr val="512275"/>
                          </a:solidFill>
                          <a:latin typeface="Verdana" panose="020B0604030504040204" pitchFamily="34" charset="0"/>
                          <a:ea typeface="Verdana" panose="020B0604030504040204" pitchFamily="34" charset="0"/>
                        </a:rPr>
                        <a:t> to test the belief. What are you going to do? Given your thought what do you predict will happen?</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US" sz="2000" b="0" baseline="0" dirty="0">
                          <a:solidFill>
                            <a:srgbClr val="512275"/>
                          </a:solidFill>
                          <a:latin typeface="Verdana" panose="020B0604030504040204" pitchFamily="34" charset="0"/>
                          <a:ea typeface="Verdana" panose="020B0604030504040204" pitchFamily="34" charset="0"/>
                        </a:rPr>
                        <a:t>Try new breathing technique instead of cutting when next feel urge to.</a:t>
                      </a:r>
                      <a:endParaRPr lang="en-GB" sz="2000" b="0" baseline="0" dirty="0">
                        <a:solidFill>
                          <a:srgbClr val="512275"/>
                        </a:solidFill>
                        <a:latin typeface="Verdana" panose="020B0604030504040204" pitchFamily="34" charset="0"/>
                        <a:ea typeface="Verdana" panose="020B0604030504040204" pitchFamily="34" charset="0"/>
                      </a:endParaRPr>
                    </a:p>
                    <a:p>
                      <a:pPr>
                        <a:lnSpc>
                          <a:spcPct val="100000"/>
                        </a:lnSpc>
                      </a:pPr>
                      <a:endParaRPr lang="en-GB" sz="2000" b="0" baseline="0" dirty="0">
                        <a:solidFill>
                          <a:srgbClr val="512275"/>
                        </a:solidFill>
                        <a:latin typeface="Verdana" panose="020B0604030504040204" pitchFamily="34" charset="0"/>
                        <a:ea typeface="Verdana" panose="020B0604030504040204" pitchFamily="34" charset="0"/>
                      </a:endParaRPr>
                    </a:p>
                    <a:p>
                      <a:pPr>
                        <a:lnSpc>
                          <a:spcPct val="100000"/>
                        </a:lnSpc>
                      </a:pPr>
                      <a:r>
                        <a:rPr lang="en-GB" sz="2000" b="0" baseline="0" dirty="0">
                          <a:solidFill>
                            <a:srgbClr val="512275"/>
                          </a:solidFill>
                          <a:latin typeface="Verdana" panose="020B0604030504040204" pitchFamily="34" charset="0"/>
                          <a:ea typeface="Verdana" panose="020B0604030504040204" pitchFamily="34" charset="0"/>
                        </a:rPr>
                        <a:t>Breathing won’t help and I will continue to feel worse and worse.</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25203539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38451"/>
              </p:ext>
            </p:extLst>
          </p:nvPr>
        </p:nvGraphicFramePr>
        <p:xfrm>
          <a:off x="457200" y="4415427"/>
          <a:ext cx="11397916" cy="19202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2889852520"/>
                    </a:ext>
                  </a:extLst>
                </a:gridCol>
                <a:gridCol w="5698958">
                  <a:extLst>
                    <a:ext uri="{9D8B030D-6E8A-4147-A177-3AD203B41FA5}">
                      <a16:colId xmlns:a16="http://schemas.microsoft.com/office/drawing/2014/main" val="6561481"/>
                    </a:ext>
                  </a:extLst>
                </a:gridCol>
              </a:tblGrid>
              <a:tr h="1203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dirty="0">
                          <a:solidFill>
                            <a:srgbClr val="512275"/>
                          </a:solidFill>
                          <a:latin typeface="Verdana" panose="020B0604030504040204" pitchFamily="34" charset="0"/>
                          <a:ea typeface="Verdana" panose="020B0604030504040204" pitchFamily="34" charset="0"/>
                        </a:rPr>
                        <a:t>Step 3: Identify any problems and solutions. Write down what problems</a:t>
                      </a:r>
                      <a:r>
                        <a:rPr lang="en-GB" sz="2000" b="0" baseline="0" dirty="0">
                          <a:solidFill>
                            <a:srgbClr val="512275"/>
                          </a:solidFill>
                          <a:latin typeface="Verdana" panose="020B0604030504040204" pitchFamily="34" charset="0"/>
                          <a:ea typeface="Verdana" panose="020B0604030504040204" pitchFamily="34" charset="0"/>
                        </a:rPr>
                        <a:t> might get in the way of checking it out. How can you overcome these?</a:t>
                      </a:r>
                      <a:r>
                        <a:rPr lang="en-GB" sz="2000" b="0" dirty="0">
                          <a:solidFill>
                            <a:srgbClr val="512275"/>
                          </a:solidFill>
                          <a:latin typeface="Verdana" panose="020B0604030504040204" pitchFamily="34" charset="0"/>
                          <a:ea typeface="Verdana" panose="020B0604030504040204" pitchFamily="34" charset="0"/>
                        </a:rPr>
                        <a:t> What might make</a:t>
                      </a:r>
                      <a:r>
                        <a:rPr lang="en-GB" sz="2000" b="0" baseline="0" dirty="0">
                          <a:solidFill>
                            <a:srgbClr val="512275"/>
                          </a:solidFill>
                          <a:latin typeface="Verdana" panose="020B0604030504040204" pitchFamily="34" charset="0"/>
                          <a:ea typeface="Verdana" panose="020B0604030504040204" pitchFamily="34" charset="0"/>
                        </a:rPr>
                        <a:t> the experiment difficult? How might you solve this?</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baseline="0" dirty="0">
                          <a:solidFill>
                            <a:srgbClr val="512275"/>
                          </a:solidFill>
                          <a:latin typeface="Verdana" panose="020B0604030504040204" pitchFamily="34" charset="0"/>
                          <a:ea typeface="Verdana" panose="020B0604030504040204" pitchFamily="34" charset="0"/>
                        </a:rPr>
                        <a:t>I</a:t>
                      </a:r>
                      <a:r>
                        <a:rPr lang="en-GB" sz="2000" b="0" baseline="0" dirty="0">
                          <a:solidFill>
                            <a:srgbClr val="512275"/>
                          </a:solidFill>
                          <a:latin typeface="Verdana" panose="020B0604030504040204" pitchFamily="34" charset="0"/>
                          <a:ea typeface="Verdana" panose="020B0604030504040204" pitchFamily="34" charset="0"/>
                        </a:rPr>
                        <a:t> might find it hard to concentrate on my breathing. I will ask someone to do this with me to help me focus.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0" baseline="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3726827100"/>
                  </a:ext>
                </a:extLst>
              </a:tr>
            </a:tbl>
          </a:graphicData>
        </a:graphic>
      </p:graphicFrame>
    </p:spTree>
    <p:extLst>
      <p:ext uri="{BB962C8B-B14F-4D97-AF65-F5344CB8AC3E}">
        <p14:creationId xmlns:p14="http://schemas.microsoft.com/office/powerpoint/2010/main" val="8743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5" name="Content Placeholder 3"/>
          <p:cNvGraphicFramePr>
            <a:graphicFrameLocks noGrp="1"/>
          </p:cNvGraphicFramePr>
          <p:nvPr>
            <p:ph idx="1"/>
            <p:extLst>
              <p:ext uri="{D42A27DB-BD31-4B8C-83A1-F6EECF244321}">
                <p14:modId xmlns:p14="http://schemas.microsoft.com/office/powerpoint/2010/main" val="2612884288"/>
              </p:ext>
            </p:extLst>
          </p:nvPr>
        </p:nvGraphicFramePr>
        <p:xfrm>
          <a:off x="457200" y="195943"/>
          <a:ext cx="11397916" cy="201168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48015325"/>
                    </a:ext>
                  </a:extLst>
                </a:gridCol>
                <a:gridCol w="5698958">
                  <a:extLst>
                    <a:ext uri="{9D8B030D-6E8A-4147-A177-3AD203B41FA5}">
                      <a16:colId xmlns:a16="http://schemas.microsoft.com/office/drawing/2014/main" val="20001"/>
                    </a:ext>
                  </a:extLst>
                </a:gridCol>
              </a:tblGrid>
              <a:tr h="370840">
                <a:tc>
                  <a:txBody>
                    <a:bodyPr/>
                    <a:lstStyle/>
                    <a:p>
                      <a:pPr>
                        <a:lnSpc>
                          <a:spcPct val="100000"/>
                        </a:lnSpc>
                      </a:pPr>
                      <a:r>
                        <a:rPr lang="en-GB" sz="2000" dirty="0">
                          <a:latin typeface="Verdana" panose="020B0604030504040204" pitchFamily="34" charset="0"/>
                          <a:ea typeface="Verdana" panose="020B0604030504040204" pitchFamily="34" charset="0"/>
                        </a:rPr>
                        <a:t>Behavioural</a:t>
                      </a:r>
                      <a:r>
                        <a:rPr lang="en-GB" sz="2000" baseline="0" dirty="0">
                          <a:latin typeface="Verdana" panose="020B0604030504040204" pitchFamily="34" charset="0"/>
                          <a:ea typeface="Verdana" panose="020B0604030504040204" pitchFamily="34" charset="0"/>
                        </a:rPr>
                        <a:t> Experiment Diary – self-harm</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882315">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Step 4: Outcome. Write down what actually happened.</a:t>
                      </a:r>
                      <a:r>
                        <a:rPr lang="en-GB" sz="2000" baseline="0" dirty="0">
                          <a:solidFill>
                            <a:srgbClr val="512275"/>
                          </a:solidFill>
                          <a:latin typeface="Verdana" panose="020B0604030504040204" pitchFamily="34" charset="0"/>
                          <a:ea typeface="Verdana" panose="020B0604030504040204" pitchFamily="34" charset="0"/>
                        </a:rPr>
                        <a:t> What was the result of the experiment?</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GB" sz="2000" dirty="0">
                          <a:solidFill>
                            <a:srgbClr val="512275"/>
                          </a:solidFill>
                          <a:latin typeface="Verdana" panose="020B0604030504040204" pitchFamily="34" charset="0"/>
                          <a:ea typeface="Verdana" panose="020B0604030504040204" pitchFamily="34" charset="0"/>
                        </a:rPr>
                        <a:t>I did the breathing for 20 minutes and then had a relaxing shower when I felt a bit calmer. After 30 minutes the emotion wasn’t as strong and I felt a little better.</a:t>
                      </a:r>
                    </a:p>
                  </a:txBody>
                  <a:tcPr/>
                </a:tc>
                <a:extLst>
                  <a:ext uri="{0D108BD9-81ED-4DB2-BD59-A6C34878D82A}">
                    <a16:rowId xmlns:a16="http://schemas.microsoft.com/office/drawing/2014/main" val="203580035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72768049"/>
              </p:ext>
            </p:extLst>
          </p:nvPr>
        </p:nvGraphicFramePr>
        <p:xfrm>
          <a:off x="457200" y="2432279"/>
          <a:ext cx="11397916" cy="13106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432681104"/>
                    </a:ext>
                  </a:extLst>
                </a:gridCol>
                <a:gridCol w="5698958">
                  <a:extLst>
                    <a:ext uri="{9D8B030D-6E8A-4147-A177-3AD203B41FA5}">
                      <a16:colId xmlns:a16="http://schemas.microsoft.com/office/drawing/2014/main" val="2976853443"/>
                    </a:ext>
                  </a:extLst>
                </a:gridCol>
              </a:tblGrid>
              <a:tr h="903170">
                <a:tc>
                  <a:txBody>
                    <a:bodyPr/>
                    <a:lstStyle/>
                    <a:p>
                      <a:pPr>
                        <a:lnSpc>
                          <a:spcPct val="100000"/>
                        </a:lnSpc>
                      </a:pPr>
                      <a:r>
                        <a:rPr lang="en-GB" sz="2000" b="0" dirty="0">
                          <a:solidFill>
                            <a:srgbClr val="512275"/>
                          </a:solidFill>
                          <a:latin typeface="Verdana" panose="020B0604030504040204" pitchFamily="34" charset="0"/>
                          <a:ea typeface="Verdana" panose="020B0604030504040204" pitchFamily="34" charset="0"/>
                        </a:rPr>
                        <a:t>Step 5: How much</a:t>
                      </a:r>
                      <a:r>
                        <a:rPr lang="en-GB" sz="2000" b="0" baseline="0" dirty="0">
                          <a:solidFill>
                            <a:srgbClr val="512275"/>
                          </a:solidFill>
                          <a:latin typeface="Verdana" panose="020B0604030504040204" pitchFamily="34" charset="0"/>
                          <a:ea typeface="Verdana" panose="020B0604030504040204" pitchFamily="34" charset="0"/>
                        </a:rPr>
                        <a:t> did the outcome support the thought to be tested? Write down whether what really happened fitted with your original prediction. </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US" sz="2000" b="0" dirty="0">
                          <a:solidFill>
                            <a:srgbClr val="512275"/>
                          </a:solidFill>
                          <a:latin typeface="Verdana" panose="020B0604030504040204" pitchFamily="34" charset="0"/>
                          <a:ea typeface="Verdana" panose="020B0604030504040204" pitchFamily="34" charset="0"/>
                        </a:rPr>
                        <a:t>T</a:t>
                      </a:r>
                      <a:r>
                        <a:rPr lang="en-GB" sz="2000" b="0" dirty="0">
                          <a:solidFill>
                            <a:srgbClr val="512275"/>
                          </a:solidFill>
                          <a:latin typeface="Verdana" panose="020B0604030504040204" pitchFamily="34" charset="0"/>
                          <a:ea typeface="Verdana" panose="020B0604030504040204" pitchFamily="34" charset="0"/>
                        </a:rPr>
                        <a:t>he emotion didn’t just keep getting worse and worse. Soothing activities helped me get some control over my emotions. </a:t>
                      </a:r>
                    </a:p>
                  </a:txBody>
                  <a:tcPr>
                    <a:solidFill>
                      <a:srgbClr val="CFD5EA"/>
                    </a:solidFill>
                  </a:tcPr>
                </a:tc>
                <a:extLst>
                  <a:ext uri="{0D108BD9-81ED-4DB2-BD59-A6C34878D82A}">
                    <a16:rowId xmlns:a16="http://schemas.microsoft.com/office/drawing/2014/main" val="363695624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44987136"/>
              </p:ext>
            </p:extLst>
          </p:nvPr>
        </p:nvGraphicFramePr>
        <p:xfrm>
          <a:off x="457200" y="3982053"/>
          <a:ext cx="11397916" cy="13106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3122346765"/>
                    </a:ext>
                  </a:extLst>
                </a:gridCol>
                <a:gridCol w="5698958">
                  <a:extLst>
                    <a:ext uri="{9D8B030D-6E8A-4147-A177-3AD203B41FA5}">
                      <a16:colId xmlns:a16="http://schemas.microsoft.com/office/drawing/2014/main" val="1025650470"/>
                    </a:ext>
                  </a:extLst>
                </a:gridCol>
              </a:tblGrid>
              <a:tr h="539014">
                <a:tc>
                  <a:txBody>
                    <a:bodyPr/>
                    <a:lstStyle/>
                    <a:p>
                      <a:pPr>
                        <a:lnSpc>
                          <a:spcPct val="100000"/>
                        </a:lnSpc>
                      </a:pPr>
                      <a:r>
                        <a:rPr lang="en-GB" sz="2000" b="0" dirty="0">
                          <a:solidFill>
                            <a:srgbClr val="512275"/>
                          </a:solidFill>
                          <a:latin typeface="Verdana" panose="020B0604030504040204" pitchFamily="34" charset="0"/>
                          <a:ea typeface="Verdana" panose="020B0604030504040204" pitchFamily="34" charset="0"/>
                        </a:rPr>
                        <a:t>Step 6:</a:t>
                      </a:r>
                      <a:r>
                        <a:rPr lang="en-GB" sz="2000" b="0" baseline="0" dirty="0">
                          <a:solidFill>
                            <a:srgbClr val="512275"/>
                          </a:solidFill>
                          <a:latin typeface="Verdana" panose="020B0604030504040204" pitchFamily="34" charset="0"/>
                          <a:ea typeface="Verdana" panose="020B0604030504040204" pitchFamily="34" charset="0"/>
                        </a:rPr>
                        <a:t> Write down how much you believe the thought to be tested now from 0-100%.</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512275"/>
                          </a:solidFill>
                          <a:latin typeface="Verdana" panose="020B0604030504040204" pitchFamily="34" charset="0"/>
                          <a:ea typeface="Verdana" panose="020B0604030504040204" pitchFamily="34" charset="0"/>
                        </a:rPr>
                        <a:t>If I don’t cut my arm when I feel overwhelmed it will just get worse and worse until I cannot stand it (25%)</a:t>
                      </a:r>
                    </a:p>
                    <a:p>
                      <a:pPr>
                        <a:lnSpc>
                          <a:spcPct val="100000"/>
                        </a:lnSpc>
                      </a:pP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422698328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57612176"/>
              </p:ext>
            </p:extLst>
          </p:nvPr>
        </p:nvGraphicFramePr>
        <p:xfrm>
          <a:off x="457200" y="5480692"/>
          <a:ext cx="11397916" cy="1005840"/>
        </p:xfrm>
        <a:graphic>
          <a:graphicData uri="http://schemas.openxmlformats.org/drawingml/2006/table">
            <a:tbl>
              <a:tblPr firstRow="1" bandRow="1">
                <a:tableStyleId>{5C22544A-7EE6-4342-B048-85BDC9FD1C3A}</a:tableStyleId>
              </a:tblPr>
              <a:tblGrid>
                <a:gridCol w="5698958">
                  <a:extLst>
                    <a:ext uri="{9D8B030D-6E8A-4147-A177-3AD203B41FA5}">
                      <a16:colId xmlns:a16="http://schemas.microsoft.com/office/drawing/2014/main" val="778536681"/>
                    </a:ext>
                  </a:extLst>
                </a:gridCol>
                <a:gridCol w="5698958">
                  <a:extLst>
                    <a:ext uri="{9D8B030D-6E8A-4147-A177-3AD203B41FA5}">
                      <a16:colId xmlns:a16="http://schemas.microsoft.com/office/drawing/2014/main" val="1132117448"/>
                    </a:ext>
                  </a:extLst>
                </a:gridCol>
              </a:tblGrid>
              <a:tr h="498911">
                <a:tc>
                  <a:txBody>
                    <a:bodyPr/>
                    <a:lstStyle/>
                    <a:p>
                      <a:pPr>
                        <a:lnSpc>
                          <a:spcPct val="100000"/>
                        </a:lnSpc>
                      </a:pPr>
                      <a:r>
                        <a:rPr lang="en-GB" sz="2000" b="0" dirty="0">
                          <a:solidFill>
                            <a:srgbClr val="512275"/>
                          </a:solidFill>
                          <a:latin typeface="Verdana" panose="020B0604030504040204" pitchFamily="34" charset="0"/>
                          <a:ea typeface="Verdana" panose="020B0604030504040204" pitchFamily="34" charset="0"/>
                        </a:rPr>
                        <a:t>Step 7: What</a:t>
                      </a:r>
                      <a:r>
                        <a:rPr lang="en-GB" sz="2000" b="0" baseline="0" dirty="0">
                          <a:solidFill>
                            <a:srgbClr val="512275"/>
                          </a:solidFill>
                          <a:latin typeface="Verdana" panose="020B0604030504040204" pitchFamily="34" charset="0"/>
                          <a:ea typeface="Verdana" panose="020B0604030504040204" pitchFamily="34" charset="0"/>
                        </a:rPr>
                        <a:t> do you make of this? Write down any alternative thoughts. </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tc>
                  <a:txBody>
                    <a:bodyPr/>
                    <a:lstStyle/>
                    <a:p>
                      <a:pPr>
                        <a:lnSpc>
                          <a:spcPct val="100000"/>
                        </a:lnSpc>
                      </a:pPr>
                      <a:r>
                        <a:rPr lang="en-GB" sz="2000" b="0" dirty="0">
                          <a:solidFill>
                            <a:srgbClr val="512275"/>
                          </a:solidFill>
                          <a:latin typeface="Verdana" panose="020B0604030504040204" pitchFamily="34" charset="0"/>
                          <a:ea typeface="Verdana" panose="020B0604030504040204" pitchFamily="34" charset="0"/>
                        </a:rPr>
                        <a:t>I can use different techniques to help me manage my overwhelming emotions</a:t>
                      </a:r>
                      <a:r>
                        <a:rPr lang="en-GB" sz="2000" b="0" baseline="0" dirty="0">
                          <a:solidFill>
                            <a:srgbClr val="512275"/>
                          </a:solidFill>
                          <a:latin typeface="Verdana" panose="020B0604030504040204" pitchFamily="34" charset="0"/>
                          <a:ea typeface="Verdana" panose="020B0604030504040204" pitchFamily="34" charset="0"/>
                        </a:rPr>
                        <a:t> (70%).</a:t>
                      </a:r>
                      <a:endParaRPr lang="en-GB" sz="2000" b="0" dirty="0">
                        <a:solidFill>
                          <a:srgbClr val="512275"/>
                        </a:solidFill>
                        <a:latin typeface="Verdana" panose="020B0604030504040204" pitchFamily="34" charset="0"/>
                        <a:ea typeface="Verdana" panose="020B0604030504040204" pitchFamily="34" charset="0"/>
                      </a:endParaRPr>
                    </a:p>
                  </a:txBody>
                  <a:tcPr>
                    <a:solidFill>
                      <a:srgbClr val="CFD5EA"/>
                    </a:solidFill>
                  </a:tcPr>
                </a:tc>
                <a:extLst>
                  <a:ext uri="{0D108BD9-81ED-4DB2-BD59-A6C34878D82A}">
                    <a16:rowId xmlns:a16="http://schemas.microsoft.com/office/drawing/2014/main" val="497950310"/>
                  </a:ext>
                </a:extLst>
              </a:tr>
            </a:tbl>
          </a:graphicData>
        </a:graphic>
      </p:graphicFrame>
    </p:spTree>
    <p:extLst>
      <p:ext uri="{BB962C8B-B14F-4D97-AF65-F5344CB8AC3E}">
        <p14:creationId xmlns:p14="http://schemas.microsoft.com/office/powerpoint/2010/main" val="16903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2" name="Rectangle 1"/>
          <p:cNvSpPr/>
          <p:nvPr/>
        </p:nvSpPr>
        <p:spPr>
          <a:xfrm>
            <a:off x="4446021" y="522798"/>
            <a:ext cx="7255442" cy="280006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You would like to try doing an experiment to test out your negative thoughts. The thought that keeps coming up recently is </a:t>
            </a:r>
            <a:r>
              <a:rPr lang="en-GB" sz="2000" b="1" dirty="0">
                <a:solidFill>
                  <a:srgbClr val="512275"/>
                </a:solidFill>
                <a:latin typeface="Verdana" panose="020B0604030504040204" pitchFamily="34" charset="0"/>
                <a:ea typeface="Verdana" panose="020B0604030504040204" pitchFamily="34" charset="0"/>
              </a:rPr>
              <a:t>‘I am intolerable. Other people cannot stand to be around me at all’.</a:t>
            </a:r>
          </a:p>
        </p:txBody>
      </p:sp>
      <p:sp>
        <p:nvSpPr>
          <p:cNvPr id="3" name="Rectangle 2"/>
          <p:cNvSpPr/>
          <p:nvPr/>
        </p:nvSpPr>
        <p:spPr>
          <a:xfrm>
            <a:off x="4446021" y="3480941"/>
            <a:ext cx="7255442" cy="3261727"/>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patient. You are planning to support them to develop a behavioural experiment they can try on the ward to see whether their negative thoughts are completely accurate. Find out what thought the patient would like to focus on and come up with an experiment together.</a:t>
            </a:r>
            <a:endParaRPr lang="en-GB"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670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35888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Why self-harm?</a:t>
            </a:r>
          </a:p>
        </p:txBody>
      </p:sp>
      <p:sp>
        <p:nvSpPr>
          <p:cNvPr id="7" name="Content Placeholder 2"/>
          <p:cNvSpPr>
            <a:spLocks noGrp="1"/>
          </p:cNvSpPr>
          <p:nvPr>
            <p:ph idx="1"/>
          </p:nvPr>
        </p:nvSpPr>
        <p:spPr>
          <a:xfrm>
            <a:off x="4666047" y="2083050"/>
            <a:ext cx="7058604" cy="5144513"/>
          </a:xfrm>
        </p:spPr>
        <p:txBody>
          <a:bodyPr>
            <a:noAutofit/>
          </a:bodyPr>
          <a:lstStyle/>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Motivations for self-harm vary (between people and episodes) but can include:</a:t>
            </a:r>
          </a:p>
          <a:p>
            <a:pPr>
              <a:lnSpc>
                <a:spcPct val="100000"/>
              </a:lnSpc>
            </a:pPr>
            <a:r>
              <a:rPr lang="en-GB" sz="2400" dirty="0">
                <a:solidFill>
                  <a:srgbClr val="512275"/>
                </a:solidFill>
                <a:latin typeface="Verdana" panose="020B0604030504040204" pitchFamily="34" charset="0"/>
                <a:ea typeface="Verdana" panose="020B0604030504040204" pitchFamily="34" charset="0"/>
              </a:rPr>
              <a:t>To relieve emotional pain</a:t>
            </a:r>
          </a:p>
          <a:p>
            <a:pPr>
              <a:lnSpc>
                <a:spcPct val="100000"/>
              </a:lnSpc>
            </a:pPr>
            <a:r>
              <a:rPr lang="en-GB" sz="2400" dirty="0">
                <a:solidFill>
                  <a:srgbClr val="512275"/>
                </a:solidFill>
                <a:latin typeface="Verdana" panose="020B0604030504040204" pitchFamily="34" charset="0"/>
                <a:ea typeface="Verdana" panose="020B0604030504040204" pitchFamily="34" charset="0"/>
              </a:rPr>
              <a:t>To cope with feelings of worthlessness</a:t>
            </a:r>
          </a:p>
          <a:p>
            <a:pPr>
              <a:lnSpc>
                <a:spcPct val="100000"/>
              </a:lnSpc>
            </a:pPr>
            <a:r>
              <a:rPr lang="en-GB" sz="2400" dirty="0">
                <a:solidFill>
                  <a:srgbClr val="512275"/>
                </a:solidFill>
                <a:latin typeface="Verdana" panose="020B0604030504040204" pitchFamily="34" charset="0"/>
                <a:ea typeface="Verdana" panose="020B0604030504040204" pitchFamily="34" charset="0"/>
              </a:rPr>
              <a:t>To self-punish</a:t>
            </a:r>
          </a:p>
          <a:p>
            <a:pPr>
              <a:lnSpc>
                <a:spcPct val="100000"/>
              </a:lnSpc>
            </a:pPr>
            <a:r>
              <a:rPr lang="en-GB" sz="2400" dirty="0">
                <a:solidFill>
                  <a:srgbClr val="512275"/>
                </a:solidFill>
                <a:latin typeface="Verdana" panose="020B0604030504040204" pitchFamily="34" charset="0"/>
                <a:ea typeface="Verdana" panose="020B0604030504040204" pitchFamily="34" charset="0"/>
              </a:rPr>
              <a:t>To reduce dissociation (numbing)</a:t>
            </a:r>
          </a:p>
          <a:p>
            <a:pPr>
              <a:lnSpc>
                <a:spcPct val="100000"/>
              </a:lnSpc>
            </a:pPr>
            <a:r>
              <a:rPr lang="en-GB" sz="2400" dirty="0">
                <a:solidFill>
                  <a:srgbClr val="512275"/>
                </a:solidFill>
                <a:latin typeface="Verdana" panose="020B0604030504040204" pitchFamily="34" charset="0"/>
                <a:ea typeface="Verdana" panose="020B0604030504040204" pitchFamily="34" charset="0"/>
              </a:rPr>
              <a:t>To survive</a:t>
            </a:r>
          </a:p>
          <a:p>
            <a:pPr>
              <a:lnSpc>
                <a:spcPct val="100000"/>
              </a:lnSpc>
            </a:pPr>
            <a:endParaRPr lang="en-US" sz="2400" dirty="0">
              <a:solidFill>
                <a:srgbClr val="512275"/>
              </a:solidFill>
              <a:latin typeface="Verdana" panose="020B0604030504040204" pitchFamily="34" charset="0"/>
              <a:ea typeface="Verdana" panose="020B0604030504040204" pitchFamily="34" charset="0"/>
            </a:endParaRPr>
          </a:p>
          <a:p>
            <a:pPr>
              <a:lnSpc>
                <a:spcPct val="100000"/>
              </a:lnSpc>
            </a:pPr>
            <a:endParaRPr lang="en-US" sz="2400" dirty="0">
              <a:solidFill>
                <a:srgbClr val="512275"/>
              </a:solidFill>
              <a:latin typeface="Verdana" panose="020B0604030504040204" pitchFamily="34" charset="0"/>
              <a:ea typeface="Verdana" panose="020B0604030504040204" pitchFamily="34" charset="0"/>
            </a:endParaRPr>
          </a:p>
          <a:p>
            <a:pPr>
              <a:lnSpc>
                <a:spcPct val="100000"/>
              </a:lnSpc>
            </a:pPr>
            <a:endParaRPr lang="en-GB" sz="2400" dirty="0">
              <a:solidFill>
                <a:srgbClr val="512275"/>
              </a:solidFill>
              <a:latin typeface="Verdana" panose="020B0604030504040204" pitchFamily="34" charset="0"/>
              <a:ea typeface="Verdana" panose="020B0604030504040204" pitchFamily="34" charset="0"/>
            </a:endParaRP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 </a:t>
            </a:r>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4666047" y="870777"/>
            <a:ext cx="7058604" cy="7692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GB" sz="2400" dirty="0">
                <a:solidFill>
                  <a:srgbClr val="512275"/>
                </a:solidFill>
                <a:latin typeface="Verdana" panose="020B0604030504040204" pitchFamily="34" charset="0"/>
                <a:ea typeface="Verdana" panose="020B0604030504040204" pitchFamily="34" charset="0"/>
              </a:rPr>
              <a:t>Why do you think people self-harm?</a:t>
            </a:r>
          </a:p>
        </p:txBody>
      </p:sp>
    </p:spTree>
    <p:extLst>
      <p:ext uri="{BB962C8B-B14F-4D97-AF65-F5344CB8AC3E}">
        <p14:creationId xmlns:p14="http://schemas.microsoft.com/office/powerpoint/2010/main" val="21807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574388" y="1421522"/>
            <a:ext cx="589874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8</a:t>
            </a:r>
          </a:p>
        </p:txBody>
      </p:sp>
      <p:sp>
        <p:nvSpPr>
          <p:cNvPr id="7" name="Google Shape;67;p12"/>
          <p:cNvSpPr txBox="1">
            <a:spLocks/>
          </p:cNvSpPr>
          <p:nvPr/>
        </p:nvSpPr>
        <p:spPr>
          <a:xfrm>
            <a:off x="3051044" y="29696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GB" sz="6000" dirty="0">
              <a:solidFill>
                <a:srgbClr val="512275"/>
              </a:solidFill>
              <a:latin typeface="Segoe Print" charset="0"/>
              <a:ea typeface="Segoe Print" charset="0"/>
              <a:cs typeface="Segoe Print" charset="0"/>
            </a:endParaRPr>
          </a:p>
        </p:txBody>
      </p:sp>
      <p:sp>
        <p:nvSpPr>
          <p:cNvPr id="8" name="Google Shape;67;p12">
            <a:extLst>
              <a:ext uri="{FF2B5EF4-FFF2-40B4-BE49-F238E27FC236}">
                <a16:creationId xmlns:a16="http://schemas.microsoft.com/office/drawing/2014/main" id="{F4B7EE51-00FE-4E60-99F6-DA75EE6666B7}"/>
              </a:ext>
            </a:extLst>
          </p:cNvPr>
          <p:cNvSpPr txBox="1">
            <a:spLocks/>
          </p:cNvSpPr>
          <p:nvPr/>
        </p:nvSpPr>
        <p:spPr>
          <a:xfrm>
            <a:off x="3203444" y="3122030"/>
            <a:ext cx="6908881" cy="271447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512275"/>
                </a:solidFill>
                <a:latin typeface="Segoe Print" charset="0"/>
                <a:ea typeface="Segoe Print" charset="0"/>
                <a:cs typeface="Segoe Print" charset="0"/>
              </a:rPr>
              <a:t>After self harm</a:t>
            </a:r>
            <a:br>
              <a:rPr lang="en-US" sz="6000" dirty="0">
                <a:solidFill>
                  <a:srgbClr val="512275"/>
                </a:solidFill>
                <a:latin typeface="Segoe Print" charset="0"/>
                <a:ea typeface="Segoe Print" charset="0"/>
                <a:cs typeface="Segoe Print" charset="0"/>
              </a:rPr>
            </a:br>
            <a:r>
              <a:rPr lang="en-US" sz="4800" dirty="0">
                <a:solidFill>
                  <a:srgbClr val="512275"/>
                </a:solidFill>
                <a:latin typeface="Segoe Print" charset="0"/>
                <a:ea typeface="Segoe Print" charset="0"/>
                <a:cs typeface="Segoe Print" charset="0"/>
              </a:rPr>
              <a:t>(taking care of yourself)</a:t>
            </a:r>
            <a:endParaRPr lang="en-GB" sz="6000" dirty="0">
              <a:solidFill>
                <a:srgbClr val="512275"/>
              </a:solidFill>
              <a:latin typeface="Segoe Print" charset="0"/>
              <a:ea typeface="Segoe Print" charset="0"/>
              <a:cs typeface="Segoe Print" charset="0"/>
            </a:endParaRPr>
          </a:p>
        </p:txBody>
      </p:sp>
    </p:spTree>
    <p:extLst>
      <p:ext uri="{BB962C8B-B14F-4D97-AF65-F5344CB8AC3E}">
        <p14:creationId xmlns:p14="http://schemas.microsoft.com/office/powerpoint/2010/main" val="1985746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15284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793390"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Self- criticism</a:t>
            </a:r>
          </a:p>
        </p:txBody>
      </p:sp>
      <p:sp>
        <p:nvSpPr>
          <p:cNvPr id="9" name="Rectangle 8">
            <a:extLst>
              <a:ext uri="{FF2B5EF4-FFF2-40B4-BE49-F238E27FC236}">
                <a16:creationId xmlns:a16="http://schemas.microsoft.com/office/drawing/2014/main" id="{EC3EE3E0-046F-4EB0-A3E3-DA9B4EC70B97}"/>
              </a:ext>
            </a:extLst>
          </p:cNvPr>
          <p:cNvSpPr/>
          <p:nvPr/>
        </p:nvSpPr>
        <p:spPr>
          <a:xfrm>
            <a:off x="4926114" y="1484821"/>
            <a:ext cx="6189611" cy="3723392"/>
          </a:xfrm>
          <a:prstGeom prst="rect">
            <a:avLst/>
          </a:prstGeom>
        </p:spPr>
        <p:txBody>
          <a:bodyPr wrap="square">
            <a:spAutoFit/>
          </a:bodyPr>
          <a:lstStyle/>
          <a:p>
            <a:pPr>
              <a:lnSpc>
                <a:spcPct val="150000"/>
              </a:lnSpc>
            </a:pPr>
            <a:r>
              <a:rPr lang="en-US" sz="2000" b="1" dirty="0">
                <a:solidFill>
                  <a:srgbClr val="512275"/>
                </a:solidFill>
                <a:latin typeface="Verdana" panose="020B0604030504040204" pitchFamily="34" charset="0"/>
                <a:ea typeface="Verdana" panose="020B0604030504040204" pitchFamily="34" charset="0"/>
              </a:rPr>
              <a:t>In pairs/groups:</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a:lnSpc>
                <a:spcPct val="150000"/>
              </a:lnSpc>
            </a:pPr>
            <a:r>
              <a:rPr lang="en-GB" sz="2000" dirty="0">
                <a:solidFill>
                  <a:srgbClr val="512275"/>
                </a:solidFill>
                <a:latin typeface="Verdana" panose="020B0604030504040204" pitchFamily="34" charset="0"/>
                <a:ea typeface="Verdana" panose="020B0604030504040204" pitchFamily="34" charset="0"/>
              </a:rPr>
              <a:t>Can you think of a recent time you have been critical towards yourself?</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W</a:t>
            </a:r>
            <a:r>
              <a:rPr lang="en-GB" sz="2000" dirty="0">
                <a:solidFill>
                  <a:srgbClr val="512275"/>
                </a:solidFill>
                <a:latin typeface="Verdana" panose="020B0604030504040204" pitchFamily="34" charset="0"/>
                <a:ea typeface="Verdana" panose="020B0604030504040204" pitchFamily="34" charset="0"/>
              </a:rPr>
              <a:t>hat kind of things did you say to yourself?</a:t>
            </a: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a:p>
            <a:pPr>
              <a:lnSpc>
                <a:spcPct val="150000"/>
              </a:lnSpc>
            </a:pPr>
            <a:r>
              <a:rPr lang="en-US" sz="2000" dirty="0">
                <a:solidFill>
                  <a:srgbClr val="512275"/>
                </a:solidFill>
                <a:latin typeface="Verdana" panose="020B0604030504040204" pitchFamily="34" charset="0"/>
                <a:ea typeface="Verdana" panose="020B0604030504040204" pitchFamily="34" charset="0"/>
              </a:rPr>
              <a:t>How did this make you feel?</a:t>
            </a: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4805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15284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793390"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Self- Compassion</a:t>
            </a:r>
          </a:p>
        </p:txBody>
      </p:sp>
      <p:sp>
        <p:nvSpPr>
          <p:cNvPr id="9" name="Rectangle 8">
            <a:extLst>
              <a:ext uri="{FF2B5EF4-FFF2-40B4-BE49-F238E27FC236}">
                <a16:creationId xmlns:a16="http://schemas.microsoft.com/office/drawing/2014/main" id="{EC3EE3E0-046F-4EB0-A3E3-DA9B4EC70B97}"/>
              </a:ext>
            </a:extLst>
          </p:cNvPr>
          <p:cNvSpPr/>
          <p:nvPr/>
        </p:nvSpPr>
        <p:spPr>
          <a:xfrm>
            <a:off x="4765667" y="649501"/>
            <a:ext cx="7265886" cy="1876732"/>
          </a:xfrm>
          <a:prstGeom prst="rect">
            <a:avLst/>
          </a:prstGeom>
        </p:spPr>
        <p:txBody>
          <a:bodyPr wrap="square">
            <a:spAutoFit/>
          </a:bodyPr>
          <a:lstStyle/>
          <a:p>
            <a:pPr>
              <a:lnSpc>
                <a:spcPct val="150000"/>
              </a:lnSpc>
            </a:pPr>
            <a:r>
              <a:rPr lang="en-US" sz="2000" dirty="0">
                <a:solidFill>
                  <a:srgbClr val="512275"/>
                </a:solidFill>
                <a:latin typeface="Verdana" panose="020B0604030504040204" pitchFamily="34" charset="0"/>
                <a:ea typeface="Verdana" panose="020B0604030504040204" pitchFamily="34" charset="0"/>
              </a:rPr>
              <a:t>When people have self-harmed it is common for them to feel </a:t>
            </a:r>
            <a:r>
              <a:rPr lang="en-US" sz="2000" b="1" dirty="0">
                <a:solidFill>
                  <a:srgbClr val="512275"/>
                </a:solidFill>
                <a:latin typeface="Verdana" panose="020B0604030504040204" pitchFamily="34" charset="0"/>
                <a:ea typeface="Verdana" panose="020B0604030504040204" pitchFamily="34" charset="0"/>
              </a:rPr>
              <a:t>guilt</a:t>
            </a:r>
            <a:r>
              <a:rPr lang="en-US" sz="2000" dirty="0">
                <a:solidFill>
                  <a:srgbClr val="512275"/>
                </a:solidFill>
                <a:latin typeface="Verdana" panose="020B0604030504040204" pitchFamily="34" charset="0"/>
                <a:ea typeface="Verdana" panose="020B0604030504040204" pitchFamily="34" charset="0"/>
              </a:rPr>
              <a:t> and </a:t>
            </a:r>
            <a:r>
              <a:rPr lang="en-US" sz="2000" b="1" dirty="0">
                <a:solidFill>
                  <a:srgbClr val="512275"/>
                </a:solidFill>
                <a:latin typeface="Verdana" panose="020B0604030504040204" pitchFamily="34" charset="0"/>
                <a:ea typeface="Verdana" panose="020B0604030504040204" pitchFamily="34" charset="0"/>
              </a:rPr>
              <a:t>shame</a:t>
            </a:r>
            <a:r>
              <a:rPr lang="en-US" sz="2000" dirty="0">
                <a:solidFill>
                  <a:srgbClr val="512275"/>
                </a:solidFill>
                <a:latin typeface="Verdana" panose="020B0604030504040204" pitchFamily="34" charset="0"/>
                <a:ea typeface="Verdana" panose="020B0604030504040204" pitchFamily="34" charset="0"/>
              </a:rPr>
              <a:t>, which in turn increases their distressing emotions and makes them feel worse (another vicious cycle).</a:t>
            </a:r>
            <a:endParaRPr lang="en-GB" sz="2000" dirty="0">
              <a:solidFill>
                <a:srgbClr val="512275"/>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E4860260-4FF6-4493-B34A-4A34F1411CA3}"/>
              </a:ext>
            </a:extLst>
          </p:cNvPr>
          <p:cNvSpPr/>
          <p:nvPr/>
        </p:nvSpPr>
        <p:spPr>
          <a:xfrm>
            <a:off x="4248215" y="3310893"/>
            <a:ext cx="7265886" cy="2800062"/>
          </a:xfrm>
          <a:prstGeom prst="rect">
            <a:avLst/>
          </a:prstGeom>
        </p:spPr>
        <p:txBody>
          <a:bodyPr wrap="square">
            <a:spAutoFit/>
          </a:bodyPr>
          <a:lstStyle/>
          <a:p>
            <a:pPr>
              <a:lnSpc>
                <a:spcPct val="150000"/>
              </a:lnSpc>
            </a:pPr>
            <a:r>
              <a:rPr lang="en-US" sz="2000" b="1" dirty="0">
                <a:solidFill>
                  <a:srgbClr val="512275"/>
                </a:solidFill>
                <a:latin typeface="Verdana" panose="020B0604030504040204" pitchFamily="34" charset="0"/>
                <a:ea typeface="Verdana" panose="020B0604030504040204" pitchFamily="34" charset="0"/>
              </a:rPr>
              <a:t>What is self-compassion?</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Being kinder to ourselves</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Being sensitive to our own suffering</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Not beating ourselves up when we make a mistake</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Develops with practice</a:t>
            </a:r>
          </a:p>
          <a:p>
            <a:pPr marL="342900" indent="-342900">
              <a:lnSpc>
                <a:spcPct val="150000"/>
              </a:lnSpc>
              <a:buFont typeface="Arial" panose="020B0604020202020204" pitchFamily="34" charset="0"/>
              <a:buChar char="•"/>
            </a:pPr>
            <a:r>
              <a:rPr lang="en-US" sz="2000" dirty="0">
                <a:solidFill>
                  <a:srgbClr val="512275"/>
                </a:solidFill>
                <a:latin typeface="Verdana" panose="020B0604030504040204" pitchFamily="34" charset="0"/>
                <a:ea typeface="Verdana" panose="020B0604030504040204" pitchFamily="34" charset="0"/>
              </a:rPr>
              <a:t>Often easier to show to others than ourselves</a:t>
            </a:r>
          </a:p>
        </p:txBody>
      </p:sp>
    </p:spTree>
    <p:extLst>
      <p:ext uri="{BB962C8B-B14F-4D97-AF65-F5344CB8AC3E}">
        <p14:creationId xmlns:p14="http://schemas.microsoft.com/office/powerpoint/2010/main" val="16980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15284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793390"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Self- Compassion</a:t>
            </a:r>
          </a:p>
        </p:txBody>
      </p:sp>
      <p:sp>
        <p:nvSpPr>
          <p:cNvPr id="6" name="Rectangle 5">
            <a:extLst>
              <a:ext uri="{FF2B5EF4-FFF2-40B4-BE49-F238E27FC236}">
                <a16:creationId xmlns:a16="http://schemas.microsoft.com/office/drawing/2014/main" id="{E4860260-4FF6-4493-B34A-4A34F1411CA3}"/>
              </a:ext>
            </a:extLst>
          </p:cNvPr>
          <p:cNvSpPr/>
          <p:nvPr/>
        </p:nvSpPr>
        <p:spPr>
          <a:xfrm>
            <a:off x="5518297" y="1201765"/>
            <a:ext cx="6272250" cy="4873963"/>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Soothing rhythm breathing exercise</a:t>
            </a:r>
          </a:p>
          <a:p>
            <a:pPr>
              <a:lnSpc>
                <a:spcPct val="150000"/>
              </a:lnSpc>
            </a:pPr>
            <a:endParaRPr lang="en-US" sz="2800" b="1" dirty="0">
              <a:solidFill>
                <a:srgbClr val="512275"/>
              </a:solidFill>
              <a:latin typeface="Verdana" panose="020B0604030504040204" pitchFamily="34" charset="0"/>
              <a:ea typeface="Verdana" panose="020B0604030504040204" pitchFamily="34" charset="0"/>
            </a:endParaRPr>
          </a:p>
          <a:p>
            <a:pPr>
              <a:lnSpc>
                <a:spcPct val="150000"/>
              </a:lnSpc>
            </a:pPr>
            <a:r>
              <a:rPr lang="en-US" sz="2800" dirty="0">
                <a:solidFill>
                  <a:srgbClr val="512275"/>
                </a:solidFill>
                <a:latin typeface="Verdana" panose="020B0604030504040204" pitchFamily="34" charset="0"/>
                <a:ea typeface="Verdana" panose="020B0604030504040204" pitchFamily="34" charset="0"/>
              </a:rPr>
              <a:t>Reflection:</a:t>
            </a: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Do you think you could practice this with patients on the ward?</a:t>
            </a:r>
          </a:p>
          <a:p>
            <a:pPr>
              <a:lnSpc>
                <a:spcPct val="150000"/>
              </a:lnSpc>
            </a:pPr>
            <a:endParaRPr lang="en-US" sz="36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12871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215284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793390" cy="19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Self- soothing</a:t>
            </a:r>
          </a:p>
        </p:txBody>
      </p:sp>
      <p:sp>
        <p:nvSpPr>
          <p:cNvPr id="6" name="Rectangle 5">
            <a:extLst>
              <a:ext uri="{FF2B5EF4-FFF2-40B4-BE49-F238E27FC236}">
                <a16:creationId xmlns:a16="http://schemas.microsoft.com/office/drawing/2014/main" id="{E4860260-4FF6-4493-B34A-4A34F1411CA3}"/>
              </a:ext>
            </a:extLst>
          </p:cNvPr>
          <p:cNvSpPr/>
          <p:nvPr/>
        </p:nvSpPr>
        <p:spPr>
          <a:xfrm>
            <a:off x="5130775" y="1216631"/>
            <a:ext cx="6272250" cy="4616648"/>
          </a:xfrm>
          <a:prstGeom prst="rect">
            <a:avLst/>
          </a:prstGeom>
        </p:spPr>
        <p:txBody>
          <a:bodyPr wrap="square">
            <a:spAutoFit/>
          </a:bodyPr>
          <a:lstStyle/>
          <a:p>
            <a:pPr>
              <a:lnSpc>
                <a:spcPct val="150000"/>
              </a:lnSpc>
            </a:pPr>
            <a:r>
              <a:rPr lang="en-US" sz="2400" dirty="0">
                <a:solidFill>
                  <a:srgbClr val="512275"/>
                </a:solidFill>
                <a:latin typeface="Verdana" panose="020B0604030504040204" pitchFamily="34" charset="0"/>
                <a:ea typeface="Verdana" panose="020B0604030504040204" pitchFamily="34" charset="0"/>
              </a:rPr>
              <a:t>Self soothing – activities we can do that ‘soothe’ us (calm or relax us).</a:t>
            </a:r>
          </a:p>
          <a:p>
            <a:pPr>
              <a:lnSpc>
                <a:spcPct val="150000"/>
              </a:lnSpc>
            </a:pPr>
            <a:endParaRPr lang="en-US" sz="28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What are your self-soothing activities? How do you de-stress?</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What self-soothing activities could be done in the ward environment?</a:t>
            </a:r>
          </a:p>
        </p:txBody>
      </p:sp>
    </p:spTree>
    <p:extLst>
      <p:ext uri="{BB962C8B-B14F-4D97-AF65-F5344CB8AC3E}">
        <p14:creationId xmlns:p14="http://schemas.microsoft.com/office/powerpoint/2010/main" val="2458961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23733" y="-18586"/>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Self-soothing</a:t>
            </a:r>
          </a:p>
        </p:txBody>
      </p:sp>
      <p:grpSp>
        <p:nvGrpSpPr>
          <p:cNvPr id="23" name="Group 22">
            <a:extLst>
              <a:ext uri="{FF2B5EF4-FFF2-40B4-BE49-F238E27FC236}">
                <a16:creationId xmlns:a16="http://schemas.microsoft.com/office/drawing/2014/main" id="{E41A1A52-58FE-47AA-B317-8C0786E4C17D}"/>
              </a:ext>
            </a:extLst>
          </p:cNvPr>
          <p:cNvGrpSpPr/>
          <p:nvPr/>
        </p:nvGrpSpPr>
        <p:grpSpPr>
          <a:xfrm>
            <a:off x="2254509" y="1131010"/>
            <a:ext cx="6716496" cy="5320589"/>
            <a:chOff x="216748" y="1671639"/>
            <a:chExt cx="3652651" cy="2729527"/>
          </a:xfrm>
        </p:grpSpPr>
        <p:sp>
          <p:nvSpPr>
            <p:cNvPr id="27" name="Rectangle 26">
              <a:extLst>
                <a:ext uri="{FF2B5EF4-FFF2-40B4-BE49-F238E27FC236}">
                  <a16:creationId xmlns:a16="http://schemas.microsoft.com/office/drawing/2014/main" id="{7B725C62-A33F-404E-9EB2-26B782AE4E58}"/>
                </a:ext>
              </a:extLst>
            </p:cNvPr>
            <p:cNvSpPr/>
            <p:nvPr/>
          </p:nvSpPr>
          <p:spPr>
            <a:xfrm>
              <a:off x="330988" y="1671639"/>
              <a:ext cx="2880000" cy="396178"/>
            </a:xfrm>
            <a:prstGeom prst="rect">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tIns="0" rIns="108000" rtlCol="0" anchor="ctr"/>
            <a:lstStyle/>
            <a:p>
              <a:pPr algn="ctr"/>
              <a:r>
                <a:rPr lang="en-US" sz="2400" dirty="0"/>
                <a:t>Activities</a:t>
              </a:r>
            </a:p>
          </p:txBody>
        </p:sp>
        <p:sp>
          <p:nvSpPr>
            <p:cNvPr id="28" name="Round Diagonal Corner Rectangle 7">
              <a:extLst>
                <a:ext uri="{FF2B5EF4-FFF2-40B4-BE49-F238E27FC236}">
                  <a16:creationId xmlns:a16="http://schemas.microsoft.com/office/drawing/2014/main" id="{79B62E1E-ADE5-41DA-A089-068264D59CAB}"/>
                </a:ext>
              </a:extLst>
            </p:cNvPr>
            <p:cNvSpPr/>
            <p:nvPr/>
          </p:nvSpPr>
          <p:spPr>
            <a:xfrm>
              <a:off x="216748" y="2067817"/>
              <a:ext cx="3652651" cy="233334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t"/>
            <a:lstStyle/>
            <a:p>
              <a:pPr marL="285750" indent="-285750" algn="ctr">
                <a:buFont typeface="Arial" charset="0"/>
                <a:buChar char="•"/>
              </a:pPr>
              <a:r>
                <a:rPr lang="en-US" sz="2800" dirty="0">
                  <a:solidFill>
                    <a:srgbClr val="512275"/>
                  </a:solidFill>
                </a:rPr>
                <a:t>Have a relaxing bath or shower</a:t>
              </a:r>
            </a:p>
            <a:p>
              <a:pPr marL="285750" indent="-285750" algn="ctr">
                <a:buFont typeface="Arial" charset="0"/>
                <a:buChar char="•"/>
              </a:pPr>
              <a:r>
                <a:rPr lang="en-US" sz="2800" dirty="0">
                  <a:solidFill>
                    <a:srgbClr val="512275"/>
                  </a:solidFill>
                </a:rPr>
                <a:t>Go for a mindful walk</a:t>
              </a:r>
            </a:p>
            <a:p>
              <a:pPr marL="285750" indent="-285750" algn="ctr">
                <a:buFont typeface="Arial" charset="0"/>
                <a:buChar char="•"/>
              </a:pPr>
              <a:r>
                <a:rPr lang="en-US" sz="2800" dirty="0">
                  <a:solidFill>
                    <a:srgbClr val="512275"/>
                  </a:solidFill>
                </a:rPr>
                <a:t>Create something e.g. paint, draw, write</a:t>
              </a:r>
            </a:p>
            <a:p>
              <a:pPr marL="285750" indent="-285750" algn="ctr">
                <a:buFont typeface="Arial" charset="0"/>
                <a:buChar char="•"/>
              </a:pPr>
              <a:r>
                <a:rPr lang="en-US" sz="2800" dirty="0">
                  <a:solidFill>
                    <a:srgbClr val="512275"/>
                  </a:solidFill>
                </a:rPr>
                <a:t>Stroke or care for a pet</a:t>
              </a:r>
            </a:p>
            <a:p>
              <a:pPr marL="285750" indent="-285750" algn="ctr">
                <a:buFont typeface="Arial" charset="0"/>
                <a:buChar char="•"/>
              </a:pPr>
              <a:r>
                <a:rPr lang="en-US" sz="2800" dirty="0">
                  <a:solidFill>
                    <a:srgbClr val="512275"/>
                  </a:solidFill>
                </a:rPr>
                <a:t>Watch </a:t>
              </a:r>
              <a:r>
                <a:rPr lang="en-US" sz="2800" dirty="0" err="1">
                  <a:solidFill>
                    <a:srgbClr val="512275"/>
                  </a:solidFill>
                </a:rPr>
                <a:t>favourite</a:t>
              </a:r>
              <a:r>
                <a:rPr lang="en-US" sz="2800" dirty="0">
                  <a:solidFill>
                    <a:srgbClr val="512275"/>
                  </a:solidFill>
                </a:rPr>
                <a:t> tv show or film</a:t>
              </a:r>
            </a:p>
            <a:p>
              <a:pPr marL="285750" indent="-285750" algn="ctr">
                <a:buFont typeface="Arial" charset="0"/>
                <a:buChar char="•"/>
              </a:pPr>
              <a:r>
                <a:rPr lang="en-US" sz="2800" dirty="0">
                  <a:solidFill>
                    <a:srgbClr val="512275"/>
                  </a:solidFill>
                </a:rPr>
                <a:t>Listen to soothing music</a:t>
              </a:r>
            </a:p>
            <a:p>
              <a:pPr marL="285750" indent="-285750" algn="ctr">
                <a:buFont typeface="Arial" charset="0"/>
                <a:buChar char="•"/>
              </a:pPr>
              <a:r>
                <a:rPr lang="en-US" sz="2800" dirty="0">
                  <a:solidFill>
                    <a:srgbClr val="512275"/>
                  </a:solidFill>
                </a:rPr>
                <a:t>Wrap self in large duvet</a:t>
              </a:r>
            </a:p>
            <a:p>
              <a:pPr marL="285750" indent="-285750" algn="ctr">
                <a:buFont typeface="Arial" charset="0"/>
                <a:buChar char="•"/>
              </a:pPr>
              <a:r>
                <a:rPr lang="en-US" sz="2800" dirty="0">
                  <a:solidFill>
                    <a:srgbClr val="512275"/>
                  </a:solidFill>
                </a:rPr>
                <a:t>Drink </a:t>
              </a:r>
              <a:r>
                <a:rPr lang="en-US" sz="2800" dirty="0" err="1">
                  <a:solidFill>
                    <a:srgbClr val="512275"/>
                  </a:solidFill>
                </a:rPr>
                <a:t>favourite</a:t>
              </a:r>
              <a:r>
                <a:rPr lang="en-US" sz="2800" dirty="0">
                  <a:solidFill>
                    <a:srgbClr val="512275"/>
                  </a:solidFill>
                </a:rPr>
                <a:t> hot drink</a:t>
              </a:r>
            </a:p>
            <a:p>
              <a:pPr marL="285750" indent="-285750" algn="ctr">
                <a:buFont typeface="Arial" charset="0"/>
                <a:buChar char="•"/>
              </a:pPr>
              <a:r>
                <a:rPr lang="en-US" sz="2800" dirty="0">
                  <a:solidFill>
                    <a:srgbClr val="512275"/>
                  </a:solidFill>
                </a:rPr>
                <a:t>Rock gently side-to-side</a:t>
              </a:r>
              <a:endParaRPr lang="en-GB" sz="2800" dirty="0">
                <a:solidFill>
                  <a:srgbClr val="512275"/>
                </a:solidFill>
              </a:endParaRPr>
            </a:p>
          </p:txBody>
        </p:sp>
      </p:grpSp>
    </p:spTree>
    <p:extLst>
      <p:ext uri="{BB962C8B-B14F-4D97-AF65-F5344CB8AC3E}">
        <p14:creationId xmlns:p14="http://schemas.microsoft.com/office/powerpoint/2010/main" val="1539755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Summary</a:t>
            </a:r>
          </a:p>
        </p:txBody>
      </p:sp>
      <p:sp>
        <p:nvSpPr>
          <p:cNvPr id="8" name="Content Placeholder 2"/>
          <p:cNvSpPr>
            <a:spLocks noGrp="1"/>
          </p:cNvSpPr>
          <p:nvPr>
            <p:ph idx="1"/>
          </p:nvPr>
        </p:nvSpPr>
        <p:spPr>
          <a:xfrm>
            <a:off x="4844629" y="255508"/>
            <a:ext cx="6749510" cy="5753860"/>
          </a:xfrm>
        </p:spPr>
        <p:txBody>
          <a:bodyPr>
            <a:noAutofit/>
          </a:bodyPr>
          <a:lstStyle/>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Self-harm is a coping strategy used to people for many reasons. It is not a mental health disorder.</a:t>
            </a:r>
          </a:p>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People can become stuck in the ‘self-harm cycle’ and find it difficult to get out.</a:t>
            </a:r>
          </a:p>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People who self-harm often experience feelings of guilt and shame, and have negative thoughts about themselves and their ability to cope in other ways.</a:t>
            </a:r>
          </a:p>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Supporting people to tolerate their feelings in other ways, such as through calming their bodies and minds with relaxation techniques can help.</a:t>
            </a:r>
          </a:p>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Supporting someone to challenge their negative thoughts can help them think in different ways.</a:t>
            </a:r>
          </a:p>
          <a:p>
            <a:pPr>
              <a:lnSpc>
                <a:spcPct val="150000"/>
              </a:lnSpc>
              <a:buFont typeface="Wingdings" panose="05000000000000000000" pitchFamily="2" charset="2"/>
              <a:buChar char="Ø"/>
            </a:pPr>
            <a:r>
              <a:rPr lang="en-GB" sz="1800" dirty="0">
                <a:solidFill>
                  <a:srgbClr val="512275"/>
                </a:solidFill>
                <a:latin typeface="Verdana" panose="020B0604030504040204" pitchFamily="34" charset="0"/>
                <a:ea typeface="Verdana" panose="020B0604030504040204" pitchFamily="34" charset="0"/>
              </a:rPr>
              <a:t> Encouraging self-compassion and self-soothing after self-harm can help people escape the self-harm cycle.</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955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597191" cy="2462560"/>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996239" y="466620"/>
            <a:ext cx="3597191" cy="220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Reflection on today</a:t>
            </a:r>
          </a:p>
        </p:txBody>
      </p:sp>
      <p:sp>
        <p:nvSpPr>
          <p:cNvPr id="8" name="Content Placeholder 2"/>
          <p:cNvSpPr>
            <a:spLocks noGrp="1"/>
          </p:cNvSpPr>
          <p:nvPr>
            <p:ph idx="1"/>
          </p:nvPr>
        </p:nvSpPr>
        <p:spPr>
          <a:xfrm>
            <a:off x="5129939" y="552070"/>
            <a:ext cx="6749510" cy="5753860"/>
          </a:xfrm>
        </p:spPr>
        <p:txBody>
          <a:bodyPr>
            <a:noAutofit/>
          </a:bodyPr>
          <a:lstStyle/>
          <a:p>
            <a:pPr>
              <a:lnSpc>
                <a:spcPct val="150000"/>
              </a:lnSpc>
            </a:pPr>
            <a:r>
              <a:rPr lang="en-GB" sz="2300" dirty="0">
                <a:solidFill>
                  <a:srgbClr val="512275"/>
                </a:solidFill>
                <a:latin typeface="Verdana" panose="020B0604030504040204" pitchFamily="34" charset="0"/>
                <a:ea typeface="Verdana" panose="020B0604030504040204" pitchFamily="34" charset="0"/>
              </a:rPr>
              <a:t>Was it hard to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What helped you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you would need to do to help a patient work through the workbook?</a:t>
            </a:r>
          </a:p>
          <a:p>
            <a:pPr>
              <a:lnSpc>
                <a:spcPct val="150000"/>
              </a:lnSpc>
            </a:pPr>
            <a:r>
              <a:rPr lang="en-GB" sz="2300" dirty="0">
                <a:solidFill>
                  <a:srgbClr val="512275"/>
                </a:solidFill>
                <a:latin typeface="Verdana" panose="020B0604030504040204" pitchFamily="34" charset="0"/>
                <a:ea typeface="Verdana" panose="020B0604030504040204" pitchFamily="34" charset="0"/>
              </a:rPr>
              <a:t>Is there anything that might stop a patient from being able to work through the workbook?</a:t>
            </a:r>
          </a:p>
        </p:txBody>
      </p:sp>
      <p:sp>
        <p:nvSpPr>
          <p:cNvPr id="3" name="Cloud Callout 2"/>
          <p:cNvSpPr/>
          <p:nvPr/>
        </p:nvSpPr>
        <p:spPr>
          <a:xfrm>
            <a:off x="1394847"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0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35888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The self-harm cycle</a:t>
            </a:r>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he self-harm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66" y="734187"/>
            <a:ext cx="6245489" cy="521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7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235888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Why don’t people stop self-harming?</a:t>
            </a:r>
          </a:p>
        </p:txBody>
      </p:sp>
      <p:sp>
        <p:nvSpPr>
          <p:cNvPr id="7" name="Content Placeholder 2"/>
          <p:cNvSpPr>
            <a:spLocks noGrp="1"/>
          </p:cNvSpPr>
          <p:nvPr>
            <p:ph idx="1"/>
          </p:nvPr>
        </p:nvSpPr>
        <p:spPr>
          <a:xfrm>
            <a:off x="4377723" y="1607980"/>
            <a:ext cx="7058604" cy="5144513"/>
          </a:xfrm>
        </p:spPr>
        <p:txBody>
          <a:bodyPr>
            <a:noAutofit/>
          </a:bodyPr>
          <a:lstStyle/>
          <a:p>
            <a:pPr>
              <a:lnSpc>
                <a:spcPct val="100000"/>
              </a:lnSpc>
            </a:pPr>
            <a:r>
              <a:rPr lang="en-GB" sz="2400" dirty="0">
                <a:solidFill>
                  <a:srgbClr val="512275"/>
                </a:solidFill>
                <a:latin typeface="Verdana" panose="020B0604030504040204" pitchFamily="34" charset="0"/>
                <a:ea typeface="Verdana" panose="020B0604030504040204" pitchFamily="34" charset="0"/>
              </a:rPr>
              <a:t>The </a:t>
            </a:r>
            <a:r>
              <a:rPr lang="en-GB" sz="2400" b="1" dirty="0">
                <a:solidFill>
                  <a:srgbClr val="512275"/>
                </a:solidFill>
                <a:latin typeface="Verdana" panose="020B0604030504040204" pitchFamily="34" charset="0"/>
                <a:ea typeface="Verdana" panose="020B0604030504040204" pitchFamily="34" charset="0"/>
              </a:rPr>
              <a:t>stressors</a:t>
            </a:r>
            <a:r>
              <a:rPr lang="en-GB" sz="2400" dirty="0">
                <a:solidFill>
                  <a:srgbClr val="512275"/>
                </a:solidFill>
                <a:latin typeface="Verdana" panose="020B0604030504040204" pitchFamily="34" charset="0"/>
                <a:ea typeface="Verdana" panose="020B0604030504040204" pitchFamily="34" charset="0"/>
              </a:rPr>
              <a:t> might </a:t>
            </a:r>
            <a:r>
              <a:rPr lang="en-GB" sz="2400" b="1" dirty="0">
                <a:solidFill>
                  <a:srgbClr val="512275"/>
                </a:solidFill>
                <a:latin typeface="Verdana" panose="020B0604030504040204" pitchFamily="34" charset="0"/>
                <a:ea typeface="Verdana" panose="020B0604030504040204" pitchFamily="34" charset="0"/>
              </a:rPr>
              <a:t>still be there.</a:t>
            </a:r>
          </a:p>
          <a:p>
            <a:pPr>
              <a:lnSpc>
                <a:spcPct val="100000"/>
              </a:lnSpc>
            </a:pPr>
            <a:r>
              <a:rPr lang="en-GB" sz="2400" dirty="0">
                <a:solidFill>
                  <a:srgbClr val="512275"/>
                </a:solidFill>
                <a:latin typeface="Verdana" panose="020B0604030504040204" pitchFamily="34" charset="0"/>
                <a:ea typeface="Verdana" panose="020B0604030504040204" pitchFamily="34" charset="0"/>
              </a:rPr>
              <a:t>Self-harm produces e</a:t>
            </a:r>
            <a:r>
              <a:rPr lang="en-GB" sz="2400" b="1" dirty="0">
                <a:solidFill>
                  <a:srgbClr val="512275"/>
                </a:solidFill>
                <a:latin typeface="Verdana" panose="020B0604030504040204" pitchFamily="34" charset="0"/>
                <a:ea typeface="Verdana" panose="020B0604030504040204" pitchFamily="34" charset="0"/>
              </a:rPr>
              <a:t>ndorphins</a:t>
            </a:r>
            <a:r>
              <a:rPr lang="en-GB" sz="2400" dirty="0">
                <a:solidFill>
                  <a:srgbClr val="512275"/>
                </a:solidFill>
                <a:latin typeface="Verdana" panose="020B0604030504040204" pitchFamily="34" charset="0"/>
                <a:ea typeface="Verdana" panose="020B0604030504040204" pitchFamily="34" charset="0"/>
              </a:rPr>
              <a:t>.</a:t>
            </a:r>
          </a:p>
          <a:p>
            <a:pPr>
              <a:lnSpc>
                <a:spcPct val="100000"/>
              </a:lnSpc>
            </a:pPr>
            <a:r>
              <a:rPr lang="en-GB" sz="2400" b="1" dirty="0">
                <a:solidFill>
                  <a:srgbClr val="512275"/>
                </a:solidFill>
                <a:latin typeface="Verdana" panose="020B0604030504040204" pitchFamily="34" charset="0"/>
                <a:ea typeface="Verdana" panose="020B0604030504040204" pitchFamily="34" charset="0"/>
              </a:rPr>
              <a:t>Greater frequency and intensity of self-harm needed </a:t>
            </a:r>
            <a:r>
              <a:rPr lang="en-GB" sz="2400" dirty="0">
                <a:solidFill>
                  <a:srgbClr val="512275"/>
                </a:solidFill>
                <a:latin typeface="Verdana" panose="020B0604030504040204" pitchFamily="34" charset="0"/>
                <a:ea typeface="Verdana" panose="020B0604030504040204" pitchFamily="34" charset="0"/>
              </a:rPr>
              <a:t>to produce same results.</a:t>
            </a:r>
          </a:p>
          <a:p>
            <a:pPr>
              <a:lnSpc>
                <a:spcPct val="100000"/>
              </a:lnSpc>
            </a:pPr>
            <a:r>
              <a:rPr lang="en-GB" sz="2400" b="1" dirty="0">
                <a:solidFill>
                  <a:srgbClr val="512275"/>
                </a:solidFill>
                <a:latin typeface="Verdana" panose="020B0604030504040204" pitchFamily="34" charset="0"/>
                <a:ea typeface="Verdana" panose="020B0604030504040204" pitchFamily="34" charset="0"/>
              </a:rPr>
              <a:t>Alternative coping skills have not yet been developed</a:t>
            </a:r>
            <a:r>
              <a:rPr lang="en-GB" sz="2400" dirty="0">
                <a:solidFill>
                  <a:srgbClr val="512275"/>
                </a:solidFill>
                <a:latin typeface="Verdana" panose="020B0604030504040204" pitchFamily="34" charset="0"/>
                <a:ea typeface="Verdana" panose="020B0604030504040204" pitchFamily="34" charset="0"/>
              </a:rPr>
              <a:t>, or are not supported (e.g. at home, school etc.)</a:t>
            </a:r>
          </a:p>
          <a:p>
            <a:pPr marL="0" indent="0">
              <a:lnSpc>
                <a:spcPct val="100000"/>
              </a:lnSpc>
              <a:buNone/>
            </a:pPr>
            <a:r>
              <a:rPr lang="en-GB" sz="2400" dirty="0">
                <a:solidFill>
                  <a:srgbClr val="512275"/>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22589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872197" y="637309"/>
            <a:ext cx="3080372" cy="3344757"/>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055078" y="883134"/>
            <a:ext cx="2897492" cy="29995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dirty="0">
                <a:solidFill>
                  <a:srgbClr val="512275"/>
                </a:solidFill>
                <a:latin typeface="Segoe Print" charset="0"/>
                <a:ea typeface="Segoe Print" charset="0"/>
                <a:cs typeface="Segoe Print" charset="0"/>
              </a:rPr>
              <a:t>Beliefs about self-harm</a:t>
            </a:r>
          </a:p>
        </p:txBody>
      </p:sp>
      <p:sp>
        <p:nvSpPr>
          <p:cNvPr id="7" name="Content Placeholder 2"/>
          <p:cNvSpPr>
            <a:spLocks noGrp="1"/>
          </p:cNvSpPr>
          <p:nvPr>
            <p:ph idx="1"/>
          </p:nvPr>
        </p:nvSpPr>
        <p:spPr>
          <a:xfrm>
            <a:off x="4321979" y="1067800"/>
            <a:ext cx="7058604" cy="491369"/>
          </a:xfrm>
        </p:spPr>
        <p:txBody>
          <a:bodyPr>
            <a:noAutofit/>
          </a:bodyPr>
          <a:lstStyle/>
          <a:p>
            <a:pPr marL="0" indent="0">
              <a:lnSpc>
                <a:spcPct val="100000"/>
              </a:lnSpc>
              <a:buNone/>
            </a:pPr>
            <a:r>
              <a:rPr lang="en-GB" sz="2000" b="1" dirty="0">
                <a:solidFill>
                  <a:srgbClr val="512275"/>
                </a:solidFill>
                <a:latin typeface="Verdana" panose="020B0604030504040204" pitchFamily="34" charset="0"/>
                <a:ea typeface="Verdana" panose="020B0604030504040204" pitchFamily="34" charset="0"/>
              </a:rPr>
              <a:t>‘Self-harm is attention-seeking’</a:t>
            </a:r>
          </a:p>
        </p:txBody>
      </p:sp>
      <p:sp>
        <p:nvSpPr>
          <p:cNvPr id="2" name="Rectangle 1"/>
          <p:cNvSpPr/>
          <p:nvPr/>
        </p:nvSpPr>
        <p:spPr>
          <a:xfrm>
            <a:off x="675780" y="6027647"/>
            <a:ext cx="7272997" cy="369332"/>
          </a:xfrm>
          <a:prstGeom prst="rect">
            <a:avLst/>
          </a:prstGeom>
        </p:spPr>
        <p:txBody>
          <a:bodyPr wrap="square">
            <a:spAutoFit/>
          </a:bodyPr>
          <a:lstStyle/>
          <a:p>
            <a:r>
              <a:rPr lang="en-GB" dirty="0">
                <a:hlinkClick r:id="rId2"/>
              </a:rPr>
              <a:t>https://www.mentalhealth.org.uk/publications/truth-about-self-harm</a:t>
            </a:r>
            <a:endParaRPr lang="en-GB" dirty="0"/>
          </a:p>
        </p:txBody>
      </p:sp>
      <p:sp>
        <p:nvSpPr>
          <p:cNvPr id="3" name="Rectangle 2">
            <a:extLst>
              <a:ext uri="{FF2B5EF4-FFF2-40B4-BE49-F238E27FC236}">
                <a16:creationId xmlns:a16="http://schemas.microsoft.com/office/drawing/2014/main" id="{2E4ACDEB-92CF-430C-8A89-8C649E8D248B}"/>
              </a:ext>
            </a:extLst>
          </p:cNvPr>
          <p:cNvSpPr/>
          <p:nvPr/>
        </p:nvSpPr>
        <p:spPr>
          <a:xfrm>
            <a:off x="4312278" y="1559169"/>
            <a:ext cx="6096000" cy="1477328"/>
          </a:xfrm>
          <a:prstGeom prst="rect">
            <a:avLst/>
          </a:prstGeom>
        </p:spPr>
        <p:txBody>
          <a:bodyPr>
            <a:spAutoFit/>
          </a:bodyPr>
          <a:lstStyle/>
          <a:p>
            <a:pPr>
              <a:lnSpc>
                <a:spcPct val="100000"/>
              </a:lnSpc>
            </a:pPr>
            <a:r>
              <a:rPr lang="en-GB" dirty="0">
                <a:solidFill>
                  <a:srgbClr val="512275"/>
                </a:solidFill>
                <a:latin typeface="Verdana" panose="020B0604030504040204" pitchFamily="34" charset="0"/>
                <a:ea typeface="Verdana" panose="020B0604030504040204" pitchFamily="34" charset="0"/>
              </a:rPr>
              <a:t>This is not the case. Many people who self-harm don’t talk to anyone about what they are going through for a long time and it can be very hard for people to find enough courage to ask for help. </a:t>
            </a:r>
          </a:p>
          <a:p>
            <a:pPr>
              <a:lnSpc>
                <a:spcPct val="100000"/>
              </a:lnSpc>
            </a:pPr>
            <a:endParaRPr lang="en-GB" b="1" dirty="0">
              <a:solidFill>
                <a:srgbClr val="512275"/>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73D31392-9454-4142-824B-5A5E693E50BC}"/>
              </a:ext>
            </a:extLst>
          </p:cNvPr>
          <p:cNvSpPr/>
          <p:nvPr/>
        </p:nvSpPr>
        <p:spPr>
          <a:xfrm>
            <a:off x="4321979" y="3494066"/>
            <a:ext cx="6096000" cy="369332"/>
          </a:xfrm>
          <a:prstGeom prst="rect">
            <a:avLst/>
          </a:prstGeom>
        </p:spPr>
        <p:txBody>
          <a:bodyPr>
            <a:spAutoFit/>
          </a:bodyPr>
          <a:lstStyle/>
          <a:p>
            <a:r>
              <a:rPr lang="en-GB" b="1" dirty="0">
                <a:solidFill>
                  <a:srgbClr val="512275"/>
                </a:solidFill>
                <a:latin typeface="Verdana" panose="020B0604030504040204" pitchFamily="34" charset="0"/>
                <a:ea typeface="Verdana" panose="020B0604030504040204" pitchFamily="34" charset="0"/>
              </a:rPr>
              <a:t> ‘Self-harm is part of youth subculture’</a:t>
            </a:r>
          </a:p>
        </p:txBody>
      </p:sp>
      <p:sp>
        <p:nvSpPr>
          <p:cNvPr id="9" name="Rectangle 8">
            <a:extLst>
              <a:ext uri="{FF2B5EF4-FFF2-40B4-BE49-F238E27FC236}">
                <a16:creationId xmlns:a16="http://schemas.microsoft.com/office/drawing/2014/main" id="{6C974E2C-9F27-4EB7-B06C-DC1E44288225}"/>
              </a:ext>
            </a:extLst>
          </p:cNvPr>
          <p:cNvSpPr/>
          <p:nvPr/>
        </p:nvSpPr>
        <p:spPr>
          <a:xfrm>
            <a:off x="4263495" y="3993913"/>
            <a:ext cx="6096000" cy="1200329"/>
          </a:xfrm>
          <a:prstGeom prst="rect">
            <a:avLst/>
          </a:prstGeom>
        </p:spPr>
        <p:txBody>
          <a:bodyPr>
            <a:spAutoFit/>
          </a:bodyPr>
          <a:lstStyle/>
          <a:p>
            <a:pPr>
              <a:lnSpc>
                <a:spcPct val="100000"/>
              </a:lnSpc>
            </a:pPr>
            <a:r>
              <a:rPr lang="en-GB" dirty="0">
                <a:solidFill>
                  <a:srgbClr val="512275"/>
                </a:solidFill>
                <a:latin typeface="Verdana" panose="020B0604030504040204" pitchFamily="34" charset="0"/>
                <a:ea typeface="Verdana" panose="020B0604030504040204" pitchFamily="34" charset="0"/>
              </a:rPr>
              <a:t>There is some research suggesting a link, but there is no conclusive evidence of this with little or no evidence supporting the belief that self-harm is part of any particular young person subculture.</a:t>
            </a:r>
          </a:p>
        </p:txBody>
      </p:sp>
    </p:spTree>
    <p:extLst>
      <p:ext uri="{BB962C8B-B14F-4D97-AF65-F5344CB8AC3E}">
        <p14:creationId xmlns:p14="http://schemas.microsoft.com/office/powerpoint/2010/main" val="402024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4010</Words>
  <Application>Microsoft Office PowerPoint</Application>
  <PresentationFormat>Widescreen</PresentationFormat>
  <Paragraphs>497</Paragraphs>
  <Slides>68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Arial Narrow</vt:lpstr>
      <vt:lpstr>Calibri</vt:lpstr>
      <vt:lpstr>Calibri Light</vt:lpstr>
      <vt:lpstr>Courier New</vt:lpstr>
      <vt:lpstr>Noteworthy Light</vt:lpstr>
      <vt:lpstr>Segoe Print</vt:lpstr>
      <vt:lpstr>Verdana</vt:lpstr>
      <vt:lpstr>Wingdings</vt:lpstr>
      <vt:lpstr>Office Theme</vt:lpstr>
      <vt:lpstr>Self-harm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Self-harm and Suicide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Microsoft Office User</dc:creator>
  <cp:lastModifiedBy>Adam O'Neill</cp:lastModifiedBy>
  <cp:revision>108</cp:revision>
  <dcterms:created xsi:type="dcterms:W3CDTF">2019-08-14T08:21:14Z</dcterms:created>
  <dcterms:modified xsi:type="dcterms:W3CDTF">2025-08-08T16:32:44Z</dcterms:modified>
</cp:coreProperties>
</file>