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81813" cy="9296400"/>
  <p:defaultTextStyle>
    <a:defPPr>
      <a:defRPr lang="en-US"/>
    </a:defPPr>
    <a:lvl1pPr marL="0" algn="l" defTabSz="810320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405159" algn="l" defTabSz="810320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810320" algn="l" defTabSz="810320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215481" algn="l" defTabSz="810320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620641" algn="l" defTabSz="810320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025802" algn="l" defTabSz="810320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430962" algn="l" defTabSz="810320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836122" algn="l" defTabSz="810320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241283" algn="l" defTabSz="810320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33CCCC"/>
    <a:srgbClr val="33CCFF"/>
    <a:srgbClr val="FF66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50000" autoAdjust="0"/>
  </p:normalViewPr>
  <p:slideViewPr>
    <p:cSldViewPr>
      <p:cViewPr>
        <p:scale>
          <a:sx n="90" d="100"/>
          <a:sy n="90" d="100"/>
        </p:scale>
        <p:origin x="-1927" y="-234"/>
      </p:cViewPr>
      <p:guideLst>
        <p:guide orient="horz" pos="2161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2" y="2130429"/>
            <a:ext cx="8420101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1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5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5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0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25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0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36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12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59AE-0CCD-400D-B8D2-7A8F76E7538D}" type="datetimeFigureOut">
              <a:rPr lang="en-GB" smtClean="0"/>
              <a:t>11/10/2018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E9FF-4307-4BE4-8770-EDEF46F258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775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59AE-0CCD-400D-B8D2-7A8F76E7538D}" type="datetimeFigureOut">
              <a:rPr lang="en-GB" smtClean="0"/>
              <a:t>11/10/2018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E9FF-4307-4BE4-8770-EDEF46F258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717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1" y="274642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3" y="274642"/>
            <a:ext cx="6521449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59AE-0CCD-400D-B8D2-7A8F76E7538D}" type="datetimeFigureOut">
              <a:rPr lang="en-GB" smtClean="0"/>
              <a:t>11/10/2018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E9FF-4307-4BE4-8770-EDEF46F258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989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59AE-0CCD-400D-B8D2-7A8F76E7538D}" type="datetimeFigureOut">
              <a:rPr lang="en-GB" smtClean="0"/>
              <a:t>11/10/2018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E9FF-4307-4BE4-8770-EDEF46F258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112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9" y="4406903"/>
            <a:ext cx="8420101" cy="136207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9" y="2906714"/>
            <a:ext cx="8420101" cy="1500188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515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81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154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06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2580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3096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3612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4128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59AE-0CCD-400D-B8D2-7A8F76E7538D}" type="datetimeFigureOut">
              <a:rPr lang="en-GB" smtClean="0"/>
              <a:t>11/10/2018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E9FF-4307-4BE4-8770-EDEF46F258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0885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1" y="1600202"/>
            <a:ext cx="4375151" cy="452596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2" y="1600202"/>
            <a:ext cx="4375151" cy="452596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59AE-0CCD-400D-B8D2-7A8F76E7538D}" type="datetimeFigureOut">
              <a:rPr lang="en-GB" smtClean="0"/>
              <a:t>11/10/2018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E9FF-4307-4BE4-8770-EDEF46F258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1962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3" y="1535115"/>
            <a:ext cx="4376871" cy="63976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159" indent="0">
              <a:buNone/>
              <a:defRPr sz="1800" b="1"/>
            </a:lvl2pPr>
            <a:lvl3pPr marL="810320" indent="0">
              <a:buNone/>
              <a:defRPr sz="1500" b="1"/>
            </a:lvl3pPr>
            <a:lvl4pPr marL="1215481" indent="0">
              <a:buNone/>
              <a:defRPr sz="1400" b="1"/>
            </a:lvl4pPr>
            <a:lvl5pPr marL="1620641" indent="0">
              <a:buNone/>
              <a:defRPr sz="1400" b="1"/>
            </a:lvl5pPr>
            <a:lvl6pPr marL="2025802" indent="0">
              <a:buNone/>
              <a:defRPr sz="1400" b="1"/>
            </a:lvl6pPr>
            <a:lvl7pPr marL="2430962" indent="0">
              <a:buNone/>
              <a:defRPr sz="1400" b="1"/>
            </a:lvl7pPr>
            <a:lvl8pPr marL="2836122" indent="0">
              <a:buNone/>
              <a:defRPr sz="1400" b="1"/>
            </a:lvl8pPr>
            <a:lvl9pPr marL="3241283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3" y="2174876"/>
            <a:ext cx="4376871" cy="3951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3" y="1535115"/>
            <a:ext cx="4378590" cy="639762"/>
          </a:xfrm>
        </p:spPr>
        <p:txBody>
          <a:bodyPr anchor="b"/>
          <a:lstStyle>
            <a:lvl1pPr marL="0" indent="0">
              <a:buNone/>
              <a:defRPr sz="2100" b="1"/>
            </a:lvl1pPr>
            <a:lvl2pPr marL="405159" indent="0">
              <a:buNone/>
              <a:defRPr sz="1800" b="1"/>
            </a:lvl2pPr>
            <a:lvl3pPr marL="810320" indent="0">
              <a:buNone/>
              <a:defRPr sz="1500" b="1"/>
            </a:lvl3pPr>
            <a:lvl4pPr marL="1215481" indent="0">
              <a:buNone/>
              <a:defRPr sz="1400" b="1"/>
            </a:lvl4pPr>
            <a:lvl5pPr marL="1620641" indent="0">
              <a:buNone/>
              <a:defRPr sz="1400" b="1"/>
            </a:lvl5pPr>
            <a:lvl6pPr marL="2025802" indent="0">
              <a:buNone/>
              <a:defRPr sz="1400" b="1"/>
            </a:lvl6pPr>
            <a:lvl7pPr marL="2430962" indent="0">
              <a:buNone/>
              <a:defRPr sz="1400" b="1"/>
            </a:lvl7pPr>
            <a:lvl8pPr marL="2836122" indent="0">
              <a:buNone/>
              <a:defRPr sz="1400" b="1"/>
            </a:lvl8pPr>
            <a:lvl9pPr marL="3241283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3" y="2174876"/>
            <a:ext cx="4378590" cy="3951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59AE-0CCD-400D-B8D2-7A8F76E7538D}" type="datetimeFigureOut">
              <a:rPr lang="en-GB" smtClean="0"/>
              <a:t>11/10/2018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E9FF-4307-4BE4-8770-EDEF46F258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07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59AE-0CCD-400D-B8D2-7A8F76E7538D}" type="datetimeFigureOut">
              <a:rPr lang="en-GB" smtClean="0"/>
              <a:t>11/10/2018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E9FF-4307-4BE4-8770-EDEF46F258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714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59AE-0CCD-400D-B8D2-7A8F76E7538D}" type="datetimeFigureOut">
              <a:rPr lang="en-GB" smtClean="0"/>
              <a:t>11/10/2018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E9FF-4307-4BE4-8770-EDEF46F258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04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3" y="273052"/>
            <a:ext cx="3259006" cy="1162051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2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3" y="1435102"/>
            <a:ext cx="3259006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05159" indent="0">
              <a:buNone/>
              <a:defRPr sz="1100"/>
            </a:lvl2pPr>
            <a:lvl3pPr marL="810320" indent="0">
              <a:buNone/>
              <a:defRPr sz="800"/>
            </a:lvl3pPr>
            <a:lvl4pPr marL="1215481" indent="0">
              <a:buNone/>
              <a:defRPr sz="800"/>
            </a:lvl4pPr>
            <a:lvl5pPr marL="1620641" indent="0">
              <a:buNone/>
              <a:defRPr sz="800"/>
            </a:lvl5pPr>
            <a:lvl6pPr marL="2025802" indent="0">
              <a:buNone/>
              <a:defRPr sz="800"/>
            </a:lvl6pPr>
            <a:lvl7pPr marL="2430962" indent="0">
              <a:buNone/>
              <a:defRPr sz="800"/>
            </a:lvl7pPr>
            <a:lvl8pPr marL="2836122" indent="0">
              <a:buNone/>
              <a:defRPr sz="800"/>
            </a:lvl8pPr>
            <a:lvl9pPr marL="3241283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59AE-0CCD-400D-B8D2-7A8F76E7538D}" type="datetimeFigureOut">
              <a:rPr lang="en-GB" smtClean="0"/>
              <a:t>11/10/2018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E9FF-4307-4BE4-8770-EDEF46F258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550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4" y="4800601"/>
            <a:ext cx="59436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4" y="612775"/>
            <a:ext cx="5943600" cy="4114800"/>
          </a:xfrm>
        </p:spPr>
        <p:txBody>
          <a:bodyPr/>
          <a:lstStyle>
            <a:lvl1pPr marL="0" indent="0">
              <a:buNone/>
              <a:defRPr sz="2900"/>
            </a:lvl1pPr>
            <a:lvl2pPr marL="405159" indent="0">
              <a:buNone/>
              <a:defRPr sz="2500"/>
            </a:lvl2pPr>
            <a:lvl3pPr marL="810320" indent="0">
              <a:buNone/>
              <a:defRPr sz="2100"/>
            </a:lvl3pPr>
            <a:lvl4pPr marL="1215481" indent="0">
              <a:buNone/>
              <a:defRPr sz="1800"/>
            </a:lvl4pPr>
            <a:lvl5pPr marL="1620641" indent="0">
              <a:buNone/>
              <a:defRPr sz="1800"/>
            </a:lvl5pPr>
            <a:lvl6pPr marL="2025802" indent="0">
              <a:buNone/>
              <a:defRPr sz="1800"/>
            </a:lvl6pPr>
            <a:lvl7pPr marL="2430962" indent="0">
              <a:buNone/>
              <a:defRPr sz="1800"/>
            </a:lvl7pPr>
            <a:lvl8pPr marL="2836122" indent="0">
              <a:buNone/>
              <a:defRPr sz="1800"/>
            </a:lvl8pPr>
            <a:lvl9pPr marL="3241283" indent="0">
              <a:buNone/>
              <a:defRPr sz="18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4" y="5367338"/>
            <a:ext cx="59436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05159" indent="0">
              <a:buNone/>
              <a:defRPr sz="1100"/>
            </a:lvl2pPr>
            <a:lvl3pPr marL="810320" indent="0">
              <a:buNone/>
              <a:defRPr sz="800"/>
            </a:lvl3pPr>
            <a:lvl4pPr marL="1215481" indent="0">
              <a:buNone/>
              <a:defRPr sz="800"/>
            </a:lvl4pPr>
            <a:lvl5pPr marL="1620641" indent="0">
              <a:buNone/>
              <a:defRPr sz="800"/>
            </a:lvl5pPr>
            <a:lvl6pPr marL="2025802" indent="0">
              <a:buNone/>
              <a:defRPr sz="800"/>
            </a:lvl6pPr>
            <a:lvl7pPr marL="2430962" indent="0">
              <a:buNone/>
              <a:defRPr sz="800"/>
            </a:lvl7pPr>
            <a:lvl8pPr marL="2836122" indent="0">
              <a:buNone/>
              <a:defRPr sz="800"/>
            </a:lvl8pPr>
            <a:lvl9pPr marL="3241283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259AE-0CCD-400D-B8D2-7A8F76E7538D}" type="datetimeFigureOut">
              <a:rPr lang="en-GB" smtClean="0"/>
              <a:t>11/10/2018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BE9FF-4307-4BE4-8770-EDEF46F258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402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81032" tIns="40517" rIns="81032" bIns="4051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600202"/>
            <a:ext cx="8915400" cy="4525963"/>
          </a:xfrm>
          <a:prstGeom prst="rect">
            <a:avLst/>
          </a:prstGeom>
        </p:spPr>
        <p:txBody>
          <a:bodyPr vert="horz" lIns="81032" tIns="40517" rIns="81032" bIns="4051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2" y="6356354"/>
            <a:ext cx="2311401" cy="365125"/>
          </a:xfrm>
          <a:prstGeom prst="rect">
            <a:avLst/>
          </a:prstGeom>
        </p:spPr>
        <p:txBody>
          <a:bodyPr vert="horz" lIns="81032" tIns="40517" rIns="81032" bIns="40517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259AE-0CCD-400D-B8D2-7A8F76E7538D}" type="datetimeFigureOut">
              <a:rPr lang="en-GB" smtClean="0"/>
              <a:t>11/10/2018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1" y="6356354"/>
            <a:ext cx="3136900" cy="365125"/>
          </a:xfrm>
          <a:prstGeom prst="rect">
            <a:avLst/>
          </a:prstGeom>
        </p:spPr>
        <p:txBody>
          <a:bodyPr vert="horz" lIns="81032" tIns="40517" rIns="81032" bIns="40517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2" y="6356354"/>
            <a:ext cx="2311401" cy="365125"/>
          </a:xfrm>
          <a:prstGeom prst="rect">
            <a:avLst/>
          </a:prstGeom>
        </p:spPr>
        <p:txBody>
          <a:bodyPr vert="horz" lIns="81032" tIns="40517" rIns="81032" bIns="40517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BE9FF-4307-4BE4-8770-EDEF46F2584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9266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0320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3871" indent="-303871" algn="l" defTabSz="8103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85" indent="-253226" algn="l" defTabSz="810320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2901" indent="-202580" algn="l" defTabSz="8103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418061" indent="-202580" algn="l" defTabSz="8103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222" indent="-202580" algn="l" defTabSz="81032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28383" indent="-202580" algn="l" defTabSz="8103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33542" indent="-202580" algn="l" defTabSz="8103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38703" indent="-202580" algn="l" defTabSz="8103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43862" indent="-202580" algn="l" defTabSz="8103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032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05159" algn="l" defTabSz="81032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10320" algn="l" defTabSz="81032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15481" algn="l" defTabSz="81032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641" algn="l" defTabSz="81032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25802" algn="l" defTabSz="81032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30962" algn="l" defTabSz="81032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36122" algn="l" defTabSz="81032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41283" algn="l" defTabSz="81032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07323" y="96066"/>
            <a:ext cx="3702408" cy="25110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txBody>
          <a:bodyPr wrap="square" lIns="81032" tIns="40517" rIns="81032" bIns="40517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SEED Professional </a:t>
            </a:r>
            <a:r>
              <a:rPr lang="en-GB" sz="11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Services </a:t>
            </a:r>
            <a:r>
              <a:rPr lang="en-GB" sz="11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GB" sz="11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PS</a:t>
            </a:r>
            <a:r>
              <a:rPr lang="en-GB" sz="11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)</a:t>
            </a:r>
            <a:endParaRPr lang="en-GB" sz="1100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02368" y="435441"/>
            <a:ext cx="2301257" cy="32804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81032" tIns="40517" rIns="81032" bIns="40517" rtlCol="0">
            <a:spAutoFit/>
          </a:bodyPr>
          <a:lstStyle/>
          <a:p>
            <a:pPr algn="ctr"/>
            <a:r>
              <a:rPr lang="en-GB" sz="800" dirty="0">
                <a:latin typeface="Arial" charset="0"/>
                <a:ea typeface="Arial" charset="0"/>
                <a:cs typeface="Arial" charset="0"/>
              </a:rPr>
              <a:t>Head of School Administration</a:t>
            </a:r>
          </a:p>
          <a:p>
            <a:pPr algn="ctr"/>
            <a:r>
              <a:rPr lang="en-GB" sz="800" b="1" dirty="0">
                <a:latin typeface="Arial" charset="0"/>
                <a:ea typeface="Arial" charset="0"/>
                <a:cs typeface="Arial" charset="0"/>
              </a:rPr>
              <a:t>Rosie Williams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91740" y="954113"/>
            <a:ext cx="1596179" cy="192848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81032" tIns="40517" rIns="81032" bIns="40517" rtlCol="0">
            <a:spAutoFit/>
          </a:bodyPr>
          <a:lstStyle/>
          <a:p>
            <a:pPr algn="ctr"/>
            <a:r>
              <a:rPr lang="en-GB" sz="800" b="1" u="sng" dirty="0">
                <a:latin typeface="Arial" charset="0"/>
                <a:ea typeface="Arial" charset="0"/>
                <a:cs typeface="Arial" charset="0"/>
              </a:rPr>
              <a:t>School Office</a:t>
            </a:r>
          </a:p>
          <a:p>
            <a:pPr algn="ctr"/>
            <a:endParaRPr lang="en-GB" sz="800" b="1" dirty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GB" sz="800" i="1" dirty="0">
                <a:latin typeface="Arial" charset="0"/>
                <a:ea typeface="Arial" charset="0"/>
                <a:cs typeface="Arial" charset="0"/>
              </a:rPr>
              <a:t>School Officer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800" b="1" dirty="0">
                <a:latin typeface="Arial" charset="0"/>
                <a:ea typeface="Arial" charset="0"/>
                <a:cs typeface="Arial" charset="0"/>
              </a:rPr>
              <a:t>Debra Whitehead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>
                <a:latin typeface="Arial" charset="0"/>
                <a:ea typeface="Arial" charset="0"/>
                <a:cs typeface="Arial" charset="0"/>
              </a:rPr>
              <a:t>School </a:t>
            </a: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Resources Manager</a:t>
            </a:r>
            <a:endParaRPr lang="en-US" altLang="en-US" sz="800" i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Lynda Rowlinson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Departmental Support Administrators</a:t>
            </a:r>
            <a:endParaRPr lang="en-US" altLang="en-US" sz="800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Shelley Darlington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Melissa Markauskas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HOS/HOSA PA</a:t>
            </a:r>
            <a:endParaRPr lang="en-US" altLang="en-US" sz="800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Ruth </a:t>
            </a: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Rawling</a:t>
            </a:r>
            <a:endParaRPr lang="en-US" altLang="en-US" sz="800" b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ALB Receptionist</a:t>
            </a:r>
            <a:br>
              <a:rPr lang="en-US" altLang="en-US" sz="800" dirty="0">
                <a:latin typeface="Arial" charset="0"/>
                <a:ea typeface="Arial" charset="0"/>
                <a:cs typeface="Arial" charset="0"/>
              </a:rPr>
            </a:b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Amy </a:t>
            </a: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Grandidge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8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11358" y="2941055"/>
            <a:ext cx="1596179" cy="2667148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lIns="81032" tIns="40517" rIns="81032" bIns="40517" rtlCol="0">
            <a:spAutoFit/>
          </a:bodyPr>
          <a:lstStyle/>
          <a:p>
            <a:pPr algn="ctr"/>
            <a:r>
              <a:rPr lang="en-GB" sz="800" b="1" u="sng" dirty="0">
                <a:latin typeface="Arial" charset="0"/>
                <a:ea typeface="Arial" charset="0"/>
                <a:cs typeface="Arial" charset="0"/>
              </a:rPr>
              <a:t>Technical Team</a:t>
            </a:r>
          </a:p>
          <a:p>
            <a:pPr algn="ctr"/>
            <a:endParaRPr lang="en-GB" sz="800" b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800" i="1" dirty="0" smtClean="0">
                <a:latin typeface="Arial" charset="0"/>
                <a:ea typeface="Arial" charset="0"/>
                <a:cs typeface="Arial" charset="0"/>
              </a:rPr>
              <a:t>IS </a:t>
            </a:r>
            <a:r>
              <a:rPr lang="sv-SE" altLang="en-US" sz="800" i="1" dirty="0">
                <a:latin typeface="Arial" charset="0"/>
                <a:ea typeface="Arial" charset="0"/>
                <a:cs typeface="Arial" charset="0"/>
              </a:rPr>
              <a:t>Officer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800" b="1" dirty="0">
                <a:latin typeface="Arial" charset="0"/>
                <a:ea typeface="Arial" charset="0"/>
                <a:cs typeface="Arial" charset="0"/>
              </a:rPr>
              <a:t>Jonathan Lillie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>
                <a:latin typeface="Arial" charset="0"/>
                <a:ea typeface="Arial" charset="0"/>
                <a:cs typeface="Arial" charset="0"/>
              </a:rPr>
              <a:t>Senior Research Technician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John Moore</a:t>
            </a:r>
            <a:endParaRPr lang="en-GB" sz="800" b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Cartographers x 2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Graham Bowden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Nick Scarle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Lab Technician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800" b="1" dirty="0">
                <a:latin typeface="Arial" charset="0"/>
                <a:ea typeface="Arial" charset="0"/>
                <a:cs typeface="Arial" charset="0"/>
              </a:rPr>
              <a:t>Jonathan </a:t>
            </a:r>
            <a:r>
              <a:rPr lang="sv-SE" altLang="en-US" sz="800" b="1" dirty="0" smtClean="0">
                <a:latin typeface="Arial" charset="0"/>
                <a:ea typeface="Arial" charset="0"/>
                <a:cs typeface="Arial" charset="0"/>
              </a:rPr>
              <a:t>Yarwood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800" b="1" dirty="0" smtClean="0">
                <a:latin typeface="Arial" charset="0"/>
                <a:ea typeface="Arial" charset="0"/>
                <a:cs typeface="Arial" charset="0"/>
              </a:rPr>
              <a:t>Thomas Bishop</a:t>
            </a:r>
            <a:endParaRPr lang="sv-SE" altLang="en-US" sz="800" b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800" dirty="0" smtClean="0">
                <a:latin typeface="Arial" charset="0"/>
                <a:ea typeface="Arial" charset="0"/>
                <a:cs typeface="Arial" charset="0"/>
              </a:rPr>
              <a:t>GIS Officer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800" b="1" dirty="0" smtClean="0">
                <a:latin typeface="Arial" charset="0"/>
                <a:ea typeface="Arial" charset="0"/>
                <a:cs typeface="Arial" charset="0"/>
              </a:rPr>
              <a:t>Patrick Reynolds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800" i="1" dirty="0" smtClean="0">
                <a:latin typeface="Arial" charset="0"/>
                <a:ea typeface="Arial" charset="0"/>
                <a:cs typeface="Arial" charset="0"/>
              </a:rPr>
              <a:t>Workshop </a:t>
            </a:r>
            <a:r>
              <a:rPr lang="sv-SE" altLang="en-US" sz="800" i="1" dirty="0">
                <a:latin typeface="Arial" charset="0"/>
                <a:ea typeface="Arial" charset="0"/>
                <a:cs typeface="Arial" charset="0"/>
              </a:rPr>
              <a:t>Technician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800" b="1" dirty="0">
                <a:latin typeface="Arial" charset="0"/>
                <a:ea typeface="Arial" charset="0"/>
                <a:cs typeface="Arial" charset="0"/>
              </a:rPr>
              <a:t>Jim Backhouse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800" dirty="0">
                <a:latin typeface="Arial" charset="0"/>
                <a:ea typeface="Arial" charset="0"/>
                <a:cs typeface="Arial" charset="0"/>
              </a:rPr>
              <a:t>Workshop Assistant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800" b="1" dirty="0">
                <a:latin typeface="Arial" charset="0"/>
                <a:ea typeface="Arial" charset="0"/>
                <a:cs typeface="Arial" charset="0"/>
              </a:rPr>
              <a:t>Scott </a:t>
            </a:r>
            <a:r>
              <a:rPr lang="sv-SE" altLang="en-US" sz="800" b="1" dirty="0" smtClean="0">
                <a:latin typeface="Arial" charset="0"/>
                <a:ea typeface="Arial" charset="0"/>
                <a:cs typeface="Arial" charset="0"/>
              </a:rPr>
              <a:t>Miller</a:t>
            </a:r>
            <a:endParaRPr lang="sv-SE" altLang="en-US" sz="800" b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800" dirty="0">
                <a:latin typeface="Arial" charset="0"/>
                <a:ea typeface="Arial" charset="0"/>
                <a:cs typeface="Arial" charset="0"/>
              </a:rPr>
              <a:t>Multimedia Technician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sv-SE" altLang="en-US" sz="800" b="1" dirty="0">
                <a:latin typeface="Arial" charset="0"/>
                <a:ea typeface="Arial" charset="0"/>
                <a:cs typeface="Arial" charset="0"/>
              </a:rPr>
              <a:t>Peter </a:t>
            </a:r>
            <a:r>
              <a:rPr lang="sv-SE" altLang="en-US" sz="800" b="1" dirty="0" smtClean="0">
                <a:latin typeface="Arial" charset="0"/>
                <a:ea typeface="Arial" charset="0"/>
                <a:cs typeface="Arial" charset="0"/>
              </a:rPr>
              <a:t>Leigh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sv-SE" altLang="en-US" sz="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73080" y="846048"/>
            <a:ext cx="2588606" cy="3280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81032" tIns="40517" rIns="81032" bIns="40517" rtlCol="0">
            <a:spAutoFit/>
          </a:bodyPr>
          <a:lstStyle/>
          <a:p>
            <a:pPr algn="ctr"/>
            <a:r>
              <a:rPr lang="en-GB" sz="800" dirty="0">
                <a:latin typeface="Arial" charset="0"/>
                <a:ea typeface="Arial" charset="0"/>
                <a:cs typeface="Arial" charset="0"/>
              </a:rPr>
              <a:t>Head of </a:t>
            </a:r>
            <a:r>
              <a:rPr lang="en-GB" sz="800" dirty="0" smtClean="0">
                <a:latin typeface="Arial" charset="0"/>
                <a:ea typeface="Arial" charset="0"/>
                <a:cs typeface="Arial" charset="0"/>
              </a:rPr>
              <a:t>Student Experience and Deputy HoSA</a:t>
            </a:r>
          </a:p>
          <a:p>
            <a:pPr algn="ctr"/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James Walker</a:t>
            </a:r>
            <a:endParaRPr lang="en-GB" sz="8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0230" y="282033"/>
            <a:ext cx="2072696" cy="38674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81032" tIns="40517" rIns="81032" bIns="40517" rtlCol="0">
            <a:spAutoFit/>
          </a:bodyPr>
          <a:lstStyle/>
          <a:p>
            <a:pPr algn="ctr"/>
            <a:r>
              <a:rPr lang="en-GB" sz="800" b="1" u="sng" dirty="0" smtClean="0">
                <a:latin typeface="Arial" charset="0"/>
                <a:ea typeface="Arial" charset="0"/>
                <a:cs typeface="Arial" charset="0"/>
              </a:rPr>
              <a:t>Research Institutes</a:t>
            </a:r>
          </a:p>
          <a:p>
            <a:pPr algn="ctr"/>
            <a:endParaRPr lang="en-GB" sz="200" b="1" u="sng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</a:pPr>
            <a:endParaRPr lang="en-US" altLang="en-US" sz="200" b="1" u="sng" dirty="0" smtClean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u="sng" dirty="0" smtClean="0">
                <a:latin typeface="Arial" charset="0"/>
                <a:ea typeface="Arial" charset="0"/>
                <a:cs typeface="Arial" charset="0"/>
              </a:rPr>
              <a:t>Global Development Institute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ESID Programme Manager</a:t>
            </a: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Julia Brunt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GDI Institute Manager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Kerry McCann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GDI Communications Manager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Christopher Jordan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GDI </a:t>
            </a: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Communications </a:t>
            </a: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Officers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Emma Kelly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Rowena Harding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800" dirty="0" smtClean="0">
                <a:latin typeface="Arial" charset="0"/>
                <a:ea typeface="Arial" charset="0"/>
                <a:cs typeface="Arial" charset="0"/>
              </a:rPr>
              <a:t>ESID Communications Officer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Anna Webster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GDI Departmental Support Officer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Shirley Thomasson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GDI Admin Assistant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TBC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Editorial </a:t>
            </a: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Assistant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Clare Degenhardt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ESID Project Finance Administrator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Julie Rafferty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ESID Admin Assistant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Kat Bethell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Project  Manager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Katherine Hall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200" b="1" dirty="0" smtClean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u="sng" dirty="0" smtClean="0">
                <a:latin typeface="Arial" charset="0"/>
                <a:ea typeface="Arial" charset="0"/>
                <a:cs typeface="Arial" charset="0"/>
              </a:rPr>
              <a:t>Manchester Urban Institute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Manchester Urban Institute Manager</a:t>
            </a:r>
            <a:r>
              <a:rPr lang="en-US" altLang="en-US" sz="800" u="sng" dirty="0" smtClean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altLang="en-US" sz="800" u="sng" dirty="0" smtClean="0">
                <a:latin typeface="Arial" charset="0"/>
                <a:ea typeface="Arial" charset="0"/>
                <a:cs typeface="Arial" charset="0"/>
              </a:rPr>
            </a:b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Matthew Harrison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IGAU Co-ordinator</a:t>
            </a:r>
            <a:endParaRPr lang="en-US" altLang="en-US" sz="800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Rebecca Bromley</a:t>
            </a:r>
            <a:endParaRPr lang="en-US" altLang="en-US" sz="2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0230" y="4293096"/>
            <a:ext cx="2072696" cy="134370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81032" tIns="40517" rIns="81032" bIns="40517" rtlCol="0">
            <a:spAutoFit/>
          </a:bodyPr>
          <a:lstStyle/>
          <a:p>
            <a:pPr algn="ctr"/>
            <a:r>
              <a:rPr lang="en-GB" sz="800" b="1" u="sng" dirty="0" smtClean="0">
                <a:latin typeface="Arial" charset="0"/>
                <a:ea typeface="Arial" charset="0"/>
                <a:cs typeface="Arial" charset="0"/>
              </a:rPr>
              <a:t>Research Support Hub</a:t>
            </a:r>
          </a:p>
          <a:p>
            <a:pPr algn="ctr"/>
            <a:endParaRPr lang="en-GB" sz="200" b="1" u="sng" dirty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GB" sz="800" i="1" dirty="0" smtClean="0">
                <a:latin typeface="Arial" charset="0"/>
                <a:ea typeface="Arial" charset="0"/>
                <a:cs typeface="Arial" charset="0"/>
              </a:rPr>
              <a:t>Research Support Manager</a:t>
            </a:r>
          </a:p>
          <a:p>
            <a:pPr algn="ctr"/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Charlotte Jackson</a:t>
            </a:r>
            <a:endParaRPr lang="en-GB" sz="600" i="1" dirty="0" smtClean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GB" sz="800" dirty="0" smtClean="0">
                <a:latin typeface="Arial" charset="0"/>
                <a:ea typeface="Arial" charset="0"/>
                <a:cs typeface="Arial" charset="0"/>
              </a:rPr>
              <a:t>Research Support Team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Melanie Canham </a:t>
            </a: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(RSO)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Louise Murphy </a:t>
            </a: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(RSO)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Pat Gorham </a:t>
            </a: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(RSM)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800" b="1" dirty="0" smtClean="0">
                <a:latin typeface="Arial" charset="0"/>
                <a:ea typeface="Arial" charset="0"/>
                <a:cs typeface="Arial" charset="0"/>
              </a:rPr>
              <a:t>Joanna Jozefiak </a:t>
            </a:r>
            <a:r>
              <a:rPr lang="en-US" sz="800" dirty="0" smtClean="0">
                <a:latin typeface="Arial" charset="0"/>
                <a:ea typeface="Arial" charset="0"/>
                <a:cs typeface="Arial" charset="0"/>
              </a:rPr>
              <a:t>(RSO)</a:t>
            </a:r>
            <a:endParaRPr lang="en-GB" sz="800" dirty="0" smtClean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Research Finance Officer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Paul Henshall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2972" y="5801226"/>
            <a:ext cx="2072696" cy="72815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lIns="81032" tIns="40517" rIns="81032" bIns="40517" rtlCol="0">
            <a:spAutoFit/>
          </a:bodyPr>
          <a:lstStyle/>
          <a:p>
            <a:pPr algn="ctr"/>
            <a:r>
              <a:rPr lang="en-GB" sz="800" b="1" u="sng" dirty="0" smtClean="0">
                <a:latin typeface="Arial" charset="0"/>
                <a:ea typeface="Arial" charset="0"/>
                <a:cs typeface="Arial" charset="0"/>
              </a:rPr>
              <a:t>School Finance</a:t>
            </a:r>
          </a:p>
          <a:p>
            <a:pPr algn="ctr"/>
            <a:endParaRPr lang="en-GB" sz="200" b="1" u="sng" dirty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GB" sz="800" dirty="0" smtClean="0">
                <a:latin typeface="Arial" charset="0"/>
                <a:ea typeface="Arial" charset="0"/>
                <a:cs typeface="Arial" charset="0"/>
              </a:rPr>
              <a:t>Head of School Finance</a:t>
            </a:r>
          </a:p>
          <a:p>
            <a:pPr algn="ctr"/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Lucy Galloway</a:t>
            </a:r>
          </a:p>
          <a:p>
            <a:pPr algn="ctr"/>
            <a:r>
              <a:rPr lang="en-GB" sz="800" dirty="0" smtClean="0">
                <a:latin typeface="Arial" charset="0"/>
                <a:ea typeface="Arial" charset="0"/>
                <a:cs typeface="Arial" charset="0"/>
              </a:rPr>
              <a:t>Senior Finance Officer</a:t>
            </a:r>
          </a:p>
          <a:p>
            <a:pPr algn="ctr"/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Karen Hildreth</a:t>
            </a:r>
            <a:endParaRPr lang="en-GB" sz="8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5" name="Straight Connector 14"/>
          <p:cNvCxnSpPr>
            <a:stCxn id="5" idx="1"/>
          </p:cNvCxnSpPr>
          <p:nvPr/>
        </p:nvCxnSpPr>
        <p:spPr>
          <a:xfrm flipH="1">
            <a:off x="2288704" y="599465"/>
            <a:ext cx="1513664" cy="326588"/>
          </a:xfrm>
          <a:prstGeom prst="line">
            <a:avLst/>
          </a:prstGeom>
          <a:ln w="127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284258" y="930796"/>
            <a:ext cx="1" cy="5234508"/>
          </a:xfrm>
          <a:prstGeom prst="line">
            <a:avLst/>
          </a:prstGeom>
          <a:ln w="127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216696" y="4581128"/>
            <a:ext cx="67563" cy="0"/>
          </a:xfrm>
          <a:prstGeom prst="line">
            <a:avLst/>
          </a:prstGeom>
          <a:ln w="127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113239" y="1245091"/>
            <a:ext cx="2592289" cy="56371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81032" tIns="40517" rIns="81032" bIns="40517" rtlCol="0">
            <a:spAutoFit/>
          </a:bodyPr>
          <a:lstStyle/>
          <a:p>
            <a:pPr algn="ctr"/>
            <a:endParaRPr lang="en-GB" sz="300" b="1" u="sng" dirty="0" smtClean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GB" sz="800" b="1" u="sng" dirty="0" smtClean="0">
                <a:latin typeface="Arial" charset="0"/>
                <a:ea typeface="Arial" charset="0"/>
                <a:cs typeface="Arial" charset="0"/>
              </a:rPr>
              <a:t>Student Recruitment and Admissions</a:t>
            </a:r>
          </a:p>
          <a:p>
            <a:pPr algn="ctr"/>
            <a:endParaRPr lang="en-GB" sz="600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Recruitment and Admissions Manager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Lorena Fernandez Sanchez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Senior Recruitment and Admissions Officer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Ashley Hall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Recruitment and Admissions Officer x 5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Nicola Allard, Emma Curran, Leann Finch, Mansi Vaswani, Michael Ruppli, Linda Williams</a:t>
            </a: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, Andreea </a:t>
            </a: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Mocanu, Ana Ros Sanchez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t-PT" altLang="en-US" sz="800" dirty="0" smtClean="0">
                <a:latin typeface="Arial" charset="0"/>
                <a:ea typeface="Arial" charset="0"/>
                <a:cs typeface="Arial" charset="0"/>
              </a:rPr>
              <a:t>PGR </a:t>
            </a:r>
            <a:r>
              <a:rPr lang="pt-PT" altLang="en-US" sz="800" dirty="0" err="1" smtClean="0">
                <a:latin typeface="Arial" charset="0"/>
                <a:ea typeface="Arial" charset="0"/>
                <a:cs typeface="Arial" charset="0"/>
              </a:rPr>
              <a:t>Recruitment</a:t>
            </a:r>
            <a:r>
              <a:rPr lang="pt-PT" altLang="en-US" sz="8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pt-PT" altLang="en-US" sz="800" dirty="0" err="1" smtClean="0">
                <a:latin typeface="Arial" charset="0"/>
                <a:ea typeface="Arial" charset="0"/>
                <a:cs typeface="Arial" charset="0"/>
              </a:rPr>
              <a:t>and</a:t>
            </a:r>
            <a:r>
              <a:rPr lang="pt-PT" altLang="en-US" sz="8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pt-PT" altLang="en-US" sz="800" dirty="0" err="1" smtClean="0">
                <a:latin typeface="Arial" charset="0"/>
                <a:ea typeface="Arial" charset="0"/>
                <a:cs typeface="Arial" charset="0"/>
              </a:rPr>
              <a:t>Admissions</a:t>
            </a:r>
            <a:r>
              <a:rPr lang="pt-PT" altLang="en-US" sz="800" dirty="0" smtClean="0">
                <a:latin typeface="Arial" charset="0"/>
                <a:ea typeface="Arial" charset="0"/>
                <a:cs typeface="Arial" charset="0"/>
              </a:rPr>
              <a:t> Officer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pt-PT" altLang="en-US" sz="800" b="1" dirty="0" smtClean="0">
                <a:latin typeface="Arial" charset="0"/>
                <a:ea typeface="Arial" charset="0"/>
                <a:cs typeface="Arial" charset="0"/>
              </a:rPr>
              <a:t>Christopher Kitchen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Recruitment and Admissions </a:t>
            </a:r>
            <a:r>
              <a:rPr lang="en-GB" altLang="en-US" sz="800" dirty="0" smtClean="0">
                <a:latin typeface="Arial" charset="0"/>
                <a:ea typeface="Arial" charset="0"/>
                <a:cs typeface="Arial" charset="0"/>
              </a:rPr>
              <a:t>Assistant</a:t>
            </a:r>
            <a:r>
              <a:rPr lang="pt-PT" altLang="en-US" sz="800" dirty="0" smtClean="0">
                <a:latin typeface="Arial" charset="0"/>
                <a:ea typeface="Arial" charset="0"/>
                <a:cs typeface="Arial" charset="0"/>
              </a:rPr>
              <a:t> x 4</a:t>
            </a:r>
          </a:p>
          <a:p>
            <a:pPr algn="ctr">
              <a:spcBef>
                <a:spcPct val="0"/>
              </a:spcBef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Susan Harney, Caoimhe Mcdermott, </a:t>
            </a:r>
            <a:r>
              <a:rPr lang="pt-PT" altLang="en-US" sz="800" b="1" dirty="0" smtClean="0">
                <a:latin typeface="Arial" charset="0"/>
                <a:ea typeface="Arial" charset="0"/>
                <a:cs typeface="Arial" charset="0"/>
              </a:rPr>
              <a:t>Roisin Rooney, TBC</a:t>
            </a:r>
            <a:endParaRPr lang="en-US" altLang="en-US" sz="800" b="1" dirty="0" smtClean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ITET Admissions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Anna-Pascalle Levine</a:t>
            </a: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pt-PT" altLang="en-US" sz="800" b="1" dirty="0" smtClean="0">
                <a:latin typeface="Arial" charset="0"/>
                <a:ea typeface="Arial" charset="0"/>
                <a:cs typeface="Arial" charset="0"/>
              </a:rPr>
              <a:t>Luke Middleton, </a:t>
            </a:r>
            <a:r>
              <a:rPr lang="pt-PT" altLang="en-US" sz="800" b="1" dirty="0">
                <a:latin typeface="Arial" charset="0"/>
                <a:ea typeface="Arial" charset="0"/>
                <a:cs typeface="Arial" charset="0"/>
              </a:rPr>
              <a:t>James </a:t>
            </a:r>
            <a:r>
              <a:rPr lang="pt-PT" altLang="en-US" sz="800" b="1" dirty="0" smtClean="0">
                <a:latin typeface="Arial" charset="0"/>
                <a:ea typeface="Arial" charset="0"/>
                <a:cs typeface="Arial" charset="0"/>
              </a:rPr>
              <a:t>Fisher</a:t>
            </a:r>
            <a:endParaRPr lang="pt-PT" altLang="en-US" sz="800" b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n-GB" sz="800" dirty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GB" sz="800" b="1" u="sng" dirty="0" smtClean="0">
                <a:latin typeface="Arial" charset="0"/>
                <a:ea typeface="Arial" charset="0"/>
                <a:cs typeface="Arial" charset="0"/>
              </a:rPr>
              <a:t>Initial Teacher Education and Training Services</a:t>
            </a:r>
          </a:p>
          <a:p>
            <a:pPr algn="ctr"/>
            <a:endParaRPr lang="en-GB" sz="600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ITET Services Manager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Catriona Fraser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Senior Programmes Officer (ITET)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err="1" smtClean="0">
                <a:latin typeface="Arial" charset="0"/>
                <a:ea typeface="Arial" charset="0"/>
                <a:cs typeface="Arial" charset="0"/>
              </a:rPr>
              <a:t>Pauliina</a:t>
            </a: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en-US" sz="800" b="1" dirty="0" err="1" smtClean="0">
                <a:latin typeface="Arial" charset="0"/>
                <a:ea typeface="Arial" charset="0"/>
                <a:cs typeface="Arial" charset="0"/>
              </a:rPr>
              <a:t>Ketola</a:t>
            </a:r>
            <a:endParaRPr lang="en-US" altLang="en-US" sz="800" b="1" dirty="0" smtClean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ITET Administrators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Natalie Rawding, Carole Burton, Suzi Wright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ITET Administrative Assistant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Alex Duffy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ITET Clerical Assistant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Lucy Edwards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GB" sz="600" b="1" dirty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GB" sz="800" b="1" u="sng" dirty="0">
                <a:latin typeface="Arial" charset="0"/>
                <a:ea typeface="Arial" charset="0"/>
                <a:cs typeface="Arial" charset="0"/>
              </a:rPr>
              <a:t>Doctoral Services </a:t>
            </a:r>
            <a:endParaRPr lang="en-GB" sz="800" b="1" u="sng" dirty="0" smtClean="0">
              <a:latin typeface="Arial" charset="0"/>
              <a:ea typeface="Arial" charset="0"/>
              <a:cs typeface="Arial" charset="0"/>
            </a:endParaRPr>
          </a:p>
          <a:p>
            <a:pPr algn="ctr"/>
            <a:endParaRPr lang="en-GB" sz="600" b="1" u="sng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>
                <a:latin typeface="Arial" charset="0"/>
                <a:ea typeface="Arial" charset="0"/>
                <a:cs typeface="Arial" charset="0"/>
              </a:rPr>
              <a:t>Doctoral Services Manager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Monique Brown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>
                <a:latin typeface="Arial" charset="0"/>
                <a:ea typeface="Arial" charset="0"/>
                <a:cs typeface="Arial" charset="0"/>
              </a:rPr>
              <a:t>Senior Doctoral </a:t>
            </a: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Programmes </a:t>
            </a:r>
            <a:r>
              <a:rPr lang="en-US" altLang="en-US" sz="800" i="1" dirty="0">
                <a:latin typeface="Arial" charset="0"/>
                <a:ea typeface="Arial" charset="0"/>
                <a:cs typeface="Arial" charset="0"/>
              </a:rPr>
              <a:t>Officer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Debbie Kubiena </a:t>
            </a:r>
            <a:endParaRPr lang="en-US" altLang="en-US" sz="800" b="1" dirty="0" smtClean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Doctoral Programmes Administrator</a:t>
            </a:r>
            <a:endParaRPr lang="en-US" altLang="en-US" sz="800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Liam Grindell</a:t>
            </a:r>
          </a:p>
          <a:p>
            <a:pPr algn="ctr">
              <a:spcBef>
                <a:spcPct val="0"/>
              </a:spcBef>
            </a:pP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PGR Administrative Assistants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Jackie </a:t>
            </a: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Chisnall, Elaine Jones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600" b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Student Data and Compliance Manager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Andrew Fryers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232825" y="1245091"/>
            <a:ext cx="2664392" cy="549627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lIns="81032" tIns="40517" rIns="81032" bIns="40517" rtlCol="0">
            <a:spAutoFit/>
          </a:bodyPr>
          <a:lstStyle/>
          <a:p>
            <a:pPr algn="ctr">
              <a:spcBef>
                <a:spcPct val="0"/>
              </a:spcBef>
            </a:pPr>
            <a:endParaRPr lang="en-US" altLang="en-US" sz="300" dirty="0" smtClean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</a:pPr>
            <a:r>
              <a:rPr lang="en-US" altLang="en-US" sz="800" b="1" u="sng" dirty="0" smtClean="0">
                <a:latin typeface="Arial" charset="0"/>
                <a:ea typeface="Arial" charset="0"/>
                <a:cs typeface="Arial" charset="0"/>
              </a:rPr>
              <a:t>Teaching and Learning Services</a:t>
            </a:r>
          </a:p>
          <a:p>
            <a:pPr algn="ctr">
              <a:spcBef>
                <a:spcPct val="0"/>
              </a:spcBef>
            </a:pPr>
            <a:endParaRPr lang="en-US" altLang="en-US" sz="800" b="1" u="sng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</a:pP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T&amp;L Services Manager</a:t>
            </a:r>
            <a:endParaRPr lang="en-US" altLang="en-US" sz="800" i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Katrina Clark</a:t>
            </a:r>
          </a:p>
          <a:p>
            <a:pPr algn="ctr">
              <a:spcBef>
                <a:spcPct val="0"/>
              </a:spcBef>
            </a:pPr>
            <a:endParaRPr lang="en-US" altLang="en-US" sz="800" b="1" dirty="0" smtClean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>
                <a:latin typeface="Arial" charset="0"/>
                <a:ea typeface="Arial" charset="0"/>
                <a:cs typeface="Arial" charset="0"/>
              </a:rPr>
              <a:t>Senior Programmes Officer (T&amp;L Support)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Gail </a:t>
            </a:r>
            <a:r>
              <a:rPr lang="en-US" altLang="en-US" sz="800" b="1" dirty="0" err="1">
                <a:latin typeface="Arial" charset="0"/>
                <a:ea typeface="Arial" charset="0"/>
                <a:cs typeface="Arial" charset="0"/>
              </a:rPr>
              <a:t>Divall</a:t>
            </a:r>
            <a:endParaRPr lang="en-US" altLang="en-US" sz="800" b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Senior </a:t>
            </a: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UGT Administrator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Caroline Turner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UGT </a:t>
            </a: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Administrators</a:t>
            </a:r>
            <a:endParaRPr lang="en-US" altLang="en-US" sz="800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Jonathan </a:t>
            </a: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Herbert, Emma Davies, Sean Boylan</a:t>
            </a:r>
            <a:endParaRPr lang="en-US" altLang="en-US" sz="800" b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 typeface="Arial" charset="0"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UG Clerical Assistants</a:t>
            </a:r>
          </a:p>
          <a:p>
            <a:pPr algn="ctr">
              <a:spcBef>
                <a:spcPct val="0"/>
              </a:spcBef>
              <a:buFont typeface="Arial" charset="0"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Vesna Higginbotham</a:t>
            </a: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altLang="en-US" sz="800" b="1" dirty="0" err="1" smtClean="0">
                <a:latin typeface="Arial" charset="0"/>
                <a:ea typeface="Arial" charset="0"/>
                <a:cs typeface="Arial" charset="0"/>
              </a:rPr>
              <a:t>Asim</a:t>
            </a: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 Ali</a:t>
            </a:r>
          </a:p>
          <a:p>
            <a:pPr algn="ctr">
              <a:spcBef>
                <a:spcPct val="0"/>
              </a:spcBef>
              <a:buFont typeface="Arial" charset="0"/>
              <a:buNone/>
            </a:pPr>
            <a:endParaRPr lang="en-US" altLang="en-US" sz="800" b="1" dirty="0" smtClean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Senior </a:t>
            </a:r>
            <a:r>
              <a:rPr lang="en-US" altLang="en-US" sz="800" i="1" dirty="0">
                <a:latin typeface="Arial" charset="0"/>
                <a:ea typeface="Arial" charset="0"/>
                <a:cs typeface="Arial" charset="0"/>
              </a:rPr>
              <a:t>Programmes Officer (PGT Delivery)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Michael Cheslett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Senior PGT Administrator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Lyn Renshaw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en-US" sz="800" dirty="0">
                <a:latin typeface="Arial" charset="0"/>
                <a:ea typeface="Arial" charset="0"/>
                <a:cs typeface="Arial" charset="0"/>
              </a:rPr>
              <a:t>PGT Administrators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en-US" sz="800" b="1" dirty="0">
                <a:latin typeface="Arial" charset="0"/>
                <a:ea typeface="Arial" charset="0"/>
                <a:cs typeface="Arial" charset="0"/>
              </a:rPr>
              <a:t>Christine Chadwick, Peter Jacobs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en-US" sz="800" b="1" dirty="0">
                <a:latin typeface="Arial" charset="0"/>
                <a:ea typeface="Arial" charset="0"/>
                <a:cs typeface="Arial" charset="0"/>
              </a:rPr>
              <a:t>Emma Moores, </a:t>
            </a:r>
            <a:r>
              <a:rPr lang="it-IT" altLang="en-US" sz="800" b="1" dirty="0" smtClean="0">
                <a:latin typeface="Arial" charset="0"/>
                <a:ea typeface="Arial" charset="0"/>
                <a:cs typeface="Arial" charset="0"/>
              </a:rPr>
              <a:t>Phillippa Stirk,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latin typeface="Arial" charset="0"/>
                <a:ea typeface="Arial" charset="0"/>
                <a:cs typeface="Arial" charset="0"/>
              </a:rPr>
              <a:t>Cerys Speakman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en-US" sz="800" dirty="0" smtClean="0">
                <a:latin typeface="Arial" charset="0"/>
                <a:ea typeface="Arial" charset="0"/>
                <a:cs typeface="Arial" charset="0"/>
              </a:rPr>
              <a:t>PGT </a:t>
            </a:r>
            <a:r>
              <a:rPr lang="en-GB" altLang="en-US" sz="800" dirty="0" smtClean="0">
                <a:latin typeface="Arial" charset="0"/>
                <a:ea typeface="Arial" charset="0"/>
                <a:cs typeface="Arial" charset="0"/>
              </a:rPr>
              <a:t>Administrative</a:t>
            </a:r>
            <a:r>
              <a:rPr lang="it-IT" altLang="en-US" sz="8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en-US" sz="800" dirty="0">
                <a:latin typeface="Arial" charset="0"/>
                <a:ea typeface="Arial" charset="0"/>
                <a:cs typeface="Arial" charset="0"/>
              </a:rPr>
              <a:t>Assistant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en-US" sz="800" b="1" dirty="0">
                <a:latin typeface="Arial" charset="0"/>
                <a:ea typeface="Arial" charset="0"/>
                <a:cs typeface="Arial" charset="0"/>
              </a:rPr>
              <a:t>Sally </a:t>
            </a:r>
            <a:r>
              <a:rPr lang="it-IT" altLang="en-US" sz="800" b="1" dirty="0" smtClean="0">
                <a:latin typeface="Arial" charset="0"/>
                <a:ea typeface="Arial" charset="0"/>
                <a:cs typeface="Arial" charset="0"/>
              </a:rPr>
              <a:t>Hamilton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it-IT" altLang="en-US" sz="800" b="1" dirty="0" smtClean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Senior Programmes Officer (ADL)</a:t>
            </a:r>
            <a:endParaRPr lang="en-US" altLang="en-US" sz="800" i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Kate Robinson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800" dirty="0">
                <a:latin typeface="Arial" charset="0"/>
                <a:ea typeface="Arial" charset="0"/>
                <a:cs typeface="Arial" charset="0"/>
              </a:rPr>
              <a:t>Senior Programme Administrator (Fieldwork)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800" b="1" dirty="0">
                <a:latin typeface="Arial" charset="0"/>
                <a:ea typeface="Arial" charset="0"/>
                <a:cs typeface="Arial" charset="0"/>
              </a:rPr>
              <a:t>Nick Ritchie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Collaborative Provision Programme Administrator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Georgia Irving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ADL Administrative </a:t>
            </a: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Assistants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Jane Mortimer, </a:t>
            </a:r>
            <a:r>
              <a:rPr lang="en-GB" sz="800" b="1" dirty="0">
                <a:latin typeface="Arial" charset="0"/>
                <a:ea typeface="Arial" charset="0"/>
                <a:cs typeface="Arial" charset="0"/>
              </a:rPr>
              <a:t>Catalina </a:t>
            </a:r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Cimpoeru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GB" sz="700" b="1" dirty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GB" sz="800" b="1" u="sng" dirty="0">
                <a:latin typeface="Arial" charset="0"/>
                <a:ea typeface="Arial" charset="0"/>
                <a:cs typeface="Arial" charset="0"/>
              </a:rPr>
              <a:t>Student Support and </a:t>
            </a:r>
            <a:r>
              <a:rPr lang="en-GB" sz="800" b="1" u="sng" dirty="0" smtClean="0">
                <a:latin typeface="Arial" charset="0"/>
                <a:ea typeface="Arial" charset="0"/>
                <a:cs typeface="Arial" charset="0"/>
              </a:rPr>
              <a:t>Guidance</a:t>
            </a:r>
          </a:p>
          <a:p>
            <a:pPr algn="ctr"/>
            <a:endParaRPr lang="en-GB" sz="800" b="1" u="sng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i="1" dirty="0">
                <a:latin typeface="Arial" charset="0"/>
                <a:ea typeface="Arial" charset="0"/>
                <a:cs typeface="Arial" charset="0"/>
              </a:rPr>
              <a:t>Student Support </a:t>
            </a: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&amp; Guidance Manager </a:t>
            </a:r>
            <a:endParaRPr lang="en-US" altLang="en-US" sz="800" i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Janice </a:t>
            </a:r>
            <a:r>
              <a:rPr lang="en-US" altLang="en-US" sz="800" b="1" dirty="0" err="1" smtClean="0">
                <a:latin typeface="Arial" charset="0"/>
                <a:ea typeface="Arial" charset="0"/>
                <a:cs typeface="Arial" charset="0"/>
              </a:rPr>
              <a:t>Dodds</a:t>
            </a:r>
            <a:endParaRPr lang="en-US" altLang="en-US" sz="800" b="1" dirty="0" smtClean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</a:pPr>
            <a:r>
              <a:rPr lang="en-US" altLang="en-US" sz="800" i="1" dirty="0">
                <a:latin typeface="Arial" charset="0"/>
                <a:ea typeface="Arial" charset="0"/>
                <a:cs typeface="Arial" charset="0"/>
              </a:rPr>
              <a:t>Student Support &amp; Guidance </a:t>
            </a:r>
            <a:r>
              <a:rPr lang="en-US" altLang="en-US" sz="800" i="1" dirty="0" smtClean="0">
                <a:latin typeface="Arial" charset="0"/>
                <a:ea typeface="Arial" charset="0"/>
                <a:cs typeface="Arial" charset="0"/>
              </a:rPr>
              <a:t>Officer </a:t>
            </a:r>
            <a:endParaRPr lang="en-US" altLang="en-US" sz="800" i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Tom </a:t>
            </a:r>
            <a:r>
              <a:rPr lang="en-US" altLang="en-US" sz="800" b="1" dirty="0" err="1" smtClean="0">
                <a:latin typeface="Arial" charset="0"/>
                <a:ea typeface="Arial" charset="0"/>
                <a:cs typeface="Arial" charset="0"/>
              </a:rPr>
              <a:t>Goodison</a:t>
            </a:r>
            <a:endParaRPr lang="en-US" altLang="en-US" sz="800" b="1" dirty="0">
              <a:latin typeface="Arial" charset="0"/>
              <a:ea typeface="Arial" charset="0"/>
              <a:cs typeface="Arial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Student </a:t>
            </a: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Support </a:t>
            </a: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Administrative </a:t>
            </a: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Assistant 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>
                <a:latin typeface="Arial" charset="0"/>
                <a:ea typeface="Arial" charset="0"/>
                <a:cs typeface="Arial" charset="0"/>
              </a:rPr>
              <a:t>Daniel Chung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charset="0"/>
                <a:ea typeface="Arial" charset="0"/>
                <a:cs typeface="Arial" charset="0"/>
              </a:rPr>
              <a:t>Student Experience </a:t>
            </a:r>
            <a:r>
              <a:rPr lang="en-US" altLang="en-US" sz="800" dirty="0" smtClean="0">
                <a:latin typeface="Arial" charset="0"/>
                <a:ea typeface="Arial" charset="0"/>
                <a:cs typeface="Arial" charset="0"/>
              </a:rPr>
              <a:t>Intern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800" b="1" dirty="0" smtClean="0">
                <a:latin typeface="Arial" charset="0"/>
                <a:ea typeface="Arial" charset="0"/>
                <a:cs typeface="Arial" charset="0"/>
              </a:rPr>
              <a:t>Jocasta Davis</a:t>
            </a:r>
            <a:endParaRPr lang="en-US" altLang="en-US" sz="800" b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8049344" y="112756"/>
            <a:ext cx="1720387" cy="2154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Last updated: </a:t>
            </a:r>
            <a:r>
              <a:rPr lang="en-GB" sz="800" dirty="0" smtClean="0">
                <a:latin typeface="Arial" charset="0"/>
                <a:ea typeface="Arial" charset="0"/>
                <a:cs typeface="Arial" charset="0"/>
              </a:rPr>
              <a:t>October</a:t>
            </a:r>
            <a:r>
              <a:rPr lang="en-GB" sz="800" dirty="0" smtClean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sz="800" dirty="0" smtClean="0">
                <a:latin typeface="Arial" charset="0"/>
                <a:ea typeface="Arial" charset="0"/>
                <a:cs typeface="Arial" charset="0"/>
              </a:rPr>
              <a:t>2018</a:t>
            </a:r>
            <a:endParaRPr lang="en-GB" sz="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98961" y="5577951"/>
            <a:ext cx="1580873" cy="11634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800" dirty="0">
                <a:latin typeface="Arial" charset="0"/>
                <a:ea typeface="Arial" charset="0"/>
                <a:cs typeface="Arial" charset="0"/>
              </a:rPr>
              <a:t>Global Inequalities Campaign Manager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800" b="1" dirty="0">
                <a:latin typeface="Arial" charset="0"/>
                <a:ea typeface="Arial" charset="0"/>
                <a:cs typeface="Arial" charset="0"/>
              </a:rPr>
              <a:t>Laura </a:t>
            </a:r>
            <a:r>
              <a:rPr lang="en-GB" altLang="en-US" sz="800" b="1" dirty="0" smtClean="0">
                <a:latin typeface="Arial" charset="0"/>
                <a:ea typeface="Arial" charset="0"/>
                <a:cs typeface="Arial" charset="0"/>
              </a:rPr>
              <a:t>Dawson</a:t>
            </a:r>
            <a:endParaRPr lang="en-GB" sz="800" dirty="0" smtClean="0"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en-GB" sz="800" dirty="0" smtClean="0">
                <a:latin typeface="Arial" charset="0"/>
                <a:ea typeface="Arial" charset="0"/>
                <a:cs typeface="Arial" charset="0"/>
              </a:rPr>
              <a:t>Marketing Officer </a:t>
            </a:r>
          </a:p>
          <a:p>
            <a:pPr algn="ctr"/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Lucy Gardner</a:t>
            </a:r>
          </a:p>
          <a:p>
            <a:pPr algn="ctr"/>
            <a:r>
              <a:rPr lang="en-GB" sz="800" dirty="0" smtClean="0">
                <a:latin typeface="Arial" charset="0"/>
                <a:ea typeface="Arial" charset="0"/>
                <a:cs typeface="Arial" charset="0"/>
              </a:rPr>
              <a:t>Web Officer</a:t>
            </a:r>
          </a:p>
          <a:p>
            <a:pPr algn="ctr"/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Tony Rickard</a:t>
            </a:r>
          </a:p>
          <a:p>
            <a:pPr algn="ctr"/>
            <a:r>
              <a:rPr lang="en-GB" sz="800" dirty="0" smtClean="0">
                <a:latin typeface="Arial" charset="0"/>
                <a:ea typeface="Arial" charset="0"/>
                <a:cs typeface="Arial" charset="0"/>
              </a:rPr>
              <a:t>Web Content Editor</a:t>
            </a:r>
          </a:p>
          <a:p>
            <a:pPr algn="ctr"/>
            <a:r>
              <a:rPr lang="en-GB" sz="800" b="1" dirty="0">
                <a:latin typeface="Arial" charset="0"/>
                <a:ea typeface="Arial" charset="0"/>
                <a:cs typeface="Arial" charset="0"/>
              </a:rPr>
              <a:t>Dominic </a:t>
            </a:r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Claeys-Jackson</a:t>
            </a:r>
          </a:p>
        </p:txBody>
      </p:sp>
      <p:cxnSp>
        <p:nvCxnSpPr>
          <p:cNvPr id="51" name="Straight Connector 50"/>
          <p:cNvCxnSpPr/>
          <p:nvPr/>
        </p:nvCxnSpPr>
        <p:spPr>
          <a:xfrm>
            <a:off x="8517396" y="599465"/>
            <a:ext cx="360039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8517396" y="697690"/>
            <a:ext cx="360039" cy="0"/>
          </a:xfrm>
          <a:prstGeom prst="line">
            <a:avLst/>
          </a:prstGeom>
          <a:ln w="127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5" idx="1"/>
          </p:cNvCxnSpPr>
          <p:nvPr/>
        </p:nvCxnSpPr>
        <p:spPr>
          <a:xfrm flipH="1">
            <a:off x="2216697" y="599465"/>
            <a:ext cx="1585671" cy="9564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5" idx="1"/>
            <a:endCxn id="6" idx="0"/>
          </p:cNvCxnSpPr>
          <p:nvPr/>
        </p:nvCxnSpPr>
        <p:spPr>
          <a:xfrm flipH="1">
            <a:off x="3189830" y="599465"/>
            <a:ext cx="612538" cy="3546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9" idx="0"/>
            <a:endCxn id="5" idx="3"/>
          </p:cNvCxnSpPr>
          <p:nvPr/>
        </p:nvCxnSpPr>
        <p:spPr>
          <a:xfrm flipH="1" flipV="1">
            <a:off x="6103625" y="599465"/>
            <a:ext cx="863758" cy="24658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5169024" y="1010149"/>
            <a:ext cx="504057" cy="23494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 flipV="1">
            <a:off x="8261687" y="1027672"/>
            <a:ext cx="435729" cy="21741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404882" y="374194"/>
            <a:ext cx="136999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Direct report</a:t>
            </a:r>
          </a:p>
          <a:p>
            <a:pPr algn="r"/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Indirect Report</a:t>
            </a:r>
          </a:p>
          <a:p>
            <a:pPr algn="r"/>
            <a:r>
              <a:rPr lang="en-GB" sz="800" i="1" dirty="0" smtClean="0">
                <a:latin typeface="Arial" charset="0"/>
                <a:ea typeface="Arial" charset="0"/>
                <a:cs typeface="Arial" charset="0"/>
              </a:rPr>
              <a:t>Italics      </a:t>
            </a:r>
            <a:r>
              <a:rPr lang="en-GB" sz="800" b="1" dirty="0" smtClean="0">
                <a:latin typeface="Arial" charset="0"/>
                <a:ea typeface="Arial" charset="0"/>
                <a:cs typeface="Arial" charset="0"/>
              </a:rPr>
              <a:t>Manager Roles</a:t>
            </a:r>
            <a:endParaRPr lang="en-GB" sz="800" b="1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2216696" y="6165304"/>
            <a:ext cx="182266" cy="0"/>
          </a:xfrm>
          <a:prstGeom prst="line">
            <a:avLst/>
          </a:prstGeom>
          <a:ln w="12700">
            <a:solidFill>
              <a:schemeClr val="accent2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4007537" y="768109"/>
            <a:ext cx="174356" cy="258888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094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4802</TotalTime>
  <Words>460</Words>
  <Application>Microsoft Office PowerPoint</Application>
  <PresentationFormat>A4 Paper (210x297 mm)</PresentationFormat>
  <Paragraphs>184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Walker</dc:creator>
  <cp:lastModifiedBy>Ruth Rawling</cp:lastModifiedBy>
  <cp:revision>126</cp:revision>
  <cp:lastPrinted>2017-09-21T10:07:16Z</cp:lastPrinted>
  <dcterms:created xsi:type="dcterms:W3CDTF">2015-06-17T14:50:45Z</dcterms:created>
  <dcterms:modified xsi:type="dcterms:W3CDTF">2018-10-11T13:46:48Z</dcterms:modified>
</cp:coreProperties>
</file>