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81" r:id="rId2"/>
    <p:sldId id="283" r:id="rId3"/>
    <p:sldId id="307" r:id="rId4"/>
    <p:sldId id="308" r:id="rId5"/>
    <p:sldId id="309"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2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E189C-F3F6-714E-A2AD-20EDA736E537}" type="datetimeFigureOut">
              <a:rPr lang="en-US" smtClean="0"/>
              <a:pPr/>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42F0F-4B65-F743-B186-533E93A4CD89}" type="slidenum">
              <a:rPr lang="en-US" smtClean="0"/>
              <a:pPr/>
              <a:t>‹#›</a:t>
            </a:fld>
            <a:endParaRPr lang="en-US"/>
          </a:p>
        </p:txBody>
      </p:sp>
    </p:spTree>
    <p:extLst>
      <p:ext uri="{BB962C8B-B14F-4D97-AF65-F5344CB8AC3E}">
        <p14:creationId xmlns:p14="http://schemas.microsoft.com/office/powerpoint/2010/main" val="1814520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3CB1A7E-062E-B64E-AACC-FA763D3BB82B}"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15</a:t>
            </a:fld>
            <a:endParaRPr lang="en-US"/>
          </a:p>
        </p:txBody>
      </p:sp>
    </p:spTree>
    <p:extLst>
      <p:ext uri="{BB962C8B-B14F-4D97-AF65-F5344CB8AC3E}">
        <p14:creationId xmlns:p14="http://schemas.microsoft.com/office/powerpoint/2010/main" val="366644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5947E80-A875-F94B-BB9D-D7230221B2A0}" type="slidenum">
              <a:rPr lang="en-US">
                <a:latin typeface="Arial" charset="0"/>
                <a:ea typeface="ＭＳ Ｐゴシック" charset="-128"/>
                <a:cs typeface="ＭＳ Ｐゴシック" charset="-128"/>
              </a:rPr>
              <a:pPr/>
              <a:t>29</a:t>
            </a:fld>
            <a:endParaRPr lang="en-US">
              <a:latin typeface="Arial" charset="0"/>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6</a:t>
            </a:fld>
            <a:endParaRPr lang="en-US"/>
          </a:p>
        </p:txBody>
      </p:sp>
    </p:spTree>
    <p:extLst>
      <p:ext uri="{BB962C8B-B14F-4D97-AF65-F5344CB8AC3E}">
        <p14:creationId xmlns:p14="http://schemas.microsoft.com/office/powerpoint/2010/main" val="366644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7</a:t>
            </a:fld>
            <a:endParaRPr lang="en-US"/>
          </a:p>
        </p:txBody>
      </p:sp>
    </p:spTree>
    <p:extLst>
      <p:ext uri="{BB962C8B-B14F-4D97-AF65-F5344CB8AC3E}">
        <p14:creationId xmlns:p14="http://schemas.microsoft.com/office/powerpoint/2010/main" val="366644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10</a:t>
            </a:fld>
            <a:endParaRPr lang="en-US"/>
          </a:p>
        </p:txBody>
      </p:sp>
    </p:spTree>
    <p:extLst>
      <p:ext uri="{BB962C8B-B14F-4D97-AF65-F5344CB8AC3E}">
        <p14:creationId xmlns:p14="http://schemas.microsoft.com/office/powerpoint/2010/main" val="366644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12</a:t>
            </a:fld>
            <a:endParaRPr lang="en-US"/>
          </a:p>
        </p:txBody>
      </p:sp>
    </p:spTree>
    <p:extLst>
      <p:ext uri="{BB962C8B-B14F-4D97-AF65-F5344CB8AC3E}">
        <p14:creationId xmlns:p14="http://schemas.microsoft.com/office/powerpoint/2010/main" val="310064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13</a:t>
            </a:fld>
            <a:endParaRPr lang="en-US"/>
          </a:p>
        </p:txBody>
      </p:sp>
    </p:spTree>
    <p:extLst>
      <p:ext uri="{BB962C8B-B14F-4D97-AF65-F5344CB8AC3E}">
        <p14:creationId xmlns:p14="http://schemas.microsoft.com/office/powerpoint/2010/main" val="366644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3A87C6-AB79-4FE4-9425-8001977AED06}" type="slidenum">
              <a:rPr lang="en-US" smtClean="0"/>
              <a:pPr>
                <a:defRPr/>
              </a:pPr>
              <a:t>14</a:t>
            </a:fld>
            <a:endParaRPr lang="en-US"/>
          </a:p>
        </p:txBody>
      </p:sp>
    </p:spTree>
    <p:extLst>
      <p:ext uri="{BB962C8B-B14F-4D97-AF65-F5344CB8AC3E}">
        <p14:creationId xmlns:p14="http://schemas.microsoft.com/office/powerpoint/2010/main" val="366644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9384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6423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79997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9750" y="1412776"/>
            <a:ext cx="8424863" cy="4968552"/>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275856" y="404664"/>
            <a:ext cx="5868144" cy="648072"/>
          </a:xfrm>
        </p:spPr>
        <p:txBody>
          <a:body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46097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28970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10551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1699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22790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244052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6727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0B7692C-8C11-AE4F-9BF5-EDA1B57EC70D}" type="datetimeFigureOut">
              <a:rPr lang="en-US" smtClean="0"/>
              <a:pPr/>
              <a:t>4/4/2014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365358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7692C-8C11-AE4F-9BF5-EDA1B57EC70D}" type="datetimeFigureOut">
              <a:rPr lang="en-US" smtClean="0"/>
              <a:pPr/>
              <a:t>4/4/2014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B0BED-9964-5C4C-A0CA-67A1776D1960}" type="slidenum">
              <a:rPr lang="en-US" smtClean="0"/>
              <a:pPr/>
              <a:t>‹#›</a:t>
            </a:fld>
            <a:endParaRPr lang="en-US" dirty="0"/>
          </a:p>
        </p:txBody>
      </p:sp>
    </p:spTree>
    <p:extLst>
      <p:ext uri="{BB962C8B-B14F-4D97-AF65-F5344CB8AC3E}">
        <p14:creationId xmlns:p14="http://schemas.microsoft.com/office/powerpoint/2010/main" val="4234070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ffnet.manchester.ac.uk/employment/training/personal-development/academic-staf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hyperlink" Target="http://documents.manchester.ac.uk/display.aspx?DocID=19803"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www.training.itservices.manchester.ac.uk/uom/Impact/Course/P2I_Kit1/story.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taffnet.manchester.ac.uk/employment/training/personal-development/academic-staf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hyperlink" Target="http://www.policy.manchester.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manchester.ac.uk/business/ke/casestudie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32117" y="1905000"/>
            <a:ext cx="8458200" cy="2819400"/>
          </a:xfrm>
        </p:spPr>
        <p:txBody>
          <a:bodyPr>
            <a:normAutofit fontScale="90000"/>
          </a:bodyPr>
          <a:lstStyle/>
          <a:p>
            <a:r>
              <a:rPr lang="en-US" sz="5400" b="1" dirty="0" smtClean="0"/>
              <a:t/>
            </a:r>
            <a:br>
              <a:rPr lang="en-US" sz="5400" b="1" dirty="0" smtClean="0"/>
            </a:br>
            <a:r>
              <a:rPr lang="en-US" sz="5400" b="1" dirty="0" smtClean="0"/>
              <a:t/>
            </a:r>
            <a:br>
              <a:rPr lang="en-US" sz="5400" b="1" dirty="0" smtClean="0"/>
            </a:br>
            <a:r>
              <a:rPr lang="en-US" sz="5400" b="1" dirty="0" smtClean="0"/>
              <a:t/>
            </a:r>
            <a:br>
              <a:rPr lang="en-US" sz="5400"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000000"/>
                </a:solidFill>
              </a:rPr>
              <a:t>CPD 10	</a:t>
            </a:r>
            <a:br>
              <a:rPr lang="en-US" b="1" dirty="0" smtClean="0">
                <a:solidFill>
                  <a:srgbClr val="000000"/>
                </a:solidFill>
              </a:rPr>
            </a:br>
            <a:r>
              <a:rPr lang="en-US" sz="3556" b="1" dirty="0" smtClean="0">
                <a:solidFill>
                  <a:srgbClr val="000000"/>
                </a:solidFill>
              </a:rPr>
              <a:t>Impact Skills 2 - Building Links with Industry, Practitioners and Policy Makers </a:t>
            </a:r>
            <a:r>
              <a:rPr lang="en-US" b="1" dirty="0" smtClean="0">
                <a:solidFill>
                  <a:srgbClr val="000000"/>
                </a:solidFill>
              </a:rPr>
              <a:t/>
            </a:r>
            <a:br>
              <a:rPr lang="en-US" b="1" dirty="0" smtClean="0">
                <a:solidFill>
                  <a:srgbClr val="000000"/>
                </a:solidFill>
              </a:rPr>
            </a:br>
            <a:r>
              <a:rPr lang="en-US" b="1" dirty="0" smtClean="0">
                <a:solidFill>
                  <a:srgbClr val="000000"/>
                </a:solidFill>
              </a:rPr>
              <a:t/>
            </a:r>
            <a:br>
              <a:rPr lang="en-US" b="1" dirty="0" smtClean="0">
                <a:solidFill>
                  <a:srgbClr val="000000"/>
                </a:solidFill>
              </a:rPr>
            </a:br>
            <a:r>
              <a:rPr lang="en-US" sz="2800" b="1" i="1" dirty="0" smtClean="0">
                <a:solidFill>
                  <a:srgbClr val="000000"/>
                </a:solidFill>
              </a:rPr>
              <a:t/>
            </a:r>
            <a:br>
              <a:rPr lang="en-US" sz="2800" b="1" i="1" dirty="0" smtClean="0">
                <a:solidFill>
                  <a:srgbClr val="000000"/>
                </a:solidFill>
              </a:rPr>
            </a:br>
            <a:r>
              <a:rPr lang="en-US" sz="2800" b="1" i="1" dirty="0" smtClean="0">
                <a:solidFill>
                  <a:srgbClr val="000000"/>
                </a:solidFill>
              </a:rPr>
              <a:t/>
            </a:r>
            <a:br>
              <a:rPr lang="en-US" sz="2800" b="1" i="1" dirty="0" smtClean="0">
                <a:solidFill>
                  <a:srgbClr val="000000"/>
                </a:solidFill>
              </a:rPr>
            </a:br>
            <a:r>
              <a:rPr lang="en-US" sz="2800" b="1" i="1" dirty="0" smtClean="0"/>
              <a:t/>
            </a:r>
            <a:br>
              <a:rPr lang="en-US" sz="2800" b="1" i="1" dirty="0" smtClean="0"/>
            </a:br>
            <a:r>
              <a:rPr lang="en-US" sz="1600" b="1" dirty="0" smtClean="0">
                <a:solidFill>
                  <a:srgbClr val="3366FF"/>
                </a:solidFill>
              </a:rPr>
              <a:t/>
            </a:r>
            <a:br>
              <a:rPr lang="en-US" sz="1600" b="1" dirty="0" smtClean="0">
                <a:solidFill>
                  <a:srgbClr val="3366FF"/>
                </a:solidFill>
              </a:rPr>
            </a:br>
            <a:r>
              <a:rPr lang="en-US" sz="2400" b="1" dirty="0" smtClean="0"/>
              <a:t/>
            </a:r>
            <a:br>
              <a:rPr lang="en-US" sz="2400" b="1" dirty="0" smtClean="0"/>
            </a:br>
            <a:r>
              <a:rPr lang="en-US" b="1" dirty="0" smtClean="0">
                <a:solidFill>
                  <a:srgbClr val="3366FF"/>
                </a:solidFill>
              </a:rPr>
              <a:t/>
            </a:r>
            <a:br>
              <a:rPr lang="en-US" b="1" dirty="0" smtClean="0">
                <a:solidFill>
                  <a:srgbClr val="3366FF"/>
                </a:solidFill>
              </a:rPr>
            </a:br>
            <a:r>
              <a:rPr lang="en-US" b="1" dirty="0" smtClean="0"/>
              <a:t/>
            </a:r>
            <a:br>
              <a:rPr lang="en-US" b="1" dirty="0" smtClean="0"/>
            </a:br>
            <a:r>
              <a:rPr lang="en-US" b="1" dirty="0" smtClean="0"/>
              <a:t/>
            </a:r>
            <a:br>
              <a:rPr lang="en-US" b="1" dirty="0" smtClean="0"/>
            </a:br>
            <a:r>
              <a:rPr lang="en-US" b="1" dirty="0" smtClean="0"/>
              <a:t/>
            </a:r>
            <a:br>
              <a:rPr lang="en-US" b="1" dirty="0" smtClean="0"/>
            </a:br>
            <a:r>
              <a:rPr lang="en-US" sz="2400" dirty="0" smtClean="0"/>
              <a:t/>
            </a:r>
            <a:br>
              <a:rPr lang="en-US" sz="2400" dirty="0" smtClean="0"/>
            </a:br>
            <a:endParaRPr lang="en-US" dirty="0" smtClean="0"/>
          </a:p>
        </p:txBody>
      </p:sp>
      <p:sp>
        <p:nvSpPr>
          <p:cNvPr id="14339" name="Rectangle 3"/>
          <p:cNvSpPr>
            <a:spLocks noGrp="1" noChangeArrowheads="1"/>
          </p:cNvSpPr>
          <p:nvPr>
            <p:ph type="subTitle" idx="1"/>
          </p:nvPr>
        </p:nvSpPr>
        <p:spPr>
          <a:xfrm>
            <a:off x="1371600" y="4267200"/>
            <a:ext cx="6400800" cy="1752600"/>
          </a:xfrm>
        </p:spPr>
        <p:txBody>
          <a:bodyPr>
            <a:normAutofit fontScale="85000" lnSpcReduction="20000"/>
          </a:bodyPr>
          <a:lstStyle/>
          <a:p>
            <a:pPr eaLnBrk="1" hangingPunct="1"/>
            <a:endParaRPr lang="en-US" dirty="0" smtClean="0"/>
          </a:p>
          <a:p>
            <a:pPr eaLnBrk="1" hangingPunct="1"/>
            <a:r>
              <a:rPr lang="en-US" sz="2000" b="1" dirty="0" smtClean="0">
                <a:solidFill>
                  <a:srgbClr val="000000"/>
                </a:solidFill>
              </a:rPr>
              <a:t/>
            </a:r>
            <a:br>
              <a:rPr lang="en-US" sz="2000" b="1" dirty="0" smtClean="0">
                <a:solidFill>
                  <a:srgbClr val="000000"/>
                </a:solidFill>
              </a:rPr>
            </a:br>
            <a:r>
              <a:rPr lang="en-US" sz="2000" b="1" i="0" dirty="0" smtClean="0">
                <a:solidFill>
                  <a:srgbClr val="000000"/>
                </a:solidFill>
              </a:rPr>
              <a:t>Professor </a:t>
            </a:r>
            <a:r>
              <a:rPr lang="en-US" sz="2000" b="1" dirty="0" smtClean="0">
                <a:solidFill>
                  <a:srgbClr val="000000"/>
                </a:solidFill>
              </a:rPr>
              <a:t>C. Talbot</a:t>
            </a:r>
            <a:r>
              <a:rPr lang="en-US" sz="2000" b="1" i="0" dirty="0" smtClean="0">
                <a:solidFill>
                  <a:srgbClr val="000000"/>
                </a:solidFill>
              </a:rPr>
              <a:t>, J. </a:t>
            </a:r>
            <a:r>
              <a:rPr lang="en-US" sz="2000" b="1" i="0" smtClean="0">
                <a:solidFill>
                  <a:srgbClr val="000000"/>
                </a:solidFill>
              </a:rPr>
              <a:t>Gracey </a:t>
            </a:r>
            <a:r>
              <a:rPr lang="en-US" sz="2000" b="1" i="0" dirty="0" smtClean="0">
                <a:solidFill>
                  <a:srgbClr val="000000"/>
                </a:solidFill>
              </a:rPr>
              <a:t>and A. Garcon </a:t>
            </a:r>
          </a:p>
          <a:p>
            <a:pPr eaLnBrk="1" hangingPunct="1"/>
            <a:r>
              <a:rPr lang="en-US" sz="2000" b="1" i="0" dirty="0" smtClean="0">
                <a:solidFill>
                  <a:srgbClr val="000000"/>
                </a:solidFill>
              </a:rPr>
              <a:t>University of Manchester</a:t>
            </a:r>
            <a:endParaRPr lang="en-US" sz="2000" i="0" dirty="0" smtClean="0">
              <a:hlinkClick r:id="rId3"/>
            </a:endParaRPr>
          </a:p>
          <a:p>
            <a:pPr eaLnBrk="1" hangingPunct="1"/>
            <a:r>
              <a:rPr lang="en-US" sz="2000" dirty="0" smtClean="0">
                <a:hlinkClick r:id="rId3"/>
              </a:rPr>
              <a:t>http://www.staffnet.manchester.ac.uk/employment/training/personal-development/academic-staff/</a:t>
            </a:r>
            <a:endParaRPr lang="en-US" sz="2000" dirty="0" smtClean="0"/>
          </a:p>
          <a:p>
            <a:pPr eaLnBrk="1" hangingPunct="1"/>
            <a:endParaRPr lang="en-US" sz="2000" dirty="0" smtClean="0"/>
          </a:p>
        </p:txBody>
      </p:sp>
      <p:pic>
        <p:nvPicPr>
          <p:cNvPr id="14340" name="Picture 3" descr="TUOM_4COL"/>
          <p:cNvPicPr>
            <a:picLocks noChangeAspect="1" noChangeArrowheads="1"/>
          </p:cNvPicPr>
          <p:nvPr/>
        </p:nvPicPr>
        <p:blipFill>
          <a:blip r:embed="rId4"/>
          <a:srcRect/>
          <a:stretch>
            <a:fillRect/>
          </a:stretch>
        </p:blipFill>
        <p:spPr bwMode="auto">
          <a:xfrm>
            <a:off x="609600" y="457200"/>
            <a:ext cx="15049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96" y="556989"/>
            <a:ext cx="6444208" cy="720080"/>
          </a:xfrm>
        </p:spPr>
        <p:txBody>
          <a:bodyPr>
            <a:normAutofit fontScale="90000"/>
          </a:bodyPr>
          <a:lstStyle/>
          <a:p>
            <a:r>
              <a:rPr lang="en-GB" dirty="0" smtClean="0"/>
              <a:t>Guidelines on P2I</a:t>
            </a:r>
            <a:endParaRPr lang="en-GB"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395536" y="1086703"/>
            <a:ext cx="4176464" cy="5463034"/>
          </a:xfrm>
          <a:prstGeom prst="rect">
            <a:avLst/>
          </a:prstGeom>
        </p:spPr>
        <p:txBody>
          <a:bodyPr wrap="square">
            <a:spAutoFit/>
          </a:bodyPr>
          <a:lstStyle/>
          <a:p>
            <a:r>
              <a:rPr lang="en-GB" sz="2000" b="1" dirty="0"/>
              <a:t> </a:t>
            </a:r>
            <a:endParaRPr lang="en-GB" sz="2000" dirty="0"/>
          </a:p>
          <a:p>
            <a:pPr>
              <a:buFont typeface="Arial" pitchFamily="34" charset="0"/>
              <a:buChar char="•"/>
            </a:pPr>
            <a:endParaRPr lang="en-GB" dirty="0" smtClean="0"/>
          </a:p>
          <a:p>
            <a:pPr>
              <a:spcBef>
                <a:spcPts val="600"/>
              </a:spcBef>
              <a:spcAft>
                <a:spcPts val="600"/>
              </a:spcAft>
            </a:pPr>
            <a:r>
              <a:rPr lang="en-GB" sz="2000" dirty="0" smtClean="0"/>
              <a:t>Guidance document is available on the document store: </a:t>
            </a:r>
            <a:r>
              <a:rPr lang="en-GB" sz="2000" u="sng" dirty="0">
                <a:hlinkClick r:id="rId3"/>
              </a:rPr>
              <a:t>http://</a:t>
            </a:r>
            <a:r>
              <a:rPr lang="en-GB" sz="2000" u="sng" dirty="0" smtClean="0">
                <a:hlinkClick r:id="rId3"/>
              </a:rPr>
              <a:t>documents.manchester.ac.uk/display.aspx?DocID=19803</a:t>
            </a:r>
            <a:endParaRPr lang="en-GB" sz="2000" u="sng" dirty="0" smtClean="0"/>
          </a:p>
          <a:p>
            <a:pPr>
              <a:spcBef>
                <a:spcPts val="600"/>
              </a:spcBef>
              <a:spcAft>
                <a:spcPts val="600"/>
              </a:spcAft>
            </a:pPr>
            <a:endParaRPr lang="en-GB" sz="2000" u="sng" dirty="0"/>
          </a:p>
          <a:p>
            <a:pPr>
              <a:spcBef>
                <a:spcPts val="600"/>
              </a:spcBef>
              <a:spcAft>
                <a:spcPts val="600"/>
              </a:spcAft>
            </a:pPr>
            <a:r>
              <a:rPr lang="en-GB" sz="2000" dirty="0" smtClean="0"/>
              <a:t>Interactive training module on integrating impact in research design currently being piloted on online training catalogue: </a:t>
            </a:r>
          </a:p>
          <a:p>
            <a:pPr>
              <a:spcBef>
                <a:spcPts val="600"/>
              </a:spcBef>
              <a:spcAft>
                <a:spcPts val="600"/>
              </a:spcAft>
            </a:pPr>
            <a:r>
              <a:rPr lang="en-GB" sz="2000" u="sng" dirty="0">
                <a:hlinkClick r:id="rId4"/>
              </a:rPr>
              <a:t>http://www.training.itservices.manchester.ac.uk/uom/Impact/Course/P2I_Kit1/story.html</a:t>
            </a:r>
            <a:r>
              <a:rPr lang="en-GB" sz="2000" dirty="0"/>
              <a:t> </a:t>
            </a:r>
          </a:p>
          <a:p>
            <a:pPr>
              <a:spcBef>
                <a:spcPts val="600"/>
              </a:spcBef>
              <a:spcAft>
                <a:spcPts val="600"/>
              </a:spcAft>
            </a:pPr>
            <a:r>
              <a:rPr lang="en-GB" sz="2000" dirty="0" smtClean="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277069"/>
            <a:ext cx="382905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54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80920" cy="720080"/>
          </a:xfrm>
        </p:spPr>
        <p:txBody>
          <a:bodyPr>
            <a:normAutofit fontScale="90000"/>
          </a:bodyPr>
          <a:lstStyle/>
          <a:p>
            <a:r>
              <a:rPr lang="en-GB" dirty="0" smtClean="0"/>
              <a:t>What are examples of eligible activities to request funding?</a:t>
            </a:r>
            <a:endParaRPr lang="en-GB"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395536" y="1340768"/>
            <a:ext cx="8280920" cy="5509200"/>
          </a:xfrm>
          <a:prstGeom prst="rect">
            <a:avLst/>
          </a:prstGeom>
        </p:spPr>
        <p:txBody>
          <a:bodyPr wrap="square">
            <a:spAutoFit/>
          </a:bodyPr>
          <a:lstStyle/>
          <a:p>
            <a:pPr marL="342900" lvl="0" indent="-342900">
              <a:buFont typeface="Wingdings" pitchFamily="2" charset="2"/>
              <a:buChar char="Ø"/>
            </a:pPr>
            <a:r>
              <a:rPr lang="en-GB" sz="2200" b="1" dirty="0"/>
              <a:t>specific training </a:t>
            </a:r>
            <a:r>
              <a:rPr lang="en-GB" sz="2200" dirty="0"/>
              <a:t>for a project member (</a:t>
            </a:r>
            <a:r>
              <a:rPr lang="en-GB" sz="2200" dirty="0" err="1"/>
              <a:t>eg</a:t>
            </a:r>
            <a:r>
              <a:rPr lang="en-GB" sz="2200" dirty="0"/>
              <a:t>  RA. PhD student) such as secondments, training in commercial practices, knowledge transfer </a:t>
            </a:r>
            <a:r>
              <a:rPr lang="en-GB" sz="2200" dirty="0" err="1" smtClean="0"/>
              <a:t>etc</a:t>
            </a:r>
            <a:endParaRPr lang="en-GB" sz="2200" dirty="0" smtClean="0"/>
          </a:p>
          <a:p>
            <a:pPr marL="342900" lvl="0" indent="-342900">
              <a:buFont typeface="Wingdings" pitchFamily="2" charset="2"/>
              <a:buChar char="Ø"/>
            </a:pPr>
            <a:endParaRPr lang="en-GB" sz="1100" dirty="0"/>
          </a:p>
          <a:p>
            <a:pPr marL="342900" lvl="0" indent="-342900">
              <a:buFont typeface="Wingdings" pitchFamily="2" charset="2"/>
              <a:buChar char="Ø"/>
            </a:pPr>
            <a:r>
              <a:rPr lang="en-GB" sz="2200" b="1" dirty="0" smtClean="0"/>
              <a:t>Capacity-building workshops</a:t>
            </a:r>
            <a:r>
              <a:rPr lang="en-GB" sz="2200" dirty="0"/>
              <a:t>, seminars </a:t>
            </a:r>
            <a:r>
              <a:rPr lang="en-GB" sz="2200" dirty="0" smtClean="0"/>
              <a:t>and </a:t>
            </a:r>
            <a:r>
              <a:rPr lang="en-GB" sz="2200" dirty="0"/>
              <a:t>networking </a:t>
            </a:r>
            <a:r>
              <a:rPr lang="en-GB" sz="2200" dirty="0" smtClean="0"/>
              <a:t>events (particularly with a multidisciplinary / stakeholder focus)</a:t>
            </a:r>
          </a:p>
          <a:p>
            <a:pPr marL="342900" lvl="0" indent="-342900">
              <a:buFont typeface="Wingdings" pitchFamily="2" charset="2"/>
              <a:buChar char="Ø"/>
            </a:pPr>
            <a:endParaRPr lang="en-GB" sz="1100" dirty="0"/>
          </a:p>
          <a:p>
            <a:pPr marL="342900" lvl="0" indent="-342900">
              <a:buFont typeface="Wingdings" pitchFamily="2" charset="2"/>
              <a:buChar char="Ø"/>
            </a:pPr>
            <a:r>
              <a:rPr lang="en-GB" sz="2200" b="1" dirty="0"/>
              <a:t>publicity, dissemination </a:t>
            </a:r>
            <a:r>
              <a:rPr lang="en-GB" sz="2200" dirty="0"/>
              <a:t>– traditional methods such as research summaries, </a:t>
            </a:r>
            <a:r>
              <a:rPr lang="en-GB" sz="2200" dirty="0" smtClean="0"/>
              <a:t>conferences</a:t>
            </a:r>
            <a:r>
              <a:rPr lang="en-GB" sz="2200" dirty="0"/>
              <a:t>, and new ICTs such as websites, podcasts</a:t>
            </a:r>
            <a:r>
              <a:rPr lang="en-GB" sz="2200" dirty="0" smtClean="0"/>
              <a:t>, </a:t>
            </a:r>
            <a:r>
              <a:rPr lang="en-GB" sz="2200" dirty="0"/>
              <a:t>blogs </a:t>
            </a:r>
          </a:p>
          <a:p>
            <a:pPr marL="342900" lvl="0" indent="-342900">
              <a:buFont typeface="Wingdings" pitchFamily="2" charset="2"/>
              <a:buChar char="Ø"/>
            </a:pPr>
            <a:endParaRPr lang="en-GB" sz="2200" dirty="0"/>
          </a:p>
          <a:p>
            <a:pPr marL="342900" lvl="0" indent="-342900">
              <a:buFont typeface="Wingdings" pitchFamily="2" charset="2"/>
              <a:buChar char="Ø"/>
            </a:pPr>
            <a:r>
              <a:rPr lang="en-GB" sz="2200" dirty="0"/>
              <a:t>employment of </a:t>
            </a:r>
            <a:r>
              <a:rPr lang="en-GB" sz="2200" b="1" dirty="0"/>
              <a:t>specialist staff </a:t>
            </a:r>
            <a:r>
              <a:rPr lang="en-GB" sz="2200" dirty="0"/>
              <a:t>e.g. knowledge transfer specialists or business engagement staff to organise specific events </a:t>
            </a:r>
            <a:endParaRPr lang="en-GB" sz="2200" dirty="0" smtClean="0"/>
          </a:p>
          <a:p>
            <a:pPr marL="342900" lvl="0" indent="-342900">
              <a:buFont typeface="Wingdings" pitchFamily="2" charset="2"/>
              <a:buChar char="Ø"/>
            </a:pPr>
            <a:endParaRPr lang="en-GB" sz="2200" dirty="0"/>
          </a:p>
          <a:p>
            <a:pPr marL="342900" lvl="0" indent="-342900">
              <a:buFont typeface="Wingdings" pitchFamily="2" charset="2"/>
              <a:buChar char="Ø"/>
            </a:pPr>
            <a:r>
              <a:rPr lang="en-GB" sz="2200" b="1" dirty="0"/>
              <a:t>travel </a:t>
            </a:r>
            <a:r>
              <a:rPr lang="en-GB" sz="2200" dirty="0"/>
              <a:t>to potential beneficiaries (</a:t>
            </a:r>
            <a:r>
              <a:rPr lang="en-GB" sz="2200" dirty="0" err="1"/>
              <a:t>eg</a:t>
            </a:r>
            <a:r>
              <a:rPr lang="en-GB" sz="2200" dirty="0"/>
              <a:t> industrial companies) to present results and secure buy-in.</a:t>
            </a:r>
          </a:p>
        </p:txBody>
      </p:sp>
    </p:spTree>
    <p:extLst>
      <p:ext uri="{BB962C8B-B14F-4D97-AF65-F5344CB8AC3E}">
        <p14:creationId xmlns:p14="http://schemas.microsoft.com/office/powerpoint/2010/main" val="399214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27" y="332656"/>
            <a:ext cx="6444208" cy="720080"/>
          </a:xfrm>
        </p:spPr>
        <p:txBody>
          <a:bodyPr>
            <a:normAutofit fontScale="90000"/>
          </a:bodyPr>
          <a:lstStyle/>
          <a:p>
            <a:r>
              <a:rPr lang="en-GB" b="1" dirty="0" smtClean="0"/>
              <a:t>Seeking Advice</a:t>
            </a:r>
            <a:endParaRPr lang="en-GB" b="1"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395536" y="1628800"/>
            <a:ext cx="7344816" cy="3954929"/>
          </a:xfrm>
          <a:prstGeom prst="rect">
            <a:avLst/>
          </a:prstGeom>
        </p:spPr>
        <p:txBody>
          <a:bodyPr wrap="square">
            <a:spAutoFit/>
          </a:bodyPr>
          <a:lstStyle/>
          <a:p>
            <a:pPr lvl="0"/>
            <a:r>
              <a:rPr lang="en-GB" sz="2400" b="1" u="sng" dirty="0"/>
              <a:t>Exploitation and application</a:t>
            </a:r>
            <a:r>
              <a:rPr lang="en-GB" sz="2400" dirty="0"/>
              <a:t>- </a:t>
            </a:r>
            <a:r>
              <a:rPr lang="en-GB" sz="2400" dirty="0" smtClean="0"/>
              <a:t>(commercial/non-commercial) </a:t>
            </a:r>
            <a:endParaRPr lang="en-GB" sz="2400" dirty="0"/>
          </a:p>
          <a:p>
            <a:r>
              <a:rPr lang="en-GB" sz="2400" dirty="0"/>
              <a:t> </a:t>
            </a:r>
          </a:p>
          <a:p>
            <a:pPr marL="342900" lvl="0" indent="-342900">
              <a:spcBef>
                <a:spcPts val="600"/>
              </a:spcBef>
              <a:spcAft>
                <a:spcPts val="600"/>
              </a:spcAft>
              <a:buFont typeface="Wingdings" pitchFamily="2" charset="2"/>
              <a:buChar char="Ø"/>
            </a:pPr>
            <a:r>
              <a:rPr lang="en-GB" sz="2400" dirty="0"/>
              <a:t>W</a:t>
            </a:r>
            <a:r>
              <a:rPr lang="en-GB" sz="2400" dirty="0" smtClean="0"/>
              <a:t>hat </a:t>
            </a:r>
            <a:r>
              <a:rPr lang="en-GB" sz="2400" dirty="0"/>
              <a:t>mechanisms are in </a:t>
            </a:r>
            <a:r>
              <a:rPr lang="en-GB" sz="2400" dirty="0" smtClean="0"/>
              <a:t>place?</a:t>
            </a:r>
          </a:p>
          <a:p>
            <a:pPr marL="342900" lvl="0" indent="-342900">
              <a:spcBef>
                <a:spcPts val="600"/>
              </a:spcBef>
              <a:spcAft>
                <a:spcPts val="600"/>
              </a:spcAft>
              <a:buFont typeface="Wingdings" pitchFamily="2" charset="2"/>
              <a:buChar char="Ø"/>
            </a:pPr>
            <a:r>
              <a:rPr lang="en-GB" sz="2400" dirty="0"/>
              <a:t>I</a:t>
            </a:r>
            <a:r>
              <a:rPr lang="en-GB" sz="2400" dirty="0" smtClean="0"/>
              <a:t>s </a:t>
            </a:r>
            <a:r>
              <a:rPr lang="en-GB" sz="2400" dirty="0"/>
              <a:t>it worth speaking to </a:t>
            </a:r>
            <a:r>
              <a:rPr lang="en-GB" sz="2400" dirty="0" smtClean="0"/>
              <a:t>the KE team or UMIP </a:t>
            </a:r>
            <a:r>
              <a:rPr lang="en-GB" sz="2400" dirty="0"/>
              <a:t>at an early stage? </a:t>
            </a:r>
            <a:endParaRPr lang="en-GB" sz="2400" dirty="0" smtClean="0"/>
          </a:p>
          <a:p>
            <a:pPr marL="342900" lvl="0" indent="-342900">
              <a:spcBef>
                <a:spcPts val="600"/>
              </a:spcBef>
              <a:spcAft>
                <a:spcPts val="600"/>
              </a:spcAft>
              <a:buFont typeface="Wingdings" pitchFamily="2" charset="2"/>
              <a:buChar char="Ø"/>
            </a:pPr>
            <a:r>
              <a:rPr lang="en-GB" sz="2400" dirty="0" smtClean="0"/>
              <a:t>Who </a:t>
            </a:r>
            <a:r>
              <a:rPr lang="en-GB" sz="2400" dirty="0"/>
              <a:t>might be worth approaching to trial a pilot?</a:t>
            </a:r>
          </a:p>
          <a:p>
            <a:pPr marL="342900" lvl="0" indent="-342900">
              <a:spcBef>
                <a:spcPts val="600"/>
              </a:spcBef>
              <a:spcAft>
                <a:spcPts val="600"/>
              </a:spcAft>
              <a:buFont typeface="Wingdings" pitchFamily="2" charset="2"/>
              <a:buChar char="Ø"/>
            </a:pPr>
            <a:r>
              <a:rPr lang="en-GB" sz="2400" dirty="0"/>
              <a:t>If research is potentially patentable, then strategies </a:t>
            </a:r>
            <a:r>
              <a:rPr lang="en-GB" sz="2400" dirty="0" smtClean="0"/>
              <a:t>to be outlined re. </a:t>
            </a:r>
            <a:r>
              <a:rPr lang="en-GB" sz="2400" dirty="0"/>
              <a:t>how to manage this. </a:t>
            </a:r>
          </a:p>
        </p:txBody>
      </p:sp>
    </p:spTree>
    <p:extLst>
      <p:ext uri="{BB962C8B-B14F-4D97-AF65-F5344CB8AC3E}">
        <p14:creationId xmlns:p14="http://schemas.microsoft.com/office/powerpoint/2010/main" val="1777012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404664"/>
            <a:ext cx="6444208" cy="720080"/>
          </a:xfrm>
        </p:spPr>
        <p:txBody>
          <a:bodyPr>
            <a:normAutofit fontScale="90000"/>
          </a:bodyPr>
          <a:lstStyle/>
          <a:p>
            <a:r>
              <a:rPr lang="en-GB" b="1" dirty="0" smtClean="0"/>
              <a:t>Capturing Evidence</a:t>
            </a:r>
            <a:endParaRPr lang="en-GB" b="1"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539552" y="1124744"/>
            <a:ext cx="7848872" cy="4985980"/>
          </a:xfrm>
          <a:prstGeom prst="rect">
            <a:avLst/>
          </a:prstGeom>
          <a:noFill/>
        </p:spPr>
        <p:txBody>
          <a:bodyPr wrap="square" rtlCol="0">
            <a:spAutoFit/>
          </a:bodyPr>
          <a:lstStyle/>
          <a:p>
            <a:pPr lvl="1"/>
            <a:endParaRPr lang="en-GB" dirty="0" smtClean="0"/>
          </a:p>
          <a:p>
            <a:pPr>
              <a:buFont typeface="Wingdings" pitchFamily="2" charset="2"/>
              <a:buChar char="Ø"/>
            </a:pPr>
            <a:r>
              <a:rPr lang="en-GB" sz="2400" dirty="0"/>
              <a:t>By proactively recording impacts of research we can better showcase our areas of excellence, be in a stronger position for future REF-type exercises and increase opportunities for collaboration and increased </a:t>
            </a:r>
            <a:r>
              <a:rPr lang="en-GB" sz="2400" dirty="0" smtClean="0"/>
              <a:t>funding</a:t>
            </a:r>
          </a:p>
          <a:p>
            <a:endParaRPr lang="en-GB" sz="2400" dirty="0"/>
          </a:p>
          <a:p>
            <a:pPr>
              <a:buFont typeface="Wingdings" pitchFamily="2" charset="2"/>
              <a:buChar char="Ø"/>
            </a:pPr>
            <a:r>
              <a:rPr lang="en-GB" sz="2400" dirty="0" smtClean="0"/>
              <a:t>Collect quantitative and qualitative data collection, e.g.  questionnaires, stakeholder surveys, website statistics</a:t>
            </a:r>
          </a:p>
          <a:p>
            <a:endParaRPr lang="en-GB" sz="2400" dirty="0" smtClean="0"/>
          </a:p>
          <a:p>
            <a:pPr>
              <a:buFont typeface="Wingdings" pitchFamily="2" charset="2"/>
              <a:buChar char="Ø"/>
            </a:pPr>
            <a:r>
              <a:rPr lang="en-GB" sz="2400" dirty="0" smtClean="0"/>
              <a:t>Request letters of support and testimonials from partners that you are working with as you go along – it can be difficult to do this retrospectively as people move on…</a:t>
            </a:r>
          </a:p>
          <a:p>
            <a:endParaRPr lang="en-GB" dirty="0" smtClean="0"/>
          </a:p>
          <a:p>
            <a:endParaRPr lang="en-GB" dirty="0"/>
          </a:p>
        </p:txBody>
      </p:sp>
    </p:spTree>
    <p:extLst>
      <p:ext uri="{BB962C8B-B14F-4D97-AF65-F5344CB8AC3E}">
        <p14:creationId xmlns:p14="http://schemas.microsoft.com/office/powerpoint/2010/main" val="309707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332656"/>
            <a:ext cx="6444208" cy="720080"/>
          </a:xfrm>
        </p:spPr>
        <p:txBody>
          <a:bodyPr>
            <a:normAutofit fontScale="90000"/>
          </a:bodyPr>
          <a:lstStyle/>
          <a:p>
            <a:r>
              <a:rPr lang="en-GB" b="1" dirty="0" smtClean="0"/>
              <a:t>Access </a:t>
            </a:r>
            <a:r>
              <a:rPr lang="en-GB" b="1" dirty="0" err="1" smtClean="0"/>
              <a:t>UoM</a:t>
            </a:r>
            <a:r>
              <a:rPr lang="en-GB" b="1" dirty="0" smtClean="0"/>
              <a:t> Expertise</a:t>
            </a:r>
            <a:endParaRPr lang="en-GB" b="1"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395536" y="692696"/>
            <a:ext cx="7632848" cy="5616922"/>
          </a:xfrm>
          <a:prstGeom prst="rect">
            <a:avLst/>
          </a:prstGeom>
        </p:spPr>
        <p:txBody>
          <a:bodyPr wrap="square">
            <a:spAutoFit/>
          </a:bodyPr>
          <a:lstStyle/>
          <a:p>
            <a:r>
              <a:rPr lang="en-GB" sz="2000" b="1" dirty="0"/>
              <a:t> </a:t>
            </a:r>
            <a:endParaRPr lang="en-GB" sz="2000" dirty="0"/>
          </a:p>
          <a:p>
            <a:pPr>
              <a:buFont typeface="Arial" pitchFamily="34" charset="0"/>
              <a:buChar char="•"/>
            </a:pPr>
            <a:endParaRPr lang="en-GB" dirty="0" smtClean="0"/>
          </a:p>
          <a:p>
            <a:pPr>
              <a:spcBef>
                <a:spcPts val="600"/>
              </a:spcBef>
              <a:spcAft>
                <a:spcPts val="600"/>
              </a:spcAft>
              <a:buFont typeface="Wingdings" pitchFamily="2" charset="2"/>
              <a:buChar char="Ø"/>
            </a:pPr>
            <a:r>
              <a:rPr lang="en-GB" dirty="0" err="1" smtClean="0"/>
              <a:t>Policy@manchester</a:t>
            </a:r>
            <a:endParaRPr lang="en-GB" dirty="0" smtClean="0"/>
          </a:p>
          <a:p>
            <a:pPr>
              <a:spcBef>
                <a:spcPts val="600"/>
              </a:spcBef>
              <a:spcAft>
                <a:spcPts val="600"/>
              </a:spcAft>
              <a:buFont typeface="Wingdings" pitchFamily="2" charset="2"/>
              <a:buChar char="Ø"/>
            </a:pPr>
            <a:r>
              <a:rPr lang="en-GB" dirty="0" err="1" smtClean="0"/>
              <a:t>engagement@manchester</a:t>
            </a:r>
            <a:endParaRPr lang="en-GB" dirty="0" smtClean="0"/>
          </a:p>
          <a:p>
            <a:pPr>
              <a:spcBef>
                <a:spcPts val="600"/>
              </a:spcBef>
              <a:spcAft>
                <a:spcPts val="600"/>
              </a:spcAft>
              <a:buFont typeface="Wingdings" pitchFamily="2" charset="2"/>
              <a:buChar char="Ø"/>
            </a:pPr>
            <a:r>
              <a:rPr lang="en-GB" dirty="0" err="1" smtClean="0"/>
              <a:t>socialresponsibility@manchester</a:t>
            </a:r>
            <a:endParaRPr lang="en-GB" dirty="0" smtClean="0"/>
          </a:p>
          <a:p>
            <a:pPr>
              <a:spcBef>
                <a:spcPts val="600"/>
              </a:spcBef>
              <a:spcAft>
                <a:spcPts val="600"/>
              </a:spcAft>
              <a:buFont typeface="Wingdings" pitchFamily="2" charset="2"/>
              <a:buChar char="Ø"/>
            </a:pPr>
            <a:r>
              <a:rPr lang="en-GB" i="1" dirty="0" smtClean="0"/>
              <a:t>UMI3</a:t>
            </a:r>
          </a:p>
          <a:p>
            <a:pPr>
              <a:spcBef>
                <a:spcPts val="600"/>
              </a:spcBef>
              <a:spcAft>
                <a:spcPts val="600"/>
              </a:spcAft>
              <a:buFont typeface="Wingdings" pitchFamily="2" charset="2"/>
              <a:buChar char="Ø"/>
            </a:pPr>
            <a:r>
              <a:rPr lang="en-GB" i="1" dirty="0" smtClean="0"/>
              <a:t>Business engagement/KE team</a:t>
            </a:r>
          </a:p>
          <a:p>
            <a:pPr>
              <a:spcBef>
                <a:spcPts val="600"/>
              </a:spcBef>
              <a:spcAft>
                <a:spcPts val="600"/>
              </a:spcAft>
            </a:pPr>
            <a:endParaRPr lang="en-GB" dirty="0" smtClean="0"/>
          </a:p>
          <a:p>
            <a:pPr>
              <a:spcBef>
                <a:spcPts val="600"/>
              </a:spcBef>
              <a:spcAft>
                <a:spcPts val="600"/>
              </a:spcAft>
              <a:buFont typeface="Wingdings" pitchFamily="2" charset="2"/>
              <a:buChar char="ü"/>
            </a:pPr>
            <a:r>
              <a:rPr lang="en-GB" dirty="0" smtClean="0"/>
              <a:t> There’s a lot of expertise in Manchester - find out what’s going on</a:t>
            </a:r>
          </a:p>
          <a:p>
            <a:pPr>
              <a:spcBef>
                <a:spcPts val="600"/>
              </a:spcBef>
              <a:spcAft>
                <a:spcPts val="600"/>
              </a:spcAft>
              <a:buFont typeface="Wingdings" pitchFamily="2" charset="2"/>
              <a:buChar char="ü"/>
            </a:pPr>
            <a:r>
              <a:rPr lang="en-GB" dirty="0" smtClean="0"/>
              <a:t> Sign up and plug into valuable networks and resources</a:t>
            </a:r>
            <a:endParaRPr lang="en-US" dirty="0"/>
          </a:p>
        </p:txBody>
      </p:sp>
      <p:pic>
        <p:nvPicPr>
          <p:cNvPr id="1028" name="Picture 4" descr="p:\My Pictures\web-snap.png"/>
          <p:cNvPicPr>
            <a:picLocks noChangeAspect="1" noChangeArrowheads="1"/>
          </p:cNvPicPr>
          <p:nvPr/>
        </p:nvPicPr>
        <p:blipFill>
          <a:blip r:embed="rId3"/>
          <a:srcRect/>
          <a:stretch>
            <a:fillRect/>
          </a:stretch>
        </p:blipFill>
        <p:spPr bwMode="auto">
          <a:xfrm>
            <a:off x="5436096" y="1772816"/>
            <a:ext cx="2990850" cy="2647950"/>
          </a:xfrm>
          <a:prstGeom prst="rect">
            <a:avLst/>
          </a:prstGeom>
          <a:noFill/>
        </p:spPr>
      </p:pic>
    </p:spTree>
    <p:extLst>
      <p:ext uri="{BB962C8B-B14F-4D97-AF65-F5344CB8AC3E}">
        <p14:creationId xmlns:p14="http://schemas.microsoft.com/office/powerpoint/2010/main" val="16578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96" y="332656"/>
            <a:ext cx="6444208" cy="720080"/>
          </a:xfrm>
        </p:spPr>
        <p:txBody>
          <a:bodyPr>
            <a:normAutofit fontScale="90000"/>
          </a:bodyPr>
          <a:lstStyle/>
          <a:p>
            <a:r>
              <a:rPr lang="en-GB" b="1" dirty="0" smtClean="0"/>
              <a:t>Sign up to our newsletters</a:t>
            </a:r>
            <a:endParaRPr lang="en-GB" b="1"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395536" y="1508299"/>
            <a:ext cx="4176464" cy="3000821"/>
          </a:xfrm>
          <a:prstGeom prst="rect">
            <a:avLst/>
          </a:prstGeom>
        </p:spPr>
        <p:txBody>
          <a:bodyPr wrap="square">
            <a:spAutoFit/>
          </a:bodyPr>
          <a:lstStyle/>
          <a:p>
            <a:r>
              <a:rPr lang="en-GB" sz="2000" b="1" dirty="0"/>
              <a:t> </a:t>
            </a:r>
            <a:endParaRPr lang="en-GB" sz="2000" dirty="0"/>
          </a:p>
          <a:p>
            <a:pPr>
              <a:buFont typeface="Arial" pitchFamily="34" charset="0"/>
              <a:buChar char="•"/>
            </a:pPr>
            <a:endParaRPr lang="en-GB" dirty="0" smtClean="0"/>
          </a:p>
          <a:p>
            <a:pPr>
              <a:spcBef>
                <a:spcPts val="600"/>
              </a:spcBef>
              <a:spcAft>
                <a:spcPts val="600"/>
              </a:spcAft>
              <a:buFont typeface="Wingdings" pitchFamily="2" charset="2"/>
              <a:buChar char="Ø"/>
            </a:pPr>
            <a:r>
              <a:rPr lang="en-GB" dirty="0" smtClean="0"/>
              <a:t>KE and Impact newsletter</a:t>
            </a:r>
          </a:p>
          <a:p>
            <a:pPr>
              <a:spcBef>
                <a:spcPts val="600"/>
              </a:spcBef>
              <a:spcAft>
                <a:spcPts val="600"/>
              </a:spcAft>
              <a:buFont typeface="Wingdings" pitchFamily="2" charset="2"/>
              <a:buChar char="Ø"/>
            </a:pPr>
            <a:r>
              <a:rPr lang="en-GB" dirty="0" smtClean="0"/>
              <a:t>Business Engagement newsletter</a:t>
            </a:r>
          </a:p>
          <a:p>
            <a:pPr>
              <a:spcBef>
                <a:spcPts val="600"/>
              </a:spcBef>
              <a:spcAft>
                <a:spcPts val="600"/>
              </a:spcAft>
              <a:buFont typeface="Wingdings" pitchFamily="2" charset="2"/>
              <a:buChar char="Ø"/>
            </a:pPr>
            <a:r>
              <a:rPr lang="en-GB" dirty="0" err="1" smtClean="0"/>
              <a:t>Policy@Manchester</a:t>
            </a:r>
            <a:r>
              <a:rPr lang="en-GB" dirty="0" smtClean="0"/>
              <a:t> newsletter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560" y="1340768"/>
            <a:ext cx="4118545" cy="463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773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352928" cy="1470025"/>
          </a:xfrm>
        </p:spPr>
        <p:txBody>
          <a:bodyPr>
            <a:normAutofit/>
          </a:bodyPr>
          <a:lstStyle/>
          <a:p>
            <a:r>
              <a:rPr lang="en-GB" b="1" dirty="0" smtClean="0"/>
              <a:t>Intellectual Property Rights</a:t>
            </a:r>
            <a:endParaRPr lang="en-GB" b="1" dirty="0"/>
          </a:p>
        </p:txBody>
      </p:sp>
      <p:sp>
        <p:nvSpPr>
          <p:cNvPr id="3" name="Subtitle 2"/>
          <p:cNvSpPr>
            <a:spLocks noGrp="1"/>
          </p:cNvSpPr>
          <p:nvPr>
            <p:ph type="subTitle" idx="1"/>
          </p:nvPr>
        </p:nvSpPr>
        <p:spPr>
          <a:xfrm>
            <a:off x="251520" y="1988840"/>
            <a:ext cx="7848872" cy="3240360"/>
          </a:xfrm>
        </p:spPr>
        <p:txBody>
          <a:bodyPr>
            <a:normAutofit/>
          </a:bodyPr>
          <a:lstStyle/>
          <a:p>
            <a:r>
              <a:rPr lang="en-GB" dirty="0" smtClean="0"/>
              <a:t>   What is it and How </a:t>
            </a:r>
            <a:r>
              <a:rPr lang="en-GB" dirty="0"/>
              <a:t>does it </a:t>
            </a:r>
            <a:r>
              <a:rPr lang="en-GB" dirty="0" smtClean="0"/>
              <a:t>work?</a:t>
            </a:r>
          </a:p>
          <a:p>
            <a:endParaRPr lang="en-GB" dirty="0"/>
          </a:p>
          <a:p>
            <a:endParaRPr lang="en-GB" dirty="0" smtClean="0"/>
          </a:p>
          <a:p>
            <a:endParaRPr lang="en-GB" dirty="0" smtClean="0"/>
          </a:p>
          <a:p>
            <a:r>
              <a:rPr lang="en-GB" sz="2400" dirty="0" smtClean="0"/>
              <a:t>Arnaud </a:t>
            </a:r>
            <a:r>
              <a:rPr lang="en-GB" sz="2400" dirty="0" err="1" smtClean="0"/>
              <a:t>Garçon</a:t>
            </a:r>
            <a:r>
              <a:rPr lang="en-GB" sz="2400" dirty="0" smtClean="0"/>
              <a:t> – UMIP</a:t>
            </a:r>
          </a:p>
          <a:p>
            <a:r>
              <a:rPr lang="en-GB" sz="2400" dirty="0" smtClean="0"/>
              <a:t>arnaud.garcon@umip.com</a:t>
            </a:r>
            <a:endParaRPr lang="en-GB" sz="2400" dirty="0"/>
          </a:p>
          <a:p>
            <a:endParaRPr lang="en-GB" dirty="0"/>
          </a:p>
        </p:txBody>
      </p:sp>
    </p:spTree>
    <p:extLst>
      <p:ext uri="{BB962C8B-B14F-4D97-AF65-F5344CB8AC3E}">
        <p14:creationId xmlns:p14="http://schemas.microsoft.com/office/powerpoint/2010/main" val="140767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66506" y="2060848"/>
            <a:ext cx="3705494" cy="3763000"/>
          </a:xfrm>
          <a:prstGeom prst="ellipse">
            <a:avLst/>
          </a:prstGeom>
          <a:gradFill>
            <a:gsLst>
              <a:gs pos="0">
                <a:schemeClr val="accent5">
                  <a:tint val="50000"/>
                  <a:satMod val="300000"/>
                  <a:alpha val="33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5" name="Oval 4"/>
          <p:cNvSpPr/>
          <p:nvPr/>
        </p:nvSpPr>
        <p:spPr>
          <a:xfrm>
            <a:off x="3263100" y="2820100"/>
            <a:ext cx="4304556" cy="2195398"/>
          </a:xfrm>
          <a:prstGeom prst="ellipse">
            <a:avLst/>
          </a:prstGeom>
          <a:solidFill>
            <a:schemeClr val="accent4">
              <a:alpha val="41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 name="Rectangle 2"/>
          <p:cNvSpPr txBox="1">
            <a:spLocks noChangeArrowheads="1"/>
          </p:cNvSpPr>
          <p:nvPr/>
        </p:nvSpPr>
        <p:spPr bwMode="auto">
          <a:xfrm>
            <a:off x="457200" y="2746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What is IP?</a:t>
            </a:r>
            <a:endParaRPr lang="en-US" dirty="0" smtClean="0"/>
          </a:p>
        </p:txBody>
      </p:sp>
      <p:sp>
        <p:nvSpPr>
          <p:cNvPr id="7" name="TextBox 6"/>
          <p:cNvSpPr txBox="1"/>
          <p:nvPr/>
        </p:nvSpPr>
        <p:spPr>
          <a:xfrm>
            <a:off x="630044" y="1104682"/>
            <a:ext cx="7883912" cy="830997"/>
          </a:xfrm>
          <a:prstGeom prst="rect">
            <a:avLst/>
          </a:prstGeom>
          <a:noFill/>
        </p:spPr>
        <p:txBody>
          <a:bodyPr wrap="square" rtlCol="0">
            <a:spAutoFit/>
          </a:bodyPr>
          <a:lstStyle/>
          <a:p>
            <a:pPr marL="285750" indent="-285750">
              <a:buFont typeface="Arial" pitchFamily="34" charset="0"/>
              <a:buChar char="•"/>
            </a:pPr>
            <a:r>
              <a:rPr lang="en-GB" sz="2400" dirty="0" smtClean="0"/>
              <a:t>Intellectual property rights refer to the rights associated with the creations of the mind</a:t>
            </a:r>
          </a:p>
        </p:txBody>
      </p:sp>
      <p:sp>
        <p:nvSpPr>
          <p:cNvPr id="8" name="TextBox 7"/>
          <p:cNvSpPr txBox="1"/>
          <p:nvPr/>
        </p:nvSpPr>
        <p:spPr>
          <a:xfrm>
            <a:off x="1843708" y="3851110"/>
            <a:ext cx="1059906" cy="369332"/>
          </a:xfrm>
          <a:prstGeom prst="rect">
            <a:avLst/>
          </a:prstGeom>
          <a:noFill/>
        </p:spPr>
        <p:txBody>
          <a:bodyPr wrap="none" rtlCol="0">
            <a:spAutoFit/>
          </a:bodyPr>
          <a:lstStyle/>
          <a:p>
            <a:r>
              <a:rPr lang="en-GB" dirty="0" smtClean="0"/>
              <a:t>Molecule</a:t>
            </a:r>
            <a:endParaRPr lang="en-GB" dirty="0"/>
          </a:p>
        </p:txBody>
      </p:sp>
      <p:sp>
        <p:nvSpPr>
          <p:cNvPr id="9" name="TextBox 8"/>
          <p:cNvSpPr txBox="1"/>
          <p:nvPr/>
        </p:nvSpPr>
        <p:spPr>
          <a:xfrm>
            <a:off x="4788023" y="3548467"/>
            <a:ext cx="1623073" cy="369332"/>
          </a:xfrm>
          <a:prstGeom prst="rect">
            <a:avLst/>
          </a:prstGeom>
          <a:noFill/>
        </p:spPr>
        <p:txBody>
          <a:bodyPr wrap="none" rtlCol="0">
            <a:spAutoFit/>
          </a:bodyPr>
          <a:lstStyle/>
          <a:p>
            <a:r>
              <a:rPr lang="en-GB" dirty="0" smtClean="0"/>
              <a:t>Software codes</a:t>
            </a:r>
            <a:endParaRPr lang="en-GB" dirty="0"/>
          </a:p>
        </p:txBody>
      </p:sp>
      <p:sp>
        <p:nvSpPr>
          <p:cNvPr id="10" name="TextBox 9"/>
          <p:cNvSpPr txBox="1"/>
          <p:nvPr/>
        </p:nvSpPr>
        <p:spPr>
          <a:xfrm>
            <a:off x="3213819" y="4889485"/>
            <a:ext cx="811889" cy="369332"/>
          </a:xfrm>
          <a:prstGeom prst="rect">
            <a:avLst/>
          </a:prstGeom>
          <a:noFill/>
        </p:spPr>
        <p:txBody>
          <a:bodyPr wrap="none" rtlCol="0">
            <a:spAutoFit/>
          </a:bodyPr>
          <a:lstStyle/>
          <a:p>
            <a:r>
              <a:rPr lang="en-GB" dirty="0" smtClean="0"/>
              <a:t>Device</a:t>
            </a:r>
            <a:endParaRPr lang="en-GB" dirty="0"/>
          </a:p>
        </p:txBody>
      </p:sp>
      <p:sp>
        <p:nvSpPr>
          <p:cNvPr id="11" name="TextBox 10"/>
          <p:cNvSpPr txBox="1"/>
          <p:nvPr/>
        </p:nvSpPr>
        <p:spPr>
          <a:xfrm>
            <a:off x="3345981" y="3380240"/>
            <a:ext cx="1116011" cy="369332"/>
          </a:xfrm>
          <a:prstGeom prst="rect">
            <a:avLst/>
          </a:prstGeom>
          <a:noFill/>
        </p:spPr>
        <p:txBody>
          <a:bodyPr wrap="none" rtlCol="0">
            <a:spAutoFit/>
          </a:bodyPr>
          <a:lstStyle/>
          <a:p>
            <a:r>
              <a:rPr lang="en-GB" dirty="0" smtClean="0"/>
              <a:t>Algorithm</a:t>
            </a:r>
            <a:endParaRPr lang="en-GB" dirty="0"/>
          </a:p>
        </p:txBody>
      </p:sp>
      <p:sp>
        <p:nvSpPr>
          <p:cNvPr id="12" name="TextBox 11"/>
          <p:cNvSpPr txBox="1"/>
          <p:nvPr/>
        </p:nvSpPr>
        <p:spPr>
          <a:xfrm>
            <a:off x="1309563" y="4650931"/>
            <a:ext cx="1330364" cy="369332"/>
          </a:xfrm>
          <a:prstGeom prst="rect">
            <a:avLst/>
          </a:prstGeom>
          <a:noFill/>
        </p:spPr>
        <p:txBody>
          <a:bodyPr wrap="none" rtlCol="0">
            <a:spAutoFit/>
          </a:bodyPr>
          <a:lstStyle/>
          <a:p>
            <a:r>
              <a:rPr lang="en-GB" dirty="0" smtClean="0"/>
              <a:t>Formulation</a:t>
            </a:r>
            <a:endParaRPr lang="en-GB" dirty="0"/>
          </a:p>
        </p:txBody>
      </p:sp>
      <p:sp>
        <p:nvSpPr>
          <p:cNvPr id="13" name="TextBox 12"/>
          <p:cNvSpPr txBox="1"/>
          <p:nvPr/>
        </p:nvSpPr>
        <p:spPr>
          <a:xfrm>
            <a:off x="3206979" y="3995310"/>
            <a:ext cx="1311256" cy="369332"/>
          </a:xfrm>
          <a:prstGeom prst="rect">
            <a:avLst/>
          </a:prstGeom>
          <a:noFill/>
        </p:spPr>
        <p:txBody>
          <a:bodyPr wrap="none" rtlCol="0">
            <a:spAutoFit/>
          </a:bodyPr>
          <a:lstStyle/>
          <a:p>
            <a:r>
              <a:rPr lang="en-GB" dirty="0" smtClean="0"/>
              <a:t>Medical use</a:t>
            </a:r>
            <a:endParaRPr lang="en-GB" dirty="0"/>
          </a:p>
        </p:txBody>
      </p:sp>
      <p:sp>
        <p:nvSpPr>
          <p:cNvPr id="14" name="TextBox 13"/>
          <p:cNvSpPr txBox="1"/>
          <p:nvPr/>
        </p:nvSpPr>
        <p:spPr>
          <a:xfrm>
            <a:off x="5914347" y="4129336"/>
            <a:ext cx="1515992" cy="369332"/>
          </a:xfrm>
          <a:prstGeom prst="rect">
            <a:avLst/>
          </a:prstGeom>
          <a:noFill/>
        </p:spPr>
        <p:txBody>
          <a:bodyPr wrap="none" rtlCol="0">
            <a:spAutoFit/>
          </a:bodyPr>
          <a:lstStyle/>
          <a:p>
            <a:r>
              <a:rPr lang="en-GB" dirty="0" smtClean="0"/>
              <a:t>Questionnaire</a:t>
            </a:r>
            <a:endParaRPr lang="en-GB" dirty="0"/>
          </a:p>
        </p:txBody>
      </p:sp>
      <p:sp>
        <p:nvSpPr>
          <p:cNvPr id="15" name="TextBox 14"/>
          <p:cNvSpPr txBox="1"/>
          <p:nvPr/>
        </p:nvSpPr>
        <p:spPr>
          <a:xfrm>
            <a:off x="2189300" y="2351202"/>
            <a:ext cx="679994" cy="369332"/>
          </a:xfrm>
          <a:prstGeom prst="rect">
            <a:avLst/>
          </a:prstGeom>
          <a:noFill/>
        </p:spPr>
        <p:txBody>
          <a:bodyPr wrap="none" rtlCol="0">
            <a:spAutoFit/>
          </a:bodyPr>
          <a:lstStyle/>
          <a:p>
            <a:r>
              <a:rPr lang="en-GB" dirty="0" smtClean="0"/>
              <a:t>GMO</a:t>
            </a:r>
            <a:endParaRPr lang="en-GB" dirty="0"/>
          </a:p>
        </p:txBody>
      </p:sp>
      <p:sp>
        <p:nvSpPr>
          <p:cNvPr id="16" name="TextBox 15"/>
          <p:cNvSpPr txBox="1"/>
          <p:nvPr/>
        </p:nvSpPr>
        <p:spPr>
          <a:xfrm>
            <a:off x="1005771" y="3010908"/>
            <a:ext cx="2367058" cy="369332"/>
          </a:xfrm>
          <a:prstGeom prst="rect">
            <a:avLst/>
          </a:prstGeom>
          <a:noFill/>
        </p:spPr>
        <p:txBody>
          <a:bodyPr wrap="none" rtlCol="0">
            <a:spAutoFit/>
          </a:bodyPr>
          <a:lstStyle/>
          <a:p>
            <a:r>
              <a:rPr lang="en-GB" dirty="0" smtClean="0"/>
              <a:t>Manufacturing method</a:t>
            </a:r>
            <a:endParaRPr lang="en-GB" dirty="0"/>
          </a:p>
        </p:txBody>
      </p:sp>
      <p:sp>
        <p:nvSpPr>
          <p:cNvPr id="17" name="TextBox 16"/>
          <p:cNvSpPr txBox="1"/>
          <p:nvPr/>
        </p:nvSpPr>
        <p:spPr>
          <a:xfrm>
            <a:off x="5000692" y="4002380"/>
            <a:ext cx="633507" cy="369332"/>
          </a:xfrm>
          <a:prstGeom prst="rect">
            <a:avLst/>
          </a:prstGeom>
          <a:noFill/>
        </p:spPr>
        <p:txBody>
          <a:bodyPr wrap="none" rtlCol="0">
            <a:spAutoFit/>
          </a:bodyPr>
          <a:lstStyle/>
          <a:p>
            <a:r>
              <a:rPr lang="en-GB" dirty="0" smtClean="0"/>
              <a:t>Logo</a:t>
            </a:r>
            <a:endParaRPr lang="en-GB" dirty="0"/>
          </a:p>
        </p:txBody>
      </p:sp>
      <p:sp>
        <p:nvSpPr>
          <p:cNvPr id="18" name="TextBox 17"/>
          <p:cNvSpPr txBox="1"/>
          <p:nvPr/>
        </p:nvSpPr>
        <p:spPr>
          <a:xfrm>
            <a:off x="4914522" y="2945602"/>
            <a:ext cx="1999650" cy="369332"/>
          </a:xfrm>
          <a:prstGeom prst="rect">
            <a:avLst/>
          </a:prstGeom>
          <a:noFill/>
        </p:spPr>
        <p:txBody>
          <a:bodyPr wrap="none" rtlCol="0">
            <a:spAutoFit/>
          </a:bodyPr>
          <a:lstStyle/>
          <a:p>
            <a:r>
              <a:rPr lang="en-GB" dirty="0" smtClean="0"/>
              <a:t>Teaching materials</a:t>
            </a:r>
            <a:endParaRPr lang="en-GB" dirty="0"/>
          </a:p>
        </p:txBody>
      </p:sp>
      <p:sp>
        <p:nvSpPr>
          <p:cNvPr id="19" name="Oval 18"/>
          <p:cNvSpPr/>
          <p:nvPr/>
        </p:nvSpPr>
        <p:spPr>
          <a:xfrm>
            <a:off x="3067855" y="4498668"/>
            <a:ext cx="2080210" cy="1424054"/>
          </a:xfrm>
          <a:prstGeom prst="ellipse">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30751" y="2235325"/>
            <a:ext cx="1428596" cy="584775"/>
          </a:xfrm>
          <a:prstGeom prst="rect">
            <a:avLst/>
          </a:prstGeom>
          <a:noFill/>
        </p:spPr>
        <p:txBody>
          <a:bodyPr wrap="none" rtlCol="0">
            <a:spAutoFit/>
          </a:bodyPr>
          <a:lstStyle/>
          <a:p>
            <a:r>
              <a:rPr lang="en-GB" sz="3200" dirty="0" smtClean="0">
                <a:solidFill>
                  <a:schemeClr val="tx2"/>
                </a:solidFill>
              </a:rPr>
              <a:t>Patents</a:t>
            </a:r>
            <a:endParaRPr lang="en-GB" sz="3200" dirty="0">
              <a:solidFill>
                <a:schemeClr val="tx2"/>
              </a:solidFill>
            </a:endParaRPr>
          </a:p>
        </p:txBody>
      </p:sp>
      <p:sp>
        <p:nvSpPr>
          <p:cNvPr id="21" name="TextBox 20"/>
          <p:cNvSpPr txBox="1"/>
          <p:nvPr/>
        </p:nvSpPr>
        <p:spPr>
          <a:xfrm>
            <a:off x="6732240" y="2635434"/>
            <a:ext cx="1802738" cy="584775"/>
          </a:xfrm>
          <a:prstGeom prst="rect">
            <a:avLst/>
          </a:prstGeom>
          <a:noFill/>
        </p:spPr>
        <p:txBody>
          <a:bodyPr wrap="none" rtlCol="0">
            <a:spAutoFit/>
          </a:bodyPr>
          <a:lstStyle/>
          <a:p>
            <a:r>
              <a:rPr lang="en-GB" sz="3200" dirty="0" smtClean="0">
                <a:solidFill>
                  <a:schemeClr val="tx2"/>
                </a:solidFill>
              </a:rPr>
              <a:t>Copyright</a:t>
            </a:r>
            <a:endParaRPr lang="en-GB" sz="3200" dirty="0">
              <a:solidFill>
                <a:schemeClr val="tx2"/>
              </a:solidFill>
            </a:endParaRPr>
          </a:p>
        </p:txBody>
      </p:sp>
      <p:sp>
        <p:nvSpPr>
          <p:cNvPr id="22" name="TextBox 21"/>
          <p:cNvSpPr txBox="1"/>
          <p:nvPr/>
        </p:nvSpPr>
        <p:spPr>
          <a:xfrm>
            <a:off x="3345981" y="4646166"/>
            <a:ext cx="1248099" cy="369332"/>
          </a:xfrm>
          <a:prstGeom prst="rect">
            <a:avLst/>
          </a:prstGeom>
          <a:noFill/>
        </p:spPr>
        <p:txBody>
          <a:bodyPr wrap="none" rtlCol="0">
            <a:spAutoFit/>
          </a:bodyPr>
          <a:lstStyle/>
          <a:p>
            <a:r>
              <a:rPr lang="en-GB" dirty="0" smtClean="0"/>
              <a:t>Diagnostics</a:t>
            </a:r>
            <a:endParaRPr lang="en-GB" dirty="0"/>
          </a:p>
        </p:txBody>
      </p:sp>
      <p:sp>
        <p:nvSpPr>
          <p:cNvPr id="23" name="TextBox 22"/>
          <p:cNvSpPr txBox="1"/>
          <p:nvPr/>
        </p:nvSpPr>
        <p:spPr>
          <a:xfrm>
            <a:off x="4788023" y="5384830"/>
            <a:ext cx="2421881" cy="584775"/>
          </a:xfrm>
          <a:prstGeom prst="rect">
            <a:avLst/>
          </a:prstGeom>
          <a:noFill/>
        </p:spPr>
        <p:txBody>
          <a:bodyPr wrap="none" rtlCol="0">
            <a:spAutoFit/>
          </a:bodyPr>
          <a:lstStyle/>
          <a:p>
            <a:r>
              <a:rPr lang="en-GB" sz="3200" dirty="0" smtClean="0">
                <a:solidFill>
                  <a:schemeClr val="tx2"/>
                </a:solidFill>
              </a:rPr>
              <a:t>Design Rights</a:t>
            </a:r>
            <a:endParaRPr lang="en-GB" sz="3200" dirty="0">
              <a:solidFill>
                <a:schemeClr val="tx2"/>
              </a:solidFill>
            </a:endParaRPr>
          </a:p>
        </p:txBody>
      </p:sp>
    </p:spTree>
    <p:extLst>
      <p:ext uri="{BB962C8B-B14F-4D97-AF65-F5344CB8AC3E}">
        <p14:creationId xmlns:p14="http://schemas.microsoft.com/office/powerpoint/2010/main" val="12471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0" grpId="0"/>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What else?</a:t>
            </a:r>
            <a:endParaRPr lang="en-US" dirty="0" smtClean="0"/>
          </a:p>
        </p:txBody>
      </p:sp>
      <p:sp>
        <p:nvSpPr>
          <p:cNvPr id="5" name="TextBox 4"/>
          <p:cNvSpPr txBox="1"/>
          <p:nvPr/>
        </p:nvSpPr>
        <p:spPr>
          <a:xfrm>
            <a:off x="630044" y="1660158"/>
            <a:ext cx="7883912" cy="2862322"/>
          </a:xfrm>
          <a:prstGeom prst="rect">
            <a:avLst/>
          </a:prstGeom>
          <a:noFill/>
        </p:spPr>
        <p:txBody>
          <a:bodyPr wrap="square" rtlCol="0">
            <a:spAutoFit/>
          </a:bodyPr>
          <a:lstStyle/>
          <a:p>
            <a:pPr marL="285750" indent="-285750">
              <a:buFont typeface="Arial" pitchFamily="34" charset="0"/>
              <a:buChar char="•"/>
            </a:pPr>
            <a:r>
              <a:rPr lang="en-GB" sz="3600" dirty="0" smtClean="0"/>
              <a:t>Database rights</a:t>
            </a:r>
          </a:p>
          <a:p>
            <a:pPr marL="285750" indent="-285750">
              <a:buFont typeface="Arial" pitchFamily="34" charset="0"/>
              <a:buChar char="•"/>
            </a:pPr>
            <a:endParaRPr lang="en-GB" sz="3600" dirty="0" smtClean="0"/>
          </a:p>
          <a:p>
            <a:pPr marL="285750" indent="-285750">
              <a:buFont typeface="Arial" pitchFamily="34" charset="0"/>
              <a:buChar char="•"/>
            </a:pPr>
            <a:r>
              <a:rPr lang="en-GB" sz="3600" dirty="0" smtClean="0"/>
              <a:t>Know-How</a:t>
            </a:r>
          </a:p>
          <a:p>
            <a:pPr marL="285750" indent="-285750">
              <a:buFont typeface="Arial" pitchFamily="34" charset="0"/>
              <a:buChar char="•"/>
            </a:pPr>
            <a:endParaRPr lang="en-GB" sz="3600" dirty="0" smtClean="0"/>
          </a:p>
          <a:p>
            <a:pPr marL="285750" indent="-285750">
              <a:buFont typeface="Arial" pitchFamily="34" charset="0"/>
              <a:buChar char="•"/>
            </a:pPr>
            <a:r>
              <a:rPr lang="en-GB" sz="3600" dirty="0" smtClean="0"/>
              <a:t>Trade marks</a:t>
            </a:r>
          </a:p>
        </p:txBody>
      </p:sp>
    </p:spTree>
    <p:extLst>
      <p:ext uri="{BB962C8B-B14F-4D97-AF65-F5344CB8AC3E}">
        <p14:creationId xmlns:p14="http://schemas.microsoft.com/office/powerpoint/2010/main" val="1172844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What is it useful for?</a:t>
            </a:r>
            <a:endParaRPr lang="en-US" b="1" dirty="0" smtClean="0"/>
          </a:p>
        </p:txBody>
      </p:sp>
      <p:sp>
        <p:nvSpPr>
          <p:cNvPr id="5" name="TextBox 4"/>
          <p:cNvSpPr txBox="1"/>
          <p:nvPr/>
        </p:nvSpPr>
        <p:spPr>
          <a:xfrm>
            <a:off x="630044" y="1660158"/>
            <a:ext cx="7883912" cy="4524315"/>
          </a:xfrm>
          <a:prstGeom prst="rect">
            <a:avLst/>
          </a:prstGeom>
          <a:noFill/>
        </p:spPr>
        <p:txBody>
          <a:bodyPr wrap="square" rtlCol="0">
            <a:spAutoFit/>
          </a:bodyPr>
          <a:lstStyle/>
          <a:p>
            <a:r>
              <a:rPr lang="en-GB" sz="3200" dirty="0"/>
              <a:t>Intellectual Property</a:t>
            </a:r>
            <a:r>
              <a:rPr lang="en-GB" sz="3200" dirty="0" smtClean="0"/>
              <a:t> Rights: Business </a:t>
            </a:r>
            <a:r>
              <a:rPr lang="en-GB" sz="3200" dirty="0"/>
              <a:t>tool to encourage new </a:t>
            </a:r>
            <a:r>
              <a:rPr lang="en-GB" sz="3200" dirty="0" smtClean="0"/>
              <a:t>product development. </a:t>
            </a:r>
            <a:endParaRPr lang="en-GB" sz="3200" dirty="0"/>
          </a:p>
          <a:p>
            <a:r>
              <a:rPr lang="en-GB" sz="3200" dirty="0" smtClean="0"/>
              <a:t>They gives the owner monopoly over the invention</a:t>
            </a:r>
          </a:p>
          <a:p>
            <a:pPr marL="285750" indent="-285750">
              <a:buFont typeface="Arial" pitchFamily="34" charset="0"/>
              <a:buChar char="•"/>
            </a:pPr>
            <a:r>
              <a:rPr lang="en-GB" sz="3200" dirty="0" smtClean="0"/>
              <a:t>Patents: 20 years from filing;</a:t>
            </a:r>
          </a:p>
          <a:p>
            <a:pPr marL="285750" indent="-285750">
              <a:buFont typeface="Arial" pitchFamily="34" charset="0"/>
              <a:buChar char="•"/>
            </a:pPr>
            <a:r>
              <a:rPr lang="en-GB" sz="3200" dirty="0" smtClean="0"/>
              <a:t>Copyright: Lifetime of author + 70 years</a:t>
            </a:r>
          </a:p>
          <a:p>
            <a:pPr marL="285750" indent="-285750">
              <a:buFont typeface="Arial" pitchFamily="34" charset="0"/>
              <a:buChar char="•"/>
            </a:pPr>
            <a:r>
              <a:rPr lang="en-GB" sz="3200" dirty="0" smtClean="0"/>
              <a:t>Design right: up to 15 years</a:t>
            </a:r>
          </a:p>
          <a:p>
            <a:pPr marL="285750" indent="-285750">
              <a:buFont typeface="Arial" pitchFamily="34" charset="0"/>
              <a:buChar char="•"/>
            </a:pPr>
            <a:r>
              <a:rPr lang="en-GB" sz="3200" dirty="0" smtClean="0"/>
              <a:t>Database: 15 years from compiling date</a:t>
            </a:r>
            <a:endParaRPr lang="en-GB" sz="3200" dirty="0"/>
          </a:p>
          <a:p>
            <a:endParaRPr lang="en-GB" sz="3200" dirty="0" smtClean="0"/>
          </a:p>
        </p:txBody>
      </p:sp>
    </p:spTree>
    <p:extLst>
      <p:ext uri="{BB962C8B-B14F-4D97-AF65-F5344CB8AC3E}">
        <p14:creationId xmlns:p14="http://schemas.microsoft.com/office/powerpoint/2010/main" val="1172844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Experiences of building links</a:t>
            </a:r>
          </a:p>
          <a:p>
            <a:endParaRPr lang="en-US" dirty="0" smtClean="0"/>
          </a:p>
          <a:p>
            <a:r>
              <a:rPr lang="en-US" dirty="0" smtClean="0"/>
              <a:t>Select committees, communicating research, using alumni networks to build links, </a:t>
            </a:r>
            <a:r>
              <a:rPr lang="en-US" dirty="0" err="1" smtClean="0"/>
              <a:t>policy@manchester</a:t>
            </a:r>
            <a:endParaRPr lang="en-US" dirty="0" smtClean="0"/>
          </a:p>
          <a:p>
            <a:endParaRPr lang="en-US" dirty="0" smtClean="0"/>
          </a:p>
          <a:p>
            <a:r>
              <a:rPr lang="en-US" dirty="0" smtClean="0"/>
              <a:t>The overlap with </a:t>
            </a:r>
            <a:r>
              <a:rPr lang="en-US" i="1" dirty="0" smtClean="0"/>
              <a:t>Impact</a:t>
            </a:r>
            <a:r>
              <a:rPr lang="en-US" dirty="0" smtClean="0"/>
              <a:t> and building it into your research design</a:t>
            </a:r>
          </a:p>
          <a:p>
            <a:endParaRPr lang="en-US" dirty="0" smtClean="0"/>
          </a:p>
          <a:p>
            <a:r>
              <a:rPr lang="en-US" dirty="0" smtClean="0"/>
              <a:t>Intellectual Property Rights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05169" y="183182"/>
            <a:ext cx="751061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t>Why protect commercially valuable IP?</a:t>
            </a:r>
            <a:endParaRPr lang="en-GB" sz="3600" b="1" dirty="0"/>
          </a:p>
        </p:txBody>
      </p:sp>
      <p:sp>
        <p:nvSpPr>
          <p:cNvPr id="5" name="Rectangle 3"/>
          <p:cNvSpPr txBox="1">
            <a:spLocks noChangeArrowheads="1"/>
          </p:cNvSpPr>
          <p:nvPr/>
        </p:nvSpPr>
        <p:spPr bwMode="auto">
          <a:xfrm>
            <a:off x="467544" y="1326182"/>
            <a:ext cx="8229600" cy="3182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800" dirty="0" smtClean="0">
                <a:solidFill>
                  <a:schemeClr val="tx1"/>
                </a:solidFill>
              </a:rPr>
              <a:t>Through protection you gain:</a:t>
            </a:r>
          </a:p>
          <a:p>
            <a:pPr marL="457200" indent="-457200" algn="l">
              <a:buFont typeface="Arial" pitchFamily="34" charset="0"/>
              <a:buChar char="•"/>
            </a:pPr>
            <a:r>
              <a:rPr lang="en-GB" sz="2800" dirty="0" smtClean="0">
                <a:solidFill>
                  <a:schemeClr val="tx1"/>
                </a:solidFill>
              </a:rPr>
              <a:t>Control over its development</a:t>
            </a:r>
          </a:p>
          <a:p>
            <a:pPr marL="457200" indent="-457200" algn="l">
              <a:buFont typeface="Arial" pitchFamily="34" charset="0"/>
              <a:buChar char="•"/>
            </a:pPr>
            <a:r>
              <a:rPr lang="en-GB" sz="2800" dirty="0" smtClean="0">
                <a:solidFill>
                  <a:schemeClr val="tx1"/>
                </a:solidFill>
              </a:rPr>
              <a:t>A monopoly over its commercial application </a:t>
            </a:r>
          </a:p>
          <a:p>
            <a:pPr marL="457200" indent="-457200" algn="l">
              <a:buFont typeface="Arial" pitchFamily="34" charset="0"/>
              <a:buChar char="•"/>
            </a:pPr>
            <a:r>
              <a:rPr lang="en-GB" sz="2800" dirty="0" smtClean="0">
                <a:solidFill>
                  <a:schemeClr val="tx1"/>
                </a:solidFill>
              </a:rPr>
              <a:t>With a commercial monopoly, a private partner accessing the IP :</a:t>
            </a:r>
          </a:p>
          <a:p>
            <a:pPr marL="914400" lvl="1" indent="-457200" algn="l">
              <a:buFont typeface="Arial" pitchFamily="34" charset="0"/>
              <a:buChar char="•"/>
            </a:pPr>
            <a:r>
              <a:rPr lang="en-GB" dirty="0" smtClean="0">
                <a:solidFill>
                  <a:schemeClr val="tx1"/>
                </a:solidFill>
              </a:rPr>
              <a:t>Will invest time, effort and money in developing it</a:t>
            </a:r>
            <a:endParaRPr lang="en-GB" dirty="0">
              <a:solidFill>
                <a:schemeClr val="tx1"/>
              </a:solidFill>
            </a:endParaRPr>
          </a:p>
        </p:txBody>
      </p:sp>
      <p:sp>
        <p:nvSpPr>
          <p:cNvPr id="6" name="Text Box 4"/>
          <p:cNvSpPr txBox="1">
            <a:spLocks noChangeArrowheads="1"/>
          </p:cNvSpPr>
          <p:nvPr/>
        </p:nvSpPr>
        <p:spPr bwMode="auto">
          <a:xfrm>
            <a:off x="2752725" y="4581128"/>
            <a:ext cx="628377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t>Invention more likely to </a:t>
            </a:r>
            <a:r>
              <a:rPr lang="en-GB" sz="3200" dirty="0" smtClean="0"/>
              <a:t>lead to a wide reaching application</a:t>
            </a:r>
            <a:endParaRPr lang="en-US" sz="3200" dirty="0"/>
          </a:p>
        </p:txBody>
      </p:sp>
      <p:sp>
        <p:nvSpPr>
          <p:cNvPr id="7" name="AutoShape 5"/>
          <p:cNvSpPr>
            <a:spLocks noChangeArrowheads="1"/>
          </p:cNvSpPr>
          <p:nvPr/>
        </p:nvSpPr>
        <p:spPr bwMode="auto">
          <a:xfrm>
            <a:off x="1074737" y="4767362"/>
            <a:ext cx="1223963" cy="677862"/>
          </a:xfrm>
          <a:prstGeom prst="rightArrow">
            <a:avLst>
              <a:gd name="adj1" fmla="val 50000"/>
              <a:gd name="adj2" fmla="val 4514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570826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secure IP?</a:t>
            </a:r>
            <a:endParaRPr lang="en-GB" dirty="0"/>
          </a:p>
        </p:txBody>
      </p:sp>
      <p:sp>
        <p:nvSpPr>
          <p:cNvPr id="3" name="Content Placeholder 2"/>
          <p:cNvSpPr>
            <a:spLocks noGrp="1"/>
          </p:cNvSpPr>
          <p:nvPr>
            <p:ph idx="1"/>
          </p:nvPr>
        </p:nvSpPr>
        <p:spPr/>
        <p:txBody>
          <a:bodyPr/>
          <a:lstStyle/>
          <a:p>
            <a:r>
              <a:rPr lang="en-GB" dirty="0" smtClean="0"/>
              <a:t>Automatic rights:</a:t>
            </a:r>
          </a:p>
          <a:p>
            <a:pPr lvl="1"/>
            <a:r>
              <a:rPr lang="en-GB" dirty="0" smtClean="0"/>
              <a:t>Copyright</a:t>
            </a:r>
          </a:p>
          <a:p>
            <a:pPr lvl="1"/>
            <a:r>
              <a:rPr lang="en-GB" dirty="0" smtClean="0"/>
              <a:t>Database</a:t>
            </a:r>
          </a:p>
          <a:p>
            <a:pPr lvl="1"/>
            <a:r>
              <a:rPr lang="en-GB" dirty="0" smtClean="0"/>
              <a:t>Trade mark*</a:t>
            </a:r>
          </a:p>
          <a:p>
            <a:pPr lvl="1"/>
            <a:r>
              <a:rPr lang="en-GB" dirty="0" smtClean="0"/>
              <a:t>Design*</a:t>
            </a:r>
          </a:p>
          <a:p>
            <a:pPr lvl="1"/>
            <a:r>
              <a:rPr lang="en-GB" dirty="0" smtClean="0"/>
              <a:t>Know-how (but not protection beyond confidentiality)</a:t>
            </a:r>
            <a:endParaRPr lang="en-GB" dirty="0"/>
          </a:p>
          <a:p>
            <a:pPr marL="457200" lvl="1" indent="0">
              <a:buNone/>
            </a:pPr>
            <a:r>
              <a:rPr lang="en-GB" dirty="0" smtClean="0"/>
              <a:t>*can be registered for added protection</a:t>
            </a:r>
          </a:p>
        </p:txBody>
      </p:sp>
    </p:spTree>
    <p:extLst>
      <p:ext uri="{BB962C8B-B14F-4D97-AF65-F5344CB8AC3E}">
        <p14:creationId xmlns:p14="http://schemas.microsoft.com/office/powerpoint/2010/main" val="24782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to secure IP</a:t>
            </a:r>
            <a:r>
              <a:rPr lang="en-GB" dirty="0" smtClean="0"/>
              <a:t>?</a:t>
            </a:r>
            <a:r>
              <a:rPr lang="en-GB" dirty="0"/>
              <a:t> </a:t>
            </a:r>
            <a:r>
              <a:rPr lang="en-GB" dirty="0" err="1"/>
              <a:t>Registrable</a:t>
            </a:r>
            <a:r>
              <a:rPr lang="en-GB" dirty="0"/>
              <a:t> rights: </a:t>
            </a:r>
            <a:r>
              <a:rPr lang="en-GB" dirty="0" smtClean="0"/>
              <a:t>Patents</a:t>
            </a:r>
            <a:endParaRPr lang="en-GB" dirty="0"/>
          </a:p>
        </p:txBody>
      </p:sp>
      <p:sp>
        <p:nvSpPr>
          <p:cNvPr id="3" name="Content Placeholder 2"/>
          <p:cNvSpPr>
            <a:spLocks noGrp="1"/>
          </p:cNvSpPr>
          <p:nvPr>
            <p:ph idx="1"/>
          </p:nvPr>
        </p:nvSpPr>
        <p:spPr/>
        <p:txBody>
          <a:bodyPr>
            <a:normAutofit/>
          </a:bodyPr>
          <a:lstStyle/>
          <a:p>
            <a:r>
              <a:rPr lang="en-GB" dirty="0"/>
              <a:t>Patentability </a:t>
            </a:r>
            <a:r>
              <a:rPr lang="en-GB" dirty="0" smtClean="0"/>
              <a:t>requirements </a:t>
            </a:r>
            <a:r>
              <a:rPr lang="en-GB" dirty="0"/>
              <a:t>in view of prior </a:t>
            </a:r>
            <a:r>
              <a:rPr lang="en-GB" dirty="0" smtClean="0"/>
              <a:t>disclosures:</a:t>
            </a:r>
          </a:p>
          <a:p>
            <a:pPr marL="400050" lvl="1" indent="0">
              <a:spcBef>
                <a:spcPct val="95000"/>
              </a:spcBef>
            </a:pPr>
            <a:r>
              <a:rPr lang="en-GB" dirty="0"/>
              <a:t>Novelty</a:t>
            </a:r>
          </a:p>
          <a:p>
            <a:pPr marL="400050" lvl="1" indent="0">
              <a:spcBef>
                <a:spcPct val="95000"/>
              </a:spcBef>
            </a:pPr>
            <a:r>
              <a:rPr lang="en-GB" dirty="0"/>
              <a:t>Inventive </a:t>
            </a:r>
            <a:r>
              <a:rPr lang="en-GB" dirty="0" smtClean="0"/>
              <a:t>Step</a:t>
            </a:r>
          </a:p>
          <a:p>
            <a:pPr marL="400050" lvl="1" indent="0">
              <a:spcBef>
                <a:spcPct val="95000"/>
              </a:spcBef>
              <a:buNone/>
            </a:pPr>
            <a:r>
              <a:rPr lang="en-GB" dirty="0" smtClean="0"/>
              <a:t>These </a:t>
            </a:r>
            <a:r>
              <a:rPr lang="en-GB" dirty="0"/>
              <a:t>are judged in the light of the “prior art” - i.e. what was known to the public before protection was sought</a:t>
            </a:r>
            <a:endParaRPr lang="en-GB" dirty="0" smtClean="0"/>
          </a:p>
        </p:txBody>
      </p:sp>
    </p:spTree>
    <p:extLst>
      <p:ext uri="{BB962C8B-B14F-4D97-AF65-F5344CB8AC3E}">
        <p14:creationId xmlns:p14="http://schemas.microsoft.com/office/powerpoint/2010/main" val="1869460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Confidentiality of patentable information</a:t>
            </a:r>
            <a:endParaRPr lang="en-GB" dirty="0"/>
          </a:p>
        </p:txBody>
      </p:sp>
      <p:sp>
        <p:nvSpPr>
          <p:cNvPr id="3" name="Content Placeholder 2"/>
          <p:cNvSpPr>
            <a:spLocks noGrp="1"/>
          </p:cNvSpPr>
          <p:nvPr>
            <p:ph idx="1"/>
          </p:nvPr>
        </p:nvSpPr>
        <p:spPr/>
        <p:txBody>
          <a:bodyPr/>
          <a:lstStyle/>
          <a:p>
            <a:r>
              <a:rPr lang="en-GB" dirty="0" smtClean="0"/>
              <a:t>Conditions for patenting</a:t>
            </a:r>
          </a:p>
          <a:p>
            <a:endParaRPr lang="en-GB" dirty="0" smtClean="0"/>
          </a:p>
          <a:p>
            <a:endParaRPr lang="en-GB" dirty="0"/>
          </a:p>
          <a:p>
            <a:r>
              <a:rPr lang="en-GB" dirty="0" smtClean="0"/>
              <a:t>Do not disclose the object of the filing (Novelty)</a:t>
            </a:r>
          </a:p>
          <a:p>
            <a:r>
              <a:rPr lang="en-GB" dirty="0" smtClean="0"/>
              <a:t>Do not disclose aspects of the invention which can undermine inventiveness when examined with prior art (IP strategy and future filing)</a:t>
            </a:r>
            <a:endParaRPr lang="en-GB" dirty="0"/>
          </a:p>
        </p:txBody>
      </p:sp>
      <p:sp>
        <p:nvSpPr>
          <p:cNvPr id="4" name="TextBox 3"/>
          <p:cNvSpPr txBox="1"/>
          <p:nvPr/>
        </p:nvSpPr>
        <p:spPr>
          <a:xfrm>
            <a:off x="2123728" y="2348880"/>
            <a:ext cx="4824782" cy="584775"/>
          </a:xfrm>
          <a:prstGeom prst="rect">
            <a:avLst/>
          </a:prstGeom>
          <a:noFill/>
        </p:spPr>
        <p:txBody>
          <a:bodyPr wrap="none" rtlCol="0">
            <a:spAutoFit/>
          </a:bodyPr>
          <a:lstStyle/>
          <a:p>
            <a:r>
              <a:rPr lang="en-GB" sz="3200" dirty="0" smtClean="0"/>
              <a:t>Necessity for confidentiality</a:t>
            </a:r>
            <a:endParaRPr lang="en-GB" sz="3200" dirty="0"/>
          </a:p>
        </p:txBody>
      </p:sp>
      <p:sp>
        <p:nvSpPr>
          <p:cNvPr id="5" name="Right Arrow 4"/>
          <p:cNvSpPr/>
          <p:nvPr/>
        </p:nvSpPr>
        <p:spPr>
          <a:xfrm>
            <a:off x="971600" y="2420888"/>
            <a:ext cx="864096" cy="36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013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51520" y="18864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ea typeface="ＭＳ Ｐゴシック" pitchFamily="-12" charset="-128"/>
              </a:defRPr>
            </a:lvl2pPr>
            <a:lvl3pPr algn="l" rtl="0" eaLnBrk="0" fontAlgn="base" hangingPunct="0">
              <a:spcBef>
                <a:spcPct val="0"/>
              </a:spcBef>
              <a:spcAft>
                <a:spcPct val="0"/>
              </a:spcAft>
              <a:defRPr sz="2000" b="1">
                <a:solidFill>
                  <a:schemeClr val="tx2"/>
                </a:solidFill>
                <a:latin typeface="Arial" charset="0"/>
                <a:ea typeface="ＭＳ Ｐゴシック" pitchFamily="-12" charset="-128"/>
              </a:defRPr>
            </a:lvl3pPr>
            <a:lvl4pPr algn="l" rtl="0" eaLnBrk="0" fontAlgn="base" hangingPunct="0">
              <a:spcBef>
                <a:spcPct val="0"/>
              </a:spcBef>
              <a:spcAft>
                <a:spcPct val="0"/>
              </a:spcAft>
              <a:defRPr sz="2000" b="1">
                <a:solidFill>
                  <a:schemeClr val="tx2"/>
                </a:solidFill>
                <a:latin typeface="Arial" charset="0"/>
                <a:ea typeface="ＭＳ Ｐゴシック" pitchFamily="-12" charset="-128"/>
              </a:defRPr>
            </a:lvl4pPr>
            <a:lvl5pPr algn="l" rtl="0" eaLnBrk="0" fontAlgn="base" hangingPunct="0">
              <a:spcBef>
                <a:spcPct val="0"/>
              </a:spcBef>
              <a:spcAft>
                <a:spcPct val="0"/>
              </a:spcAft>
              <a:defRPr sz="2000" b="1">
                <a:solidFill>
                  <a:schemeClr val="tx2"/>
                </a:solidFill>
                <a:latin typeface="Arial" charset="0"/>
                <a:ea typeface="ＭＳ Ｐゴシック" pitchFamily="-12" charset="-128"/>
              </a:defRPr>
            </a:lvl5pPr>
            <a:lvl6pPr marL="457200" algn="l" rtl="0" fontAlgn="base">
              <a:spcBef>
                <a:spcPct val="0"/>
              </a:spcBef>
              <a:spcAft>
                <a:spcPct val="0"/>
              </a:spcAft>
              <a:defRPr sz="2000" b="1">
                <a:solidFill>
                  <a:schemeClr val="tx2"/>
                </a:solidFill>
                <a:latin typeface="Arial" charset="0"/>
                <a:ea typeface="ＭＳ Ｐゴシック" pitchFamily="-12" charset="-128"/>
              </a:defRPr>
            </a:lvl6pPr>
            <a:lvl7pPr marL="914400" algn="l" rtl="0" fontAlgn="base">
              <a:spcBef>
                <a:spcPct val="0"/>
              </a:spcBef>
              <a:spcAft>
                <a:spcPct val="0"/>
              </a:spcAft>
              <a:defRPr sz="2000" b="1">
                <a:solidFill>
                  <a:schemeClr val="tx2"/>
                </a:solidFill>
                <a:latin typeface="Arial" charset="0"/>
                <a:ea typeface="ＭＳ Ｐゴシック" pitchFamily="-12" charset="-128"/>
              </a:defRPr>
            </a:lvl7pPr>
            <a:lvl8pPr marL="1371600" algn="l" rtl="0" fontAlgn="base">
              <a:spcBef>
                <a:spcPct val="0"/>
              </a:spcBef>
              <a:spcAft>
                <a:spcPct val="0"/>
              </a:spcAft>
              <a:defRPr sz="2000" b="1">
                <a:solidFill>
                  <a:schemeClr val="tx2"/>
                </a:solidFill>
                <a:latin typeface="Arial" charset="0"/>
                <a:ea typeface="ＭＳ Ｐゴシック" pitchFamily="-12" charset="-128"/>
              </a:defRPr>
            </a:lvl8pPr>
            <a:lvl9pPr marL="1828800" algn="l" rtl="0" fontAlgn="base">
              <a:spcBef>
                <a:spcPct val="0"/>
              </a:spcBef>
              <a:spcAft>
                <a:spcPct val="0"/>
              </a:spcAft>
              <a:defRPr sz="2000" b="1">
                <a:solidFill>
                  <a:schemeClr val="tx2"/>
                </a:solidFill>
                <a:latin typeface="Arial" charset="0"/>
                <a:ea typeface="ＭＳ Ｐゴシック" pitchFamily="-12" charset="-128"/>
              </a:defRPr>
            </a:lvl9pPr>
          </a:lstStyle>
          <a:p>
            <a:pPr eaLnBrk="1" hangingPunct="1"/>
            <a:r>
              <a:rPr lang="en-US" sz="3200" b="0" dirty="0" smtClean="0">
                <a:solidFill>
                  <a:schemeClr val="tx1"/>
                </a:solidFill>
              </a:rPr>
              <a:t>Costs associated with the patent process</a:t>
            </a:r>
          </a:p>
        </p:txBody>
      </p:sp>
      <p:sp>
        <p:nvSpPr>
          <p:cNvPr id="5" name="Rectangle 4"/>
          <p:cNvSpPr>
            <a:spLocks noGrp="1" noChangeArrowheads="1"/>
          </p:cNvSpPr>
          <p:nvPr/>
        </p:nvSpPr>
        <p:spPr bwMode="auto">
          <a:xfrm>
            <a:off x="251520" y="1736436"/>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Font typeface="Times" pitchFamily="-12" charset="0"/>
              <a:defRPr sz="2000">
                <a:solidFill>
                  <a:schemeClr val="tx1"/>
                </a:solidFill>
                <a:latin typeface="+mn-lt"/>
                <a:ea typeface="+mn-ea"/>
                <a:cs typeface="+mn-cs"/>
              </a:defRPr>
            </a:lvl1pPr>
            <a:lvl2pPr marL="381000" indent="-190500" algn="l" rtl="0" eaLnBrk="0" fontAlgn="base" hangingPunct="0">
              <a:lnSpc>
                <a:spcPct val="90000"/>
              </a:lnSpc>
              <a:spcBef>
                <a:spcPct val="20000"/>
              </a:spcBef>
              <a:spcAft>
                <a:spcPct val="0"/>
              </a:spcAft>
              <a:buFont typeface="Times" pitchFamily="-12" charset="0"/>
              <a:buChar char="•"/>
              <a:defRPr sz="2000">
                <a:solidFill>
                  <a:schemeClr val="tx1"/>
                </a:solidFill>
                <a:latin typeface="+mn-lt"/>
                <a:ea typeface="+mn-ea"/>
              </a:defRPr>
            </a:lvl2pPr>
            <a:lvl3pPr marL="1276350" indent="-228600" algn="l" rtl="0" eaLnBrk="0" fontAlgn="base" hangingPunct="0">
              <a:lnSpc>
                <a:spcPct val="90000"/>
              </a:lnSpc>
              <a:spcBef>
                <a:spcPct val="20000"/>
              </a:spcBef>
              <a:spcAft>
                <a:spcPct val="0"/>
              </a:spcAft>
              <a:defRPr>
                <a:solidFill>
                  <a:schemeClr val="tx1"/>
                </a:solidFill>
                <a:latin typeface="+mn-lt"/>
                <a:ea typeface="+mn-ea"/>
              </a:defRPr>
            </a:lvl3pPr>
            <a:lvl4pPr marL="1695450" indent="-228600" algn="l" rtl="0" eaLnBrk="0" fontAlgn="base" hangingPunct="0">
              <a:lnSpc>
                <a:spcPct val="90000"/>
              </a:lnSpc>
              <a:spcBef>
                <a:spcPct val="20000"/>
              </a:spcBef>
              <a:spcAft>
                <a:spcPct val="0"/>
              </a:spcAft>
              <a:defRPr>
                <a:solidFill>
                  <a:schemeClr val="tx1"/>
                </a:solidFill>
                <a:latin typeface="+mn-lt"/>
                <a:ea typeface="+mn-ea"/>
              </a:defRPr>
            </a:lvl4pPr>
            <a:lvl5pPr marL="2114550" indent="-228600" algn="l" rtl="0" eaLnBrk="0" fontAlgn="base" hangingPunct="0">
              <a:lnSpc>
                <a:spcPct val="90000"/>
              </a:lnSpc>
              <a:spcBef>
                <a:spcPct val="20000"/>
              </a:spcBef>
              <a:spcAft>
                <a:spcPct val="0"/>
              </a:spcAft>
              <a:buChar char="»"/>
              <a:defRPr>
                <a:solidFill>
                  <a:schemeClr val="tx1"/>
                </a:solidFill>
                <a:latin typeface="+mn-lt"/>
                <a:ea typeface="+mn-ea"/>
              </a:defRPr>
            </a:lvl5pPr>
            <a:lvl6pPr marL="2571750" indent="-228600" algn="l" rtl="0" fontAlgn="base">
              <a:lnSpc>
                <a:spcPct val="90000"/>
              </a:lnSpc>
              <a:spcBef>
                <a:spcPct val="20000"/>
              </a:spcBef>
              <a:spcAft>
                <a:spcPct val="0"/>
              </a:spcAft>
              <a:buChar char="»"/>
              <a:defRPr>
                <a:solidFill>
                  <a:schemeClr val="tx1"/>
                </a:solidFill>
                <a:latin typeface="+mn-lt"/>
                <a:ea typeface="+mn-ea"/>
              </a:defRPr>
            </a:lvl6pPr>
            <a:lvl7pPr marL="3028950" indent="-228600" algn="l" rtl="0" fontAlgn="base">
              <a:lnSpc>
                <a:spcPct val="90000"/>
              </a:lnSpc>
              <a:spcBef>
                <a:spcPct val="20000"/>
              </a:spcBef>
              <a:spcAft>
                <a:spcPct val="0"/>
              </a:spcAft>
              <a:buChar char="»"/>
              <a:defRPr>
                <a:solidFill>
                  <a:schemeClr val="tx1"/>
                </a:solidFill>
                <a:latin typeface="+mn-lt"/>
                <a:ea typeface="+mn-ea"/>
              </a:defRPr>
            </a:lvl7pPr>
            <a:lvl8pPr marL="3486150" indent="-228600" algn="l" rtl="0" fontAlgn="base">
              <a:lnSpc>
                <a:spcPct val="90000"/>
              </a:lnSpc>
              <a:spcBef>
                <a:spcPct val="20000"/>
              </a:spcBef>
              <a:spcAft>
                <a:spcPct val="0"/>
              </a:spcAft>
              <a:buChar char="»"/>
              <a:defRPr>
                <a:solidFill>
                  <a:schemeClr val="tx1"/>
                </a:solidFill>
                <a:latin typeface="+mn-lt"/>
                <a:ea typeface="+mn-ea"/>
              </a:defRPr>
            </a:lvl8pPr>
            <a:lvl9pPr marL="3943350" indent="-228600" algn="l" rtl="0" fontAlgn="base">
              <a:lnSpc>
                <a:spcPct val="90000"/>
              </a:lnSpc>
              <a:spcBef>
                <a:spcPct val="20000"/>
              </a:spcBef>
              <a:spcAft>
                <a:spcPct val="0"/>
              </a:spcAft>
              <a:buChar char="»"/>
              <a:defRPr>
                <a:solidFill>
                  <a:schemeClr val="tx1"/>
                </a:solidFill>
                <a:latin typeface="+mn-lt"/>
                <a:ea typeface="+mn-ea"/>
              </a:defRPr>
            </a:lvl9pPr>
          </a:lstStyle>
          <a:p>
            <a:pPr lvl="1" eaLnBrk="1" hangingPunct="1">
              <a:lnSpc>
                <a:spcPct val="100000"/>
              </a:lnSpc>
              <a:spcBef>
                <a:spcPct val="30000"/>
              </a:spcBef>
              <a:spcAft>
                <a:spcPct val="10000"/>
              </a:spcAft>
            </a:pPr>
            <a:r>
              <a:rPr lang="en-US" dirty="0" smtClean="0"/>
              <a:t>Before filing </a:t>
            </a:r>
            <a:r>
              <a:rPr lang="en-US" dirty="0" smtClean="0">
                <a:solidFill>
                  <a:srgbClr val="0033CC"/>
                </a:solidFill>
              </a:rPr>
              <a:t>(?)</a:t>
            </a:r>
            <a:r>
              <a:rPr lang="en-US" dirty="0" smtClean="0"/>
              <a:t>					</a:t>
            </a:r>
            <a:endParaRPr lang="en-US" dirty="0" smtClean="0">
              <a:solidFill>
                <a:srgbClr val="E40050"/>
              </a:solidFill>
            </a:endParaRPr>
          </a:p>
          <a:p>
            <a:pPr lvl="1" eaLnBrk="1" hangingPunct="1">
              <a:lnSpc>
                <a:spcPct val="100000"/>
              </a:lnSpc>
              <a:spcBef>
                <a:spcPct val="30000"/>
              </a:spcBef>
              <a:spcAft>
                <a:spcPct val="10000"/>
              </a:spcAft>
            </a:pPr>
            <a:r>
              <a:rPr lang="en-US" dirty="0" smtClean="0"/>
              <a:t>File a priority application </a:t>
            </a:r>
            <a:r>
              <a:rPr lang="en-US" dirty="0" smtClean="0">
                <a:solidFill>
                  <a:srgbClr val="0033CC"/>
                </a:solidFill>
              </a:rPr>
              <a:t>(0 - £7,500)</a:t>
            </a:r>
            <a:r>
              <a:rPr lang="en-US" dirty="0" smtClean="0"/>
              <a:t>			</a:t>
            </a:r>
            <a:endParaRPr lang="en-US" dirty="0" smtClean="0">
              <a:solidFill>
                <a:srgbClr val="E40050"/>
              </a:solidFill>
            </a:endParaRPr>
          </a:p>
          <a:p>
            <a:pPr lvl="1" eaLnBrk="1" hangingPunct="1">
              <a:lnSpc>
                <a:spcPct val="100000"/>
              </a:lnSpc>
              <a:spcBef>
                <a:spcPct val="30000"/>
              </a:spcBef>
              <a:spcAft>
                <a:spcPct val="10000"/>
              </a:spcAft>
            </a:pPr>
            <a:r>
              <a:rPr lang="en-US" dirty="0" smtClean="0"/>
              <a:t>File International Application </a:t>
            </a:r>
            <a:r>
              <a:rPr lang="en-US" dirty="0" smtClean="0">
                <a:solidFill>
                  <a:srgbClr val="0033CC"/>
                </a:solidFill>
              </a:rPr>
              <a:t>(£3,500 - £7,500)</a:t>
            </a:r>
            <a:r>
              <a:rPr lang="en-US" dirty="0" smtClean="0"/>
              <a:t>   		</a:t>
            </a:r>
            <a:endParaRPr lang="en-US" dirty="0" smtClean="0">
              <a:solidFill>
                <a:srgbClr val="E40050"/>
              </a:solidFill>
            </a:endParaRPr>
          </a:p>
          <a:p>
            <a:pPr lvl="1" eaLnBrk="1" hangingPunct="1">
              <a:lnSpc>
                <a:spcPct val="100000"/>
              </a:lnSpc>
              <a:spcBef>
                <a:spcPct val="30000"/>
              </a:spcBef>
              <a:spcAft>
                <a:spcPct val="10000"/>
              </a:spcAft>
            </a:pPr>
            <a:r>
              <a:rPr lang="en-US" dirty="0" smtClean="0"/>
              <a:t>Publication of application </a:t>
            </a:r>
            <a:r>
              <a:rPr lang="en-US" dirty="0" smtClean="0">
                <a:solidFill>
                  <a:srgbClr val="0033CC"/>
                </a:solidFill>
              </a:rPr>
              <a:t>(£250 -?)</a:t>
            </a:r>
            <a:r>
              <a:rPr lang="en-US" dirty="0" smtClean="0"/>
              <a:t>    			</a:t>
            </a:r>
            <a:endParaRPr lang="en-US" dirty="0" smtClean="0">
              <a:solidFill>
                <a:srgbClr val="E40050"/>
              </a:solidFill>
            </a:endParaRPr>
          </a:p>
          <a:p>
            <a:pPr lvl="1" eaLnBrk="1" hangingPunct="1">
              <a:lnSpc>
                <a:spcPct val="100000"/>
              </a:lnSpc>
              <a:spcBef>
                <a:spcPct val="30000"/>
              </a:spcBef>
              <a:spcAft>
                <a:spcPct val="10000"/>
              </a:spcAft>
            </a:pPr>
            <a:r>
              <a:rPr lang="en-US" dirty="0" smtClean="0"/>
              <a:t>File Foreign Cases e.g. USA, Japan,</a:t>
            </a:r>
            <a:br>
              <a:rPr lang="en-US" dirty="0" smtClean="0"/>
            </a:br>
            <a:r>
              <a:rPr lang="en-US" dirty="0" smtClean="0"/>
              <a:t>Canada, Australia, Europe </a:t>
            </a:r>
            <a:r>
              <a:rPr lang="en-US" dirty="0" smtClean="0">
                <a:solidFill>
                  <a:srgbClr val="0033CC"/>
                </a:solidFill>
              </a:rPr>
              <a:t>(discuss)</a:t>
            </a:r>
            <a:r>
              <a:rPr lang="en-US" dirty="0" smtClean="0"/>
              <a:t>			</a:t>
            </a:r>
            <a:endParaRPr lang="en-US" dirty="0" smtClean="0">
              <a:solidFill>
                <a:srgbClr val="E40050"/>
              </a:solidFill>
            </a:endParaRPr>
          </a:p>
          <a:p>
            <a:pPr lvl="1" eaLnBrk="1" hangingPunct="1">
              <a:lnSpc>
                <a:spcPct val="100000"/>
              </a:lnSpc>
              <a:spcBef>
                <a:spcPct val="30000"/>
              </a:spcBef>
              <a:spcAft>
                <a:spcPct val="10000"/>
              </a:spcAft>
            </a:pPr>
            <a:r>
              <a:rPr lang="en-US" dirty="0" smtClean="0"/>
              <a:t>Grant (depending on objections) </a:t>
            </a:r>
            <a:r>
              <a:rPr lang="en-US" dirty="0" smtClean="0">
                <a:solidFill>
                  <a:srgbClr val="0033CC"/>
                </a:solidFill>
              </a:rPr>
              <a:t>(discuss)</a:t>
            </a:r>
            <a:r>
              <a:rPr lang="en-US" dirty="0" smtClean="0"/>
              <a:t>		</a:t>
            </a:r>
            <a:endParaRPr lang="en-US" dirty="0" smtClean="0">
              <a:solidFill>
                <a:srgbClr val="E40050"/>
              </a:solidFill>
            </a:endParaRPr>
          </a:p>
          <a:p>
            <a:pPr lvl="1" eaLnBrk="1" hangingPunct="1">
              <a:lnSpc>
                <a:spcPct val="100000"/>
              </a:lnSpc>
              <a:spcBef>
                <a:spcPct val="30000"/>
              </a:spcBef>
              <a:spcAft>
                <a:spcPct val="10000"/>
              </a:spcAft>
            </a:pPr>
            <a:r>
              <a:rPr lang="en-US" dirty="0" smtClean="0"/>
              <a:t>Once granted (and for some pre-grant) – </a:t>
            </a:r>
            <a:r>
              <a:rPr lang="en-US" dirty="0" smtClean="0">
                <a:solidFill>
                  <a:srgbClr val="0033CC"/>
                </a:solidFill>
              </a:rPr>
              <a:t>pay renewal fees</a:t>
            </a:r>
          </a:p>
        </p:txBody>
      </p:sp>
      <p:sp>
        <p:nvSpPr>
          <p:cNvPr id="6" name="Right Arrow 5"/>
          <p:cNvSpPr/>
          <p:nvPr/>
        </p:nvSpPr>
        <p:spPr>
          <a:xfrm>
            <a:off x="395536" y="5301208"/>
            <a:ext cx="792088" cy="550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31640" y="5037613"/>
            <a:ext cx="7496192" cy="1077218"/>
          </a:xfrm>
          <a:prstGeom prst="rect">
            <a:avLst/>
          </a:prstGeom>
          <a:noFill/>
        </p:spPr>
        <p:txBody>
          <a:bodyPr wrap="square" rtlCol="0">
            <a:spAutoFit/>
          </a:bodyPr>
          <a:lstStyle/>
          <a:p>
            <a:r>
              <a:rPr lang="en-GB" sz="3200" dirty="0" smtClean="0"/>
              <a:t>Commercial value, effectiveness in protecting and timing of patenting is crucial</a:t>
            </a:r>
            <a:endParaRPr lang="en-GB" sz="3200" dirty="0"/>
          </a:p>
        </p:txBody>
      </p:sp>
    </p:spTree>
    <p:extLst>
      <p:ext uri="{BB962C8B-B14F-4D97-AF65-F5344CB8AC3E}">
        <p14:creationId xmlns:p14="http://schemas.microsoft.com/office/powerpoint/2010/main" val="4154802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Third party IP &amp; Freedom to operate</a:t>
            </a:r>
            <a:endParaRPr lang="en-GB" dirty="0"/>
          </a:p>
        </p:txBody>
      </p:sp>
      <p:sp>
        <p:nvSpPr>
          <p:cNvPr id="3" name="Content Placeholder 2"/>
          <p:cNvSpPr>
            <a:spLocks noGrp="1"/>
          </p:cNvSpPr>
          <p:nvPr>
            <p:ph idx="1"/>
          </p:nvPr>
        </p:nvSpPr>
        <p:spPr>
          <a:xfrm>
            <a:off x="395536" y="1484784"/>
            <a:ext cx="8229600" cy="4525963"/>
          </a:xfrm>
        </p:spPr>
        <p:txBody>
          <a:bodyPr/>
          <a:lstStyle/>
          <a:p>
            <a:r>
              <a:rPr lang="en-GB" dirty="0" smtClean="0"/>
              <a:t>What IPR (Patent) do</a:t>
            </a:r>
          </a:p>
          <a:p>
            <a:pPr lvl="1"/>
            <a:r>
              <a:rPr lang="en-GB" dirty="0" smtClean="0"/>
              <a:t>Prevent others commercialising what is </a:t>
            </a:r>
            <a:r>
              <a:rPr lang="en-GB" b="1" dirty="0" smtClean="0"/>
              <a:t>claimed </a:t>
            </a:r>
            <a:r>
              <a:rPr lang="en-GB" dirty="0" smtClean="0"/>
              <a:t>without IP owner consent</a:t>
            </a:r>
          </a:p>
          <a:p>
            <a:r>
              <a:rPr lang="en-GB" dirty="0" smtClean="0"/>
              <a:t>What it doesn’t do</a:t>
            </a:r>
          </a:p>
          <a:p>
            <a:pPr lvl="1"/>
            <a:r>
              <a:rPr lang="en-GB" dirty="0" smtClean="0"/>
              <a:t>Give right to implement and commercialise what is claimed</a:t>
            </a:r>
          </a:p>
        </p:txBody>
      </p:sp>
      <p:sp>
        <p:nvSpPr>
          <p:cNvPr id="5" name="TextBox 4"/>
          <p:cNvSpPr txBox="1"/>
          <p:nvPr/>
        </p:nvSpPr>
        <p:spPr>
          <a:xfrm>
            <a:off x="1115616" y="4650303"/>
            <a:ext cx="7271350" cy="1077218"/>
          </a:xfrm>
          <a:prstGeom prst="rect">
            <a:avLst/>
          </a:prstGeom>
          <a:noFill/>
        </p:spPr>
        <p:txBody>
          <a:bodyPr wrap="none" rtlCol="0">
            <a:spAutoFit/>
          </a:bodyPr>
          <a:lstStyle/>
          <a:p>
            <a:r>
              <a:rPr lang="en-GB" sz="3200" dirty="0" smtClean="0"/>
              <a:t>Need to consider other patents in the field</a:t>
            </a:r>
          </a:p>
          <a:p>
            <a:r>
              <a:rPr lang="en-GB" sz="3200" dirty="0" smtClean="0"/>
              <a:t>Are we infringing other people’s claims?</a:t>
            </a:r>
            <a:endParaRPr lang="en-GB" sz="3200" dirty="0"/>
          </a:p>
        </p:txBody>
      </p:sp>
      <p:sp>
        <p:nvSpPr>
          <p:cNvPr id="6" name="Right Arrow 5"/>
          <p:cNvSpPr/>
          <p:nvPr/>
        </p:nvSpPr>
        <p:spPr>
          <a:xfrm>
            <a:off x="251520" y="4725144"/>
            <a:ext cx="576064" cy="509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3674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316" y="188640"/>
            <a:ext cx="6537108" cy="1143000"/>
          </a:xfrm>
        </p:spPr>
        <p:txBody>
          <a:bodyPr/>
          <a:lstStyle/>
          <a:p>
            <a:r>
              <a:rPr lang="en-GB" dirty="0" smtClean="0"/>
              <a:t>Freedom to operate: e.g.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628800"/>
            <a:ext cx="1872208" cy="1091644"/>
          </a:xfrm>
          <a:prstGeom prst="rect">
            <a:avLst/>
          </a:prstGeom>
        </p:spPr>
      </p:pic>
      <p:sp>
        <p:nvSpPr>
          <p:cNvPr id="5" name="Right Arrow 4"/>
          <p:cNvSpPr/>
          <p:nvPr/>
        </p:nvSpPr>
        <p:spPr>
          <a:xfrm>
            <a:off x="2627784" y="1922594"/>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Vertical Scroll 5"/>
          <p:cNvSpPr/>
          <p:nvPr/>
        </p:nvSpPr>
        <p:spPr>
          <a:xfrm>
            <a:off x="3131840" y="1484784"/>
            <a:ext cx="1368152" cy="1379676"/>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91880" y="1988840"/>
            <a:ext cx="513282" cy="369332"/>
          </a:xfrm>
          <a:prstGeom prst="rect">
            <a:avLst/>
          </a:prstGeom>
          <a:noFill/>
        </p:spPr>
        <p:txBody>
          <a:bodyPr wrap="none" rtlCol="0">
            <a:spAutoFit/>
          </a:bodyPr>
          <a:lstStyle/>
          <a:p>
            <a:r>
              <a:rPr lang="en-GB" dirty="0" smtClean="0"/>
              <a:t>IPO</a:t>
            </a:r>
            <a:endParaRPr lang="en-GB" dirty="0"/>
          </a:p>
        </p:txBody>
      </p:sp>
      <p:sp>
        <p:nvSpPr>
          <p:cNvPr id="8" name="TextBox 7"/>
          <p:cNvSpPr txBox="1"/>
          <p:nvPr/>
        </p:nvSpPr>
        <p:spPr>
          <a:xfrm>
            <a:off x="755576" y="3131676"/>
            <a:ext cx="569387" cy="369332"/>
          </a:xfrm>
          <a:prstGeom prst="rect">
            <a:avLst/>
          </a:prstGeom>
          <a:noFill/>
        </p:spPr>
        <p:txBody>
          <a:bodyPr wrap="none" rtlCol="0">
            <a:spAutoFit/>
          </a:bodyPr>
          <a:lstStyle/>
          <a:p>
            <a:r>
              <a:rPr lang="en-GB" dirty="0" smtClean="0"/>
              <a:t>BUT</a:t>
            </a:r>
            <a:endParaRPr lang="en-GB" dirty="0"/>
          </a:p>
        </p:txBody>
      </p:sp>
      <p:sp>
        <p:nvSpPr>
          <p:cNvPr id="10" name="Vertical Scroll 9"/>
          <p:cNvSpPr/>
          <p:nvPr/>
        </p:nvSpPr>
        <p:spPr>
          <a:xfrm>
            <a:off x="356193" y="3717032"/>
            <a:ext cx="1368152" cy="1379676"/>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83568" y="4222204"/>
            <a:ext cx="572336" cy="369332"/>
          </a:xfrm>
          <a:prstGeom prst="rect">
            <a:avLst/>
          </a:prstGeom>
          <a:noFill/>
        </p:spPr>
        <p:txBody>
          <a:bodyPr wrap="none" rtlCol="0">
            <a:spAutoFit/>
          </a:bodyPr>
          <a:lstStyle/>
          <a:p>
            <a:r>
              <a:rPr lang="en-GB" dirty="0" smtClean="0"/>
              <a:t>IPO’</a:t>
            </a:r>
            <a:endParaRPr lang="en-GB" dirty="0"/>
          </a:p>
        </p:txBody>
      </p:sp>
      <p:cxnSp>
        <p:nvCxnSpPr>
          <p:cNvPr id="13" name="Straight Connector 12"/>
          <p:cNvCxnSpPr/>
          <p:nvPr/>
        </p:nvCxnSpPr>
        <p:spPr>
          <a:xfrm flipV="1">
            <a:off x="1451713" y="4005064"/>
            <a:ext cx="455991"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68979" y="4725144"/>
            <a:ext cx="435386" cy="123686"/>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647" y="3964910"/>
            <a:ext cx="883920" cy="883920"/>
          </a:xfrm>
          <a:prstGeom prst="rect">
            <a:avLst/>
          </a:prstGeom>
        </p:spPr>
      </p:pic>
      <p:sp>
        <p:nvSpPr>
          <p:cNvPr id="19" name="Rectangle 18"/>
          <p:cNvSpPr/>
          <p:nvPr/>
        </p:nvSpPr>
        <p:spPr>
          <a:xfrm>
            <a:off x="1904365" y="3964910"/>
            <a:ext cx="1011451" cy="883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19113320">
            <a:off x="3253013" y="3515522"/>
            <a:ext cx="2285382" cy="328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a:off x="4608521" y="2173506"/>
            <a:ext cx="899583" cy="253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Callout 22"/>
          <p:cNvSpPr/>
          <p:nvPr/>
        </p:nvSpPr>
        <p:spPr>
          <a:xfrm>
            <a:off x="5508104" y="1735813"/>
            <a:ext cx="1800200" cy="112864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UoM</a:t>
            </a:r>
            <a:endParaRPr lang="en-GB" dirty="0" smtClean="0"/>
          </a:p>
          <a:p>
            <a:pPr algn="ctr"/>
            <a:r>
              <a:rPr lang="en-GB" dirty="0" smtClean="0"/>
              <a:t>Guitar Co</a:t>
            </a:r>
            <a:endParaRPr lang="en-GB" dirty="0"/>
          </a:p>
        </p:txBody>
      </p:sp>
      <p:sp>
        <p:nvSpPr>
          <p:cNvPr id="24" name="TextBox 23"/>
          <p:cNvSpPr txBox="1"/>
          <p:nvPr/>
        </p:nvSpPr>
        <p:spPr>
          <a:xfrm>
            <a:off x="5364088" y="3501008"/>
            <a:ext cx="2104743" cy="1200329"/>
          </a:xfrm>
          <a:prstGeom prst="rect">
            <a:avLst/>
          </a:prstGeom>
          <a:noFill/>
        </p:spPr>
        <p:txBody>
          <a:bodyPr wrap="none" rtlCol="0">
            <a:spAutoFit/>
          </a:bodyPr>
          <a:lstStyle/>
          <a:p>
            <a:r>
              <a:rPr lang="en-GB" dirty="0" smtClean="0"/>
              <a:t>Access required</a:t>
            </a:r>
          </a:p>
          <a:p>
            <a:r>
              <a:rPr lang="en-GB" dirty="0" smtClean="0"/>
              <a:t>-Licence</a:t>
            </a:r>
          </a:p>
          <a:p>
            <a:r>
              <a:rPr lang="en-GB" dirty="0" smtClean="0"/>
              <a:t>-Assignment</a:t>
            </a:r>
          </a:p>
          <a:p>
            <a:r>
              <a:rPr lang="en-GB" dirty="0" smtClean="0"/>
              <a:t>-Supplier agreement</a:t>
            </a:r>
            <a:endParaRPr lang="en-GB" dirty="0"/>
          </a:p>
        </p:txBody>
      </p:sp>
      <p:sp>
        <p:nvSpPr>
          <p:cNvPr id="25" name="Rectangle 24"/>
          <p:cNvSpPr/>
          <p:nvPr/>
        </p:nvSpPr>
        <p:spPr>
          <a:xfrm>
            <a:off x="467544" y="1268760"/>
            <a:ext cx="439248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604764" y="1366481"/>
            <a:ext cx="651140" cy="369332"/>
          </a:xfrm>
          <a:prstGeom prst="rect">
            <a:avLst/>
          </a:prstGeom>
          <a:noFill/>
        </p:spPr>
        <p:txBody>
          <a:bodyPr wrap="none" rtlCol="0">
            <a:spAutoFit/>
          </a:bodyPr>
          <a:lstStyle/>
          <a:p>
            <a:r>
              <a:rPr lang="en-GB" dirty="0" err="1" smtClean="0"/>
              <a:t>UoM</a:t>
            </a:r>
            <a:endParaRPr lang="en-GB" dirty="0"/>
          </a:p>
        </p:txBody>
      </p:sp>
      <p:pic>
        <p:nvPicPr>
          <p:cNvPr id="1026" name="Picture 2" descr="C:\Users\arnaud.garcon\AppData\Local\Microsoft\Windows\Temporary Internet Files\Content.IE5\CDCFJ3TS\MC90043163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1628800"/>
            <a:ext cx="1528528" cy="15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animBg="1"/>
      <p:bldP spid="11" grpId="0"/>
      <p:bldP spid="19" grpId="0" animBg="1"/>
      <p:bldP spid="20" grpId="0" animBg="1"/>
      <p:bldP spid="21" grpId="0" animBg="1"/>
      <p:bldP spid="23" grpId="0" animBg="1"/>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356350"/>
            <a:ext cx="9144000" cy="365125"/>
          </a:xfrm>
          <a:solidFill>
            <a:srgbClr val="0173BA"/>
          </a:solidFill>
        </p:spPr>
        <p:txBody>
          <a:bodyPr/>
          <a:lstStyle/>
          <a:p>
            <a:r>
              <a:rPr lang="en-GB" sz="1800" dirty="0" smtClean="0">
                <a:solidFill>
                  <a:prstClr val="white"/>
                </a:solidFill>
              </a:rPr>
              <a:t>UMIP – REPUTATION AND VALUE THROUGH INTELLECTUAL PROPERTY ®</a:t>
            </a:r>
            <a:endParaRPr lang="en-GB" sz="1800" dirty="0">
              <a:solidFill>
                <a:prstClr val="white"/>
              </a:solidFill>
            </a:endParaRPr>
          </a:p>
        </p:txBody>
      </p:sp>
      <p:pic>
        <p:nvPicPr>
          <p:cNvPr id="2050" name="Picture 2" descr="W:\New UMIP logos August 2011\Please use these logos\Limited space UMIP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658112" cy="853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837624" y="269776"/>
            <a:ext cx="6661704"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rPr>
              <a:t>Case Study: </a:t>
            </a:r>
            <a:r>
              <a:rPr lang="en-GB" dirty="0" err="1" smtClean="0">
                <a:solidFill>
                  <a:prstClr val="black"/>
                </a:solidFill>
              </a:rPr>
              <a:t>Stratastem</a:t>
            </a:r>
            <a:endParaRPr lang="en-US" dirty="0">
              <a:solidFill>
                <a:prstClr val="black"/>
              </a:solidFill>
            </a:endParaRPr>
          </a:p>
        </p:txBody>
      </p:sp>
      <p:sp>
        <p:nvSpPr>
          <p:cNvPr id="6" name="TextBox 5"/>
          <p:cNvSpPr txBox="1"/>
          <p:nvPr/>
        </p:nvSpPr>
        <p:spPr>
          <a:xfrm>
            <a:off x="251520" y="1660158"/>
            <a:ext cx="8568952" cy="3539430"/>
          </a:xfrm>
          <a:prstGeom prst="rect">
            <a:avLst/>
          </a:prstGeom>
          <a:noFill/>
        </p:spPr>
        <p:txBody>
          <a:bodyPr wrap="square" rtlCol="0">
            <a:spAutoFit/>
          </a:bodyPr>
          <a:lstStyle/>
          <a:p>
            <a:r>
              <a:rPr lang="en-GB" sz="2800" dirty="0" smtClean="0">
                <a:solidFill>
                  <a:prstClr val="black"/>
                </a:solidFill>
              </a:rPr>
              <a:t>Business model: Personalised medicine in Alzheimer’s Disease</a:t>
            </a:r>
          </a:p>
          <a:p>
            <a:r>
              <a:rPr lang="en-GB" sz="2400" dirty="0" smtClean="0">
                <a:solidFill>
                  <a:prstClr val="black"/>
                </a:solidFill>
              </a:rPr>
              <a:t>Chris Ward, Lisa </a:t>
            </a:r>
            <a:r>
              <a:rPr lang="en-GB" sz="2400" dirty="0" err="1" smtClean="0">
                <a:solidFill>
                  <a:prstClr val="black"/>
                </a:solidFill>
              </a:rPr>
              <a:t>Mohamet</a:t>
            </a:r>
            <a:r>
              <a:rPr lang="en-GB" sz="2400" dirty="0" smtClean="0">
                <a:solidFill>
                  <a:prstClr val="black"/>
                </a:solidFill>
              </a:rPr>
              <a:t> (Dentistry); UMIP contact 2010</a:t>
            </a:r>
          </a:p>
          <a:p>
            <a:pPr marL="457200" indent="-457200">
              <a:buFont typeface="Arial" pitchFamily="34" charset="0"/>
              <a:buChar char="•"/>
            </a:pPr>
            <a:r>
              <a:rPr lang="en-GB" sz="2400" dirty="0" smtClean="0">
                <a:solidFill>
                  <a:prstClr val="black"/>
                </a:solidFill>
              </a:rPr>
              <a:t>IP: Differentiation of Stem cells in neurones (patent filed 2012)</a:t>
            </a:r>
          </a:p>
          <a:p>
            <a:pPr marL="457200" indent="-457200">
              <a:buFont typeface="Arial" pitchFamily="34" charset="0"/>
              <a:buChar char="•"/>
            </a:pPr>
            <a:r>
              <a:rPr lang="en-GB" sz="2400" dirty="0" smtClean="0">
                <a:solidFill>
                  <a:prstClr val="black"/>
                </a:solidFill>
              </a:rPr>
              <a:t>UMIP Proof of Principle fund (2011)</a:t>
            </a:r>
          </a:p>
          <a:p>
            <a:pPr marL="457200" indent="-457200">
              <a:buFont typeface="Arial" pitchFamily="34" charset="0"/>
              <a:buChar char="•"/>
            </a:pPr>
            <a:r>
              <a:rPr lang="en-GB" sz="2400" dirty="0" smtClean="0">
                <a:solidFill>
                  <a:prstClr val="black"/>
                </a:solidFill>
              </a:rPr>
              <a:t>BBSRC/RSE Enterprise Fellowship (2012)</a:t>
            </a:r>
          </a:p>
          <a:p>
            <a:pPr marL="457200" indent="-457200">
              <a:buFont typeface="Arial" pitchFamily="34" charset="0"/>
              <a:buChar char="•"/>
            </a:pPr>
            <a:r>
              <a:rPr lang="en-GB" sz="2400" dirty="0" smtClean="0">
                <a:solidFill>
                  <a:prstClr val="black"/>
                </a:solidFill>
              </a:rPr>
              <a:t>BBSRC Pathfinder Award (2012)</a:t>
            </a:r>
          </a:p>
          <a:p>
            <a:pPr marL="457200" indent="-457200">
              <a:buFont typeface="Arial" pitchFamily="34" charset="0"/>
              <a:buChar char="•"/>
            </a:pPr>
            <a:r>
              <a:rPr lang="en-GB" sz="2400" dirty="0" smtClean="0">
                <a:solidFill>
                  <a:prstClr val="black"/>
                </a:solidFill>
              </a:rPr>
              <a:t>BBSRC Follow-on-Fund (2013)</a:t>
            </a:r>
            <a:endParaRPr lang="en-GB" sz="2400" dirty="0">
              <a:solidFill>
                <a:prstClr val="black"/>
              </a:solidFill>
            </a:endParaRPr>
          </a:p>
          <a:p>
            <a:pPr marL="457200" indent="-457200">
              <a:buFont typeface="Arial" pitchFamily="34" charset="0"/>
              <a:buChar char="•"/>
            </a:pPr>
            <a:r>
              <a:rPr lang="en-GB" sz="2400" dirty="0" smtClean="0">
                <a:solidFill>
                  <a:prstClr val="black"/>
                </a:solidFill>
              </a:rPr>
              <a:t>Business plan; Share cap; Management team</a:t>
            </a:r>
            <a:endParaRPr lang="en-GB" sz="2400" dirty="0">
              <a:solidFill>
                <a:prstClr val="black"/>
              </a:solidFill>
            </a:endParaRPr>
          </a:p>
        </p:txBody>
      </p:sp>
      <p:sp>
        <p:nvSpPr>
          <p:cNvPr id="2" name="Right Arrow 1"/>
          <p:cNvSpPr/>
          <p:nvPr/>
        </p:nvSpPr>
        <p:spPr>
          <a:xfrm>
            <a:off x="323528" y="5440843"/>
            <a:ext cx="1368152" cy="589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1835696" y="5445224"/>
            <a:ext cx="7092280" cy="584775"/>
          </a:xfrm>
          <a:prstGeom prst="rect">
            <a:avLst/>
          </a:prstGeom>
          <a:noFill/>
        </p:spPr>
        <p:txBody>
          <a:bodyPr wrap="square" rtlCol="0">
            <a:spAutoFit/>
          </a:bodyPr>
          <a:lstStyle/>
          <a:p>
            <a:r>
              <a:rPr lang="en-GB" sz="3200" dirty="0" smtClean="0">
                <a:solidFill>
                  <a:prstClr val="black"/>
                </a:solidFill>
              </a:rPr>
              <a:t>Ready to Spin-Out (just need investment)</a:t>
            </a:r>
            <a:endParaRPr lang="en-GB" sz="3200" dirty="0">
              <a:solidFill>
                <a:prstClr val="black"/>
              </a:solidFill>
            </a:endParaRPr>
          </a:p>
        </p:txBody>
      </p:sp>
    </p:spTree>
    <p:extLst>
      <p:ext uri="{BB962C8B-B14F-4D97-AF65-F5344CB8AC3E}">
        <p14:creationId xmlns:p14="http://schemas.microsoft.com/office/powerpoint/2010/main" val="1602679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420888"/>
            <a:ext cx="7344816" cy="1143000"/>
          </a:xfrm>
        </p:spPr>
        <p:txBody>
          <a:bodyPr/>
          <a:lstStyle/>
          <a:p>
            <a:r>
              <a:rPr lang="en-GB" dirty="0" smtClean="0"/>
              <a:t>Thanks</a:t>
            </a:r>
            <a:endParaRPr lang="en-GB" dirty="0"/>
          </a:p>
        </p:txBody>
      </p:sp>
      <p:pic>
        <p:nvPicPr>
          <p:cNvPr id="3" name="Picture 7" descr="Powerpoint_Image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werpoint_Image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57200" y="5257800"/>
            <a:ext cx="3657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600" dirty="0">
                <a:solidFill>
                  <a:schemeClr val="bg1"/>
                </a:solidFill>
                <a:latin typeface="Frutiger Bold" pitchFamily="80" charset="0"/>
              </a:rPr>
              <a:t>www.</a:t>
            </a:r>
            <a:r>
              <a:rPr lang="en-US" altLang="en-US" sz="1800" dirty="0">
                <a:solidFill>
                  <a:schemeClr val="bg1"/>
                </a:solidFill>
                <a:latin typeface="Frutiger Bold" pitchFamily="80" charset="0"/>
              </a:rPr>
              <a:t>manchester</a:t>
            </a:r>
            <a:r>
              <a:rPr lang="en-US" altLang="en-US" sz="1600" dirty="0">
                <a:solidFill>
                  <a:schemeClr val="bg1"/>
                </a:solidFill>
                <a:latin typeface="Frutiger Bold" pitchFamily="80" charset="0"/>
              </a:rPr>
              <a:t>.ac.uk/ipresource</a:t>
            </a:r>
          </a:p>
        </p:txBody>
      </p:sp>
    </p:spTree>
    <p:extLst>
      <p:ext uri="{BB962C8B-B14F-4D97-AF65-F5344CB8AC3E}">
        <p14:creationId xmlns:p14="http://schemas.microsoft.com/office/powerpoint/2010/main" val="371479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71600"/>
            <a:ext cx="7772400" cy="2819400"/>
          </a:xfrm>
        </p:spPr>
        <p:txBody>
          <a:bodyPr>
            <a:normAutofit fontScale="90000"/>
          </a:bodyPr>
          <a:lstStyle/>
          <a:p>
            <a:pPr algn="l" eaLnBrk="1" hangingPunct="1"/>
            <a:r>
              <a:rPr lang="en-US" sz="5400" b="1" smtClean="0"/>
              <a:t/>
            </a:r>
            <a:br>
              <a:rPr lang="en-US" sz="5400" b="1" smtClean="0"/>
            </a:br>
            <a:r>
              <a:rPr lang="en-US" sz="5400" b="1" smtClean="0"/>
              <a:t/>
            </a:r>
            <a:br>
              <a:rPr lang="en-US" sz="5400" b="1" smtClean="0"/>
            </a:br>
            <a:r>
              <a:rPr lang="en-US" sz="5400" b="1" smtClean="0"/>
              <a:t/>
            </a:r>
            <a:br>
              <a:rPr lang="en-US" sz="5400" b="1" smtClean="0"/>
            </a:br>
            <a:r>
              <a:rPr lang="en-US" b="1" smtClean="0"/>
              <a:t/>
            </a:r>
            <a:br>
              <a:rPr lang="en-US" b="1" smtClean="0"/>
            </a:br>
            <a:r>
              <a:rPr lang="en-US" b="1" smtClean="0"/>
              <a:t/>
            </a:r>
            <a:br>
              <a:rPr lang="en-US" b="1" smtClean="0"/>
            </a:br>
            <a:r>
              <a:rPr lang="en-US" b="1" smtClean="0"/>
              <a:t/>
            </a:r>
            <a:br>
              <a:rPr lang="en-US" b="1" smtClean="0"/>
            </a:br>
            <a:r>
              <a:rPr lang="en-US" b="1" smtClean="0"/>
              <a:t>   </a:t>
            </a:r>
            <a:r>
              <a:rPr lang="en-US" sz="3200" b="1" smtClean="0"/>
              <a:t>Questions and ideas to share</a:t>
            </a:r>
            <a:r>
              <a:rPr lang="en-US" b="1" smtClean="0"/>
              <a:t/>
            </a:r>
            <a:br>
              <a:rPr lang="en-US" b="1" smtClean="0"/>
            </a:br>
            <a:r>
              <a:rPr lang="en-US" sz="2400" b="1" smtClean="0">
                <a:solidFill>
                  <a:srgbClr val="3366FF"/>
                </a:solidFill>
              </a:rPr>
              <a:t/>
            </a:r>
            <a:br>
              <a:rPr lang="en-US" sz="2400" b="1" smtClean="0">
                <a:solidFill>
                  <a:srgbClr val="3366FF"/>
                </a:solidFill>
              </a:rPr>
            </a:br>
            <a:r>
              <a:rPr lang="en-US" sz="2400" b="1" smtClean="0"/>
              <a:t/>
            </a:r>
            <a:br>
              <a:rPr lang="en-US" sz="2400" b="1" smtClean="0"/>
            </a:br>
            <a:r>
              <a:rPr lang="en-US" b="1" smtClean="0">
                <a:solidFill>
                  <a:srgbClr val="3366FF"/>
                </a:solidFill>
              </a:rPr>
              <a:t/>
            </a:r>
            <a:br>
              <a:rPr lang="en-US" b="1" smtClean="0">
                <a:solidFill>
                  <a:srgbClr val="3366FF"/>
                </a:solidFill>
              </a:rPr>
            </a:br>
            <a:r>
              <a:rPr lang="en-US" b="1" smtClean="0"/>
              <a:t/>
            </a:r>
            <a:br>
              <a:rPr lang="en-US" b="1" smtClean="0"/>
            </a:br>
            <a:r>
              <a:rPr lang="en-US" b="1" smtClean="0"/>
              <a:t/>
            </a:r>
            <a:br>
              <a:rPr lang="en-US" b="1" smtClean="0"/>
            </a:br>
            <a:r>
              <a:rPr lang="en-US" b="1" smtClean="0"/>
              <a:t/>
            </a:r>
            <a:br>
              <a:rPr lang="en-US" b="1" smtClean="0"/>
            </a:br>
            <a:r>
              <a:rPr lang="en-US" sz="2400" smtClean="0"/>
              <a:t/>
            </a:r>
            <a:br>
              <a:rPr lang="en-US" sz="2400" smtClean="0"/>
            </a:br>
            <a:endParaRPr lang="en-US" smtClean="0"/>
          </a:p>
        </p:txBody>
      </p:sp>
      <p:sp>
        <p:nvSpPr>
          <p:cNvPr id="17411" name="Rectangle 3"/>
          <p:cNvSpPr>
            <a:spLocks noGrp="1" noChangeArrowheads="1"/>
          </p:cNvSpPr>
          <p:nvPr>
            <p:ph type="subTitle" idx="1"/>
          </p:nvPr>
        </p:nvSpPr>
        <p:spPr>
          <a:xfrm>
            <a:off x="381000" y="3886200"/>
            <a:ext cx="8077200" cy="1752600"/>
          </a:xfrm>
        </p:spPr>
        <p:txBody>
          <a:bodyPr/>
          <a:lstStyle/>
          <a:p>
            <a:pPr eaLnBrk="1" hangingPunct="1"/>
            <a:r>
              <a:rPr lang="en-US" sz="2400" smtClean="0">
                <a:hlinkClick r:id="rId3"/>
              </a:rPr>
              <a:t>http://www.staffnet.manchester.ac.uk/employment/training/personal-development/academic-staff/</a:t>
            </a:r>
            <a:endParaRPr lang="en-US" sz="2400" smtClean="0"/>
          </a:p>
          <a:p>
            <a:pPr eaLnBrk="1" hangingPunct="1"/>
            <a:endParaRPr lang="en-US" smtClean="0"/>
          </a:p>
        </p:txBody>
      </p:sp>
      <p:pic>
        <p:nvPicPr>
          <p:cNvPr id="17412" name="Picture 3" descr="TUOM_4COL"/>
          <p:cNvPicPr>
            <a:picLocks noChangeAspect="1" noChangeArrowheads="1"/>
          </p:cNvPicPr>
          <p:nvPr/>
        </p:nvPicPr>
        <p:blipFill>
          <a:blip r:embed="rId4"/>
          <a:srcRect/>
          <a:stretch>
            <a:fillRect/>
          </a:stretch>
        </p:blipFill>
        <p:spPr bwMode="auto">
          <a:xfrm>
            <a:off x="609600" y="457200"/>
            <a:ext cx="15049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Professor Colin Talbot</a:t>
            </a:r>
            <a:endParaRPr lang="en-US" b="1" dirty="0"/>
          </a:p>
        </p:txBody>
      </p:sp>
      <p:sp>
        <p:nvSpPr>
          <p:cNvPr id="3" name="Content Placeholder 2"/>
          <p:cNvSpPr>
            <a:spLocks noGrp="1"/>
          </p:cNvSpPr>
          <p:nvPr>
            <p:ph idx="1"/>
          </p:nvPr>
        </p:nvSpPr>
        <p:spPr/>
        <p:txBody>
          <a:bodyPr>
            <a:normAutofit lnSpcReduction="10000"/>
          </a:bodyPr>
          <a:lstStyle/>
          <a:p>
            <a:r>
              <a:rPr lang="en-US" dirty="0" smtClean="0"/>
              <a:t>Building Links</a:t>
            </a:r>
          </a:p>
          <a:p>
            <a:pPr>
              <a:buNone/>
            </a:pPr>
            <a:endParaRPr lang="en-US" dirty="0" smtClean="0"/>
          </a:p>
          <a:p>
            <a:r>
              <a:rPr lang="en-US" dirty="0" smtClean="0"/>
              <a:t>Select Committees</a:t>
            </a:r>
          </a:p>
          <a:p>
            <a:endParaRPr lang="en-US" dirty="0" smtClean="0"/>
          </a:p>
          <a:p>
            <a:r>
              <a:rPr lang="en-US" dirty="0" smtClean="0"/>
              <a:t>Advisory Roles</a:t>
            </a:r>
          </a:p>
          <a:p>
            <a:endParaRPr lang="en-US" dirty="0" smtClean="0"/>
          </a:p>
          <a:p>
            <a:r>
              <a:rPr lang="en-US" dirty="0" err="1" smtClean="0"/>
              <a:t>Policy@manchester</a:t>
            </a:r>
            <a:endParaRPr lang="en-US" dirty="0" smtClean="0"/>
          </a:p>
          <a:p>
            <a:pPr>
              <a:buNone/>
            </a:pPr>
            <a:r>
              <a:rPr lang="en-US" dirty="0" smtClean="0">
                <a:hlinkClick r:id="rId2"/>
              </a:rPr>
              <a:t>http://www.policy.manchester.ac.uk/</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77500" lnSpcReduction="20000"/>
          </a:bodyPr>
          <a:lstStyle/>
          <a:p>
            <a:pPr algn="just"/>
            <a:r>
              <a:rPr lang="en-US" dirty="0" smtClean="0"/>
              <a:t>Where possible, engaging with policy makers and practitioners is an essential part of a research strategy - from the design of the research through to research dissemination. This can include making knowledge transfer integral to your research project. </a:t>
            </a:r>
          </a:p>
          <a:p>
            <a:pPr algn="just"/>
            <a:endParaRPr lang="en-US" dirty="0" smtClean="0"/>
          </a:p>
          <a:p>
            <a:pPr algn="just"/>
            <a:r>
              <a:rPr lang="en-US" dirty="0" smtClean="0"/>
              <a:t>Such links can lead to sponsorship, </a:t>
            </a:r>
            <a:r>
              <a:rPr lang="en-US" dirty="0" err="1" smtClean="0"/>
              <a:t>secondments</a:t>
            </a:r>
            <a:r>
              <a:rPr lang="en-US" dirty="0" smtClean="0"/>
              <a:t> and joint research projects and CASE PhD studentships. Communicating your expertise and findings can take a variety of forms and </a:t>
            </a:r>
            <a:r>
              <a:rPr lang="en-US" dirty="0" err="1" smtClean="0"/>
              <a:t>utilise</a:t>
            </a:r>
            <a:r>
              <a:rPr lang="en-US" dirty="0" smtClean="0"/>
              <a:t> a range of channels. </a:t>
            </a:r>
          </a:p>
          <a:p>
            <a:pPr algn="just"/>
            <a:endParaRPr lang="en-US" dirty="0" smtClean="0"/>
          </a:p>
          <a:p>
            <a:pPr algn="just"/>
            <a:r>
              <a:rPr lang="en-US" dirty="0" smtClean="0"/>
              <a:t>Making submissions to policy committees and calls for evidence can be a good way to gain a policy audience. The consultations are often public. You might end up having your submission published or being cited in relation to the case made for a policy decision by government.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155365"/>
          </a:xfrm>
        </p:spPr>
        <p:txBody>
          <a:bodyPr>
            <a:normAutofit fontScale="62500" lnSpcReduction="20000"/>
          </a:bodyPr>
          <a:lstStyle/>
          <a:p>
            <a:r>
              <a:rPr lang="en-US" dirty="0" smtClean="0"/>
              <a:t>These activities can lead to more direct invitations to contribute evidence and provide expert witness. Involvement in such activities can also be fruitful in terms of helping you develop and frame your own research and also in terms of building contacts. </a:t>
            </a:r>
          </a:p>
          <a:p>
            <a:endParaRPr lang="en-US" dirty="0" smtClean="0"/>
          </a:p>
          <a:p>
            <a:r>
              <a:rPr lang="en-US" dirty="0" smtClean="0"/>
              <a:t>The University is increasingly </a:t>
            </a:r>
            <a:r>
              <a:rPr lang="en-US" dirty="0" err="1" smtClean="0"/>
              <a:t>recognising</a:t>
            </a:r>
            <a:r>
              <a:rPr lang="en-US" dirty="0" smtClean="0"/>
              <a:t> the importance of this work in its performance review processes. </a:t>
            </a:r>
          </a:p>
          <a:p>
            <a:endParaRPr lang="en-US" dirty="0" smtClean="0"/>
          </a:p>
          <a:p>
            <a:r>
              <a:rPr lang="en-US" dirty="0" smtClean="0"/>
              <a:t>Conducting commissioned research for practitioner </a:t>
            </a:r>
            <a:r>
              <a:rPr lang="en-US" dirty="0" err="1" smtClean="0"/>
              <a:t>organisations</a:t>
            </a:r>
            <a:r>
              <a:rPr lang="en-US" dirty="0" smtClean="0"/>
              <a:t> such as government departments is a very different process and it is important your are happy with the legal contracts in place and the extent to which you can report findings as part of your own research outputs. </a:t>
            </a:r>
          </a:p>
          <a:p>
            <a:endParaRPr lang="en-US" dirty="0" smtClean="0"/>
          </a:p>
          <a:p>
            <a:r>
              <a:rPr lang="en-US" dirty="0" smtClean="0"/>
              <a:t>More generally, there is a clear link to the research funding councils focus on Impact. The University has developed some useful guidance and advice in this area, such as in relation to writing Impact Statements. </a:t>
            </a:r>
          </a:p>
          <a:p>
            <a:endParaRPr lang="en-US" dirty="0" smtClean="0"/>
          </a:p>
          <a:p>
            <a:r>
              <a:rPr lang="en-US" dirty="0" smtClean="0"/>
              <a:t>Intellectual Property Rights are also important and can extend to your own written work, the software you have developed as well as new inventions of course! Again it is important to seek out University support in this area</a:t>
            </a:r>
            <a:r>
              <a:rPr lang="en-US" i="1" dirty="0" smtClean="0"/>
              <a:t>.</a:t>
            </a:r>
          </a:p>
          <a:p>
            <a:endParaRPr lang="en-US" i="1" dirty="0" smtClean="0"/>
          </a:p>
          <a:p>
            <a:pPr>
              <a:buNone/>
            </a:pPr>
            <a:r>
              <a:rPr lang="en-US" i="1" dirty="0" smtClean="0"/>
              <a:t>(Dr. K Purdam 2014)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514" y="332656"/>
            <a:ext cx="6444208" cy="720080"/>
          </a:xfrm>
        </p:spPr>
        <p:txBody>
          <a:bodyPr>
            <a:normAutofit fontScale="90000"/>
          </a:bodyPr>
          <a:lstStyle/>
          <a:p>
            <a:r>
              <a:rPr lang="en-GB" b="1" dirty="0" smtClean="0"/>
              <a:t>    Support for KE/Impact</a:t>
            </a:r>
            <a:endParaRPr lang="en-GB" b="1"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539552" y="1484784"/>
            <a:ext cx="8136904" cy="4154983"/>
          </a:xfrm>
          <a:prstGeom prst="rect">
            <a:avLst/>
          </a:prstGeom>
          <a:noFill/>
        </p:spPr>
        <p:txBody>
          <a:bodyPr wrap="square" rtlCol="0">
            <a:spAutoFit/>
          </a:bodyPr>
          <a:lstStyle/>
          <a:p>
            <a:pPr marL="342900" lvl="0" indent="-342900">
              <a:buFont typeface="Wingdings" panose="05000000000000000000" pitchFamily="2" charset="2"/>
              <a:buChar char="Ø"/>
            </a:pPr>
            <a:r>
              <a:rPr lang="en-GB" sz="2400" dirty="0"/>
              <a:t>KE/Impact is regarded as integral to research and teaching and is firmly embedded in the 2020</a:t>
            </a:r>
            <a:r>
              <a:rPr lang="en-GB" sz="2400" dirty="0" smtClean="0"/>
              <a:t> Vision</a:t>
            </a:r>
            <a:r>
              <a:rPr lang="en-GB" sz="2400" dirty="0"/>
              <a:t>. </a:t>
            </a:r>
          </a:p>
          <a:p>
            <a:pPr marL="342900" lvl="0" indent="-342900">
              <a:buFont typeface="Wingdings" panose="05000000000000000000" pitchFamily="2" charset="2"/>
              <a:buChar char="Ø"/>
            </a:pPr>
            <a:endParaRPr lang="en-GB" sz="2400" dirty="0"/>
          </a:p>
          <a:p>
            <a:pPr marL="342900" lvl="0" indent="-342900">
              <a:buFont typeface="Wingdings" panose="05000000000000000000" pitchFamily="2" charset="2"/>
              <a:buChar char="Ø"/>
            </a:pPr>
            <a:r>
              <a:rPr lang="en-GB" sz="2400" dirty="0"/>
              <a:t>The University implements a rewards and recognition policy giving KE the same weight as research and teaching in performance and promotion </a:t>
            </a:r>
            <a:r>
              <a:rPr lang="en-GB" sz="2400" dirty="0" smtClean="0"/>
              <a:t>appraisal.</a:t>
            </a:r>
          </a:p>
          <a:p>
            <a:pPr lvl="0"/>
            <a:endParaRPr lang="en-GB" sz="2400" dirty="0" smtClean="0"/>
          </a:p>
          <a:p>
            <a:pPr marL="342900" lvl="0" indent="-342900">
              <a:buFont typeface="Wingdings" panose="05000000000000000000" pitchFamily="2" charset="2"/>
              <a:buChar char="Ø"/>
            </a:pPr>
            <a:r>
              <a:rPr lang="en-GB" sz="2400" dirty="0"/>
              <a:t>B</a:t>
            </a:r>
            <a:r>
              <a:rPr lang="en-GB" sz="2400" dirty="0" smtClean="0"/>
              <a:t>usiness </a:t>
            </a:r>
            <a:r>
              <a:rPr lang="en-GB" sz="2400" dirty="0"/>
              <a:t>engagement support </a:t>
            </a:r>
            <a:r>
              <a:rPr lang="en-GB" sz="2400" dirty="0" smtClean="0"/>
              <a:t>team: 14 </a:t>
            </a:r>
            <a:r>
              <a:rPr lang="en-GB" sz="2400" dirty="0"/>
              <a:t>people, managing relationships with a range of private, public and third sector collaborative partners and supporting the growth of high-tech and knowledge-based </a:t>
            </a:r>
            <a:r>
              <a:rPr lang="en-GB" sz="2400" dirty="0" err="1" smtClean="0"/>
              <a:t>SMEs</a:t>
            </a:r>
            <a:r>
              <a:rPr lang="en-GB" sz="2400" dirty="0" smtClean="0"/>
              <a:t>. </a:t>
            </a:r>
            <a:endParaRPr lang="en-GB" sz="2400" dirty="0"/>
          </a:p>
        </p:txBody>
      </p:sp>
    </p:spTree>
    <p:extLst>
      <p:ext uri="{BB962C8B-B14F-4D97-AF65-F5344CB8AC3E}">
        <p14:creationId xmlns:p14="http://schemas.microsoft.com/office/powerpoint/2010/main" val="72816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332656"/>
            <a:ext cx="6444208" cy="720080"/>
          </a:xfrm>
        </p:spPr>
        <p:txBody>
          <a:bodyPr>
            <a:normAutofit fontScale="90000"/>
          </a:bodyPr>
          <a:lstStyle/>
          <a:p>
            <a:r>
              <a:rPr lang="en-GB" dirty="0" smtClean="0"/>
              <a:t>Impact Accelerator Accounts/KE schemes</a:t>
            </a:r>
            <a:endParaRPr lang="en-GB"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539552" y="1484784"/>
            <a:ext cx="8136904" cy="4524315"/>
          </a:xfrm>
          <a:prstGeom prst="rect">
            <a:avLst/>
          </a:prstGeom>
          <a:noFill/>
        </p:spPr>
        <p:txBody>
          <a:bodyPr wrap="square" rtlCol="0">
            <a:spAutoFit/>
          </a:bodyPr>
          <a:lstStyle/>
          <a:p>
            <a:pPr marL="342900" lvl="0" indent="-342900">
              <a:buFont typeface="Wingdings" panose="05000000000000000000" pitchFamily="2" charset="2"/>
              <a:buChar char="Ø"/>
            </a:pPr>
            <a:r>
              <a:rPr lang="en-GB" sz="2400" dirty="0"/>
              <a:t>Increase the exchange of knowledge through mobility of people between the University and user </a:t>
            </a:r>
            <a:r>
              <a:rPr lang="en-GB" sz="2400" dirty="0" smtClean="0"/>
              <a:t>organizations.</a:t>
            </a:r>
          </a:p>
          <a:p>
            <a:pPr lvl="0"/>
            <a:endParaRPr lang="en-GB" sz="2400" dirty="0"/>
          </a:p>
          <a:p>
            <a:pPr marL="342900" lvl="0" indent="-342900">
              <a:buFont typeface="Wingdings" panose="05000000000000000000" pitchFamily="2" charset="2"/>
              <a:buChar char="Ø"/>
            </a:pPr>
            <a:r>
              <a:rPr lang="en-GB" sz="2400" dirty="0" smtClean="0"/>
              <a:t>Extend </a:t>
            </a:r>
            <a:r>
              <a:rPr lang="en-GB" sz="2400" dirty="0"/>
              <a:t>the culture and skills for engagement in the University in new and innovative </a:t>
            </a:r>
            <a:r>
              <a:rPr lang="en-GB" sz="2400" dirty="0" smtClean="0"/>
              <a:t>areas.</a:t>
            </a:r>
          </a:p>
          <a:p>
            <a:pPr lvl="0"/>
            <a:endParaRPr lang="en-GB" sz="2400" dirty="0" smtClean="0"/>
          </a:p>
          <a:p>
            <a:pPr marL="342900" lvl="0" indent="-342900">
              <a:buFont typeface="Wingdings" panose="05000000000000000000" pitchFamily="2" charset="2"/>
              <a:buChar char="Ø"/>
            </a:pPr>
            <a:r>
              <a:rPr lang="en-GB" sz="2400" dirty="0"/>
              <a:t>Provide flexible and innovative opportunities for researchers to translate research into </a:t>
            </a:r>
            <a:r>
              <a:rPr lang="en-GB" sz="2400" dirty="0" smtClean="0"/>
              <a:t>practice.</a:t>
            </a:r>
          </a:p>
          <a:p>
            <a:pPr marL="342900" lvl="0" indent="-342900">
              <a:buFont typeface="Wingdings" panose="05000000000000000000" pitchFamily="2" charset="2"/>
              <a:buChar char="Ø"/>
            </a:pPr>
            <a:endParaRPr lang="en-GB" sz="2400" dirty="0"/>
          </a:p>
          <a:p>
            <a:pPr marL="342900" lvl="0" indent="-342900">
              <a:buFont typeface="Wingdings" panose="05000000000000000000" pitchFamily="2" charset="2"/>
              <a:buChar char="Ø"/>
            </a:pPr>
            <a:r>
              <a:rPr lang="en-GB" sz="2400" dirty="0" smtClean="0"/>
              <a:t>Schemes include concept and feasibility funding, academic secondments, research into practice, policy seminars.</a:t>
            </a:r>
          </a:p>
          <a:p>
            <a:endParaRPr lang="en-GB" sz="2400" dirty="0"/>
          </a:p>
        </p:txBody>
      </p:sp>
    </p:spTree>
    <p:extLst>
      <p:ext uri="{BB962C8B-B14F-4D97-AF65-F5344CB8AC3E}">
        <p14:creationId xmlns:p14="http://schemas.microsoft.com/office/powerpoint/2010/main" val="26960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flipV="1">
            <a:off x="6082319" y="1438628"/>
            <a:ext cx="0" cy="4678893"/>
          </a:xfrm>
          <a:prstGeom prst="line">
            <a:avLst/>
          </a:prstGeom>
          <a:solidFill>
            <a:schemeClr val="accent1"/>
          </a:solidFill>
          <a:ln w="9525" cap="flat" cmpd="sng" algn="ctr">
            <a:solidFill>
              <a:srgbClr val="999999"/>
            </a:solidFill>
            <a:prstDash val="lgDash"/>
            <a:round/>
            <a:headEnd type="none" w="med" len="med"/>
            <a:tailEnd type="none" w="med" len="med"/>
          </a:ln>
          <a:effectLst/>
        </p:spPr>
      </p:cxnSp>
      <p:cxnSp>
        <p:nvCxnSpPr>
          <p:cNvPr id="26" name="Straight Connector 25"/>
          <p:cNvCxnSpPr/>
          <p:nvPr/>
        </p:nvCxnSpPr>
        <p:spPr bwMode="auto">
          <a:xfrm flipV="1">
            <a:off x="2195736" y="1430274"/>
            <a:ext cx="0" cy="4625173"/>
          </a:xfrm>
          <a:prstGeom prst="line">
            <a:avLst/>
          </a:prstGeom>
          <a:solidFill>
            <a:schemeClr val="accent1"/>
          </a:solidFill>
          <a:ln w="9525" cap="flat" cmpd="sng" algn="ctr">
            <a:solidFill>
              <a:srgbClr val="999999"/>
            </a:solidFill>
            <a:prstDash val="lgDash"/>
            <a:round/>
            <a:headEnd type="none" w="med" len="med"/>
            <a:tailEnd type="none" w="med" len="med"/>
          </a:ln>
          <a:effectLst/>
        </p:spPr>
      </p:cxnSp>
      <p:sp>
        <p:nvSpPr>
          <p:cNvPr id="3" name="Title 2"/>
          <p:cNvSpPr>
            <a:spLocks noGrp="1"/>
          </p:cNvSpPr>
          <p:nvPr>
            <p:ph type="title"/>
          </p:nvPr>
        </p:nvSpPr>
        <p:spPr>
          <a:xfrm>
            <a:off x="1421913" y="404664"/>
            <a:ext cx="5868144" cy="648072"/>
          </a:xfrm>
        </p:spPr>
        <p:txBody>
          <a:bodyPr>
            <a:noAutofit/>
          </a:bodyPr>
          <a:lstStyle/>
          <a:p>
            <a:pPr algn="ctr"/>
            <a:r>
              <a:rPr lang="en-GB" sz="2800" b="1" dirty="0" smtClean="0"/>
              <a:t>Support Mechanisms for KE &amp; Commercialisation</a:t>
            </a:r>
            <a:endParaRPr lang="en-GB" sz="2800" b="1" dirty="0"/>
          </a:p>
        </p:txBody>
      </p:sp>
      <p:cxnSp>
        <p:nvCxnSpPr>
          <p:cNvPr id="15" name="Straight Arrow Connector 14"/>
          <p:cNvCxnSpPr/>
          <p:nvPr/>
        </p:nvCxnSpPr>
        <p:spPr bwMode="auto">
          <a:xfrm>
            <a:off x="1909692" y="6422942"/>
            <a:ext cx="28604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 name="Group 3"/>
          <p:cNvGrpSpPr/>
          <p:nvPr/>
        </p:nvGrpSpPr>
        <p:grpSpPr>
          <a:xfrm>
            <a:off x="107504" y="1196753"/>
            <a:ext cx="8856984" cy="5380079"/>
            <a:chOff x="539552" y="1700808"/>
            <a:chExt cx="7575748" cy="4888147"/>
          </a:xfrm>
        </p:grpSpPr>
        <p:grpSp>
          <p:nvGrpSpPr>
            <p:cNvPr id="4" name="Group 4"/>
            <p:cNvGrpSpPr/>
            <p:nvPr/>
          </p:nvGrpSpPr>
          <p:grpSpPr>
            <a:xfrm>
              <a:off x="1257300" y="1700808"/>
              <a:ext cx="6858000" cy="4464496"/>
              <a:chOff x="1257300" y="1700808"/>
              <a:chExt cx="6858000" cy="4464496"/>
            </a:xfrm>
          </p:grpSpPr>
          <p:sp>
            <p:nvSpPr>
              <p:cNvPr id="8" name="TextBox 7"/>
              <p:cNvSpPr txBox="1"/>
              <p:nvPr/>
            </p:nvSpPr>
            <p:spPr>
              <a:xfrm>
                <a:off x="1360958" y="1700808"/>
                <a:ext cx="1440160" cy="400110"/>
              </a:xfrm>
              <a:prstGeom prst="rect">
                <a:avLst/>
              </a:prstGeom>
              <a:noFill/>
            </p:spPr>
            <p:txBody>
              <a:bodyPr wrap="square" rtlCol="0">
                <a:spAutoFit/>
              </a:bodyPr>
              <a:lstStyle/>
              <a:p>
                <a:pPr eaLnBrk="0" fontAlgn="base" hangingPunct="0">
                  <a:spcBef>
                    <a:spcPct val="0"/>
                  </a:spcBef>
                  <a:spcAft>
                    <a:spcPct val="0"/>
                  </a:spcAft>
                </a:pPr>
                <a:r>
                  <a:rPr lang="en-GB" sz="2000" dirty="0">
                    <a:solidFill>
                      <a:srgbClr val="000000"/>
                    </a:solidFill>
                  </a:rPr>
                  <a:t>Idea</a:t>
                </a:r>
              </a:p>
            </p:txBody>
          </p:sp>
          <p:sp>
            <p:nvSpPr>
              <p:cNvPr id="9" name="TextBox 8"/>
              <p:cNvSpPr txBox="1"/>
              <p:nvPr/>
            </p:nvSpPr>
            <p:spPr>
              <a:xfrm>
                <a:off x="6144374" y="1730981"/>
                <a:ext cx="1296144" cy="461665"/>
              </a:xfrm>
              <a:prstGeom prst="rect">
                <a:avLst/>
              </a:prstGeom>
              <a:noFill/>
            </p:spPr>
            <p:txBody>
              <a:bodyPr wrap="square" rtlCol="0">
                <a:spAutoFit/>
              </a:bodyPr>
              <a:lstStyle/>
              <a:p>
                <a:pPr eaLnBrk="0" fontAlgn="base" hangingPunct="0">
                  <a:spcBef>
                    <a:spcPct val="0"/>
                  </a:spcBef>
                  <a:spcAft>
                    <a:spcPct val="0"/>
                  </a:spcAft>
                </a:pPr>
                <a:r>
                  <a:rPr lang="en-GB" sz="2000" dirty="0">
                    <a:solidFill>
                      <a:srgbClr val="000000"/>
                    </a:solidFill>
                  </a:rPr>
                  <a:t>Impact</a:t>
                </a:r>
                <a:r>
                  <a:rPr lang="en-GB" sz="2400" dirty="0">
                    <a:solidFill>
                      <a:srgbClr val="000000"/>
                    </a:solidFill>
                  </a:rPr>
                  <a:t> </a:t>
                </a:r>
              </a:p>
            </p:txBody>
          </p:sp>
          <p:cxnSp>
            <p:nvCxnSpPr>
              <p:cNvPr id="10" name="Straight Arrow Connector 9"/>
              <p:cNvCxnSpPr/>
              <p:nvPr/>
            </p:nvCxnSpPr>
            <p:spPr bwMode="auto">
              <a:xfrm flipV="1">
                <a:off x="1259632" y="1700808"/>
                <a:ext cx="0" cy="446449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1259632" y="6165304"/>
                <a:ext cx="6624736"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5" name="Group 11"/>
              <p:cNvGrpSpPr/>
              <p:nvPr/>
            </p:nvGrpSpPr>
            <p:grpSpPr>
              <a:xfrm>
                <a:off x="1257300" y="2143810"/>
                <a:ext cx="6858000" cy="3971433"/>
                <a:chOff x="1257300" y="2143810"/>
                <a:chExt cx="6858000" cy="3971433"/>
              </a:xfrm>
            </p:grpSpPr>
            <p:sp>
              <p:nvSpPr>
                <p:cNvPr id="14" name="Freeform 13"/>
                <p:cNvSpPr/>
                <p:nvPr/>
              </p:nvSpPr>
              <p:spPr bwMode="auto">
                <a:xfrm>
                  <a:off x="1257300" y="2688603"/>
                  <a:ext cx="457200" cy="187947"/>
                </a:xfrm>
                <a:custGeom>
                  <a:avLst/>
                  <a:gdLst>
                    <a:gd name="connsiteX0" fmla="*/ 0 w 457200"/>
                    <a:gd name="connsiteY0" fmla="*/ 16497 h 187947"/>
                    <a:gd name="connsiteX1" fmla="*/ 285750 w 457200"/>
                    <a:gd name="connsiteY1" fmla="*/ 16497 h 187947"/>
                    <a:gd name="connsiteX2" fmla="*/ 457200 w 457200"/>
                    <a:gd name="connsiteY2" fmla="*/ 187947 h 187947"/>
                  </a:gdLst>
                  <a:ahLst/>
                  <a:cxnLst>
                    <a:cxn ang="0">
                      <a:pos x="connsiteX0" y="connsiteY0"/>
                    </a:cxn>
                    <a:cxn ang="0">
                      <a:pos x="connsiteX1" y="connsiteY1"/>
                    </a:cxn>
                    <a:cxn ang="0">
                      <a:pos x="connsiteX2" y="connsiteY2"/>
                    </a:cxn>
                  </a:cxnLst>
                  <a:rect l="l" t="t" r="r" b="b"/>
                  <a:pathLst>
                    <a:path w="457200" h="187947">
                      <a:moveTo>
                        <a:pt x="0" y="16497"/>
                      </a:moveTo>
                      <a:cubicBezTo>
                        <a:pt x="104775" y="2209"/>
                        <a:pt x="209550" y="-12078"/>
                        <a:pt x="285750" y="16497"/>
                      </a:cubicBezTo>
                      <a:cubicBezTo>
                        <a:pt x="361950" y="45072"/>
                        <a:pt x="409575" y="116509"/>
                        <a:pt x="457200" y="187947"/>
                      </a:cubicBezTo>
                    </a:path>
                  </a:pathLst>
                </a:custGeom>
                <a:noFill/>
                <a:ln w="2857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13" name="Freeform 12"/>
                <p:cNvSpPr/>
                <p:nvPr/>
              </p:nvSpPr>
              <p:spPr bwMode="auto">
                <a:xfrm>
                  <a:off x="1714500" y="2143810"/>
                  <a:ext cx="6400800" cy="3971433"/>
                </a:xfrm>
                <a:custGeom>
                  <a:avLst/>
                  <a:gdLst>
                    <a:gd name="connsiteX0" fmla="*/ 0 w 6400800"/>
                    <a:gd name="connsiteY0" fmla="*/ 723215 h 3971433"/>
                    <a:gd name="connsiteX1" fmla="*/ 2609850 w 6400800"/>
                    <a:gd name="connsiteY1" fmla="*/ 3971240 h 3971433"/>
                    <a:gd name="connsiteX2" fmla="*/ 4714875 w 6400800"/>
                    <a:gd name="connsiteY2" fmla="*/ 599390 h 3971433"/>
                    <a:gd name="connsiteX3" fmla="*/ 6400800 w 6400800"/>
                    <a:gd name="connsiteY3" fmla="*/ 18365 h 3971433"/>
                  </a:gdLst>
                  <a:ahLst/>
                  <a:cxnLst>
                    <a:cxn ang="0">
                      <a:pos x="connsiteX0" y="connsiteY0"/>
                    </a:cxn>
                    <a:cxn ang="0">
                      <a:pos x="connsiteX1" y="connsiteY1"/>
                    </a:cxn>
                    <a:cxn ang="0">
                      <a:pos x="connsiteX2" y="connsiteY2"/>
                    </a:cxn>
                    <a:cxn ang="0">
                      <a:pos x="connsiteX3" y="connsiteY3"/>
                    </a:cxn>
                  </a:cxnLst>
                  <a:rect l="l" t="t" r="r" b="b"/>
                  <a:pathLst>
                    <a:path w="6400800" h="3971433">
                      <a:moveTo>
                        <a:pt x="0" y="723215"/>
                      </a:moveTo>
                      <a:cubicBezTo>
                        <a:pt x="912019" y="2357546"/>
                        <a:pt x="1824038" y="3991877"/>
                        <a:pt x="2609850" y="3971240"/>
                      </a:cubicBezTo>
                      <a:cubicBezTo>
                        <a:pt x="3395662" y="3950603"/>
                        <a:pt x="4083050" y="1258202"/>
                        <a:pt x="4714875" y="599390"/>
                      </a:cubicBezTo>
                      <a:cubicBezTo>
                        <a:pt x="5346700" y="-59422"/>
                        <a:pt x="5873750" y="-20529"/>
                        <a:pt x="6400800" y="18365"/>
                      </a:cubicBezTo>
                    </a:path>
                  </a:pathLst>
                </a:custGeom>
                <a:noFill/>
                <a:ln w="2857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grpSp>
        </p:grpSp>
        <p:sp>
          <p:nvSpPr>
            <p:cNvPr id="6" name="TextBox 5"/>
            <p:cNvSpPr txBox="1"/>
            <p:nvPr/>
          </p:nvSpPr>
          <p:spPr>
            <a:xfrm>
              <a:off x="539552" y="2143811"/>
              <a:ext cx="421207" cy="4021493"/>
            </a:xfrm>
            <a:prstGeom prst="rect">
              <a:avLst/>
            </a:prstGeom>
            <a:noFill/>
          </p:spPr>
          <p:txBody>
            <a:bodyPr vert="vert270" wrap="square" rtlCol="0" anchor="t" anchorCtr="1">
              <a:spAutoFit/>
            </a:bodyPr>
            <a:lstStyle/>
            <a:p>
              <a:pPr eaLnBrk="0" fontAlgn="base" hangingPunct="0">
                <a:spcBef>
                  <a:spcPct val="0"/>
                </a:spcBef>
                <a:spcAft>
                  <a:spcPct val="0"/>
                </a:spcAft>
              </a:pPr>
              <a:r>
                <a:rPr lang="en-GB" sz="2000" dirty="0">
                  <a:solidFill>
                    <a:srgbClr val="000000"/>
                  </a:solidFill>
                </a:rPr>
                <a:t>Funding sources available</a:t>
              </a:r>
            </a:p>
          </p:txBody>
        </p:sp>
        <p:sp>
          <p:nvSpPr>
            <p:cNvPr id="7" name="TextBox 6"/>
            <p:cNvSpPr txBox="1"/>
            <p:nvPr/>
          </p:nvSpPr>
          <p:spPr>
            <a:xfrm>
              <a:off x="1259632" y="6309320"/>
              <a:ext cx="6855668" cy="279635"/>
            </a:xfrm>
            <a:prstGeom prst="rect">
              <a:avLst/>
            </a:prstGeom>
            <a:noFill/>
          </p:spPr>
          <p:txBody>
            <a:bodyPr wrap="square" rtlCol="0" anchor="t" anchorCtr="0">
              <a:spAutoFit/>
            </a:bodyPr>
            <a:lstStyle/>
            <a:p>
              <a:pPr eaLnBrk="0" fontAlgn="base" hangingPunct="0">
                <a:spcBef>
                  <a:spcPct val="0"/>
                </a:spcBef>
                <a:spcAft>
                  <a:spcPct val="0"/>
                </a:spcAft>
              </a:pPr>
              <a:r>
                <a:rPr lang="en-GB" sz="1400" dirty="0">
                  <a:solidFill>
                    <a:srgbClr val="000000"/>
                  </a:solidFill>
                </a:rPr>
                <a:t>Research	      Development				Impact / Exploitation</a:t>
              </a:r>
            </a:p>
          </p:txBody>
        </p:sp>
      </p:grpSp>
      <p:cxnSp>
        <p:nvCxnSpPr>
          <p:cNvPr id="17" name="Straight Arrow Connector 16"/>
          <p:cNvCxnSpPr/>
          <p:nvPr/>
        </p:nvCxnSpPr>
        <p:spPr bwMode="auto">
          <a:xfrm>
            <a:off x="3419872" y="6432218"/>
            <a:ext cx="305418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20"/>
          <p:cNvSpPr/>
          <p:nvPr/>
        </p:nvSpPr>
        <p:spPr bwMode="auto">
          <a:xfrm>
            <a:off x="827584" y="1196752"/>
            <a:ext cx="240245" cy="2201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22" name="Rectangle 21"/>
          <p:cNvSpPr/>
          <p:nvPr/>
        </p:nvSpPr>
        <p:spPr bwMode="auto">
          <a:xfrm>
            <a:off x="8460432" y="5949280"/>
            <a:ext cx="360040" cy="3197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52" name="Rounded Rectangle 51"/>
          <p:cNvSpPr/>
          <p:nvPr/>
        </p:nvSpPr>
        <p:spPr bwMode="auto">
          <a:xfrm>
            <a:off x="979062" y="3667457"/>
            <a:ext cx="1527658" cy="404869"/>
          </a:xfrm>
          <a:prstGeom prst="round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lnSpcReduction="20000"/>
          </a:bodyPr>
          <a:lstStyle/>
          <a:p>
            <a:pPr eaLnBrk="0" fontAlgn="base" hangingPunct="0">
              <a:spcBef>
                <a:spcPct val="0"/>
              </a:spcBef>
              <a:spcAft>
                <a:spcPct val="0"/>
              </a:spcAft>
            </a:pPr>
            <a:r>
              <a:rPr lang="en-GB" sz="1000" b="1" dirty="0">
                <a:solidFill>
                  <a:srgbClr val="000000"/>
                </a:solidFill>
              </a:rPr>
              <a:t>MRC Confidence in Concept </a:t>
            </a:r>
            <a:r>
              <a:rPr lang="en-GB" sz="1000" dirty="0" smtClean="0">
                <a:solidFill>
                  <a:srgbClr val="000000"/>
                </a:solidFill>
              </a:rPr>
              <a:t>£700k (August 2014-September 2015)</a:t>
            </a:r>
            <a:endParaRPr lang="en-GB" sz="1000" dirty="0">
              <a:solidFill>
                <a:srgbClr val="000000"/>
              </a:solidFill>
            </a:endParaRPr>
          </a:p>
        </p:txBody>
      </p:sp>
      <p:sp>
        <p:nvSpPr>
          <p:cNvPr id="54" name="Rounded Rectangle 53"/>
          <p:cNvSpPr/>
          <p:nvPr/>
        </p:nvSpPr>
        <p:spPr bwMode="auto">
          <a:xfrm>
            <a:off x="1000292" y="5040355"/>
            <a:ext cx="1542516" cy="40486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a:bodyPr>
          <a:lstStyle/>
          <a:p>
            <a:pPr eaLnBrk="0" fontAlgn="base" hangingPunct="0">
              <a:spcBef>
                <a:spcPct val="0"/>
              </a:spcBef>
              <a:spcAft>
                <a:spcPct val="0"/>
              </a:spcAft>
            </a:pPr>
            <a:r>
              <a:rPr lang="en-GB" sz="1000" b="1" dirty="0">
                <a:solidFill>
                  <a:srgbClr val="000000"/>
                </a:solidFill>
              </a:rPr>
              <a:t>BBCRC Sparking Impact Award </a:t>
            </a:r>
            <a:r>
              <a:rPr lang="en-GB" sz="1000" dirty="0">
                <a:solidFill>
                  <a:srgbClr val="000000"/>
                </a:solidFill>
              </a:rPr>
              <a:t>&gt;£</a:t>
            </a:r>
            <a:r>
              <a:rPr lang="en-GB" sz="1000" dirty="0" smtClean="0">
                <a:solidFill>
                  <a:srgbClr val="000000"/>
                </a:solidFill>
              </a:rPr>
              <a:t>100k (Dec 2013-Dec 2014)</a:t>
            </a:r>
            <a:endParaRPr lang="en-GB" sz="1000" dirty="0">
              <a:solidFill>
                <a:srgbClr val="000000"/>
              </a:solidFill>
            </a:endParaRPr>
          </a:p>
        </p:txBody>
      </p:sp>
      <p:grpSp>
        <p:nvGrpSpPr>
          <p:cNvPr id="12" name="Group 58"/>
          <p:cNvGrpSpPr/>
          <p:nvPr/>
        </p:nvGrpSpPr>
        <p:grpSpPr>
          <a:xfrm>
            <a:off x="988408" y="4163734"/>
            <a:ext cx="5266128" cy="849442"/>
            <a:chOff x="975926" y="2920278"/>
            <a:chExt cx="5266128" cy="849442"/>
          </a:xfrm>
        </p:grpSpPr>
        <p:sp>
          <p:nvSpPr>
            <p:cNvPr id="43" name="Rounded Rectangle 42"/>
            <p:cNvSpPr/>
            <p:nvPr/>
          </p:nvSpPr>
          <p:spPr bwMode="auto">
            <a:xfrm>
              <a:off x="2339752" y="3337991"/>
              <a:ext cx="932407" cy="404869"/>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Relationship Incubator &gt;£10k</a:t>
              </a:r>
            </a:p>
          </p:txBody>
        </p:sp>
        <p:sp>
          <p:nvSpPr>
            <p:cNvPr id="44" name="Rounded Rectangle 43"/>
            <p:cNvSpPr/>
            <p:nvPr/>
          </p:nvSpPr>
          <p:spPr bwMode="auto">
            <a:xfrm>
              <a:off x="3748981" y="3364850"/>
              <a:ext cx="932407" cy="404869"/>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Concept and Feasibility &gt;£30k</a:t>
              </a:r>
            </a:p>
          </p:txBody>
        </p:sp>
        <p:sp>
          <p:nvSpPr>
            <p:cNvPr id="45" name="Rounded Rectangle 44"/>
            <p:cNvSpPr/>
            <p:nvPr/>
          </p:nvSpPr>
          <p:spPr bwMode="auto">
            <a:xfrm>
              <a:off x="5222825" y="3364851"/>
              <a:ext cx="1019229" cy="404869"/>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a:bodyPr>
            <a:lstStyle/>
            <a:p>
              <a:pPr eaLnBrk="0" fontAlgn="base" hangingPunct="0">
                <a:spcBef>
                  <a:spcPct val="0"/>
                </a:spcBef>
                <a:spcAft>
                  <a:spcPct val="0"/>
                </a:spcAft>
              </a:pPr>
              <a:r>
                <a:rPr lang="en-GB" sz="1000" dirty="0">
                  <a:solidFill>
                    <a:srgbClr val="000000"/>
                  </a:solidFill>
                </a:rPr>
                <a:t>Exploitation Secondment &gt;£50k</a:t>
              </a:r>
            </a:p>
          </p:txBody>
        </p:sp>
        <p:sp>
          <p:nvSpPr>
            <p:cNvPr id="57" name="Rounded Rectangle 56"/>
            <p:cNvSpPr/>
            <p:nvPr/>
          </p:nvSpPr>
          <p:spPr bwMode="auto">
            <a:xfrm>
              <a:off x="975926" y="2920278"/>
              <a:ext cx="1435834" cy="417713"/>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eaLnBrk="0" fontAlgn="base" hangingPunct="0">
                <a:spcBef>
                  <a:spcPct val="0"/>
                </a:spcBef>
                <a:spcAft>
                  <a:spcPct val="0"/>
                </a:spcAft>
              </a:pPr>
              <a:r>
                <a:rPr lang="en-GB" sz="800" b="1" dirty="0">
                  <a:solidFill>
                    <a:srgbClr val="000000"/>
                  </a:solidFill>
                </a:rPr>
                <a:t>NERC IAA Pilot Phase II</a:t>
              </a:r>
            </a:p>
            <a:p>
              <a:pPr eaLnBrk="0" fontAlgn="base" hangingPunct="0">
                <a:spcBef>
                  <a:spcPct val="0"/>
                </a:spcBef>
                <a:spcAft>
                  <a:spcPct val="0"/>
                </a:spcAft>
              </a:pPr>
              <a:r>
                <a:rPr lang="en-GB" sz="800" dirty="0">
                  <a:solidFill>
                    <a:srgbClr val="000000"/>
                  </a:solidFill>
                </a:rPr>
                <a:t>£200K -  (November 2013 – March 2015)</a:t>
              </a:r>
            </a:p>
          </p:txBody>
        </p:sp>
      </p:grpSp>
      <p:grpSp>
        <p:nvGrpSpPr>
          <p:cNvPr id="16" name="Group 46"/>
          <p:cNvGrpSpPr/>
          <p:nvPr/>
        </p:nvGrpSpPr>
        <p:grpSpPr>
          <a:xfrm>
            <a:off x="993421" y="1772816"/>
            <a:ext cx="5244910" cy="957266"/>
            <a:chOff x="975926" y="2984634"/>
            <a:chExt cx="5249908" cy="957266"/>
          </a:xfrm>
        </p:grpSpPr>
        <p:sp>
          <p:nvSpPr>
            <p:cNvPr id="51" name="Rounded Rectangle 50"/>
            <p:cNvSpPr/>
            <p:nvPr/>
          </p:nvSpPr>
          <p:spPr bwMode="auto">
            <a:xfrm>
              <a:off x="2339752" y="3337991"/>
              <a:ext cx="932407" cy="404869"/>
            </a:xfrm>
            <a:prstGeom prst="roundRect">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Relationship Incubator &gt;£10k</a:t>
              </a:r>
            </a:p>
          </p:txBody>
        </p:sp>
        <p:sp>
          <p:nvSpPr>
            <p:cNvPr id="63" name="Rounded Rectangle 62"/>
            <p:cNvSpPr/>
            <p:nvPr/>
          </p:nvSpPr>
          <p:spPr bwMode="auto">
            <a:xfrm>
              <a:off x="3748981" y="3364850"/>
              <a:ext cx="932407" cy="404869"/>
            </a:xfrm>
            <a:prstGeom prst="roundRect">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Concept and Feasibility &gt;£30k</a:t>
              </a:r>
            </a:p>
          </p:txBody>
        </p:sp>
        <p:sp>
          <p:nvSpPr>
            <p:cNvPr id="64" name="Rounded Rectangle 63"/>
            <p:cNvSpPr/>
            <p:nvPr/>
          </p:nvSpPr>
          <p:spPr bwMode="auto">
            <a:xfrm>
              <a:off x="5206605" y="3112382"/>
              <a:ext cx="1019229" cy="404869"/>
            </a:xfrm>
            <a:prstGeom prst="roundRect">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a:bodyPr>
            <a:lstStyle/>
            <a:p>
              <a:pPr eaLnBrk="0" fontAlgn="base" hangingPunct="0">
                <a:spcBef>
                  <a:spcPct val="0"/>
                </a:spcBef>
                <a:spcAft>
                  <a:spcPct val="0"/>
                </a:spcAft>
              </a:pPr>
              <a:r>
                <a:rPr lang="en-GB" sz="1000" dirty="0">
                  <a:solidFill>
                    <a:srgbClr val="000000"/>
                  </a:solidFill>
                </a:rPr>
                <a:t>Exploitation Secondment &gt;£60k</a:t>
              </a:r>
            </a:p>
          </p:txBody>
        </p:sp>
        <p:sp>
          <p:nvSpPr>
            <p:cNvPr id="65" name="Rounded Rectangle 64"/>
            <p:cNvSpPr/>
            <p:nvPr/>
          </p:nvSpPr>
          <p:spPr bwMode="auto">
            <a:xfrm>
              <a:off x="975926" y="2984634"/>
              <a:ext cx="1435834" cy="353357"/>
            </a:xfrm>
            <a:prstGeom prst="roundRect">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eaLnBrk="0" fontAlgn="base" hangingPunct="0">
                <a:spcBef>
                  <a:spcPct val="0"/>
                </a:spcBef>
                <a:spcAft>
                  <a:spcPct val="0"/>
                </a:spcAft>
              </a:pPr>
              <a:r>
                <a:rPr lang="en-GB" sz="800" b="1" dirty="0">
                  <a:solidFill>
                    <a:srgbClr val="000000"/>
                  </a:solidFill>
                </a:rPr>
                <a:t>EPSRC IAA </a:t>
              </a:r>
              <a:r>
                <a:rPr lang="en-GB" sz="800" dirty="0">
                  <a:solidFill>
                    <a:srgbClr val="000000"/>
                  </a:solidFill>
                </a:rPr>
                <a:t>- £3.2M</a:t>
              </a:r>
            </a:p>
            <a:p>
              <a:pPr eaLnBrk="0" fontAlgn="base" hangingPunct="0">
                <a:spcBef>
                  <a:spcPct val="0"/>
                </a:spcBef>
                <a:spcAft>
                  <a:spcPct val="0"/>
                </a:spcAft>
              </a:pPr>
              <a:r>
                <a:rPr lang="en-GB" sz="800" dirty="0">
                  <a:solidFill>
                    <a:srgbClr val="000000"/>
                  </a:solidFill>
                </a:rPr>
                <a:t>(</a:t>
              </a:r>
              <a:r>
                <a:rPr lang="en-GB" sz="800" dirty="0" smtClean="0">
                  <a:solidFill>
                    <a:srgbClr val="000000"/>
                  </a:solidFill>
                </a:rPr>
                <a:t>Sept </a:t>
              </a:r>
              <a:r>
                <a:rPr lang="en-GB" sz="800" dirty="0">
                  <a:solidFill>
                    <a:srgbClr val="000000"/>
                  </a:solidFill>
                </a:rPr>
                <a:t>2012 – </a:t>
              </a:r>
              <a:r>
                <a:rPr lang="en-GB" sz="800" dirty="0" smtClean="0">
                  <a:solidFill>
                    <a:srgbClr val="000000"/>
                  </a:solidFill>
                </a:rPr>
                <a:t>Sept </a:t>
              </a:r>
              <a:r>
                <a:rPr lang="en-GB" sz="800" dirty="0">
                  <a:solidFill>
                    <a:srgbClr val="000000"/>
                  </a:solidFill>
                </a:rPr>
                <a:t>2015)</a:t>
              </a:r>
            </a:p>
          </p:txBody>
        </p:sp>
        <p:sp>
          <p:nvSpPr>
            <p:cNvPr id="66" name="Rounded Rectangle 65"/>
            <p:cNvSpPr/>
            <p:nvPr/>
          </p:nvSpPr>
          <p:spPr bwMode="auto">
            <a:xfrm>
              <a:off x="5204658" y="3537031"/>
              <a:ext cx="1019229" cy="404869"/>
            </a:xfrm>
            <a:prstGeom prst="roundRect">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a:bodyPr>
            <a:lstStyle/>
            <a:p>
              <a:pPr eaLnBrk="0" fontAlgn="base" hangingPunct="0">
                <a:spcBef>
                  <a:spcPct val="0"/>
                </a:spcBef>
                <a:spcAft>
                  <a:spcPct val="0"/>
                </a:spcAft>
              </a:pPr>
              <a:r>
                <a:rPr lang="en-GB" sz="1000" dirty="0">
                  <a:solidFill>
                    <a:srgbClr val="000000"/>
                  </a:solidFill>
                </a:rPr>
                <a:t>Academic Secondment &gt;£50k</a:t>
              </a:r>
            </a:p>
          </p:txBody>
        </p:sp>
      </p:grpSp>
      <p:grpSp>
        <p:nvGrpSpPr>
          <p:cNvPr id="19" name="Group 1"/>
          <p:cNvGrpSpPr/>
          <p:nvPr/>
        </p:nvGrpSpPr>
        <p:grpSpPr>
          <a:xfrm>
            <a:off x="971600" y="2564904"/>
            <a:ext cx="5180879" cy="1052941"/>
            <a:chOff x="946374" y="3869892"/>
            <a:chExt cx="5180879" cy="1052941"/>
          </a:xfrm>
        </p:grpSpPr>
        <p:grpSp>
          <p:nvGrpSpPr>
            <p:cNvPr id="20" name="Group 61"/>
            <p:cNvGrpSpPr/>
            <p:nvPr/>
          </p:nvGrpSpPr>
          <p:grpSpPr>
            <a:xfrm>
              <a:off x="946374" y="4146651"/>
              <a:ext cx="5180879" cy="776182"/>
              <a:chOff x="946374" y="3928151"/>
              <a:chExt cx="5180879" cy="776182"/>
            </a:xfrm>
          </p:grpSpPr>
          <p:sp>
            <p:nvSpPr>
              <p:cNvPr id="48" name="Rounded Rectangle 47"/>
              <p:cNvSpPr/>
              <p:nvPr/>
            </p:nvSpPr>
            <p:spPr bwMode="auto">
              <a:xfrm>
                <a:off x="1396687" y="4254635"/>
                <a:ext cx="932407" cy="404869"/>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Co-produced Research </a:t>
                </a:r>
                <a:r>
                  <a:rPr lang="en-GB" sz="1000" dirty="0" smtClean="0">
                    <a:solidFill>
                      <a:srgbClr val="000000"/>
                    </a:solidFill>
                  </a:rPr>
                  <a:t>&gt;£</a:t>
                </a:r>
                <a:r>
                  <a:rPr lang="en-GB" sz="1000" dirty="0">
                    <a:solidFill>
                      <a:srgbClr val="000000"/>
                    </a:solidFill>
                  </a:rPr>
                  <a:t>3</a:t>
                </a:r>
                <a:r>
                  <a:rPr lang="en-GB" sz="1000" dirty="0" smtClean="0">
                    <a:solidFill>
                      <a:srgbClr val="000000"/>
                    </a:solidFill>
                  </a:rPr>
                  <a:t>0k</a:t>
                </a:r>
                <a:endParaRPr lang="en-GB" sz="1000" dirty="0">
                  <a:solidFill>
                    <a:srgbClr val="000000"/>
                  </a:solidFill>
                </a:endParaRPr>
              </a:p>
            </p:txBody>
          </p:sp>
          <p:sp>
            <p:nvSpPr>
              <p:cNvPr id="49" name="Rounded Rectangle 48"/>
              <p:cNvSpPr/>
              <p:nvPr/>
            </p:nvSpPr>
            <p:spPr bwMode="auto">
              <a:xfrm>
                <a:off x="2501554" y="4443984"/>
                <a:ext cx="2189236" cy="206676"/>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Policy Seminars &gt;£</a:t>
                </a:r>
                <a:r>
                  <a:rPr lang="en-GB" sz="1000" dirty="0" smtClean="0">
                    <a:solidFill>
                      <a:srgbClr val="000000"/>
                    </a:solidFill>
                  </a:rPr>
                  <a:t>5k</a:t>
                </a:r>
                <a:endParaRPr lang="en-GB" sz="1000" dirty="0">
                  <a:solidFill>
                    <a:srgbClr val="000000"/>
                  </a:solidFill>
                </a:endParaRPr>
              </a:p>
            </p:txBody>
          </p:sp>
          <p:sp>
            <p:nvSpPr>
              <p:cNvPr id="50" name="Rounded Rectangle 49"/>
              <p:cNvSpPr/>
              <p:nvPr/>
            </p:nvSpPr>
            <p:spPr bwMode="auto">
              <a:xfrm>
                <a:off x="4978822" y="4299464"/>
                <a:ext cx="1148431" cy="404869"/>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a:bodyPr>
              <a:lstStyle/>
              <a:p>
                <a:pPr eaLnBrk="0" fontAlgn="base" hangingPunct="0">
                  <a:spcBef>
                    <a:spcPct val="0"/>
                  </a:spcBef>
                  <a:spcAft>
                    <a:spcPct val="0"/>
                  </a:spcAft>
                </a:pPr>
                <a:r>
                  <a:rPr lang="en-GB" sz="1000" dirty="0">
                    <a:solidFill>
                      <a:srgbClr val="000000"/>
                    </a:solidFill>
                  </a:rPr>
                  <a:t>Academic Placements </a:t>
                </a:r>
                <a:r>
                  <a:rPr lang="en-GB" sz="1000" dirty="0" smtClean="0">
                    <a:solidFill>
                      <a:srgbClr val="000000"/>
                    </a:solidFill>
                  </a:rPr>
                  <a:t>&gt;£30k</a:t>
                </a:r>
                <a:endParaRPr lang="en-GB" sz="1000" dirty="0">
                  <a:solidFill>
                    <a:srgbClr val="000000"/>
                  </a:solidFill>
                </a:endParaRPr>
              </a:p>
            </p:txBody>
          </p:sp>
          <p:sp>
            <p:nvSpPr>
              <p:cNvPr id="58" name="Rounded Rectangle 57"/>
              <p:cNvSpPr/>
              <p:nvPr/>
            </p:nvSpPr>
            <p:spPr bwMode="auto">
              <a:xfrm>
                <a:off x="946374" y="3928151"/>
                <a:ext cx="1435834" cy="299305"/>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lnSpcReduction="10000"/>
              </a:bodyPr>
              <a:lstStyle/>
              <a:p>
                <a:pPr eaLnBrk="0" fontAlgn="base" hangingPunct="0">
                  <a:spcBef>
                    <a:spcPct val="0"/>
                  </a:spcBef>
                  <a:spcAft>
                    <a:spcPct val="0"/>
                  </a:spcAft>
                </a:pPr>
                <a:r>
                  <a:rPr lang="en-GB" sz="1000" b="1" dirty="0">
                    <a:solidFill>
                      <a:srgbClr val="000000"/>
                    </a:solidFill>
                  </a:rPr>
                  <a:t>ESRC IAA Pilot </a:t>
                </a:r>
                <a:r>
                  <a:rPr lang="en-GB" sz="1000" dirty="0">
                    <a:solidFill>
                      <a:srgbClr val="000000"/>
                    </a:solidFill>
                  </a:rPr>
                  <a:t>£500k (</a:t>
                </a:r>
                <a:r>
                  <a:rPr lang="en-GB" sz="1000" dirty="0" smtClean="0">
                    <a:solidFill>
                      <a:srgbClr val="000000"/>
                    </a:solidFill>
                  </a:rPr>
                  <a:t>Sept </a:t>
                </a:r>
                <a:r>
                  <a:rPr lang="en-GB" sz="1000" dirty="0">
                    <a:solidFill>
                      <a:srgbClr val="000000"/>
                    </a:solidFill>
                  </a:rPr>
                  <a:t>2013-July 2014</a:t>
                </a:r>
                <a:r>
                  <a:rPr lang="en-GB" sz="1000" dirty="0" smtClean="0">
                    <a:solidFill>
                      <a:srgbClr val="000000"/>
                    </a:solidFill>
                  </a:rPr>
                  <a:t>)</a:t>
                </a:r>
                <a:r>
                  <a:rPr lang="en-GB" sz="1000" b="1" dirty="0" smtClean="0">
                    <a:solidFill>
                      <a:srgbClr val="000000"/>
                    </a:solidFill>
                  </a:rPr>
                  <a:t>  </a:t>
                </a:r>
                <a:endParaRPr lang="en-GB" sz="1000" b="1" dirty="0">
                  <a:solidFill>
                    <a:srgbClr val="000000"/>
                  </a:solidFill>
                </a:endParaRPr>
              </a:p>
            </p:txBody>
          </p:sp>
        </p:grpSp>
        <p:sp>
          <p:nvSpPr>
            <p:cNvPr id="40" name="Rounded Rectangle 39"/>
            <p:cNvSpPr/>
            <p:nvPr/>
          </p:nvSpPr>
          <p:spPr bwMode="auto">
            <a:xfrm>
              <a:off x="946374" y="3869892"/>
              <a:ext cx="1435834" cy="276759"/>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rmAutofit fontScale="92500" lnSpcReduction="10000"/>
            </a:bodyPr>
            <a:lstStyle/>
            <a:p>
              <a:pPr eaLnBrk="0" fontAlgn="base" hangingPunct="0">
                <a:spcBef>
                  <a:spcPct val="0"/>
                </a:spcBef>
                <a:spcAft>
                  <a:spcPct val="0"/>
                </a:spcAft>
              </a:pPr>
              <a:r>
                <a:rPr lang="en-GB" sz="1000" b="1" dirty="0">
                  <a:solidFill>
                    <a:srgbClr val="000000"/>
                  </a:solidFill>
                </a:rPr>
                <a:t>ESRC </a:t>
              </a:r>
              <a:r>
                <a:rPr lang="en-GB" sz="1000" b="1" dirty="0" smtClean="0">
                  <a:solidFill>
                    <a:srgbClr val="000000"/>
                  </a:solidFill>
                </a:rPr>
                <a:t>IAA </a:t>
              </a:r>
              <a:r>
                <a:rPr lang="en-GB" sz="1000" dirty="0" smtClean="0">
                  <a:solidFill>
                    <a:srgbClr val="000000"/>
                  </a:solidFill>
                </a:rPr>
                <a:t>– £920k (May 2014-May 2018)</a:t>
              </a:r>
              <a:r>
                <a:rPr lang="en-GB" sz="1000" b="1" dirty="0" smtClean="0">
                  <a:solidFill>
                    <a:srgbClr val="000000"/>
                  </a:solidFill>
                </a:rPr>
                <a:t>  </a:t>
              </a:r>
              <a:endParaRPr lang="en-GB" sz="1000" b="1" dirty="0">
                <a:solidFill>
                  <a:srgbClr val="000000"/>
                </a:solidFill>
              </a:endParaRPr>
            </a:p>
          </p:txBody>
        </p:sp>
      </p:grpSp>
      <p:sp>
        <p:nvSpPr>
          <p:cNvPr id="42" name="Rounded Rectangle 41"/>
          <p:cNvSpPr/>
          <p:nvPr/>
        </p:nvSpPr>
        <p:spPr bwMode="auto">
          <a:xfrm>
            <a:off x="987038" y="5573763"/>
            <a:ext cx="1434467" cy="353357"/>
          </a:xfrm>
          <a:prstGeom prst="roundRect">
            <a:avLst/>
          </a:prstGeom>
          <a:solidFill>
            <a:srgbClr val="008080">
              <a:alpha val="62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eaLnBrk="0" fontAlgn="base" hangingPunct="0">
              <a:spcBef>
                <a:spcPct val="0"/>
              </a:spcBef>
              <a:spcAft>
                <a:spcPct val="0"/>
              </a:spcAft>
            </a:pPr>
            <a:r>
              <a:rPr lang="en-GB" sz="800" b="1" dirty="0" smtClean="0">
                <a:solidFill>
                  <a:srgbClr val="000000"/>
                </a:solidFill>
              </a:rPr>
              <a:t>STFC IAA Pilot </a:t>
            </a:r>
            <a:r>
              <a:rPr lang="en-GB" sz="800" dirty="0" smtClean="0">
                <a:solidFill>
                  <a:srgbClr val="000000"/>
                </a:solidFill>
              </a:rPr>
              <a:t>- £50k (Jan 2014-Mar 2015)</a:t>
            </a:r>
            <a:endParaRPr lang="en-GB" sz="800" dirty="0">
              <a:solidFill>
                <a:srgbClr val="000000"/>
              </a:solidFill>
            </a:endParaRPr>
          </a:p>
        </p:txBody>
      </p:sp>
      <p:cxnSp>
        <p:nvCxnSpPr>
          <p:cNvPr id="18" name="Straight Arrow Connector 17"/>
          <p:cNvCxnSpPr/>
          <p:nvPr/>
        </p:nvCxnSpPr>
        <p:spPr bwMode="auto">
          <a:xfrm>
            <a:off x="3287467" y="4810741"/>
            <a:ext cx="47399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a:endCxn id="45" idx="1"/>
          </p:cNvCxnSpPr>
          <p:nvPr/>
        </p:nvCxnSpPr>
        <p:spPr bwMode="auto">
          <a:xfrm>
            <a:off x="4719929" y="4810741"/>
            <a:ext cx="515378"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a:off x="3289839" y="2355466"/>
            <a:ext cx="47399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a:off x="4709965" y="2362046"/>
            <a:ext cx="47399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4719929" y="3448691"/>
            <a:ext cx="26305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a:endCxn id="49" idx="1"/>
          </p:cNvCxnSpPr>
          <p:nvPr/>
        </p:nvCxnSpPr>
        <p:spPr bwMode="auto">
          <a:xfrm flipV="1">
            <a:off x="2355949" y="3460834"/>
            <a:ext cx="170831" cy="52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7" name="Rounded Rectangle 66"/>
          <p:cNvSpPr/>
          <p:nvPr/>
        </p:nvSpPr>
        <p:spPr bwMode="auto">
          <a:xfrm>
            <a:off x="2749700" y="5667931"/>
            <a:ext cx="1030212" cy="353357"/>
          </a:xfrm>
          <a:prstGeom prst="roundRect">
            <a:avLst/>
          </a:prstGeom>
          <a:solidFill>
            <a:srgbClr val="008080">
              <a:alpha val="62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eaLnBrk="0" fontAlgn="base" hangingPunct="0">
              <a:spcBef>
                <a:spcPct val="0"/>
              </a:spcBef>
              <a:spcAft>
                <a:spcPct val="0"/>
              </a:spcAft>
            </a:pPr>
            <a:r>
              <a:rPr lang="en-GB" sz="800" dirty="0" smtClean="0">
                <a:solidFill>
                  <a:srgbClr val="000000"/>
                </a:solidFill>
              </a:rPr>
              <a:t>Technology Translation Fellow</a:t>
            </a:r>
            <a:endParaRPr lang="en-GB" sz="800" dirty="0">
              <a:solidFill>
                <a:srgbClr val="000000"/>
              </a:solidFill>
            </a:endParaRPr>
          </a:p>
        </p:txBody>
      </p:sp>
    </p:spTree>
    <p:extLst>
      <p:ext uri="{BB962C8B-B14F-4D97-AF65-F5344CB8AC3E}">
        <p14:creationId xmlns:p14="http://schemas.microsoft.com/office/powerpoint/2010/main" val="448151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360" y="332656"/>
            <a:ext cx="6444208" cy="720080"/>
          </a:xfrm>
        </p:spPr>
        <p:txBody>
          <a:bodyPr>
            <a:normAutofit fontScale="90000"/>
          </a:bodyPr>
          <a:lstStyle/>
          <a:p>
            <a:r>
              <a:rPr lang="en-GB" b="1" dirty="0" smtClean="0"/>
              <a:t>Case Studies</a:t>
            </a:r>
            <a:endParaRPr lang="en-GB" b="1" dirty="0"/>
          </a:p>
        </p:txBody>
      </p:sp>
      <p:sp>
        <p:nvSpPr>
          <p:cNvPr id="4" name="Content Placeholder 12"/>
          <p:cNvSpPr txBox="1">
            <a:spLocks/>
          </p:cNvSpPr>
          <p:nvPr/>
        </p:nvSpPr>
        <p:spPr>
          <a:xfrm>
            <a:off x="611560" y="2410544"/>
            <a:ext cx="38100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79512" y="1412776"/>
            <a:ext cx="4242048" cy="3370153"/>
          </a:xfrm>
          <a:prstGeom prst="rect">
            <a:avLst/>
          </a:prstGeom>
        </p:spPr>
        <p:txBody>
          <a:bodyPr wrap="square">
            <a:spAutoFit/>
          </a:bodyPr>
          <a:lstStyle/>
          <a:p>
            <a:r>
              <a:rPr lang="en-GB" dirty="0"/>
              <a:t> </a:t>
            </a:r>
          </a:p>
          <a:p>
            <a:pPr lvl="0">
              <a:spcBef>
                <a:spcPts val="600"/>
              </a:spcBef>
            </a:pPr>
            <a:r>
              <a:rPr lang="en-GB" sz="2000" dirty="0" smtClean="0"/>
              <a:t>Case studies (video and print) on KE website and via University YouTube channel</a:t>
            </a:r>
          </a:p>
          <a:p>
            <a:pPr lvl="0">
              <a:spcBef>
                <a:spcPts val="600"/>
              </a:spcBef>
            </a:pPr>
            <a:r>
              <a:rPr lang="en-GB" sz="2000" dirty="0">
                <a:hlinkClick r:id="rId3"/>
              </a:rPr>
              <a:t>http://www.manchester.ac.uk/business/ke/casestudies</a:t>
            </a:r>
            <a:r>
              <a:rPr lang="en-GB" sz="2000" dirty="0" smtClean="0">
                <a:hlinkClick r:id="rId3"/>
              </a:rPr>
              <a:t>/</a:t>
            </a:r>
            <a:r>
              <a:rPr lang="en-GB" sz="2000" dirty="0" smtClean="0"/>
              <a:t> </a:t>
            </a:r>
          </a:p>
          <a:p>
            <a:pPr lvl="0">
              <a:spcBef>
                <a:spcPts val="600"/>
              </a:spcBef>
            </a:pPr>
            <a:endParaRPr lang="en-GB" sz="2000" dirty="0"/>
          </a:p>
          <a:p>
            <a:pPr lvl="0">
              <a:spcBef>
                <a:spcPts val="600"/>
              </a:spcBef>
            </a:pPr>
            <a:endParaRPr lang="en-GB" sz="2000" dirty="0"/>
          </a:p>
          <a:p>
            <a:pPr>
              <a:spcBef>
                <a:spcPts val="600"/>
              </a:spcBef>
            </a:pP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452" y="1931839"/>
            <a:ext cx="4070988" cy="38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1342</Words>
  <Application>Microsoft Office PowerPoint</Application>
  <PresentationFormat>On-screen Show (4:3)</PresentationFormat>
  <Paragraphs>248</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CPD 10  Impact Skills 2 - Building Links with Industry, Practitioners and Policy Makers             </vt:lpstr>
      <vt:lpstr>Overview</vt:lpstr>
      <vt:lpstr>Professor Colin Talbot</vt:lpstr>
      <vt:lpstr>PowerPoint Presentation</vt:lpstr>
      <vt:lpstr>PowerPoint Presentation</vt:lpstr>
      <vt:lpstr>    Support for KE/Impact</vt:lpstr>
      <vt:lpstr>Impact Accelerator Accounts/KE schemes</vt:lpstr>
      <vt:lpstr>Support Mechanisms for KE &amp; Commercialisation</vt:lpstr>
      <vt:lpstr>Case Studies</vt:lpstr>
      <vt:lpstr>Guidelines on P2I</vt:lpstr>
      <vt:lpstr>What are examples of eligible activities to request funding?</vt:lpstr>
      <vt:lpstr>Seeking Advice</vt:lpstr>
      <vt:lpstr>Capturing Evidence</vt:lpstr>
      <vt:lpstr>Access UoM Expertise</vt:lpstr>
      <vt:lpstr>Sign up to our newsletters</vt:lpstr>
      <vt:lpstr>Intellectual Property Rights</vt:lpstr>
      <vt:lpstr>PowerPoint Presentation</vt:lpstr>
      <vt:lpstr>PowerPoint Presentation</vt:lpstr>
      <vt:lpstr>PowerPoint Presentation</vt:lpstr>
      <vt:lpstr>PowerPoint Presentation</vt:lpstr>
      <vt:lpstr>How to secure IP?</vt:lpstr>
      <vt:lpstr>How to secure IP? Registrable rights: Patents</vt:lpstr>
      <vt:lpstr>Confidentiality of patentable information</vt:lpstr>
      <vt:lpstr>PowerPoint Presentation</vt:lpstr>
      <vt:lpstr>Third party IP &amp; Freedom to operate</vt:lpstr>
      <vt:lpstr>Freedom to operate: e.g.</vt:lpstr>
      <vt:lpstr>PowerPoint Presentation</vt:lpstr>
      <vt:lpstr>Thanks</vt:lpstr>
      <vt:lpstr>         Questions and ideas to share        </vt:lpstr>
    </vt:vector>
  </TitlesOfParts>
  <Company>The Pitch Doctor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Futures Thinking in Teacher Education Thursday 30 January, 2014 The Palace Hotel, Manchester</dc:title>
  <dc:creator>Peter  Rush</dc:creator>
  <cp:lastModifiedBy>Thomas Mccunnie</cp:lastModifiedBy>
  <cp:revision>48</cp:revision>
  <dcterms:created xsi:type="dcterms:W3CDTF">2014-04-03T09:11:00Z</dcterms:created>
  <dcterms:modified xsi:type="dcterms:W3CDTF">2014-04-04T13:17:42Z</dcterms:modified>
</cp:coreProperties>
</file>