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14"/>
  </p:handoutMasterIdLst>
  <p:sldIdLst>
    <p:sldId id="256" r:id="rId2"/>
    <p:sldId id="265" r:id="rId3"/>
    <p:sldId id="266" r:id="rId4"/>
    <p:sldId id="267" r:id="rId5"/>
    <p:sldId id="268" r:id="rId6"/>
    <p:sldId id="258" r:id="rId7"/>
    <p:sldId id="259" r:id="rId8"/>
    <p:sldId id="260" r:id="rId9"/>
    <p:sldId id="269" r:id="rId10"/>
    <p:sldId id="270" r:id="rId11"/>
    <p:sldId id="263" r:id="rId12"/>
    <p:sldId id="264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948383D-888E-454D-99EF-38330D0E77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 sz="2400"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 sz="2400"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Arial" charset="0"/>
                <a:cs typeface="Arial" charset="0"/>
              </a:endParaRPr>
            </a:p>
          </p:txBody>
        </p:sp>
      </p:grp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E8ABF723-F7C1-4E67-970A-43FA129754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C2E23-D146-46C8-B55D-DAFE3D7399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8A49A-25CF-400A-8AAB-DD9C101215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6FB3D-316E-4C1F-A4D2-80C0D5F2B3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D8727-B8A7-46F7-B4D0-16706FC6AE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C9A5E-3743-44AA-B846-0CD1A5A7F0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E5195-E53F-4432-A894-1D63B82031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3C364-85B4-4DA2-9E8C-1969C3FF00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A723C-914D-42D7-93D0-5A5B3EBF08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4FFAC-6498-464C-9D15-6A4720FC8E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BEADB-37AA-48D3-9532-749082559B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5E179-B29B-4A4A-A939-EA644237AC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4100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Arial" charset="0"/>
                  <a:cs typeface="Arial" charset="0"/>
                </a:endParaRPr>
              </a:p>
            </p:txBody>
          </p:sp>
          <p:sp>
            <p:nvSpPr>
              <p:cNvPr id="4101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4103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Arial" charset="0"/>
                  <a:cs typeface="Arial" charset="0"/>
                </a:endParaRPr>
              </a:p>
            </p:txBody>
          </p:sp>
          <p:sp>
            <p:nvSpPr>
              <p:cNvPr id="4104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118048A-CBDA-4250-BD47-3F3D2A823D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lc.manchester.ac.uk/elplinks/academic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lc.manchester.ac.uk/undergraduate/leap/english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elpt.ulc.manchester.ac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lc.manchester.ac.uk/english/academicsupport/cours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lc.manchester.ac.uk/english/academicsupport/course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lc.manchester.ac.uk/english/academicsupport/tutorial-service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rasebank.manchester.ac.uk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Academic Support Programmes for International Students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Jane Bottomley </a:t>
            </a:r>
          </a:p>
          <a:p>
            <a:pPr eaLnBrk="1" hangingPunct="1"/>
            <a:r>
              <a:rPr lang="en-GB" sz="2400" smtClean="0"/>
              <a:t>Rachel Sinnott</a:t>
            </a:r>
          </a:p>
          <a:p>
            <a:pPr eaLnBrk="1" hangingPunct="1"/>
            <a:r>
              <a:rPr lang="en-GB" sz="2400" smtClean="0"/>
              <a:t>University Language Centre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Independent Learning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088" y="2362200"/>
            <a:ext cx="7704137" cy="4162425"/>
          </a:xfrm>
        </p:spPr>
        <p:txBody>
          <a:bodyPr/>
          <a:lstStyle/>
          <a:p>
            <a:pPr>
              <a:defRPr/>
            </a:pPr>
            <a:endParaRPr lang="en-GB" sz="2400" dirty="0" smtClean="0"/>
          </a:p>
          <a:p>
            <a:pPr>
              <a:defRPr/>
            </a:pPr>
            <a:r>
              <a:rPr lang="en-GB" sz="2400" dirty="0" smtClean="0"/>
              <a:t>A collection of interactive activities designed to help develop your academic language skills</a:t>
            </a:r>
          </a:p>
          <a:p>
            <a:pPr lvl="1">
              <a:defRPr/>
            </a:pPr>
            <a:r>
              <a:rPr lang="en-GB" dirty="0" smtClean="0"/>
              <a:t>Academic Reading</a:t>
            </a:r>
          </a:p>
          <a:p>
            <a:pPr lvl="1">
              <a:defRPr/>
            </a:pPr>
            <a:r>
              <a:rPr lang="en-GB" dirty="0" smtClean="0"/>
              <a:t>Study Skills</a:t>
            </a:r>
          </a:p>
          <a:p>
            <a:pPr lvl="1">
              <a:defRPr/>
            </a:pPr>
            <a:r>
              <a:rPr lang="en-GB" dirty="0" smtClean="0"/>
              <a:t>Academic Style and Use</a:t>
            </a:r>
          </a:p>
          <a:p>
            <a:pPr lvl="1">
              <a:defRPr/>
            </a:pPr>
            <a:r>
              <a:rPr lang="en-GB" dirty="0" smtClean="0"/>
              <a:t>Academic Writing</a:t>
            </a:r>
          </a:p>
          <a:p>
            <a:pPr marL="342900" lvl="1" indent="-342900">
              <a:buFontTx/>
              <a:buNone/>
              <a:defRPr/>
            </a:pPr>
            <a:endParaRPr lang="en-GB" dirty="0" smtClean="0">
              <a:hlinkClick r:id="rId2"/>
            </a:endParaRPr>
          </a:p>
          <a:p>
            <a:pPr marL="342900" lvl="1" indent="-342900">
              <a:buFont typeface="Wingdings" pitchFamily="2" charset="2"/>
              <a:buChar char="l"/>
              <a:defRPr/>
            </a:pPr>
            <a:r>
              <a:rPr lang="en-GB" dirty="0" smtClean="0">
                <a:hlinkClick r:id="rId2"/>
              </a:rPr>
              <a:t>http://www.ulc.manchester.ac.uk/elplinks/academic/</a:t>
            </a:r>
            <a:endParaRPr lang="en-GB" dirty="0" smtClean="0"/>
          </a:p>
          <a:p>
            <a:pPr>
              <a:defRPr/>
            </a:pPr>
            <a:endParaRPr lang="en-GB" dirty="0" smtClean="0"/>
          </a:p>
          <a:p>
            <a:pPr>
              <a:buFont typeface="Wingdings" pitchFamily="2" charset="2"/>
              <a:buNone/>
              <a:defRPr/>
            </a:pPr>
            <a:endParaRPr lang="en-GB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Programme-based Support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z="2400" smtClean="0"/>
          </a:p>
          <a:p>
            <a:pPr eaLnBrk="1" hangingPunct="1"/>
            <a:r>
              <a:rPr lang="en-GB" sz="2400" smtClean="0"/>
              <a:t>Additional support for postgraduates may be available through your school or faculty training programmes – check school/faculty websites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Courses for International (Erasmus/Study-abroad) Students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349500"/>
            <a:ext cx="7693025" cy="41036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000" smtClean="0"/>
              <a:t>Language and Culture through Film </a:t>
            </a:r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Language and Culture through the News Media</a:t>
            </a:r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Business English</a:t>
            </a:r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Discourse Analysis </a:t>
            </a:r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English for Academic Purposes </a:t>
            </a:r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English Language in Use </a:t>
            </a:r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Advanced English Language in Use </a:t>
            </a:r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Manchester Life and Language: British Ethnography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sz="2000" smtClean="0"/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Check website for course details and entry requirements</a:t>
            </a:r>
          </a:p>
          <a:p>
            <a:pPr eaLnBrk="1" hangingPunct="1">
              <a:lnSpc>
                <a:spcPct val="80000"/>
              </a:lnSpc>
            </a:pPr>
            <a:endParaRPr lang="en-GB" sz="2000" smtClean="0">
              <a:hlinkClick r:id="rId2"/>
            </a:endParaRPr>
          </a:p>
          <a:p>
            <a:pPr eaLnBrk="1" hangingPunct="1">
              <a:lnSpc>
                <a:spcPct val="80000"/>
              </a:lnSpc>
            </a:pPr>
            <a:r>
              <a:rPr lang="en-GB" sz="2000" smtClean="0">
                <a:hlinkClick r:id="rId2"/>
              </a:rPr>
              <a:t>http://www.ulc.manchester.ac.uk/undergraduate/leap/english/</a:t>
            </a:r>
            <a:r>
              <a:rPr lang="en-GB" sz="2000" smtClean="0"/>
              <a:t>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Online English Language Diagnostic Test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000" smtClean="0"/>
          </a:p>
          <a:p>
            <a:r>
              <a:rPr lang="en-GB" sz="2000" smtClean="0"/>
              <a:t>Vocabulary, grammar and writing</a:t>
            </a:r>
          </a:p>
          <a:p>
            <a:r>
              <a:rPr lang="en-GB" sz="2000" smtClean="0"/>
              <a:t>Timed</a:t>
            </a:r>
          </a:p>
          <a:p>
            <a:r>
              <a:rPr lang="en-GB" sz="2000" smtClean="0"/>
              <a:t>Online test – follow the link below to take the test</a:t>
            </a:r>
          </a:p>
          <a:p>
            <a:pPr>
              <a:buFont typeface="Wingdings" pitchFamily="2" charset="2"/>
              <a:buNone/>
            </a:pPr>
            <a:endParaRPr lang="en-GB" sz="2000" smtClean="0"/>
          </a:p>
          <a:p>
            <a:r>
              <a:rPr lang="nn-NO" sz="2000" u="sng" smtClean="0">
                <a:hlinkClick r:id="rId2"/>
              </a:rPr>
              <a:t>http://elpt.ulc.manchester.ac.uk/</a:t>
            </a:r>
            <a:endParaRPr lang="nn-NO" sz="2000" u="sng" smtClean="0"/>
          </a:p>
          <a:p>
            <a:pPr>
              <a:buFont typeface="Wingdings" pitchFamily="2" charset="2"/>
              <a:buNone/>
            </a:pPr>
            <a:endParaRPr lang="en-GB" sz="2000" smtClean="0"/>
          </a:p>
          <a:p>
            <a:r>
              <a:rPr lang="en-GB" sz="2000" smtClean="0"/>
              <a:t>To log on you will need your university username and password</a:t>
            </a:r>
          </a:p>
          <a:p>
            <a:r>
              <a:rPr lang="en-GB" sz="2000" smtClean="0">
                <a:solidFill>
                  <a:srgbClr val="FF0000"/>
                </a:solidFill>
              </a:rPr>
              <a:t>Please read instructions carefully before you start the test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1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60475" y="0"/>
            <a:ext cx="11809413" cy="7324725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0113" y="0"/>
            <a:ext cx="11017251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Results/Registering Interest for Classes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4613" cy="4090988"/>
          </a:xfrm>
        </p:spPr>
        <p:txBody>
          <a:bodyPr/>
          <a:lstStyle/>
          <a:p>
            <a:pPr eaLnBrk="1" hangingPunct="1"/>
            <a:endParaRPr lang="en-GB" sz="2400" smtClean="0"/>
          </a:p>
          <a:p>
            <a:pPr eaLnBrk="1" hangingPunct="1"/>
            <a:r>
              <a:rPr lang="en-GB" sz="2400" smtClean="0"/>
              <a:t>Vocabulary and Grammar results automatically given at the end of the test</a:t>
            </a:r>
          </a:p>
          <a:p>
            <a:pPr eaLnBrk="1" hangingPunct="1"/>
            <a:r>
              <a:rPr lang="en-GB" sz="2400" smtClean="0"/>
              <a:t>Writing test kept by the ULC for reference</a:t>
            </a:r>
          </a:p>
          <a:p>
            <a:pPr eaLnBrk="1" hangingPunct="1"/>
            <a:r>
              <a:rPr lang="en-GB" sz="2400" smtClean="0"/>
              <a:t>At the end of the test, you will be advised on any support you might need and directed to information on classes available and how/when to register interest</a:t>
            </a:r>
            <a:endParaRPr lang="en-GB" sz="1800" smtClean="0">
              <a:hlinkClick r:id="rId2"/>
            </a:endParaRPr>
          </a:p>
          <a:p>
            <a:pPr eaLnBrk="1" hangingPunct="1"/>
            <a:r>
              <a:rPr lang="en-GB" sz="2400" smtClean="0">
                <a:hlinkClick r:id="rId2"/>
              </a:rPr>
              <a:t>http://www.ulc.manchester.ac.uk/english/academicsupport/courses</a:t>
            </a:r>
            <a:r>
              <a:rPr lang="en-GB" sz="2400" u="sng" smtClean="0"/>
              <a:t>/</a:t>
            </a:r>
            <a:endParaRPr lang="en-GB" sz="2400" smtClean="0"/>
          </a:p>
          <a:p>
            <a:pPr algn="ctr" eaLnBrk="1" hangingPunct="1">
              <a:buFont typeface="Wingdings" pitchFamily="2" charset="2"/>
              <a:buNone/>
            </a:pPr>
            <a:endParaRPr lang="en-GB" sz="2000" smtClean="0"/>
          </a:p>
          <a:p>
            <a:pPr eaLnBrk="1" hangingPunct="1">
              <a:buFont typeface="Wingdings" pitchFamily="2" charset="2"/>
              <a:buNone/>
            </a:pPr>
            <a:endParaRPr lang="en-GB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Classes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42354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2400" smtClean="0"/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Academic Writing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Academic Listening and Speaking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Grammar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Pronunciation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400" smtClean="0"/>
          </a:p>
          <a:p>
            <a:pPr eaLnBrk="1" hangingPunct="1">
              <a:lnSpc>
                <a:spcPct val="90000"/>
              </a:lnSpc>
            </a:pPr>
            <a:r>
              <a:rPr lang="en-GB" sz="2400" b="1" smtClean="0"/>
              <a:t>Classes commence week beginning 8</a:t>
            </a:r>
            <a:r>
              <a:rPr lang="en-GB" sz="2400" b="1" baseline="30000" smtClean="0"/>
              <a:t>th</a:t>
            </a:r>
            <a:r>
              <a:rPr lang="en-GB" sz="2400" b="1" smtClean="0"/>
              <a:t> Oct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400" smtClean="0">
              <a:hlinkClick r:id="rId2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400" smtClean="0">
                <a:hlinkClick r:id="rId2"/>
              </a:rPr>
              <a:t>http://www.ulc.manchester.ac.uk/english/academicsupport/courses/</a:t>
            </a:r>
            <a:r>
              <a:rPr lang="en-GB" sz="2400" smtClean="0"/>
              <a:t> </a:t>
            </a:r>
          </a:p>
          <a:p>
            <a:pPr eaLnBrk="1" hangingPunct="1">
              <a:lnSpc>
                <a:spcPct val="90000"/>
              </a:lnSpc>
            </a:pPr>
            <a:endParaRPr lang="en-GB" sz="2400" b="1" baseline="30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400" b="1" baseline="300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Writing Consultation Service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Up to 1,500 words of your writing to be submitted for analysis and feedback (1 hr)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Consultations need to be booked in at least one week in advance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Submit as of today</a:t>
            </a:r>
          </a:p>
          <a:p>
            <a:pPr eaLnBrk="1" hangingPunct="1">
              <a:lnSpc>
                <a:spcPct val="90000"/>
              </a:lnSpc>
            </a:pPr>
            <a:endParaRPr lang="en-GB" sz="2400" smtClean="0"/>
          </a:p>
          <a:p>
            <a:pPr eaLnBrk="1" hangingPunct="1">
              <a:lnSpc>
                <a:spcPct val="90000"/>
              </a:lnSpc>
            </a:pPr>
            <a:r>
              <a:rPr lang="en-GB" sz="2400" smtClean="0">
                <a:hlinkClick r:id="rId2"/>
              </a:rPr>
              <a:t>http://www.ulc.manchester.ac.uk/english/academicsupport/tutorial-service/</a:t>
            </a:r>
            <a:endParaRPr lang="en-GB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1400" smtClean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Academic Phrasebank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755650" y="2420938"/>
            <a:ext cx="7693025" cy="3724275"/>
          </a:xfrm>
        </p:spPr>
        <p:txBody>
          <a:bodyPr/>
          <a:lstStyle/>
          <a:p>
            <a:endParaRPr lang="en-GB" sz="2400" smtClean="0"/>
          </a:p>
          <a:p>
            <a:r>
              <a:rPr lang="en-GB" sz="2400" smtClean="0"/>
              <a:t>A corpus of academic texts from which common phrases/patterns have been extracted</a:t>
            </a:r>
          </a:p>
          <a:p>
            <a:r>
              <a:rPr lang="en-GB" sz="2400" smtClean="0"/>
              <a:t>These phrases can be incorporated into your own work</a:t>
            </a:r>
          </a:p>
          <a:p>
            <a:pPr>
              <a:buFont typeface="Wingdings" pitchFamily="2" charset="2"/>
              <a:buNone/>
            </a:pPr>
            <a:endParaRPr lang="en-GB" sz="2400" smtClean="0"/>
          </a:p>
          <a:p>
            <a:r>
              <a:rPr lang="en-GB" sz="2400" smtClean="0">
                <a:hlinkClick r:id="rId2"/>
              </a:rPr>
              <a:t>http://www.phrasebank.manchester.ac.uk/</a:t>
            </a:r>
            <a:endParaRPr lang="en-GB" sz="2400" smtClean="0"/>
          </a:p>
          <a:p>
            <a:pPr>
              <a:buFont typeface="Wingdings" pitchFamily="2" charset="2"/>
              <a:buNone/>
            </a:pPr>
            <a:endParaRPr lang="en-GB" smtClean="0"/>
          </a:p>
          <a:p>
            <a:endParaRPr lang="en-GB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614</TotalTime>
  <Words>309</Words>
  <Application>Microsoft Office PowerPoint</Application>
  <PresentationFormat>On-screen Show (4:3)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Wingdings</vt:lpstr>
      <vt:lpstr>Calibri</vt:lpstr>
      <vt:lpstr>Times New Roman</vt:lpstr>
      <vt:lpstr>Capsules</vt:lpstr>
      <vt:lpstr>Academic Support Programmes for International Students</vt:lpstr>
      <vt:lpstr>Online English Language Diagnostic Test</vt:lpstr>
      <vt:lpstr>Slide 3</vt:lpstr>
      <vt:lpstr>Slide 4</vt:lpstr>
      <vt:lpstr>Slide 5</vt:lpstr>
      <vt:lpstr>Results/Registering Interest for Classes</vt:lpstr>
      <vt:lpstr>Classes</vt:lpstr>
      <vt:lpstr>Writing Consultation Service</vt:lpstr>
      <vt:lpstr>Academic Phrasebank</vt:lpstr>
      <vt:lpstr>Independent Learning Resources</vt:lpstr>
      <vt:lpstr>Programme-based Support</vt:lpstr>
      <vt:lpstr>Courses for International (Erasmus/Study-abroad) Students</vt:lpstr>
    </vt:vector>
  </TitlesOfParts>
  <Company>Manchester Computing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In-sessional Support for International Students</dc:title>
  <dc:creator>CLIP4 development team</dc:creator>
  <cp:lastModifiedBy>mmnu9js7</cp:lastModifiedBy>
  <cp:revision>29</cp:revision>
  <dcterms:created xsi:type="dcterms:W3CDTF">2008-01-09T11:16:11Z</dcterms:created>
  <dcterms:modified xsi:type="dcterms:W3CDTF">2012-09-05T17:25:34Z</dcterms:modified>
</cp:coreProperties>
</file>