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8"/>
  </p:notesMasterIdLst>
  <p:sldIdLst>
    <p:sldId id="256" r:id="rId2"/>
    <p:sldId id="257" r:id="rId3"/>
    <p:sldId id="258" r:id="rId4"/>
    <p:sldId id="259" r:id="rId5"/>
    <p:sldId id="260" r:id="rId6"/>
    <p:sldId id="261" r:id="rId7"/>
  </p:sldIdLst>
  <p:sldSz cx="12192000" cy="6858000"/>
  <p:notesSz cx="6889750" cy="1001871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7" autoAdjust="0"/>
    <p:restoredTop sz="94705" autoAdjust="0"/>
  </p:normalViewPr>
  <p:slideViewPr>
    <p:cSldViewPr snapToGrid="0">
      <p:cViewPr varScale="1">
        <p:scale>
          <a:sx n="75" d="100"/>
          <a:sy n="75" d="100"/>
        </p:scale>
        <p:origin x="691" y="2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85558" cy="502675"/>
          </a:xfrm>
          <a:prstGeom prst="rect">
            <a:avLst/>
          </a:prstGeom>
        </p:spPr>
        <p:txBody>
          <a:bodyPr vert="horz" lIns="96597" tIns="48299" rIns="96597" bIns="48299" rtlCol="0"/>
          <a:lstStyle>
            <a:lvl1pPr algn="l">
              <a:defRPr sz="1300"/>
            </a:lvl1pPr>
          </a:lstStyle>
          <a:p>
            <a:endParaRPr lang="en-GB" dirty="0"/>
          </a:p>
        </p:txBody>
      </p:sp>
      <p:sp>
        <p:nvSpPr>
          <p:cNvPr id="3" name="Date Placeholder 2"/>
          <p:cNvSpPr>
            <a:spLocks noGrp="1"/>
          </p:cNvSpPr>
          <p:nvPr>
            <p:ph type="dt" idx="1"/>
          </p:nvPr>
        </p:nvSpPr>
        <p:spPr>
          <a:xfrm>
            <a:off x="3902597" y="0"/>
            <a:ext cx="2985558" cy="502675"/>
          </a:xfrm>
          <a:prstGeom prst="rect">
            <a:avLst/>
          </a:prstGeom>
        </p:spPr>
        <p:txBody>
          <a:bodyPr vert="horz" lIns="96597" tIns="48299" rIns="96597" bIns="48299" rtlCol="0"/>
          <a:lstStyle>
            <a:lvl1pPr algn="r">
              <a:defRPr sz="1300"/>
            </a:lvl1pPr>
          </a:lstStyle>
          <a:p>
            <a:fld id="{53EDCE90-FC34-4D23-AE11-CC6E7875CB48}" type="datetimeFigureOut">
              <a:rPr lang="en-GB" smtClean="0"/>
              <a:t>07/12/2020</a:t>
            </a:fld>
            <a:endParaRPr lang="en-GB" dirty="0"/>
          </a:p>
        </p:txBody>
      </p:sp>
      <p:sp>
        <p:nvSpPr>
          <p:cNvPr id="4" name="Slide Image Placeholder 3"/>
          <p:cNvSpPr>
            <a:spLocks noGrp="1" noRot="1" noChangeAspect="1"/>
          </p:cNvSpPr>
          <p:nvPr>
            <p:ph type="sldImg" idx="2"/>
          </p:nvPr>
        </p:nvSpPr>
        <p:spPr>
          <a:xfrm>
            <a:off x="439738" y="1252538"/>
            <a:ext cx="6010275" cy="3381375"/>
          </a:xfrm>
          <a:prstGeom prst="rect">
            <a:avLst/>
          </a:prstGeom>
          <a:noFill/>
          <a:ln w="12700">
            <a:solidFill>
              <a:prstClr val="black"/>
            </a:solidFill>
          </a:ln>
        </p:spPr>
        <p:txBody>
          <a:bodyPr vert="horz" lIns="96597" tIns="48299" rIns="96597" bIns="48299" rtlCol="0" anchor="ctr"/>
          <a:lstStyle/>
          <a:p>
            <a:endParaRPr lang="en-GB" dirty="0"/>
          </a:p>
        </p:txBody>
      </p:sp>
      <p:sp>
        <p:nvSpPr>
          <p:cNvPr id="5" name="Notes Placeholder 4"/>
          <p:cNvSpPr>
            <a:spLocks noGrp="1"/>
          </p:cNvSpPr>
          <p:nvPr>
            <p:ph type="body" sz="quarter" idx="3"/>
          </p:nvPr>
        </p:nvSpPr>
        <p:spPr>
          <a:xfrm>
            <a:off x="688975" y="4821506"/>
            <a:ext cx="5511800" cy="3944868"/>
          </a:xfrm>
          <a:prstGeom prst="rect">
            <a:avLst/>
          </a:prstGeom>
        </p:spPr>
        <p:txBody>
          <a:bodyPr vert="horz" lIns="96597" tIns="48299" rIns="96597" bIns="4829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516039"/>
            <a:ext cx="2985558" cy="502674"/>
          </a:xfrm>
          <a:prstGeom prst="rect">
            <a:avLst/>
          </a:prstGeom>
        </p:spPr>
        <p:txBody>
          <a:bodyPr vert="horz" lIns="96597" tIns="48299" rIns="96597" bIns="48299" rtlCol="0" anchor="b"/>
          <a:lstStyle>
            <a:lvl1pPr algn="l">
              <a:defRPr sz="1300"/>
            </a:lvl1pPr>
          </a:lstStyle>
          <a:p>
            <a:endParaRPr lang="en-GB" dirty="0"/>
          </a:p>
        </p:txBody>
      </p:sp>
      <p:sp>
        <p:nvSpPr>
          <p:cNvPr id="7" name="Slide Number Placeholder 6"/>
          <p:cNvSpPr>
            <a:spLocks noGrp="1"/>
          </p:cNvSpPr>
          <p:nvPr>
            <p:ph type="sldNum" sz="quarter" idx="5"/>
          </p:nvPr>
        </p:nvSpPr>
        <p:spPr>
          <a:xfrm>
            <a:off x="3902597" y="9516039"/>
            <a:ext cx="2985558" cy="502674"/>
          </a:xfrm>
          <a:prstGeom prst="rect">
            <a:avLst/>
          </a:prstGeom>
        </p:spPr>
        <p:txBody>
          <a:bodyPr vert="horz" lIns="96597" tIns="48299" rIns="96597" bIns="48299" rtlCol="0" anchor="b"/>
          <a:lstStyle>
            <a:lvl1pPr algn="r">
              <a:defRPr sz="1300"/>
            </a:lvl1pPr>
          </a:lstStyle>
          <a:p>
            <a:fld id="{51DBF033-5B32-4057-9D12-0CCB3E25F2EA}" type="slidenum">
              <a:rPr lang="en-GB" smtClean="0"/>
              <a:t>‹#›</a:t>
            </a:fld>
            <a:endParaRPr lang="en-GB" dirty="0"/>
          </a:p>
        </p:txBody>
      </p:sp>
    </p:spTree>
    <p:extLst>
      <p:ext uri="{BB962C8B-B14F-4D97-AF65-F5344CB8AC3E}">
        <p14:creationId xmlns:p14="http://schemas.microsoft.com/office/powerpoint/2010/main" val="1068702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51DBF033-5B32-4057-9D12-0CCB3E25F2EA}" type="slidenum">
              <a:rPr lang="en-GB" smtClean="0"/>
              <a:t>1</a:t>
            </a:fld>
            <a:endParaRPr lang="en-GB" dirty="0"/>
          </a:p>
        </p:txBody>
      </p:sp>
    </p:spTree>
    <p:extLst>
      <p:ext uri="{BB962C8B-B14F-4D97-AF65-F5344CB8AC3E}">
        <p14:creationId xmlns:p14="http://schemas.microsoft.com/office/powerpoint/2010/main" val="147979685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51DBF033-5B32-4057-9D12-0CCB3E25F2EA}" type="slidenum">
              <a:rPr lang="en-GB" smtClean="0"/>
              <a:t>5</a:t>
            </a:fld>
            <a:endParaRPr lang="en-GB" dirty="0"/>
          </a:p>
        </p:txBody>
      </p:sp>
    </p:spTree>
    <p:extLst>
      <p:ext uri="{BB962C8B-B14F-4D97-AF65-F5344CB8AC3E}">
        <p14:creationId xmlns:p14="http://schemas.microsoft.com/office/powerpoint/2010/main" val="94911716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7A7C00-17C9-460A-B395-71D525C224C9}"/>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FA4198B0-7679-430E-9DD8-4E016F17D67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3045252B-D20D-4535-A700-B1B2AA485B5B}"/>
              </a:ext>
            </a:extLst>
          </p:cNvPr>
          <p:cNvSpPr>
            <a:spLocks noGrp="1"/>
          </p:cNvSpPr>
          <p:nvPr>
            <p:ph type="dt" sz="half" idx="10"/>
          </p:nvPr>
        </p:nvSpPr>
        <p:spPr/>
        <p:txBody>
          <a:bodyPr/>
          <a:lstStyle/>
          <a:p>
            <a:fld id="{27B4E4D8-4FC8-4545-9380-D64944145BA7}" type="datetimeFigureOut">
              <a:rPr lang="en-GB" smtClean="0"/>
              <a:t>07/12/2020</a:t>
            </a:fld>
            <a:endParaRPr lang="en-GB" dirty="0"/>
          </a:p>
        </p:txBody>
      </p:sp>
      <p:sp>
        <p:nvSpPr>
          <p:cNvPr id="5" name="Footer Placeholder 4">
            <a:extLst>
              <a:ext uri="{FF2B5EF4-FFF2-40B4-BE49-F238E27FC236}">
                <a16:creationId xmlns:a16="http://schemas.microsoft.com/office/drawing/2014/main" id="{669C84E2-5274-498F-8C17-47659CADA952}"/>
              </a:ext>
            </a:extLst>
          </p:cNvPr>
          <p:cNvSpPr>
            <a:spLocks noGrp="1"/>
          </p:cNvSpPr>
          <p:nvPr>
            <p:ph type="ftr" sz="quarter" idx="11"/>
          </p:nvPr>
        </p:nvSpPr>
        <p:spPr/>
        <p:txBody>
          <a:bodyPr/>
          <a:lstStyle/>
          <a:p>
            <a:endParaRPr lang="en-GB" dirty="0"/>
          </a:p>
        </p:txBody>
      </p:sp>
      <p:sp>
        <p:nvSpPr>
          <p:cNvPr id="6" name="Slide Number Placeholder 5">
            <a:extLst>
              <a:ext uri="{FF2B5EF4-FFF2-40B4-BE49-F238E27FC236}">
                <a16:creationId xmlns:a16="http://schemas.microsoft.com/office/drawing/2014/main" id="{6A4E6DD2-0B5B-46DA-BCA0-AC4E3C827070}"/>
              </a:ext>
            </a:extLst>
          </p:cNvPr>
          <p:cNvSpPr>
            <a:spLocks noGrp="1"/>
          </p:cNvSpPr>
          <p:nvPr>
            <p:ph type="sldNum" sz="quarter" idx="12"/>
          </p:nvPr>
        </p:nvSpPr>
        <p:spPr/>
        <p:txBody>
          <a:bodyPr/>
          <a:lstStyle/>
          <a:p>
            <a:fld id="{F0E788ED-F410-4F4D-9BA0-E48D092BA24A}" type="slidenum">
              <a:rPr lang="en-GB" smtClean="0"/>
              <a:t>‹#›</a:t>
            </a:fld>
            <a:endParaRPr lang="en-GB" dirty="0"/>
          </a:p>
        </p:txBody>
      </p:sp>
    </p:spTree>
    <p:extLst>
      <p:ext uri="{BB962C8B-B14F-4D97-AF65-F5344CB8AC3E}">
        <p14:creationId xmlns:p14="http://schemas.microsoft.com/office/powerpoint/2010/main" val="88172467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169632-31AB-4E95-9F08-0B3F4C5B0DDA}"/>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CC3CA4DB-221F-41DE-BB91-C2E83FEBBAC2}"/>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7869223D-4CC9-4014-8643-ECA24ABD94AE}"/>
              </a:ext>
            </a:extLst>
          </p:cNvPr>
          <p:cNvSpPr>
            <a:spLocks noGrp="1"/>
          </p:cNvSpPr>
          <p:nvPr>
            <p:ph type="dt" sz="half" idx="10"/>
          </p:nvPr>
        </p:nvSpPr>
        <p:spPr/>
        <p:txBody>
          <a:bodyPr/>
          <a:lstStyle/>
          <a:p>
            <a:fld id="{27B4E4D8-4FC8-4545-9380-D64944145BA7}" type="datetimeFigureOut">
              <a:rPr lang="en-GB" smtClean="0"/>
              <a:t>07/12/2020</a:t>
            </a:fld>
            <a:endParaRPr lang="en-GB" dirty="0"/>
          </a:p>
        </p:txBody>
      </p:sp>
      <p:sp>
        <p:nvSpPr>
          <p:cNvPr id="5" name="Footer Placeholder 4">
            <a:extLst>
              <a:ext uri="{FF2B5EF4-FFF2-40B4-BE49-F238E27FC236}">
                <a16:creationId xmlns:a16="http://schemas.microsoft.com/office/drawing/2014/main" id="{EC072D2D-2EAE-4BAD-88F9-34474E435722}"/>
              </a:ext>
            </a:extLst>
          </p:cNvPr>
          <p:cNvSpPr>
            <a:spLocks noGrp="1"/>
          </p:cNvSpPr>
          <p:nvPr>
            <p:ph type="ftr" sz="quarter" idx="11"/>
          </p:nvPr>
        </p:nvSpPr>
        <p:spPr/>
        <p:txBody>
          <a:bodyPr/>
          <a:lstStyle/>
          <a:p>
            <a:endParaRPr lang="en-GB" dirty="0"/>
          </a:p>
        </p:txBody>
      </p:sp>
      <p:sp>
        <p:nvSpPr>
          <p:cNvPr id="6" name="Slide Number Placeholder 5">
            <a:extLst>
              <a:ext uri="{FF2B5EF4-FFF2-40B4-BE49-F238E27FC236}">
                <a16:creationId xmlns:a16="http://schemas.microsoft.com/office/drawing/2014/main" id="{8D2A0F32-FB2E-47C2-8191-CE97ECB5FF5F}"/>
              </a:ext>
            </a:extLst>
          </p:cNvPr>
          <p:cNvSpPr>
            <a:spLocks noGrp="1"/>
          </p:cNvSpPr>
          <p:nvPr>
            <p:ph type="sldNum" sz="quarter" idx="12"/>
          </p:nvPr>
        </p:nvSpPr>
        <p:spPr/>
        <p:txBody>
          <a:bodyPr/>
          <a:lstStyle/>
          <a:p>
            <a:fld id="{F0E788ED-F410-4F4D-9BA0-E48D092BA24A}" type="slidenum">
              <a:rPr lang="en-GB" smtClean="0"/>
              <a:t>‹#›</a:t>
            </a:fld>
            <a:endParaRPr lang="en-GB" dirty="0"/>
          </a:p>
        </p:txBody>
      </p:sp>
    </p:spTree>
    <p:extLst>
      <p:ext uri="{BB962C8B-B14F-4D97-AF65-F5344CB8AC3E}">
        <p14:creationId xmlns:p14="http://schemas.microsoft.com/office/powerpoint/2010/main" val="9221009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B20F6B9-587A-4F76-9F81-1338A633B1FC}"/>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BBAB87A8-F854-4E22-A8FA-C8F4BB181CEA}"/>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B6ACA306-83C6-4BD8-B85C-26BA663B024A}"/>
              </a:ext>
            </a:extLst>
          </p:cNvPr>
          <p:cNvSpPr>
            <a:spLocks noGrp="1"/>
          </p:cNvSpPr>
          <p:nvPr>
            <p:ph type="dt" sz="half" idx="10"/>
          </p:nvPr>
        </p:nvSpPr>
        <p:spPr/>
        <p:txBody>
          <a:bodyPr/>
          <a:lstStyle/>
          <a:p>
            <a:fld id="{27B4E4D8-4FC8-4545-9380-D64944145BA7}" type="datetimeFigureOut">
              <a:rPr lang="en-GB" smtClean="0"/>
              <a:t>07/12/2020</a:t>
            </a:fld>
            <a:endParaRPr lang="en-GB" dirty="0"/>
          </a:p>
        </p:txBody>
      </p:sp>
      <p:sp>
        <p:nvSpPr>
          <p:cNvPr id="5" name="Footer Placeholder 4">
            <a:extLst>
              <a:ext uri="{FF2B5EF4-FFF2-40B4-BE49-F238E27FC236}">
                <a16:creationId xmlns:a16="http://schemas.microsoft.com/office/drawing/2014/main" id="{C5C74059-043A-4F8E-837F-898AA6FF97E2}"/>
              </a:ext>
            </a:extLst>
          </p:cNvPr>
          <p:cNvSpPr>
            <a:spLocks noGrp="1"/>
          </p:cNvSpPr>
          <p:nvPr>
            <p:ph type="ftr" sz="quarter" idx="11"/>
          </p:nvPr>
        </p:nvSpPr>
        <p:spPr/>
        <p:txBody>
          <a:bodyPr/>
          <a:lstStyle/>
          <a:p>
            <a:endParaRPr lang="en-GB" dirty="0"/>
          </a:p>
        </p:txBody>
      </p:sp>
      <p:sp>
        <p:nvSpPr>
          <p:cNvPr id="6" name="Slide Number Placeholder 5">
            <a:extLst>
              <a:ext uri="{FF2B5EF4-FFF2-40B4-BE49-F238E27FC236}">
                <a16:creationId xmlns:a16="http://schemas.microsoft.com/office/drawing/2014/main" id="{0A84DE4D-7971-4054-A56C-F0397DFFB15C}"/>
              </a:ext>
            </a:extLst>
          </p:cNvPr>
          <p:cNvSpPr>
            <a:spLocks noGrp="1"/>
          </p:cNvSpPr>
          <p:nvPr>
            <p:ph type="sldNum" sz="quarter" idx="12"/>
          </p:nvPr>
        </p:nvSpPr>
        <p:spPr/>
        <p:txBody>
          <a:bodyPr/>
          <a:lstStyle/>
          <a:p>
            <a:fld id="{F0E788ED-F410-4F4D-9BA0-E48D092BA24A}" type="slidenum">
              <a:rPr lang="en-GB" smtClean="0"/>
              <a:t>‹#›</a:t>
            </a:fld>
            <a:endParaRPr lang="en-GB" dirty="0"/>
          </a:p>
        </p:txBody>
      </p:sp>
    </p:spTree>
    <p:extLst>
      <p:ext uri="{BB962C8B-B14F-4D97-AF65-F5344CB8AC3E}">
        <p14:creationId xmlns:p14="http://schemas.microsoft.com/office/powerpoint/2010/main" val="19055536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B4ED65-141E-4EC5-9823-6A9028B9CF31}"/>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B60014BF-D2E8-48D6-8415-25E6AD668FEE}"/>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039424CC-C899-406B-973C-11711FE03630}"/>
              </a:ext>
            </a:extLst>
          </p:cNvPr>
          <p:cNvSpPr>
            <a:spLocks noGrp="1"/>
          </p:cNvSpPr>
          <p:nvPr>
            <p:ph type="dt" sz="half" idx="10"/>
          </p:nvPr>
        </p:nvSpPr>
        <p:spPr/>
        <p:txBody>
          <a:bodyPr/>
          <a:lstStyle/>
          <a:p>
            <a:fld id="{27B4E4D8-4FC8-4545-9380-D64944145BA7}" type="datetimeFigureOut">
              <a:rPr lang="en-GB" smtClean="0"/>
              <a:t>07/12/2020</a:t>
            </a:fld>
            <a:endParaRPr lang="en-GB" dirty="0"/>
          </a:p>
        </p:txBody>
      </p:sp>
      <p:sp>
        <p:nvSpPr>
          <p:cNvPr id="5" name="Footer Placeholder 4">
            <a:extLst>
              <a:ext uri="{FF2B5EF4-FFF2-40B4-BE49-F238E27FC236}">
                <a16:creationId xmlns:a16="http://schemas.microsoft.com/office/drawing/2014/main" id="{5331021A-6905-45FC-87F5-400E640D5597}"/>
              </a:ext>
            </a:extLst>
          </p:cNvPr>
          <p:cNvSpPr>
            <a:spLocks noGrp="1"/>
          </p:cNvSpPr>
          <p:nvPr>
            <p:ph type="ftr" sz="quarter" idx="11"/>
          </p:nvPr>
        </p:nvSpPr>
        <p:spPr/>
        <p:txBody>
          <a:bodyPr/>
          <a:lstStyle/>
          <a:p>
            <a:endParaRPr lang="en-GB" dirty="0"/>
          </a:p>
        </p:txBody>
      </p:sp>
      <p:sp>
        <p:nvSpPr>
          <p:cNvPr id="6" name="Slide Number Placeholder 5">
            <a:extLst>
              <a:ext uri="{FF2B5EF4-FFF2-40B4-BE49-F238E27FC236}">
                <a16:creationId xmlns:a16="http://schemas.microsoft.com/office/drawing/2014/main" id="{E08C462E-267B-4BAC-8FA8-C1D5BCBB7926}"/>
              </a:ext>
            </a:extLst>
          </p:cNvPr>
          <p:cNvSpPr>
            <a:spLocks noGrp="1"/>
          </p:cNvSpPr>
          <p:nvPr>
            <p:ph type="sldNum" sz="quarter" idx="12"/>
          </p:nvPr>
        </p:nvSpPr>
        <p:spPr/>
        <p:txBody>
          <a:bodyPr/>
          <a:lstStyle/>
          <a:p>
            <a:fld id="{F0E788ED-F410-4F4D-9BA0-E48D092BA24A}" type="slidenum">
              <a:rPr lang="en-GB" smtClean="0"/>
              <a:t>‹#›</a:t>
            </a:fld>
            <a:endParaRPr lang="en-GB" dirty="0"/>
          </a:p>
        </p:txBody>
      </p:sp>
    </p:spTree>
    <p:extLst>
      <p:ext uri="{BB962C8B-B14F-4D97-AF65-F5344CB8AC3E}">
        <p14:creationId xmlns:p14="http://schemas.microsoft.com/office/powerpoint/2010/main" val="2022401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D455FB-38D1-4E01-9AAD-36EAAFB49FBE}"/>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2175DD7D-3E36-4E81-842C-ABB60076DFD8}"/>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79ED2889-C546-42DF-90D4-08738CAA5656}"/>
              </a:ext>
            </a:extLst>
          </p:cNvPr>
          <p:cNvSpPr>
            <a:spLocks noGrp="1"/>
          </p:cNvSpPr>
          <p:nvPr>
            <p:ph type="dt" sz="half" idx="10"/>
          </p:nvPr>
        </p:nvSpPr>
        <p:spPr/>
        <p:txBody>
          <a:bodyPr/>
          <a:lstStyle/>
          <a:p>
            <a:fld id="{27B4E4D8-4FC8-4545-9380-D64944145BA7}" type="datetimeFigureOut">
              <a:rPr lang="en-GB" smtClean="0"/>
              <a:t>07/12/2020</a:t>
            </a:fld>
            <a:endParaRPr lang="en-GB" dirty="0"/>
          </a:p>
        </p:txBody>
      </p:sp>
      <p:sp>
        <p:nvSpPr>
          <p:cNvPr id="5" name="Footer Placeholder 4">
            <a:extLst>
              <a:ext uri="{FF2B5EF4-FFF2-40B4-BE49-F238E27FC236}">
                <a16:creationId xmlns:a16="http://schemas.microsoft.com/office/drawing/2014/main" id="{C1102503-BB2C-4196-85D7-04D2F1634CD4}"/>
              </a:ext>
            </a:extLst>
          </p:cNvPr>
          <p:cNvSpPr>
            <a:spLocks noGrp="1"/>
          </p:cNvSpPr>
          <p:nvPr>
            <p:ph type="ftr" sz="quarter" idx="11"/>
          </p:nvPr>
        </p:nvSpPr>
        <p:spPr/>
        <p:txBody>
          <a:bodyPr/>
          <a:lstStyle/>
          <a:p>
            <a:endParaRPr lang="en-GB" dirty="0"/>
          </a:p>
        </p:txBody>
      </p:sp>
      <p:sp>
        <p:nvSpPr>
          <p:cNvPr id="6" name="Slide Number Placeholder 5">
            <a:extLst>
              <a:ext uri="{FF2B5EF4-FFF2-40B4-BE49-F238E27FC236}">
                <a16:creationId xmlns:a16="http://schemas.microsoft.com/office/drawing/2014/main" id="{ADEDC1DA-F453-4E7D-A53A-27E4388E72A5}"/>
              </a:ext>
            </a:extLst>
          </p:cNvPr>
          <p:cNvSpPr>
            <a:spLocks noGrp="1"/>
          </p:cNvSpPr>
          <p:nvPr>
            <p:ph type="sldNum" sz="quarter" idx="12"/>
          </p:nvPr>
        </p:nvSpPr>
        <p:spPr/>
        <p:txBody>
          <a:bodyPr/>
          <a:lstStyle/>
          <a:p>
            <a:fld id="{F0E788ED-F410-4F4D-9BA0-E48D092BA24A}" type="slidenum">
              <a:rPr lang="en-GB" smtClean="0"/>
              <a:t>‹#›</a:t>
            </a:fld>
            <a:endParaRPr lang="en-GB" dirty="0"/>
          </a:p>
        </p:txBody>
      </p:sp>
    </p:spTree>
    <p:extLst>
      <p:ext uri="{BB962C8B-B14F-4D97-AF65-F5344CB8AC3E}">
        <p14:creationId xmlns:p14="http://schemas.microsoft.com/office/powerpoint/2010/main" val="343076278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EFB8E3-BFBF-4F30-99F6-B8B95B97790A}"/>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8D161470-6DAC-4A0E-8C54-FA085B1AB2BC}"/>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CC7E82A2-72D2-41E5-9276-8DAAD0B4ABBE}"/>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6F9DFD47-F45F-45DC-B444-333CBF1B18B2}"/>
              </a:ext>
            </a:extLst>
          </p:cNvPr>
          <p:cNvSpPr>
            <a:spLocks noGrp="1"/>
          </p:cNvSpPr>
          <p:nvPr>
            <p:ph type="dt" sz="half" idx="10"/>
          </p:nvPr>
        </p:nvSpPr>
        <p:spPr/>
        <p:txBody>
          <a:bodyPr/>
          <a:lstStyle/>
          <a:p>
            <a:fld id="{27B4E4D8-4FC8-4545-9380-D64944145BA7}" type="datetimeFigureOut">
              <a:rPr lang="en-GB" smtClean="0"/>
              <a:t>07/12/2020</a:t>
            </a:fld>
            <a:endParaRPr lang="en-GB" dirty="0"/>
          </a:p>
        </p:txBody>
      </p:sp>
      <p:sp>
        <p:nvSpPr>
          <p:cNvPr id="6" name="Footer Placeholder 5">
            <a:extLst>
              <a:ext uri="{FF2B5EF4-FFF2-40B4-BE49-F238E27FC236}">
                <a16:creationId xmlns:a16="http://schemas.microsoft.com/office/drawing/2014/main" id="{AB7430DD-C1E4-46D7-9704-ACC35819E653}"/>
              </a:ext>
            </a:extLst>
          </p:cNvPr>
          <p:cNvSpPr>
            <a:spLocks noGrp="1"/>
          </p:cNvSpPr>
          <p:nvPr>
            <p:ph type="ftr" sz="quarter" idx="11"/>
          </p:nvPr>
        </p:nvSpPr>
        <p:spPr/>
        <p:txBody>
          <a:bodyPr/>
          <a:lstStyle/>
          <a:p>
            <a:endParaRPr lang="en-GB" dirty="0"/>
          </a:p>
        </p:txBody>
      </p:sp>
      <p:sp>
        <p:nvSpPr>
          <p:cNvPr id="7" name="Slide Number Placeholder 6">
            <a:extLst>
              <a:ext uri="{FF2B5EF4-FFF2-40B4-BE49-F238E27FC236}">
                <a16:creationId xmlns:a16="http://schemas.microsoft.com/office/drawing/2014/main" id="{9F3D21A8-1FB1-47E9-B6D0-4FD051D6B3E3}"/>
              </a:ext>
            </a:extLst>
          </p:cNvPr>
          <p:cNvSpPr>
            <a:spLocks noGrp="1"/>
          </p:cNvSpPr>
          <p:nvPr>
            <p:ph type="sldNum" sz="quarter" idx="12"/>
          </p:nvPr>
        </p:nvSpPr>
        <p:spPr/>
        <p:txBody>
          <a:bodyPr/>
          <a:lstStyle/>
          <a:p>
            <a:fld id="{F0E788ED-F410-4F4D-9BA0-E48D092BA24A}" type="slidenum">
              <a:rPr lang="en-GB" smtClean="0"/>
              <a:t>‹#›</a:t>
            </a:fld>
            <a:endParaRPr lang="en-GB" dirty="0"/>
          </a:p>
        </p:txBody>
      </p:sp>
    </p:spTree>
    <p:extLst>
      <p:ext uri="{BB962C8B-B14F-4D97-AF65-F5344CB8AC3E}">
        <p14:creationId xmlns:p14="http://schemas.microsoft.com/office/powerpoint/2010/main" val="162300715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2C5C5C-AB94-4891-B100-033599E5122A}"/>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AC9C4FCF-F352-48D4-9A60-622408D06ED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AF7F4A45-C425-41A4-AA3A-5ED0E7624EB2}"/>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A3067CE8-BF5E-4FE2-B357-1F3F735D6F6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8725FC48-B96E-4C8B-894B-EA1ADE49CD44}"/>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49857890-28B2-4B3F-9BC8-FF2EE8633B66}"/>
              </a:ext>
            </a:extLst>
          </p:cNvPr>
          <p:cNvSpPr>
            <a:spLocks noGrp="1"/>
          </p:cNvSpPr>
          <p:nvPr>
            <p:ph type="dt" sz="half" idx="10"/>
          </p:nvPr>
        </p:nvSpPr>
        <p:spPr/>
        <p:txBody>
          <a:bodyPr/>
          <a:lstStyle/>
          <a:p>
            <a:fld id="{27B4E4D8-4FC8-4545-9380-D64944145BA7}" type="datetimeFigureOut">
              <a:rPr lang="en-GB" smtClean="0"/>
              <a:t>07/12/2020</a:t>
            </a:fld>
            <a:endParaRPr lang="en-GB" dirty="0"/>
          </a:p>
        </p:txBody>
      </p:sp>
      <p:sp>
        <p:nvSpPr>
          <p:cNvPr id="8" name="Footer Placeholder 7">
            <a:extLst>
              <a:ext uri="{FF2B5EF4-FFF2-40B4-BE49-F238E27FC236}">
                <a16:creationId xmlns:a16="http://schemas.microsoft.com/office/drawing/2014/main" id="{9B997971-C545-49E7-95D5-5B15636DC272}"/>
              </a:ext>
            </a:extLst>
          </p:cNvPr>
          <p:cNvSpPr>
            <a:spLocks noGrp="1"/>
          </p:cNvSpPr>
          <p:nvPr>
            <p:ph type="ftr" sz="quarter" idx="11"/>
          </p:nvPr>
        </p:nvSpPr>
        <p:spPr/>
        <p:txBody>
          <a:bodyPr/>
          <a:lstStyle/>
          <a:p>
            <a:endParaRPr lang="en-GB" dirty="0"/>
          </a:p>
        </p:txBody>
      </p:sp>
      <p:sp>
        <p:nvSpPr>
          <p:cNvPr id="9" name="Slide Number Placeholder 8">
            <a:extLst>
              <a:ext uri="{FF2B5EF4-FFF2-40B4-BE49-F238E27FC236}">
                <a16:creationId xmlns:a16="http://schemas.microsoft.com/office/drawing/2014/main" id="{CE94B840-F703-4878-80D8-E4E94F93CEFA}"/>
              </a:ext>
            </a:extLst>
          </p:cNvPr>
          <p:cNvSpPr>
            <a:spLocks noGrp="1"/>
          </p:cNvSpPr>
          <p:nvPr>
            <p:ph type="sldNum" sz="quarter" idx="12"/>
          </p:nvPr>
        </p:nvSpPr>
        <p:spPr/>
        <p:txBody>
          <a:bodyPr/>
          <a:lstStyle/>
          <a:p>
            <a:fld id="{F0E788ED-F410-4F4D-9BA0-E48D092BA24A}" type="slidenum">
              <a:rPr lang="en-GB" smtClean="0"/>
              <a:t>‹#›</a:t>
            </a:fld>
            <a:endParaRPr lang="en-GB" dirty="0"/>
          </a:p>
        </p:txBody>
      </p:sp>
    </p:spTree>
    <p:extLst>
      <p:ext uri="{BB962C8B-B14F-4D97-AF65-F5344CB8AC3E}">
        <p14:creationId xmlns:p14="http://schemas.microsoft.com/office/powerpoint/2010/main" val="58413624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AE5D66-81BD-47FA-85BE-670D33D54636}"/>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06C31507-290D-4FDC-80D9-B64589BFB626}"/>
              </a:ext>
            </a:extLst>
          </p:cNvPr>
          <p:cNvSpPr>
            <a:spLocks noGrp="1"/>
          </p:cNvSpPr>
          <p:nvPr>
            <p:ph type="dt" sz="half" idx="10"/>
          </p:nvPr>
        </p:nvSpPr>
        <p:spPr/>
        <p:txBody>
          <a:bodyPr/>
          <a:lstStyle/>
          <a:p>
            <a:fld id="{27B4E4D8-4FC8-4545-9380-D64944145BA7}" type="datetimeFigureOut">
              <a:rPr lang="en-GB" smtClean="0"/>
              <a:t>07/12/2020</a:t>
            </a:fld>
            <a:endParaRPr lang="en-GB" dirty="0"/>
          </a:p>
        </p:txBody>
      </p:sp>
      <p:sp>
        <p:nvSpPr>
          <p:cNvPr id="4" name="Footer Placeholder 3">
            <a:extLst>
              <a:ext uri="{FF2B5EF4-FFF2-40B4-BE49-F238E27FC236}">
                <a16:creationId xmlns:a16="http://schemas.microsoft.com/office/drawing/2014/main" id="{E1701257-4C7A-4F7C-8145-BBEE6A2BA7DD}"/>
              </a:ext>
            </a:extLst>
          </p:cNvPr>
          <p:cNvSpPr>
            <a:spLocks noGrp="1"/>
          </p:cNvSpPr>
          <p:nvPr>
            <p:ph type="ftr" sz="quarter" idx="11"/>
          </p:nvPr>
        </p:nvSpPr>
        <p:spPr/>
        <p:txBody>
          <a:bodyPr/>
          <a:lstStyle/>
          <a:p>
            <a:endParaRPr lang="en-GB" dirty="0"/>
          </a:p>
        </p:txBody>
      </p:sp>
      <p:sp>
        <p:nvSpPr>
          <p:cNvPr id="5" name="Slide Number Placeholder 4">
            <a:extLst>
              <a:ext uri="{FF2B5EF4-FFF2-40B4-BE49-F238E27FC236}">
                <a16:creationId xmlns:a16="http://schemas.microsoft.com/office/drawing/2014/main" id="{32650C5A-E5EF-4695-9B9C-89C389FC04EF}"/>
              </a:ext>
            </a:extLst>
          </p:cNvPr>
          <p:cNvSpPr>
            <a:spLocks noGrp="1"/>
          </p:cNvSpPr>
          <p:nvPr>
            <p:ph type="sldNum" sz="quarter" idx="12"/>
          </p:nvPr>
        </p:nvSpPr>
        <p:spPr/>
        <p:txBody>
          <a:bodyPr/>
          <a:lstStyle/>
          <a:p>
            <a:fld id="{F0E788ED-F410-4F4D-9BA0-E48D092BA24A}" type="slidenum">
              <a:rPr lang="en-GB" smtClean="0"/>
              <a:t>‹#›</a:t>
            </a:fld>
            <a:endParaRPr lang="en-GB" dirty="0"/>
          </a:p>
        </p:txBody>
      </p:sp>
    </p:spTree>
    <p:extLst>
      <p:ext uri="{BB962C8B-B14F-4D97-AF65-F5344CB8AC3E}">
        <p14:creationId xmlns:p14="http://schemas.microsoft.com/office/powerpoint/2010/main" val="191309396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B337A57-5C89-43EF-BA2A-48DE4655F21C}"/>
              </a:ext>
            </a:extLst>
          </p:cNvPr>
          <p:cNvSpPr>
            <a:spLocks noGrp="1"/>
          </p:cNvSpPr>
          <p:nvPr>
            <p:ph type="dt" sz="half" idx="10"/>
          </p:nvPr>
        </p:nvSpPr>
        <p:spPr/>
        <p:txBody>
          <a:bodyPr/>
          <a:lstStyle/>
          <a:p>
            <a:fld id="{27B4E4D8-4FC8-4545-9380-D64944145BA7}" type="datetimeFigureOut">
              <a:rPr lang="en-GB" smtClean="0"/>
              <a:t>07/12/2020</a:t>
            </a:fld>
            <a:endParaRPr lang="en-GB" dirty="0"/>
          </a:p>
        </p:txBody>
      </p:sp>
      <p:sp>
        <p:nvSpPr>
          <p:cNvPr id="3" name="Footer Placeholder 2">
            <a:extLst>
              <a:ext uri="{FF2B5EF4-FFF2-40B4-BE49-F238E27FC236}">
                <a16:creationId xmlns:a16="http://schemas.microsoft.com/office/drawing/2014/main" id="{B259DA83-7DC1-4188-9724-B9FA727F2679}"/>
              </a:ext>
            </a:extLst>
          </p:cNvPr>
          <p:cNvSpPr>
            <a:spLocks noGrp="1"/>
          </p:cNvSpPr>
          <p:nvPr>
            <p:ph type="ftr" sz="quarter" idx="11"/>
          </p:nvPr>
        </p:nvSpPr>
        <p:spPr/>
        <p:txBody>
          <a:bodyPr/>
          <a:lstStyle/>
          <a:p>
            <a:endParaRPr lang="en-GB" dirty="0"/>
          </a:p>
        </p:txBody>
      </p:sp>
      <p:sp>
        <p:nvSpPr>
          <p:cNvPr id="4" name="Slide Number Placeholder 3">
            <a:extLst>
              <a:ext uri="{FF2B5EF4-FFF2-40B4-BE49-F238E27FC236}">
                <a16:creationId xmlns:a16="http://schemas.microsoft.com/office/drawing/2014/main" id="{1472D636-3DFC-4E28-858F-767A8C2C8EBB}"/>
              </a:ext>
            </a:extLst>
          </p:cNvPr>
          <p:cNvSpPr>
            <a:spLocks noGrp="1"/>
          </p:cNvSpPr>
          <p:nvPr>
            <p:ph type="sldNum" sz="quarter" idx="12"/>
          </p:nvPr>
        </p:nvSpPr>
        <p:spPr/>
        <p:txBody>
          <a:bodyPr/>
          <a:lstStyle/>
          <a:p>
            <a:fld id="{F0E788ED-F410-4F4D-9BA0-E48D092BA24A}" type="slidenum">
              <a:rPr lang="en-GB" smtClean="0"/>
              <a:t>‹#›</a:t>
            </a:fld>
            <a:endParaRPr lang="en-GB" dirty="0"/>
          </a:p>
        </p:txBody>
      </p:sp>
    </p:spTree>
    <p:extLst>
      <p:ext uri="{BB962C8B-B14F-4D97-AF65-F5344CB8AC3E}">
        <p14:creationId xmlns:p14="http://schemas.microsoft.com/office/powerpoint/2010/main" val="402042613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8DCE22-26F8-4126-AEFA-31E788C20B2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83AB4558-62B1-49A1-9945-2998E3D0686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55C3E498-23BD-48CB-AA62-8469FABC2BA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FD56694-22F7-4B5E-8AB0-CF90F064A319}"/>
              </a:ext>
            </a:extLst>
          </p:cNvPr>
          <p:cNvSpPr>
            <a:spLocks noGrp="1"/>
          </p:cNvSpPr>
          <p:nvPr>
            <p:ph type="dt" sz="half" idx="10"/>
          </p:nvPr>
        </p:nvSpPr>
        <p:spPr/>
        <p:txBody>
          <a:bodyPr/>
          <a:lstStyle/>
          <a:p>
            <a:fld id="{27B4E4D8-4FC8-4545-9380-D64944145BA7}" type="datetimeFigureOut">
              <a:rPr lang="en-GB" smtClean="0"/>
              <a:t>07/12/2020</a:t>
            </a:fld>
            <a:endParaRPr lang="en-GB" dirty="0"/>
          </a:p>
        </p:txBody>
      </p:sp>
      <p:sp>
        <p:nvSpPr>
          <p:cNvPr id="6" name="Footer Placeholder 5">
            <a:extLst>
              <a:ext uri="{FF2B5EF4-FFF2-40B4-BE49-F238E27FC236}">
                <a16:creationId xmlns:a16="http://schemas.microsoft.com/office/drawing/2014/main" id="{DE0BE19A-B261-46A9-9DD2-057F20A681DF}"/>
              </a:ext>
            </a:extLst>
          </p:cNvPr>
          <p:cNvSpPr>
            <a:spLocks noGrp="1"/>
          </p:cNvSpPr>
          <p:nvPr>
            <p:ph type="ftr" sz="quarter" idx="11"/>
          </p:nvPr>
        </p:nvSpPr>
        <p:spPr/>
        <p:txBody>
          <a:bodyPr/>
          <a:lstStyle/>
          <a:p>
            <a:endParaRPr lang="en-GB" dirty="0"/>
          </a:p>
        </p:txBody>
      </p:sp>
      <p:sp>
        <p:nvSpPr>
          <p:cNvPr id="7" name="Slide Number Placeholder 6">
            <a:extLst>
              <a:ext uri="{FF2B5EF4-FFF2-40B4-BE49-F238E27FC236}">
                <a16:creationId xmlns:a16="http://schemas.microsoft.com/office/drawing/2014/main" id="{D56B552E-35E2-44C9-BE09-0CADF4D37395}"/>
              </a:ext>
            </a:extLst>
          </p:cNvPr>
          <p:cNvSpPr>
            <a:spLocks noGrp="1"/>
          </p:cNvSpPr>
          <p:nvPr>
            <p:ph type="sldNum" sz="quarter" idx="12"/>
          </p:nvPr>
        </p:nvSpPr>
        <p:spPr/>
        <p:txBody>
          <a:bodyPr/>
          <a:lstStyle/>
          <a:p>
            <a:fld id="{F0E788ED-F410-4F4D-9BA0-E48D092BA24A}" type="slidenum">
              <a:rPr lang="en-GB" smtClean="0"/>
              <a:t>‹#›</a:t>
            </a:fld>
            <a:endParaRPr lang="en-GB" dirty="0"/>
          </a:p>
        </p:txBody>
      </p:sp>
    </p:spTree>
    <p:extLst>
      <p:ext uri="{BB962C8B-B14F-4D97-AF65-F5344CB8AC3E}">
        <p14:creationId xmlns:p14="http://schemas.microsoft.com/office/powerpoint/2010/main" val="54026827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D2FB3F-8E2B-4A9A-81B2-ECFF5DED59B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F59A4624-4B59-4F67-9663-5A1EAC85942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dirty="0"/>
          </a:p>
        </p:txBody>
      </p:sp>
      <p:sp>
        <p:nvSpPr>
          <p:cNvPr id="4" name="Text Placeholder 3">
            <a:extLst>
              <a:ext uri="{FF2B5EF4-FFF2-40B4-BE49-F238E27FC236}">
                <a16:creationId xmlns:a16="http://schemas.microsoft.com/office/drawing/2014/main" id="{11B0FD29-C712-4C79-B468-A343FB1B5A6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E295115-F67B-498B-947F-2F7507F55999}"/>
              </a:ext>
            </a:extLst>
          </p:cNvPr>
          <p:cNvSpPr>
            <a:spLocks noGrp="1"/>
          </p:cNvSpPr>
          <p:nvPr>
            <p:ph type="dt" sz="half" idx="10"/>
          </p:nvPr>
        </p:nvSpPr>
        <p:spPr/>
        <p:txBody>
          <a:bodyPr/>
          <a:lstStyle/>
          <a:p>
            <a:fld id="{27B4E4D8-4FC8-4545-9380-D64944145BA7}" type="datetimeFigureOut">
              <a:rPr lang="en-GB" smtClean="0"/>
              <a:t>07/12/2020</a:t>
            </a:fld>
            <a:endParaRPr lang="en-GB" dirty="0"/>
          </a:p>
        </p:txBody>
      </p:sp>
      <p:sp>
        <p:nvSpPr>
          <p:cNvPr id="6" name="Footer Placeholder 5">
            <a:extLst>
              <a:ext uri="{FF2B5EF4-FFF2-40B4-BE49-F238E27FC236}">
                <a16:creationId xmlns:a16="http://schemas.microsoft.com/office/drawing/2014/main" id="{A800EC49-F872-4A5F-A346-1BBCBEEDC11B}"/>
              </a:ext>
            </a:extLst>
          </p:cNvPr>
          <p:cNvSpPr>
            <a:spLocks noGrp="1"/>
          </p:cNvSpPr>
          <p:nvPr>
            <p:ph type="ftr" sz="quarter" idx="11"/>
          </p:nvPr>
        </p:nvSpPr>
        <p:spPr/>
        <p:txBody>
          <a:bodyPr/>
          <a:lstStyle/>
          <a:p>
            <a:endParaRPr lang="en-GB" dirty="0"/>
          </a:p>
        </p:txBody>
      </p:sp>
      <p:sp>
        <p:nvSpPr>
          <p:cNvPr id="7" name="Slide Number Placeholder 6">
            <a:extLst>
              <a:ext uri="{FF2B5EF4-FFF2-40B4-BE49-F238E27FC236}">
                <a16:creationId xmlns:a16="http://schemas.microsoft.com/office/drawing/2014/main" id="{F07BC4E9-FCA2-4740-97E8-FB3190B9EE7F}"/>
              </a:ext>
            </a:extLst>
          </p:cNvPr>
          <p:cNvSpPr>
            <a:spLocks noGrp="1"/>
          </p:cNvSpPr>
          <p:nvPr>
            <p:ph type="sldNum" sz="quarter" idx="12"/>
          </p:nvPr>
        </p:nvSpPr>
        <p:spPr/>
        <p:txBody>
          <a:bodyPr/>
          <a:lstStyle/>
          <a:p>
            <a:fld id="{F0E788ED-F410-4F4D-9BA0-E48D092BA24A}" type="slidenum">
              <a:rPr lang="en-GB" smtClean="0"/>
              <a:t>‹#›</a:t>
            </a:fld>
            <a:endParaRPr lang="en-GB" dirty="0"/>
          </a:p>
        </p:txBody>
      </p:sp>
    </p:spTree>
    <p:extLst>
      <p:ext uri="{BB962C8B-B14F-4D97-AF65-F5344CB8AC3E}">
        <p14:creationId xmlns:p14="http://schemas.microsoft.com/office/powerpoint/2010/main" val="36617294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C51351B6-5D81-4E01-AD02-DA1E376BC08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3FFAE2A2-08AA-4366-A127-20490F48CD8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FF1F228F-1F1B-446F-B1EC-C74908ECFF9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7B4E4D8-4FC8-4545-9380-D64944145BA7}" type="datetimeFigureOut">
              <a:rPr lang="en-GB" smtClean="0"/>
              <a:t>07/12/2020</a:t>
            </a:fld>
            <a:endParaRPr lang="en-GB" dirty="0"/>
          </a:p>
        </p:txBody>
      </p:sp>
      <p:sp>
        <p:nvSpPr>
          <p:cNvPr id="5" name="Footer Placeholder 4">
            <a:extLst>
              <a:ext uri="{FF2B5EF4-FFF2-40B4-BE49-F238E27FC236}">
                <a16:creationId xmlns:a16="http://schemas.microsoft.com/office/drawing/2014/main" id="{CD95DAB5-6163-4423-AFAA-E317DDB8552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dirty="0"/>
          </a:p>
        </p:txBody>
      </p:sp>
      <p:sp>
        <p:nvSpPr>
          <p:cNvPr id="6" name="Slide Number Placeholder 5">
            <a:extLst>
              <a:ext uri="{FF2B5EF4-FFF2-40B4-BE49-F238E27FC236}">
                <a16:creationId xmlns:a16="http://schemas.microsoft.com/office/drawing/2014/main" id="{24B1E87E-9214-43FB-AD05-98E7470176B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0E788ED-F410-4F4D-9BA0-E48D092BA24A}" type="slidenum">
              <a:rPr lang="en-GB" smtClean="0"/>
              <a:t>‹#›</a:t>
            </a:fld>
            <a:endParaRPr lang="en-GB" dirty="0"/>
          </a:p>
        </p:txBody>
      </p:sp>
    </p:spTree>
    <p:extLst>
      <p:ext uri="{BB962C8B-B14F-4D97-AF65-F5344CB8AC3E}">
        <p14:creationId xmlns:p14="http://schemas.microsoft.com/office/powerpoint/2010/main" val="237269689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tx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178ACE-626A-4661-A2A6-B3FD7286A559}"/>
              </a:ext>
            </a:extLst>
          </p:cNvPr>
          <p:cNvSpPr>
            <a:spLocks noGrp="1"/>
          </p:cNvSpPr>
          <p:nvPr>
            <p:ph type="ctrTitle"/>
          </p:nvPr>
        </p:nvSpPr>
        <p:spPr>
          <a:xfrm>
            <a:off x="1495777" y="2480733"/>
            <a:ext cx="9764889" cy="643465"/>
          </a:xfrm>
        </p:spPr>
        <p:txBody>
          <a:bodyPr>
            <a:normAutofit fontScale="90000"/>
          </a:bodyPr>
          <a:lstStyle/>
          <a:p>
            <a:r>
              <a:rPr lang="en-GB" sz="4400" b="1" i="0" dirty="0">
                <a:solidFill>
                  <a:srgbClr val="FFFFFF"/>
                </a:solidFill>
                <a:effectLst/>
                <a:latin typeface="Lato"/>
              </a:rPr>
              <a:t>Bogus self-employment and COVID-19: An added layer of insecurity</a:t>
            </a:r>
            <a:br>
              <a:rPr lang="en-GB" b="0" i="0" dirty="0">
                <a:solidFill>
                  <a:srgbClr val="FFFFFF"/>
                </a:solidFill>
                <a:effectLst/>
                <a:latin typeface="Lato"/>
              </a:rPr>
            </a:br>
            <a:endParaRPr lang="en-GB" dirty="0"/>
          </a:p>
        </p:txBody>
      </p:sp>
      <p:sp>
        <p:nvSpPr>
          <p:cNvPr id="3" name="Subtitle 2">
            <a:extLst>
              <a:ext uri="{FF2B5EF4-FFF2-40B4-BE49-F238E27FC236}">
                <a16:creationId xmlns:a16="http://schemas.microsoft.com/office/drawing/2014/main" id="{94876C8C-875A-4579-9048-72294881E71D}"/>
              </a:ext>
            </a:extLst>
          </p:cNvPr>
          <p:cNvSpPr>
            <a:spLocks noGrp="1"/>
          </p:cNvSpPr>
          <p:nvPr>
            <p:ph type="subTitle" idx="1"/>
          </p:nvPr>
        </p:nvSpPr>
        <p:spPr>
          <a:xfrm>
            <a:off x="474134" y="5446887"/>
            <a:ext cx="9144000" cy="1131711"/>
          </a:xfrm>
        </p:spPr>
        <p:txBody>
          <a:bodyPr>
            <a:normAutofit fontScale="92500" lnSpcReduction="20000"/>
          </a:bodyPr>
          <a:lstStyle/>
          <a:p>
            <a:pPr algn="l"/>
            <a:r>
              <a:rPr lang="en-GB" dirty="0">
                <a:solidFill>
                  <a:schemeClr val="bg1"/>
                </a:solidFill>
              </a:rPr>
              <a:t>Martí López-Andreu</a:t>
            </a:r>
          </a:p>
          <a:p>
            <a:pPr algn="l"/>
            <a:r>
              <a:rPr lang="en-GB" dirty="0">
                <a:solidFill>
                  <a:schemeClr val="bg1"/>
                </a:solidFill>
              </a:rPr>
              <a:t>Newcastle University Business School</a:t>
            </a:r>
          </a:p>
          <a:p>
            <a:pPr algn="l"/>
            <a:r>
              <a:rPr lang="en-GB" dirty="0">
                <a:solidFill>
                  <a:schemeClr val="bg1"/>
                </a:solidFill>
              </a:rPr>
              <a:t>Work and Equalities Institute </a:t>
            </a:r>
          </a:p>
        </p:txBody>
      </p:sp>
      <p:pic>
        <p:nvPicPr>
          <p:cNvPr id="1032" name="Picture 8" descr="Amazon tech workers are calling out sick to protest COVID-19 response - The  Verge">
            <a:extLst>
              <a:ext uri="{FF2B5EF4-FFF2-40B4-BE49-F238E27FC236}">
                <a16:creationId xmlns:a16="http://schemas.microsoft.com/office/drawing/2014/main" id="{C24F2274-8131-4025-8257-97976B17B62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476044" y="2641867"/>
            <a:ext cx="3172177" cy="225186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8675570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469BB2-0852-4BD2-B948-E93819E67C42}"/>
              </a:ext>
            </a:extLst>
          </p:cNvPr>
          <p:cNvSpPr>
            <a:spLocks noGrp="1"/>
          </p:cNvSpPr>
          <p:nvPr>
            <p:ph type="title"/>
          </p:nvPr>
        </p:nvSpPr>
        <p:spPr>
          <a:xfrm>
            <a:off x="419342" y="254465"/>
            <a:ext cx="11411413" cy="613821"/>
          </a:xfrm>
        </p:spPr>
        <p:txBody>
          <a:bodyPr>
            <a:noAutofit/>
          </a:bodyPr>
          <a:lstStyle/>
          <a:p>
            <a:r>
              <a:rPr lang="en-GB" sz="3600" b="1" dirty="0">
                <a:latin typeface="Arial" panose="020B0604020202020204" pitchFamily="34" charset="0"/>
                <a:cs typeface="Arial" panose="020B0604020202020204" pitchFamily="34" charset="0"/>
              </a:rPr>
              <a:t>A shift in the characteristics of the self-employed?</a:t>
            </a:r>
          </a:p>
        </p:txBody>
      </p:sp>
      <p:sp>
        <p:nvSpPr>
          <p:cNvPr id="3" name="Content Placeholder 2">
            <a:extLst>
              <a:ext uri="{FF2B5EF4-FFF2-40B4-BE49-F238E27FC236}">
                <a16:creationId xmlns:a16="http://schemas.microsoft.com/office/drawing/2014/main" id="{84C1C675-1E0D-407D-834C-EE64CEC32966}"/>
              </a:ext>
            </a:extLst>
          </p:cNvPr>
          <p:cNvSpPr>
            <a:spLocks noGrp="1"/>
          </p:cNvSpPr>
          <p:nvPr>
            <p:ph idx="1"/>
          </p:nvPr>
        </p:nvSpPr>
        <p:spPr>
          <a:xfrm>
            <a:off x="605717" y="1046375"/>
            <a:ext cx="6802670" cy="3077161"/>
          </a:xfrm>
          <a:solidFill>
            <a:schemeClr val="tx2"/>
          </a:solidFill>
        </p:spPr>
        <p:txBody>
          <a:bodyPr>
            <a:normAutofit lnSpcReduction="10000"/>
          </a:bodyPr>
          <a:lstStyle/>
          <a:p>
            <a:pPr>
              <a:buFontTx/>
              <a:buChar char="-"/>
            </a:pPr>
            <a:endParaRPr lang="en-GB" sz="2000" dirty="0">
              <a:solidFill>
                <a:schemeClr val="bg1"/>
              </a:solidFill>
            </a:endParaRPr>
          </a:p>
          <a:p>
            <a:pPr>
              <a:buFontTx/>
              <a:buChar char="-"/>
            </a:pPr>
            <a:r>
              <a:rPr lang="en-GB" sz="2000" dirty="0">
                <a:solidFill>
                  <a:schemeClr val="bg1"/>
                </a:solidFill>
              </a:rPr>
              <a:t>Percentage of </a:t>
            </a:r>
            <a:r>
              <a:rPr lang="en-GB" sz="2000" b="1" u="sng" dirty="0">
                <a:solidFill>
                  <a:schemeClr val="bg1"/>
                </a:solidFill>
              </a:rPr>
              <a:t>women</a:t>
            </a:r>
            <a:r>
              <a:rPr lang="en-GB" sz="2000" dirty="0">
                <a:solidFill>
                  <a:schemeClr val="bg1"/>
                </a:solidFill>
              </a:rPr>
              <a:t> increased from 27.1% to 35.2% (2007-2018.</a:t>
            </a:r>
          </a:p>
          <a:p>
            <a:pPr>
              <a:buFontTx/>
              <a:buChar char="-"/>
            </a:pPr>
            <a:r>
              <a:rPr lang="en-GB" sz="2000" b="1" u="sng" dirty="0">
                <a:solidFill>
                  <a:schemeClr val="bg1"/>
                </a:solidFill>
              </a:rPr>
              <a:t>BAME</a:t>
            </a:r>
            <a:r>
              <a:rPr lang="en-GB" sz="2000" dirty="0">
                <a:solidFill>
                  <a:schemeClr val="bg1"/>
                </a:solidFill>
              </a:rPr>
              <a:t> increased from 10.5% to 12% and </a:t>
            </a:r>
            <a:r>
              <a:rPr lang="en-GB" sz="2000" b="1" u="sng" dirty="0">
                <a:solidFill>
                  <a:schemeClr val="bg1"/>
                </a:solidFill>
              </a:rPr>
              <a:t>white non-British </a:t>
            </a:r>
            <a:r>
              <a:rPr lang="en-GB" sz="2000" dirty="0">
                <a:solidFill>
                  <a:schemeClr val="bg1"/>
                </a:solidFill>
              </a:rPr>
              <a:t>from 8.9% to 11.1% (2011-2018).</a:t>
            </a:r>
          </a:p>
          <a:p>
            <a:pPr>
              <a:buFontTx/>
              <a:buChar char="-"/>
            </a:pPr>
            <a:r>
              <a:rPr lang="en-GB" sz="2000" b="1" u="sng" dirty="0">
                <a:solidFill>
                  <a:schemeClr val="bg1"/>
                </a:solidFill>
              </a:rPr>
              <a:t>Part-time</a:t>
            </a:r>
            <a:r>
              <a:rPr lang="en-GB" sz="2000" dirty="0">
                <a:solidFill>
                  <a:schemeClr val="bg1"/>
                </a:solidFill>
              </a:rPr>
              <a:t> increased from 23.5% to 29.7% in (2007-2018).</a:t>
            </a:r>
          </a:p>
          <a:p>
            <a:pPr>
              <a:buFontTx/>
              <a:buChar char="-"/>
            </a:pPr>
            <a:r>
              <a:rPr lang="en-GB" sz="2000" dirty="0">
                <a:solidFill>
                  <a:schemeClr val="bg1"/>
                </a:solidFill>
              </a:rPr>
              <a:t>The </a:t>
            </a:r>
            <a:r>
              <a:rPr lang="en-GB" sz="2000" b="1" u="sng" dirty="0">
                <a:solidFill>
                  <a:schemeClr val="bg1"/>
                </a:solidFill>
              </a:rPr>
              <a:t>solo self-employed </a:t>
            </a:r>
            <a:r>
              <a:rPr lang="en-GB" sz="2000" dirty="0">
                <a:solidFill>
                  <a:schemeClr val="bg1"/>
                </a:solidFill>
              </a:rPr>
              <a:t>increased from 67.5 to 76.5% between (2007 to 2018).</a:t>
            </a:r>
          </a:p>
          <a:p>
            <a:pPr marL="0" indent="0">
              <a:buNone/>
            </a:pPr>
            <a:r>
              <a:rPr lang="en-GB" sz="1900" dirty="0">
                <a:solidFill>
                  <a:schemeClr val="bg1"/>
                </a:solidFill>
              </a:rPr>
              <a:t>(Source: Understanding Society and Annual Population Survey)</a:t>
            </a:r>
          </a:p>
          <a:p>
            <a:pPr>
              <a:buFontTx/>
              <a:buChar char="-"/>
            </a:pPr>
            <a:endParaRPr lang="en-GB" sz="2400" dirty="0">
              <a:solidFill>
                <a:schemeClr val="bg1"/>
              </a:solidFill>
            </a:endParaRPr>
          </a:p>
          <a:p>
            <a:pPr>
              <a:buFontTx/>
              <a:buChar char="-"/>
            </a:pPr>
            <a:endParaRPr lang="en-GB" sz="2400" dirty="0">
              <a:solidFill>
                <a:schemeClr val="bg1"/>
              </a:solidFill>
            </a:endParaRPr>
          </a:p>
        </p:txBody>
      </p:sp>
      <p:sp>
        <p:nvSpPr>
          <p:cNvPr id="4" name="TextBox 3">
            <a:extLst>
              <a:ext uri="{FF2B5EF4-FFF2-40B4-BE49-F238E27FC236}">
                <a16:creationId xmlns:a16="http://schemas.microsoft.com/office/drawing/2014/main" id="{32185B00-7AD4-49C7-9C45-6414B4AD3A3B}"/>
              </a:ext>
            </a:extLst>
          </p:cNvPr>
          <p:cNvSpPr txBox="1"/>
          <p:nvPr/>
        </p:nvSpPr>
        <p:spPr>
          <a:xfrm>
            <a:off x="605717" y="4253144"/>
            <a:ext cx="6802670" cy="2416046"/>
          </a:xfrm>
          <a:prstGeom prst="rect">
            <a:avLst/>
          </a:prstGeom>
          <a:solidFill>
            <a:schemeClr val="tx2"/>
          </a:solidFill>
        </p:spPr>
        <p:txBody>
          <a:bodyPr wrap="square" rtlCol="0">
            <a:spAutoFit/>
          </a:bodyPr>
          <a:lstStyle/>
          <a:p>
            <a:pPr marL="230400" indent="-230400">
              <a:lnSpc>
                <a:spcPct val="90000"/>
              </a:lnSpc>
              <a:spcBef>
                <a:spcPts val="1000"/>
              </a:spcBef>
              <a:buFontTx/>
              <a:buChar char="-"/>
            </a:pPr>
            <a:endParaRPr lang="en-GB" sz="2000" dirty="0">
              <a:solidFill>
                <a:schemeClr val="bg1"/>
              </a:solidFill>
            </a:endParaRPr>
          </a:p>
          <a:p>
            <a:pPr marL="230400" indent="-230400">
              <a:lnSpc>
                <a:spcPct val="90000"/>
              </a:lnSpc>
              <a:spcBef>
                <a:spcPts val="1000"/>
              </a:spcBef>
              <a:buFontTx/>
              <a:buChar char="-"/>
            </a:pPr>
            <a:r>
              <a:rPr lang="en-GB" sz="2000" dirty="0">
                <a:solidFill>
                  <a:schemeClr val="bg1"/>
                </a:solidFill>
              </a:rPr>
              <a:t>Decrease in self-reported </a:t>
            </a:r>
            <a:r>
              <a:rPr lang="en-GB" sz="2000" b="1" u="sng" dirty="0">
                <a:solidFill>
                  <a:schemeClr val="bg1"/>
                </a:solidFill>
              </a:rPr>
              <a:t>job satisfaction</a:t>
            </a:r>
            <a:r>
              <a:rPr lang="en-GB" sz="2000" dirty="0">
                <a:solidFill>
                  <a:schemeClr val="bg1"/>
                </a:solidFill>
              </a:rPr>
              <a:t> (</a:t>
            </a:r>
            <a:r>
              <a:rPr lang="en-GB" sz="2000" dirty="0" err="1">
                <a:solidFill>
                  <a:schemeClr val="bg1"/>
                </a:solidFill>
              </a:rPr>
              <a:t>Maumberg</a:t>
            </a:r>
            <a:r>
              <a:rPr lang="en-GB" sz="2000" dirty="0">
                <a:solidFill>
                  <a:schemeClr val="bg1"/>
                </a:solidFill>
              </a:rPr>
              <a:t> and </a:t>
            </a:r>
            <a:r>
              <a:rPr lang="en-GB" sz="2000" dirty="0" err="1">
                <a:solidFill>
                  <a:schemeClr val="bg1"/>
                </a:solidFill>
              </a:rPr>
              <a:t>Meager</a:t>
            </a:r>
            <a:r>
              <a:rPr lang="en-GB" sz="2000" dirty="0">
                <a:solidFill>
                  <a:schemeClr val="bg1"/>
                </a:solidFill>
              </a:rPr>
              <a:t>, 2015).</a:t>
            </a:r>
          </a:p>
          <a:p>
            <a:pPr marL="230400" indent="-230400">
              <a:lnSpc>
                <a:spcPct val="90000"/>
              </a:lnSpc>
              <a:spcBef>
                <a:spcPts val="1000"/>
              </a:spcBef>
              <a:buFontTx/>
              <a:buChar char="-"/>
            </a:pPr>
            <a:r>
              <a:rPr lang="en-GB" sz="2000" dirty="0">
                <a:solidFill>
                  <a:schemeClr val="bg1"/>
                </a:solidFill>
              </a:rPr>
              <a:t>Since 2000s increase on </a:t>
            </a:r>
            <a:r>
              <a:rPr lang="en-GB" sz="2000" b="1" u="sng" dirty="0">
                <a:solidFill>
                  <a:schemeClr val="bg1"/>
                </a:solidFill>
              </a:rPr>
              <a:t>public administration and education</a:t>
            </a:r>
            <a:r>
              <a:rPr lang="en-GB" sz="2000" dirty="0">
                <a:solidFill>
                  <a:schemeClr val="bg1"/>
                </a:solidFill>
              </a:rPr>
              <a:t>, and from 2008 on the </a:t>
            </a:r>
            <a:r>
              <a:rPr lang="en-GB" sz="2000" b="1" u="sng" dirty="0">
                <a:solidFill>
                  <a:schemeClr val="bg1"/>
                </a:solidFill>
              </a:rPr>
              <a:t>financial sector, information and communication, and ‘other services</a:t>
            </a:r>
            <a:r>
              <a:rPr lang="en-GB" sz="2000" dirty="0">
                <a:solidFill>
                  <a:schemeClr val="bg1"/>
                </a:solidFill>
              </a:rPr>
              <a:t>’ (</a:t>
            </a:r>
            <a:r>
              <a:rPr lang="en-GB" sz="2000" dirty="0" err="1">
                <a:solidFill>
                  <a:schemeClr val="bg1"/>
                </a:solidFill>
              </a:rPr>
              <a:t>Meager</a:t>
            </a:r>
            <a:r>
              <a:rPr lang="en-GB" sz="2000" dirty="0">
                <a:solidFill>
                  <a:schemeClr val="bg1"/>
                </a:solidFill>
              </a:rPr>
              <a:t>, 2019).</a:t>
            </a:r>
          </a:p>
          <a:p>
            <a:pPr marL="230400" indent="-230400">
              <a:lnSpc>
                <a:spcPct val="90000"/>
              </a:lnSpc>
              <a:spcBef>
                <a:spcPts val="1000"/>
              </a:spcBef>
              <a:buFontTx/>
              <a:buChar char="-"/>
            </a:pPr>
            <a:endParaRPr lang="en-GB" sz="2000" dirty="0">
              <a:solidFill>
                <a:schemeClr val="bg1"/>
              </a:solidFill>
            </a:endParaRPr>
          </a:p>
        </p:txBody>
      </p:sp>
      <p:pic>
        <p:nvPicPr>
          <p:cNvPr id="1026" name="Picture 2" descr="Uber, Lyft drivers on global strike just before Uber's IPO - ABC News">
            <a:extLst>
              <a:ext uri="{FF2B5EF4-FFF2-40B4-BE49-F238E27FC236}">
                <a16:creationId xmlns:a16="http://schemas.microsoft.com/office/drawing/2014/main" id="{7B539666-3DE0-442E-9643-D23267B4211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73712" y="4281596"/>
            <a:ext cx="3810971" cy="2454005"/>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Self-employed during coronavirus? Here's the latest news for you">
            <a:extLst>
              <a:ext uri="{FF2B5EF4-FFF2-40B4-BE49-F238E27FC236}">
                <a16:creationId xmlns:a16="http://schemas.microsoft.com/office/drawing/2014/main" id="{0B221C0F-DD5A-40F8-850A-C0506B6D16D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673712" y="1046376"/>
            <a:ext cx="3810971" cy="307716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218148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469BB2-0852-4BD2-B948-E93819E67C42}"/>
              </a:ext>
            </a:extLst>
          </p:cNvPr>
          <p:cNvSpPr>
            <a:spLocks noGrp="1"/>
          </p:cNvSpPr>
          <p:nvPr>
            <p:ph type="title"/>
          </p:nvPr>
        </p:nvSpPr>
        <p:spPr>
          <a:xfrm>
            <a:off x="419343" y="254465"/>
            <a:ext cx="10515600" cy="613821"/>
          </a:xfrm>
        </p:spPr>
        <p:txBody>
          <a:bodyPr>
            <a:normAutofit/>
          </a:bodyPr>
          <a:lstStyle/>
          <a:p>
            <a:r>
              <a:rPr lang="en-GB" sz="3600" b="1" dirty="0">
                <a:latin typeface="Arial" panose="020B0604020202020204" pitchFamily="34" charset="0"/>
                <a:cs typeface="Arial" panose="020B0604020202020204" pitchFamily="34" charset="0"/>
              </a:rPr>
              <a:t>The ‘bogus’ or ‘false’ self-employed</a:t>
            </a:r>
          </a:p>
        </p:txBody>
      </p:sp>
      <p:sp>
        <p:nvSpPr>
          <p:cNvPr id="3" name="Content Placeholder 2">
            <a:extLst>
              <a:ext uri="{FF2B5EF4-FFF2-40B4-BE49-F238E27FC236}">
                <a16:creationId xmlns:a16="http://schemas.microsoft.com/office/drawing/2014/main" id="{84C1C675-1E0D-407D-834C-EE64CEC32966}"/>
              </a:ext>
            </a:extLst>
          </p:cNvPr>
          <p:cNvSpPr>
            <a:spLocks noGrp="1"/>
          </p:cNvSpPr>
          <p:nvPr>
            <p:ph idx="1"/>
          </p:nvPr>
        </p:nvSpPr>
        <p:spPr>
          <a:xfrm>
            <a:off x="700846" y="1253840"/>
            <a:ext cx="5478633" cy="2724092"/>
          </a:xfrm>
          <a:solidFill>
            <a:schemeClr val="tx2"/>
          </a:solidFill>
        </p:spPr>
        <p:txBody>
          <a:bodyPr>
            <a:normAutofit/>
          </a:bodyPr>
          <a:lstStyle/>
          <a:p>
            <a:pPr>
              <a:buFontTx/>
              <a:buChar char="-"/>
            </a:pPr>
            <a:endParaRPr lang="en-GB" sz="2000" dirty="0">
              <a:solidFill>
                <a:schemeClr val="bg1"/>
              </a:solidFill>
            </a:endParaRPr>
          </a:p>
          <a:p>
            <a:pPr>
              <a:buFontTx/>
              <a:buChar char="-"/>
            </a:pPr>
            <a:r>
              <a:rPr lang="en-GB" sz="2000" dirty="0">
                <a:solidFill>
                  <a:schemeClr val="bg1"/>
                </a:solidFill>
              </a:rPr>
              <a:t>‘Subordinate employment disguised as autonomous work’ (</a:t>
            </a:r>
            <a:r>
              <a:rPr lang="en-GB" sz="2000" dirty="0" err="1">
                <a:solidFill>
                  <a:schemeClr val="bg1"/>
                </a:solidFill>
              </a:rPr>
              <a:t>Frade</a:t>
            </a:r>
            <a:r>
              <a:rPr lang="en-GB" sz="2000" dirty="0">
                <a:solidFill>
                  <a:schemeClr val="bg1"/>
                </a:solidFill>
              </a:rPr>
              <a:t> and </a:t>
            </a:r>
            <a:r>
              <a:rPr lang="en-GB" sz="2000" dirty="0" err="1">
                <a:solidFill>
                  <a:schemeClr val="bg1"/>
                </a:solidFill>
              </a:rPr>
              <a:t>Darmon</a:t>
            </a:r>
            <a:r>
              <a:rPr lang="en-GB" sz="2000" dirty="0">
                <a:solidFill>
                  <a:schemeClr val="bg1"/>
                </a:solidFill>
              </a:rPr>
              <a:t> 2005).</a:t>
            </a:r>
          </a:p>
          <a:p>
            <a:pPr>
              <a:buFontTx/>
              <a:buChar char="-"/>
            </a:pPr>
            <a:r>
              <a:rPr lang="en-GB" sz="2000" dirty="0">
                <a:solidFill>
                  <a:schemeClr val="bg1"/>
                </a:solidFill>
              </a:rPr>
              <a:t>‘Persons who declare themselves (or were declared) as self-employed simply to reduce tax liabilities or employers’ responsibilities’ (OECD, 2000).</a:t>
            </a:r>
          </a:p>
          <a:p>
            <a:pPr>
              <a:buFontTx/>
              <a:buChar char="-"/>
            </a:pPr>
            <a:endParaRPr lang="en-GB" sz="2400" dirty="0">
              <a:solidFill>
                <a:schemeClr val="bg1"/>
              </a:solidFill>
            </a:endParaRPr>
          </a:p>
          <a:p>
            <a:pPr>
              <a:buFontTx/>
              <a:buChar char="-"/>
            </a:pPr>
            <a:endParaRPr lang="en-GB" sz="2400" dirty="0">
              <a:solidFill>
                <a:schemeClr val="bg1"/>
              </a:solidFill>
            </a:endParaRPr>
          </a:p>
        </p:txBody>
      </p:sp>
      <p:sp>
        <p:nvSpPr>
          <p:cNvPr id="4" name="TextBox 3">
            <a:extLst>
              <a:ext uri="{FF2B5EF4-FFF2-40B4-BE49-F238E27FC236}">
                <a16:creationId xmlns:a16="http://schemas.microsoft.com/office/drawing/2014/main" id="{32185B00-7AD4-49C7-9C45-6414B4AD3A3B}"/>
              </a:ext>
            </a:extLst>
          </p:cNvPr>
          <p:cNvSpPr txBox="1"/>
          <p:nvPr/>
        </p:nvSpPr>
        <p:spPr>
          <a:xfrm>
            <a:off x="6179478" y="3973398"/>
            <a:ext cx="5294201" cy="2561727"/>
          </a:xfrm>
          <a:prstGeom prst="rect">
            <a:avLst/>
          </a:prstGeom>
          <a:solidFill>
            <a:schemeClr val="tx2"/>
          </a:solidFill>
        </p:spPr>
        <p:txBody>
          <a:bodyPr wrap="square" rtlCol="0">
            <a:spAutoFit/>
          </a:bodyPr>
          <a:lstStyle/>
          <a:p>
            <a:pPr marL="342900" indent="-342900">
              <a:lnSpc>
                <a:spcPct val="90000"/>
              </a:lnSpc>
              <a:spcBef>
                <a:spcPts val="1000"/>
              </a:spcBef>
              <a:buFont typeface="Wingdings" panose="05000000000000000000" pitchFamily="2" charset="2"/>
              <a:buChar char="Ø"/>
            </a:pPr>
            <a:r>
              <a:rPr lang="en-GB" sz="2000" dirty="0">
                <a:solidFill>
                  <a:schemeClr val="bg1"/>
                </a:solidFill>
              </a:rPr>
              <a:t>My research focused on:</a:t>
            </a:r>
          </a:p>
          <a:p>
            <a:pPr marL="342900" indent="-342900">
              <a:lnSpc>
                <a:spcPct val="90000"/>
              </a:lnSpc>
              <a:spcBef>
                <a:spcPts val="1000"/>
              </a:spcBef>
              <a:buFont typeface="Wingdings" panose="05000000000000000000" pitchFamily="2" charset="2"/>
              <a:buChar char="Ø"/>
            </a:pPr>
            <a:endParaRPr lang="en-GB" sz="2200" dirty="0">
              <a:solidFill>
                <a:schemeClr val="bg1"/>
              </a:solidFill>
            </a:endParaRPr>
          </a:p>
          <a:p>
            <a:pPr marL="342900" indent="-342900">
              <a:lnSpc>
                <a:spcPct val="90000"/>
              </a:lnSpc>
              <a:spcBef>
                <a:spcPts val="1000"/>
              </a:spcBef>
              <a:buFont typeface="Wingdings" panose="05000000000000000000" pitchFamily="2" charset="2"/>
              <a:buChar char="Ø"/>
            </a:pPr>
            <a:endParaRPr lang="en-GB" sz="2200" dirty="0">
              <a:solidFill>
                <a:schemeClr val="bg1"/>
              </a:solidFill>
            </a:endParaRPr>
          </a:p>
          <a:p>
            <a:pPr marL="342900" indent="-342900">
              <a:lnSpc>
                <a:spcPct val="90000"/>
              </a:lnSpc>
              <a:spcBef>
                <a:spcPts val="1000"/>
              </a:spcBef>
              <a:buFont typeface="Wingdings" panose="05000000000000000000" pitchFamily="2" charset="2"/>
              <a:buChar char="Ø"/>
            </a:pPr>
            <a:endParaRPr lang="en-GB" sz="2200" dirty="0">
              <a:solidFill>
                <a:schemeClr val="bg1"/>
              </a:solidFill>
            </a:endParaRPr>
          </a:p>
          <a:p>
            <a:pPr>
              <a:lnSpc>
                <a:spcPct val="90000"/>
              </a:lnSpc>
              <a:spcBef>
                <a:spcPts val="1000"/>
              </a:spcBef>
            </a:pPr>
            <a:endParaRPr lang="en-GB" sz="2200" dirty="0">
              <a:solidFill>
                <a:schemeClr val="bg1"/>
              </a:solidFill>
            </a:endParaRPr>
          </a:p>
          <a:p>
            <a:pPr>
              <a:lnSpc>
                <a:spcPct val="90000"/>
              </a:lnSpc>
              <a:spcBef>
                <a:spcPts val="1000"/>
              </a:spcBef>
            </a:pPr>
            <a:endParaRPr lang="en-GB" sz="2200" dirty="0">
              <a:solidFill>
                <a:schemeClr val="bg1"/>
              </a:solidFill>
            </a:endParaRPr>
          </a:p>
        </p:txBody>
      </p:sp>
      <p:pic>
        <p:nvPicPr>
          <p:cNvPr id="5" name="Picture 4">
            <a:extLst>
              <a:ext uri="{FF2B5EF4-FFF2-40B4-BE49-F238E27FC236}">
                <a16:creationId xmlns:a16="http://schemas.microsoft.com/office/drawing/2014/main" id="{94C1F6ED-8784-4DB4-8D7F-A5D50522BFF1}"/>
              </a:ext>
            </a:extLst>
          </p:cNvPr>
          <p:cNvPicPr>
            <a:picLocks noChangeAspect="1"/>
          </p:cNvPicPr>
          <p:nvPr/>
        </p:nvPicPr>
        <p:blipFill>
          <a:blip r:embed="rId2"/>
          <a:stretch>
            <a:fillRect/>
          </a:stretch>
        </p:blipFill>
        <p:spPr>
          <a:xfrm>
            <a:off x="6179478" y="1249307"/>
            <a:ext cx="5294201" cy="2724091"/>
          </a:xfrm>
          <a:prstGeom prst="rect">
            <a:avLst/>
          </a:prstGeom>
        </p:spPr>
      </p:pic>
      <p:pic>
        <p:nvPicPr>
          <p:cNvPr id="3074" name="Picture 2" descr="Planit : Job Profiles : Track Maintenance Operative Rail Transport">
            <a:extLst>
              <a:ext uri="{FF2B5EF4-FFF2-40B4-BE49-F238E27FC236}">
                <a16:creationId xmlns:a16="http://schemas.microsoft.com/office/drawing/2014/main" id="{6303D404-5A48-4834-80E8-6CFB85475AB2}"/>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00845" y="3973398"/>
            <a:ext cx="5478633" cy="2552660"/>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6" name="Table 6">
            <a:extLst>
              <a:ext uri="{FF2B5EF4-FFF2-40B4-BE49-F238E27FC236}">
                <a16:creationId xmlns:a16="http://schemas.microsoft.com/office/drawing/2014/main" id="{9ADB84CA-5E2F-433C-9209-13EAAFFBFDF8}"/>
              </a:ext>
            </a:extLst>
          </p:cNvPr>
          <p:cNvGraphicFramePr>
            <a:graphicFrameLocks noGrp="1"/>
          </p:cNvGraphicFramePr>
          <p:nvPr>
            <p:extLst>
              <p:ext uri="{D42A27DB-BD31-4B8C-83A1-F6EECF244321}">
                <p14:modId xmlns:p14="http://schemas.microsoft.com/office/powerpoint/2010/main" val="3629742063"/>
              </p:ext>
            </p:extLst>
          </p:nvPr>
        </p:nvGraphicFramePr>
        <p:xfrm>
          <a:off x="6466468" y="4580197"/>
          <a:ext cx="4799843" cy="1627030"/>
        </p:xfrm>
        <a:graphic>
          <a:graphicData uri="http://schemas.openxmlformats.org/drawingml/2006/table">
            <a:tbl>
              <a:tblPr firstRow="1" bandRow="1">
                <a:tableStyleId>{9D7B26C5-4107-4FEC-AEDC-1716B250A1EF}</a:tableStyleId>
              </a:tblPr>
              <a:tblGrid>
                <a:gridCol w="2405882">
                  <a:extLst>
                    <a:ext uri="{9D8B030D-6E8A-4147-A177-3AD203B41FA5}">
                      <a16:colId xmlns:a16="http://schemas.microsoft.com/office/drawing/2014/main" val="87175774"/>
                    </a:ext>
                  </a:extLst>
                </a:gridCol>
                <a:gridCol w="2393961">
                  <a:extLst>
                    <a:ext uri="{9D8B030D-6E8A-4147-A177-3AD203B41FA5}">
                      <a16:colId xmlns:a16="http://schemas.microsoft.com/office/drawing/2014/main" val="2893074093"/>
                    </a:ext>
                  </a:extLst>
                </a:gridCol>
              </a:tblGrid>
              <a:tr h="436666">
                <a:tc>
                  <a:txBody>
                    <a:bodyPr/>
                    <a:lstStyle/>
                    <a:p>
                      <a:r>
                        <a:rPr lang="en-GB" sz="2000" b="0" dirty="0">
                          <a:solidFill>
                            <a:schemeClr val="bg1"/>
                          </a:solidFill>
                        </a:rPr>
                        <a:t>Couriers</a:t>
                      </a:r>
                    </a:p>
                  </a:txBody>
                  <a:tcPr/>
                </a:tc>
                <a:tc>
                  <a:txBody>
                    <a:bodyPr/>
                    <a:lstStyle/>
                    <a:p>
                      <a:r>
                        <a:rPr lang="en-GB" sz="2000" b="0" dirty="0">
                          <a:solidFill>
                            <a:schemeClr val="bg1"/>
                          </a:solidFill>
                        </a:rPr>
                        <a:t>Foster carers</a:t>
                      </a:r>
                    </a:p>
                  </a:txBody>
                  <a:tcPr/>
                </a:tc>
                <a:extLst>
                  <a:ext uri="{0D108BD9-81ED-4DB2-BD59-A6C34878D82A}">
                    <a16:rowId xmlns:a16="http://schemas.microsoft.com/office/drawing/2014/main" val="3620789631"/>
                  </a:ext>
                </a:extLst>
              </a:tr>
              <a:tr h="436666">
                <a:tc>
                  <a:txBody>
                    <a:bodyPr/>
                    <a:lstStyle/>
                    <a:p>
                      <a:r>
                        <a:rPr lang="en-GB" sz="2000" b="0" dirty="0">
                          <a:solidFill>
                            <a:schemeClr val="bg1"/>
                          </a:solidFill>
                        </a:rPr>
                        <a:t>Construction workers</a:t>
                      </a:r>
                    </a:p>
                  </a:txBody>
                  <a:tcPr/>
                </a:tc>
                <a:tc rowSpan="2">
                  <a:txBody>
                    <a:bodyPr/>
                    <a:lstStyle/>
                    <a:p>
                      <a:r>
                        <a:rPr lang="en-GB" sz="2000" b="0" dirty="0">
                          <a:solidFill>
                            <a:schemeClr val="bg1"/>
                          </a:solidFill>
                        </a:rPr>
                        <a:t>Social care interim managers</a:t>
                      </a:r>
                    </a:p>
                  </a:txBody>
                  <a:tcPr/>
                </a:tc>
                <a:extLst>
                  <a:ext uri="{0D108BD9-81ED-4DB2-BD59-A6C34878D82A}">
                    <a16:rowId xmlns:a16="http://schemas.microsoft.com/office/drawing/2014/main" val="1809488297"/>
                  </a:ext>
                </a:extLst>
              </a:tr>
              <a:tr h="753698">
                <a:tc>
                  <a:txBody>
                    <a:bodyPr/>
                    <a:lstStyle/>
                    <a:p>
                      <a:r>
                        <a:rPr lang="en-GB" sz="2000" b="0" dirty="0">
                          <a:solidFill>
                            <a:schemeClr val="bg1"/>
                          </a:solidFill>
                        </a:rPr>
                        <a:t>Railway maintenance workers</a:t>
                      </a:r>
                    </a:p>
                  </a:txBody>
                  <a:tcPr/>
                </a:tc>
                <a:tc vMerge="1">
                  <a:txBody>
                    <a:bodyPr/>
                    <a:lstStyle/>
                    <a:p>
                      <a:r>
                        <a:rPr lang="en-GB" sz="2000" b="0" dirty="0">
                          <a:solidFill>
                            <a:schemeClr val="bg1"/>
                          </a:solidFill>
                        </a:rPr>
                        <a:t>Social care interim managers (subcontracted by local council)</a:t>
                      </a:r>
                    </a:p>
                  </a:txBody>
                  <a:tcPr/>
                </a:tc>
                <a:extLst>
                  <a:ext uri="{0D108BD9-81ED-4DB2-BD59-A6C34878D82A}">
                    <a16:rowId xmlns:a16="http://schemas.microsoft.com/office/drawing/2014/main" val="1688676537"/>
                  </a:ext>
                </a:extLst>
              </a:tr>
            </a:tbl>
          </a:graphicData>
        </a:graphic>
      </p:graphicFrame>
    </p:spTree>
    <p:extLst>
      <p:ext uri="{BB962C8B-B14F-4D97-AF65-F5344CB8AC3E}">
        <p14:creationId xmlns:p14="http://schemas.microsoft.com/office/powerpoint/2010/main" val="167153256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469BB2-0852-4BD2-B948-E93819E67C42}"/>
              </a:ext>
            </a:extLst>
          </p:cNvPr>
          <p:cNvSpPr>
            <a:spLocks noGrp="1"/>
          </p:cNvSpPr>
          <p:nvPr>
            <p:ph type="title"/>
          </p:nvPr>
        </p:nvSpPr>
        <p:spPr>
          <a:xfrm>
            <a:off x="419343" y="254465"/>
            <a:ext cx="10515600" cy="613821"/>
          </a:xfrm>
        </p:spPr>
        <p:txBody>
          <a:bodyPr>
            <a:normAutofit/>
          </a:bodyPr>
          <a:lstStyle/>
          <a:p>
            <a:r>
              <a:rPr lang="en-GB" sz="3600" b="1" dirty="0">
                <a:latin typeface="Arial" panose="020B0604020202020204" pitchFamily="34" charset="0"/>
                <a:cs typeface="Arial" panose="020B0604020202020204" pitchFamily="34" charset="0"/>
              </a:rPr>
              <a:t>The risks of ‘bogus’ self-employment</a:t>
            </a:r>
          </a:p>
        </p:txBody>
      </p:sp>
      <p:sp>
        <p:nvSpPr>
          <p:cNvPr id="3" name="Content Placeholder 2">
            <a:extLst>
              <a:ext uri="{FF2B5EF4-FFF2-40B4-BE49-F238E27FC236}">
                <a16:creationId xmlns:a16="http://schemas.microsoft.com/office/drawing/2014/main" id="{84C1C675-1E0D-407D-834C-EE64CEC32966}"/>
              </a:ext>
            </a:extLst>
          </p:cNvPr>
          <p:cNvSpPr>
            <a:spLocks noGrp="1"/>
          </p:cNvSpPr>
          <p:nvPr>
            <p:ph idx="1"/>
          </p:nvPr>
        </p:nvSpPr>
        <p:spPr>
          <a:xfrm>
            <a:off x="589175" y="1134533"/>
            <a:ext cx="6488958" cy="5554133"/>
          </a:xfrm>
          <a:solidFill>
            <a:schemeClr val="tx2"/>
          </a:solidFill>
        </p:spPr>
        <p:txBody>
          <a:bodyPr>
            <a:normAutofit/>
          </a:bodyPr>
          <a:lstStyle/>
          <a:p>
            <a:pPr>
              <a:buFontTx/>
              <a:buChar char="-"/>
            </a:pPr>
            <a:endParaRPr lang="en-GB" sz="2000" dirty="0">
              <a:solidFill>
                <a:schemeClr val="bg1"/>
              </a:solidFill>
            </a:endParaRPr>
          </a:p>
          <a:p>
            <a:pPr>
              <a:buFontTx/>
              <a:buChar char="-"/>
            </a:pPr>
            <a:r>
              <a:rPr lang="en-GB" sz="2000" dirty="0">
                <a:solidFill>
                  <a:schemeClr val="bg1"/>
                </a:solidFill>
              </a:rPr>
              <a:t>No access to key employment and social protection benefits such as: sick pay, minimum wage, holiday pay, ‘redundancy’ pay… </a:t>
            </a:r>
          </a:p>
          <a:p>
            <a:pPr>
              <a:buFontTx/>
              <a:buChar char="-"/>
            </a:pPr>
            <a:r>
              <a:rPr lang="en-GB" sz="2000" dirty="0">
                <a:solidFill>
                  <a:schemeClr val="bg1"/>
                </a:solidFill>
              </a:rPr>
              <a:t>… and to other employer’s responsibilities (</a:t>
            </a:r>
            <a:r>
              <a:rPr lang="en-GB" sz="2000" dirty="0" err="1">
                <a:solidFill>
                  <a:schemeClr val="bg1"/>
                </a:solidFill>
              </a:rPr>
              <a:t>eg</a:t>
            </a:r>
            <a:r>
              <a:rPr lang="en-GB" sz="2000" dirty="0">
                <a:solidFill>
                  <a:schemeClr val="bg1"/>
                </a:solidFill>
              </a:rPr>
              <a:t> health and safety, skills development and reproduction, etc.).</a:t>
            </a:r>
          </a:p>
          <a:p>
            <a:pPr>
              <a:buFontTx/>
              <a:buChar char="-"/>
            </a:pPr>
            <a:r>
              <a:rPr lang="en-GB" sz="2000" dirty="0">
                <a:solidFill>
                  <a:schemeClr val="bg1"/>
                </a:solidFill>
              </a:rPr>
              <a:t>Access to work and to continuous work dependent on their ability to sustain their links, contact and reputation with specific physical or virtual contacts.</a:t>
            </a:r>
          </a:p>
          <a:p>
            <a:pPr>
              <a:buFontTx/>
              <a:buChar char="-"/>
            </a:pPr>
            <a:r>
              <a:rPr lang="en-GB" sz="2000" dirty="0">
                <a:solidFill>
                  <a:schemeClr val="bg1"/>
                </a:solidFill>
              </a:rPr>
              <a:t>This includes: </a:t>
            </a:r>
          </a:p>
          <a:p>
            <a:pPr lvl="1">
              <a:buFontTx/>
              <a:buChar char="-"/>
            </a:pPr>
            <a:r>
              <a:rPr lang="en-GB" sz="2000" dirty="0">
                <a:solidFill>
                  <a:schemeClr val="bg1"/>
                </a:solidFill>
              </a:rPr>
              <a:t>Key individuals in organisations that manage outsourced tasks (</a:t>
            </a:r>
            <a:r>
              <a:rPr lang="en-GB" sz="2000" dirty="0" err="1">
                <a:solidFill>
                  <a:schemeClr val="bg1"/>
                </a:solidFill>
              </a:rPr>
              <a:t>eg</a:t>
            </a:r>
            <a:r>
              <a:rPr lang="en-GB" sz="2000" dirty="0">
                <a:solidFill>
                  <a:schemeClr val="bg1"/>
                </a:solidFill>
              </a:rPr>
              <a:t> in PA); </a:t>
            </a:r>
          </a:p>
          <a:p>
            <a:pPr lvl="1">
              <a:buFontTx/>
              <a:buChar char="-"/>
            </a:pPr>
            <a:r>
              <a:rPr lang="en-GB" sz="2000" dirty="0">
                <a:solidFill>
                  <a:schemeClr val="bg1"/>
                </a:solidFill>
              </a:rPr>
              <a:t>Agencies that manage specific labour markets (</a:t>
            </a:r>
            <a:r>
              <a:rPr lang="en-GB" sz="2000" dirty="0" err="1">
                <a:solidFill>
                  <a:schemeClr val="bg1"/>
                </a:solidFill>
              </a:rPr>
              <a:t>eg</a:t>
            </a:r>
            <a:r>
              <a:rPr lang="en-GB" sz="2000" dirty="0">
                <a:solidFill>
                  <a:schemeClr val="bg1"/>
                </a:solidFill>
              </a:rPr>
              <a:t> in construction or railway maintenance);</a:t>
            </a:r>
          </a:p>
          <a:p>
            <a:pPr lvl="1">
              <a:buFontTx/>
              <a:buChar char="-"/>
            </a:pPr>
            <a:r>
              <a:rPr lang="en-GB" sz="2000" dirty="0">
                <a:solidFill>
                  <a:schemeClr val="bg1"/>
                </a:solidFill>
              </a:rPr>
              <a:t>Online platforms based on algorithms (</a:t>
            </a:r>
            <a:r>
              <a:rPr lang="en-GB" sz="2000" dirty="0" err="1">
                <a:solidFill>
                  <a:schemeClr val="bg1"/>
                </a:solidFill>
              </a:rPr>
              <a:t>eg</a:t>
            </a:r>
            <a:r>
              <a:rPr lang="en-GB" sz="2000" dirty="0">
                <a:solidFill>
                  <a:schemeClr val="bg1"/>
                </a:solidFill>
              </a:rPr>
              <a:t> couriers) – the risk of being ‘logged out’ of the system or not getting enough work after not logging in for a while.</a:t>
            </a:r>
          </a:p>
          <a:p>
            <a:pPr>
              <a:buFontTx/>
              <a:buChar char="-"/>
            </a:pPr>
            <a:endParaRPr lang="en-GB" sz="2400" dirty="0">
              <a:solidFill>
                <a:schemeClr val="bg1"/>
              </a:solidFill>
            </a:endParaRPr>
          </a:p>
          <a:p>
            <a:pPr>
              <a:buFontTx/>
              <a:buChar char="-"/>
            </a:pPr>
            <a:endParaRPr lang="en-GB" sz="2400" dirty="0">
              <a:solidFill>
                <a:schemeClr val="bg1"/>
              </a:solidFill>
            </a:endParaRPr>
          </a:p>
        </p:txBody>
      </p:sp>
      <p:pic>
        <p:nvPicPr>
          <p:cNvPr id="2050" name="Picture 2" descr="60 MPs back IWGB Campaign to End Unfair Key Worker Terminations by  Deliveroo and Uber - IWGB">
            <a:extLst>
              <a:ext uri="{FF2B5EF4-FFF2-40B4-BE49-F238E27FC236}">
                <a16:creationId xmlns:a16="http://schemas.microsoft.com/office/drawing/2014/main" id="{CF8612DC-9CF7-41EC-9456-34B8B9B3E7F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230532" y="3849510"/>
            <a:ext cx="4469586" cy="2839155"/>
          </a:xfrm>
          <a:prstGeom prst="rect">
            <a:avLst/>
          </a:prstGeom>
          <a:noFill/>
          <a:extLst>
            <a:ext uri="{909E8E84-426E-40DD-AFC4-6F175D3DCCD1}">
              <a14:hiddenFill xmlns:a14="http://schemas.microsoft.com/office/drawing/2010/main">
                <a:solidFill>
                  <a:srgbClr val="FFFFFF"/>
                </a:solidFill>
              </a14:hiddenFill>
            </a:ext>
          </a:extLst>
        </p:spPr>
      </p:pic>
      <p:pic>
        <p:nvPicPr>
          <p:cNvPr id="2052" name="Picture 4" descr="Terrified' Package Delivery Employees Are Going to Work Sick - The New York  Times">
            <a:extLst>
              <a:ext uri="{FF2B5EF4-FFF2-40B4-BE49-F238E27FC236}">
                <a16:creationId xmlns:a16="http://schemas.microsoft.com/office/drawing/2014/main" id="{0E5F5A6E-FBDB-4AFF-A59B-E6FF908D563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230532" y="1169432"/>
            <a:ext cx="4469585" cy="259541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9562827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469BB2-0852-4BD2-B948-E93819E67C42}"/>
              </a:ext>
            </a:extLst>
          </p:cNvPr>
          <p:cNvSpPr>
            <a:spLocks noGrp="1"/>
          </p:cNvSpPr>
          <p:nvPr>
            <p:ph type="title"/>
          </p:nvPr>
        </p:nvSpPr>
        <p:spPr>
          <a:xfrm>
            <a:off x="419343" y="254465"/>
            <a:ext cx="10515600" cy="613821"/>
          </a:xfrm>
        </p:spPr>
        <p:txBody>
          <a:bodyPr>
            <a:normAutofit/>
          </a:bodyPr>
          <a:lstStyle/>
          <a:p>
            <a:r>
              <a:rPr lang="en-GB" sz="3600" b="1" dirty="0">
                <a:latin typeface="Arial" panose="020B0604020202020204" pitchFamily="34" charset="0"/>
                <a:cs typeface="Arial" panose="020B0604020202020204" pitchFamily="34" charset="0"/>
              </a:rPr>
              <a:t>COVID-19 An added layer of vulnerability</a:t>
            </a:r>
          </a:p>
        </p:txBody>
      </p:sp>
      <p:sp>
        <p:nvSpPr>
          <p:cNvPr id="3" name="Content Placeholder 2">
            <a:extLst>
              <a:ext uri="{FF2B5EF4-FFF2-40B4-BE49-F238E27FC236}">
                <a16:creationId xmlns:a16="http://schemas.microsoft.com/office/drawing/2014/main" id="{84C1C675-1E0D-407D-834C-EE64CEC32966}"/>
              </a:ext>
            </a:extLst>
          </p:cNvPr>
          <p:cNvSpPr>
            <a:spLocks noGrp="1"/>
          </p:cNvSpPr>
          <p:nvPr>
            <p:ph idx="1"/>
          </p:nvPr>
        </p:nvSpPr>
        <p:spPr>
          <a:xfrm>
            <a:off x="139831" y="952106"/>
            <a:ext cx="5758613" cy="5747849"/>
          </a:xfrm>
          <a:solidFill>
            <a:schemeClr val="tx2"/>
          </a:solidFill>
        </p:spPr>
        <p:txBody>
          <a:bodyPr>
            <a:normAutofit/>
          </a:bodyPr>
          <a:lstStyle/>
          <a:p>
            <a:pPr marL="0" indent="0">
              <a:buNone/>
            </a:pPr>
            <a:r>
              <a:rPr lang="en-GB" sz="2200" b="1" dirty="0">
                <a:solidFill>
                  <a:schemeClr val="bg1"/>
                </a:solidFill>
              </a:rPr>
              <a:t>Income access:</a:t>
            </a:r>
          </a:p>
          <a:p>
            <a:pPr marL="0" indent="0">
              <a:buNone/>
            </a:pPr>
            <a:endParaRPr lang="en-GB" sz="2200" b="1" dirty="0">
              <a:solidFill>
                <a:schemeClr val="bg1"/>
              </a:solidFill>
            </a:endParaRPr>
          </a:p>
          <a:p>
            <a:pPr>
              <a:buFontTx/>
              <a:buChar char="-"/>
            </a:pPr>
            <a:r>
              <a:rPr lang="en-GB" sz="2000" dirty="0">
                <a:solidFill>
                  <a:schemeClr val="bg1"/>
                </a:solidFill>
              </a:rPr>
              <a:t>As the Self-Employment Income Support Scheme is based on the annual tax returns of previous years it penalises workers in sectors with high turnover (for instance, app-based courier services).</a:t>
            </a:r>
          </a:p>
          <a:p>
            <a:pPr>
              <a:buFontTx/>
              <a:buChar char="-"/>
            </a:pPr>
            <a:r>
              <a:rPr lang="en-GB" sz="2000" dirty="0">
                <a:solidFill>
                  <a:schemeClr val="bg1"/>
                </a:solidFill>
              </a:rPr>
              <a:t>Penalises low incomes - difficult to survive with the 70-80% of an already low salary.</a:t>
            </a:r>
          </a:p>
          <a:p>
            <a:pPr>
              <a:buFontTx/>
              <a:buChar char="-"/>
            </a:pPr>
            <a:r>
              <a:rPr lang="en-GB" sz="2000" dirty="0">
                <a:solidFill>
                  <a:schemeClr val="bg1"/>
                </a:solidFill>
              </a:rPr>
              <a:t>Exclusion of those with a profit of less than £1,000 – affects those with low profits or those affected by tax release schemes that do no report profits (for example, foster care workers).</a:t>
            </a:r>
          </a:p>
          <a:p>
            <a:pPr>
              <a:buFontTx/>
              <a:buChar char="-"/>
            </a:pPr>
            <a:r>
              <a:rPr lang="en-GB" sz="2000" dirty="0">
                <a:solidFill>
                  <a:schemeClr val="bg1"/>
                </a:solidFill>
              </a:rPr>
              <a:t>Reported delay in payments strongly penalize those with low income/no savings.  </a:t>
            </a:r>
          </a:p>
          <a:p>
            <a:pPr lvl="1">
              <a:buFontTx/>
              <a:buChar char="-"/>
            </a:pPr>
            <a:endParaRPr lang="en-GB" sz="1900" dirty="0">
              <a:solidFill>
                <a:schemeClr val="bg1"/>
              </a:solidFill>
            </a:endParaRPr>
          </a:p>
          <a:p>
            <a:pPr>
              <a:buFontTx/>
              <a:buChar char="-"/>
            </a:pPr>
            <a:endParaRPr lang="en-GB" sz="2400" dirty="0">
              <a:solidFill>
                <a:schemeClr val="bg1"/>
              </a:solidFill>
            </a:endParaRPr>
          </a:p>
          <a:p>
            <a:pPr>
              <a:buFontTx/>
              <a:buChar char="-"/>
            </a:pPr>
            <a:endParaRPr lang="en-GB" sz="2400" dirty="0">
              <a:solidFill>
                <a:schemeClr val="bg1"/>
              </a:solidFill>
            </a:endParaRPr>
          </a:p>
        </p:txBody>
      </p:sp>
      <p:sp>
        <p:nvSpPr>
          <p:cNvPr id="6" name="Content Placeholder 2">
            <a:extLst>
              <a:ext uri="{FF2B5EF4-FFF2-40B4-BE49-F238E27FC236}">
                <a16:creationId xmlns:a16="http://schemas.microsoft.com/office/drawing/2014/main" id="{9B1ECC5F-6B4F-4A12-B00A-236C73CE1E59}"/>
              </a:ext>
            </a:extLst>
          </p:cNvPr>
          <p:cNvSpPr txBox="1">
            <a:spLocks/>
          </p:cNvSpPr>
          <p:nvPr/>
        </p:nvSpPr>
        <p:spPr>
          <a:xfrm>
            <a:off x="6045201" y="952105"/>
            <a:ext cx="5937956" cy="5747849"/>
          </a:xfrm>
          <a:prstGeom prst="rect">
            <a:avLst/>
          </a:prstGeom>
          <a:solidFill>
            <a:schemeClr val="tx2"/>
          </a:solidFill>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lvl="1" indent="0">
              <a:buNone/>
            </a:pPr>
            <a:r>
              <a:rPr lang="en-GB" sz="2200" b="1" dirty="0">
                <a:solidFill>
                  <a:schemeClr val="bg1"/>
                </a:solidFill>
              </a:rPr>
              <a:t>Health and Safety</a:t>
            </a:r>
          </a:p>
          <a:p>
            <a:pPr marL="0" lvl="1" indent="0">
              <a:buNone/>
            </a:pPr>
            <a:endParaRPr lang="en-GB" sz="2200" b="1" dirty="0">
              <a:solidFill>
                <a:schemeClr val="bg1"/>
              </a:solidFill>
            </a:endParaRPr>
          </a:p>
          <a:p>
            <a:pPr marL="342900" lvl="1" indent="-342900">
              <a:buFontTx/>
              <a:buChar char="-"/>
            </a:pPr>
            <a:r>
              <a:rPr lang="en-GB" sz="2000" dirty="0">
                <a:solidFill>
                  <a:schemeClr val="bg1"/>
                </a:solidFill>
              </a:rPr>
              <a:t>Reported negligence of employers/agencies/platforms in failing to provide protection measures and lack of clear protocols – especially affecting, couriers, construction and railway maintenance workers.</a:t>
            </a:r>
          </a:p>
          <a:p>
            <a:pPr marL="342900" lvl="1" indent="-342900">
              <a:buFontTx/>
              <a:buChar char="-"/>
            </a:pPr>
            <a:r>
              <a:rPr lang="en-GB" sz="2000" dirty="0">
                <a:solidFill>
                  <a:schemeClr val="bg1"/>
                </a:solidFill>
              </a:rPr>
              <a:t>The dependence on key contacts, agencies and platforms to keep their jobs - main barrier preventing these workers requesting more secure working conditions.</a:t>
            </a:r>
          </a:p>
          <a:p>
            <a:pPr marL="342900" lvl="1" indent="-342900">
              <a:buFontTx/>
              <a:buChar char="-"/>
            </a:pPr>
            <a:r>
              <a:rPr lang="en-GB" sz="2000" dirty="0">
                <a:solidFill>
                  <a:schemeClr val="bg1"/>
                </a:solidFill>
              </a:rPr>
              <a:t>Legal mobilisation by union (IWGB) -  Recent  High Court decision (13/11/2020) stated that the UK failed to grant workers in the gig economy the rights they are entitled to under European directives on safety and health at work (provision of PPE and the right to stop work in response to serious and imminent danger).</a:t>
            </a:r>
          </a:p>
          <a:p>
            <a:pPr lvl="1">
              <a:buFontTx/>
              <a:buChar char="-"/>
            </a:pPr>
            <a:endParaRPr lang="en-GB" sz="2200" dirty="0">
              <a:solidFill>
                <a:schemeClr val="bg1"/>
              </a:solidFill>
            </a:endParaRPr>
          </a:p>
          <a:p>
            <a:pPr lvl="1">
              <a:buFontTx/>
              <a:buChar char="-"/>
            </a:pPr>
            <a:endParaRPr lang="en-GB" sz="1900" dirty="0">
              <a:solidFill>
                <a:schemeClr val="bg1"/>
              </a:solidFill>
            </a:endParaRPr>
          </a:p>
          <a:p>
            <a:pPr>
              <a:buFontTx/>
              <a:buChar char="-"/>
            </a:pPr>
            <a:endParaRPr lang="en-GB" sz="2400" dirty="0">
              <a:solidFill>
                <a:schemeClr val="bg1"/>
              </a:solidFill>
            </a:endParaRPr>
          </a:p>
          <a:p>
            <a:pPr>
              <a:buFontTx/>
              <a:buChar char="-"/>
            </a:pPr>
            <a:endParaRPr lang="en-GB" sz="2400" dirty="0">
              <a:solidFill>
                <a:schemeClr val="bg1"/>
              </a:solidFill>
            </a:endParaRPr>
          </a:p>
        </p:txBody>
      </p:sp>
    </p:spTree>
    <p:extLst>
      <p:ext uri="{BB962C8B-B14F-4D97-AF65-F5344CB8AC3E}">
        <p14:creationId xmlns:p14="http://schemas.microsoft.com/office/powerpoint/2010/main" val="106304699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469BB2-0852-4BD2-B948-E93819E67C42}"/>
              </a:ext>
            </a:extLst>
          </p:cNvPr>
          <p:cNvSpPr>
            <a:spLocks noGrp="1"/>
          </p:cNvSpPr>
          <p:nvPr>
            <p:ph type="title"/>
          </p:nvPr>
        </p:nvSpPr>
        <p:spPr>
          <a:xfrm>
            <a:off x="419343" y="254465"/>
            <a:ext cx="10515600" cy="613821"/>
          </a:xfrm>
        </p:spPr>
        <p:txBody>
          <a:bodyPr>
            <a:normAutofit fontScale="90000"/>
          </a:bodyPr>
          <a:lstStyle/>
          <a:p>
            <a:r>
              <a:rPr lang="en-GB" b="1" dirty="0">
                <a:latin typeface="Arial" panose="020B0604020202020204" pitchFamily="34" charset="0"/>
                <a:cs typeface="Arial" panose="020B0604020202020204" pitchFamily="34" charset="0"/>
              </a:rPr>
              <a:t>Final remarks</a:t>
            </a:r>
          </a:p>
        </p:txBody>
      </p:sp>
      <p:sp>
        <p:nvSpPr>
          <p:cNvPr id="3" name="Content Placeholder 2">
            <a:extLst>
              <a:ext uri="{FF2B5EF4-FFF2-40B4-BE49-F238E27FC236}">
                <a16:creationId xmlns:a16="http://schemas.microsoft.com/office/drawing/2014/main" id="{84C1C675-1E0D-407D-834C-EE64CEC32966}"/>
              </a:ext>
            </a:extLst>
          </p:cNvPr>
          <p:cNvSpPr>
            <a:spLocks noGrp="1"/>
          </p:cNvSpPr>
          <p:nvPr>
            <p:ph idx="1"/>
          </p:nvPr>
        </p:nvSpPr>
        <p:spPr>
          <a:xfrm>
            <a:off x="303520" y="969040"/>
            <a:ext cx="11532880" cy="5753493"/>
          </a:xfrm>
          <a:solidFill>
            <a:schemeClr val="tx2"/>
          </a:solidFill>
        </p:spPr>
        <p:txBody>
          <a:bodyPr>
            <a:normAutofit/>
          </a:bodyPr>
          <a:lstStyle/>
          <a:p>
            <a:pPr lvl="1">
              <a:buFontTx/>
              <a:buChar char="-"/>
            </a:pPr>
            <a:endParaRPr lang="en-GB" dirty="0">
              <a:solidFill>
                <a:schemeClr val="bg1"/>
              </a:solidFill>
            </a:endParaRPr>
          </a:p>
          <a:p>
            <a:pPr>
              <a:buFontTx/>
              <a:buChar char="-"/>
            </a:pPr>
            <a:r>
              <a:rPr lang="en-GB" sz="2400" dirty="0">
                <a:solidFill>
                  <a:schemeClr val="bg1"/>
                </a:solidFill>
              </a:rPr>
              <a:t>COVID-19 shows the weaknesses of social protection mechanisms in the UK when dealing with the event of illness, job or income loss.</a:t>
            </a:r>
          </a:p>
          <a:p>
            <a:pPr>
              <a:buFontTx/>
              <a:buChar char="-"/>
            </a:pPr>
            <a:r>
              <a:rPr lang="en-GB" sz="2400" dirty="0">
                <a:solidFill>
                  <a:srgbClr val="FFFFFF"/>
                </a:solidFill>
              </a:rPr>
              <a:t>T</a:t>
            </a:r>
            <a:r>
              <a:rPr lang="en-GB" sz="2400" b="0" i="0" dirty="0">
                <a:solidFill>
                  <a:srgbClr val="FFFFFF"/>
                </a:solidFill>
                <a:effectLst/>
              </a:rPr>
              <a:t>he unclear status of many bogus self-employed, their short tenure and low pay makes them extremely vulnerable in accessing the extraordinary grant for the self-employed.</a:t>
            </a:r>
          </a:p>
          <a:p>
            <a:pPr>
              <a:buFontTx/>
              <a:buChar char="-"/>
            </a:pPr>
            <a:r>
              <a:rPr lang="en-GB" sz="2400" b="0" i="0" dirty="0">
                <a:solidFill>
                  <a:srgbClr val="FFFFFF"/>
                </a:solidFill>
                <a:effectLst/>
              </a:rPr>
              <a:t>Urgent need to recognise their dependence on clients and platforms as their employers – need to reinforce employers’ responsibilities towards these workers.</a:t>
            </a:r>
          </a:p>
          <a:p>
            <a:pPr>
              <a:buFontTx/>
              <a:buChar char="-"/>
            </a:pPr>
            <a:r>
              <a:rPr lang="en-GB" sz="2400" b="0" i="0" dirty="0">
                <a:solidFill>
                  <a:srgbClr val="FFFFFF"/>
                </a:solidFill>
                <a:effectLst/>
              </a:rPr>
              <a:t>Voluntarism is not working! </a:t>
            </a:r>
            <a:r>
              <a:rPr lang="en-GB" sz="2400" dirty="0">
                <a:solidFill>
                  <a:srgbClr val="FFFFFF"/>
                </a:solidFill>
              </a:rPr>
              <a:t>A</a:t>
            </a:r>
            <a:r>
              <a:rPr lang="en-GB" sz="2400" b="0" i="0" dirty="0">
                <a:solidFill>
                  <a:srgbClr val="FFFFFF"/>
                </a:solidFill>
                <a:effectLst/>
              </a:rPr>
              <a:t> stronger regulatory role of the state is required to enforce safe working conditions and to guarantee safe spaces for workers’ claims.</a:t>
            </a:r>
          </a:p>
          <a:p>
            <a:pPr>
              <a:buFontTx/>
              <a:buChar char="-"/>
            </a:pPr>
            <a:endParaRPr lang="en-GB" sz="2400" dirty="0">
              <a:solidFill>
                <a:schemeClr val="bg1"/>
              </a:solidFill>
            </a:endParaRPr>
          </a:p>
        </p:txBody>
      </p:sp>
    </p:spTree>
    <p:extLst>
      <p:ext uri="{BB962C8B-B14F-4D97-AF65-F5344CB8AC3E}">
        <p14:creationId xmlns:p14="http://schemas.microsoft.com/office/powerpoint/2010/main" val="69368926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755</TotalTime>
  <Words>688</Words>
  <Application>Microsoft Office PowerPoint</Application>
  <PresentationFormat>Widescreen</PresentationFormat>
  <Paragraphs>59</Paragraphs>
  <Slides>6</Slides>
  <Notes>2</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6</vt:i4>
      </vt:variant>
    </vt:vector>
  </HeadingPairs>
  <TitlesOfParts>
    <vt:vector size="12" baseType="lpstr">
      <vt:lpstr>Arial</vt:lpstr>
      <vt:lpstr>Calibri</vt:lpstr>
      <vt:lpstr>Calibri Light</vt:lpstr>
      <vt:lpstr>Lato</vt:lpstr>
      <vt:lpstr>Wingdings</vt:lpstr>
      <vt:lpstr>Office Theme</vt:lpstr>
      <vt:lpstr>Bogus self-employment and COVID-19: An added layer of insecurity </vt:lpstr>
      <vt:lpstr>A shift in the characteristics of the self-employed?</vt:lpstr>
      <vt:lpstr>The ‘bogus’ or ‘false’ self-employed</vt:lpstr>
      <vt:lpstr>The risks of ‘bogus’ self-employment</vt:lpstr>
      <vt:lpstr>COVID-19 An added layer of vulnerability</vt:lpstr>
      <vt:lpstr>Final remarks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Marti</dc:creator>
  <cp:lastModifiedBy>Marti</cp:lastModifiedBy>
  <cp:revision>34</cp:revision>
  <cp:lastPrinted>2020-12-07T11:37:04Z</cp:lastPrinted>
  <dcterms:created xsi:type="dcterms:W3CDTF">2020-12-02T10:44:13Z</dcterms:created>
  <dcterms:modified xsi:type="dcterms:W3CDTF">2020-12-07T12:33:24Z</dcterms:modified>
</cp:coreProperties>
</file>