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4" r:id="rId2"/>
    <p:sldId id="271" r:id="rId3"/>
    <p:sldId id="268" r:id="rId4"/>
    <p:sldId id="270" r:id="rId5"/>
    <p:sldId id="279" r:id="rId6"/>
    <p:sldId id="280" r:id="rId7"/>
    <p:sldId id="272" r:id="rId8"/>
    <p:sldId id="281" r:id="rId9"/>
    <p:sldId id="282" r:id="rId10"/>
    <p:sldId id="275" r:id="rId11"/>
    <p:sldId id="284" r:id="rId12"/>
    <p:sldId id="273" r:id="rId13"/>
    <p:sldId id="274" r:id="rId14"/>
    <p:sldId id="269" r:id="rId15"/>
    <p:sldId id="277" r:id="rId16"/>
    <p:sldId id="276" r:id="rId17"/>
    <p:sldId id="285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9538" autoAdjust="0"/>
  </p:normalViewPr>
  <p:slideViewPr>
    <p:cSldViewPr snapToGrid="0" snapToObjects="1">
      <p:cViewPr varScale="1">
        <p:scale>
          <a:sx n="115" d="100"/>
          <a:sy n="115" d="100"/>
        </p:scale>
        <p:origin x="15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6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7111E-9D0D-1146-9D26-CA2B6793C1FC}" type="datetimeFigureOut">
              <a:rPr lang="en-US" smtClean="0"/>
              <a:t>9/24/25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45793-5373-4242-935C-03416FB5A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7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672-873E-BD4C-80CE-01FF3B3AF50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C04A-F526-5E44-84B8-F88973BD4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4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672-873E-BD4C-80CE-01FF3B3AF50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C04A-F526-5E44-84B8-F88973BD4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1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672-873E-BD4C-80CE-01FF3B3AF50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C04A-F526-5E44-84B8-F88973BD4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9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672-873E-BD4C-80CE-01FF3B3AF50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C04A-F526-5E44-84B8-F88973BD4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0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672-873E-BD4C-80CE-01FF3B3AF50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C04A-F526-5E44-84B8-F88973BD4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672-873E-BD4C-80CE-01FF3B3AF50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C04A-F526-5E44-84B8-F88973BD4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0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672-873E-BD4C-80CE-01FF3B3AF50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C04A-F526-5E44-84B8-F88973BD4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0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672-873E-BD4C-80CE-01FF3B3AF50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C04A-F526-5E44-84B8-F88973BD4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3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672-873E-BD4C-80CE-01FF3B3AF50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C04A-F526-5E44-84B8-F88973BD4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1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672-873E-BD4C-80CE-01FF3B3AF50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C04A-F526-5E44-84B8-F88973BD4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3672-873E-BD4C-80CE-01FF3B3AF50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C04A-F526-5E44-84B8-F88973BD4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3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A3672-873E-BD4C-80CE-01FF3B3AF50F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7C04A-F526-5E44-84B8-F88973BD4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6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sciences.manchester.ac.uk/social-statistics/about/news/" TargetMode="External"/><Relationship Id="rId2" Type="http://schemas.openxmlformats.org/officeDocument/2006/relationships/hyperlink" Target="http://www.socialsciences.manchester.ac.uk/social-statistics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ocialsciences.manchester.ac.uk/social-statistics/about/new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sciences.manchester.ac.uk/social-statistics/about/new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services.manchester.ac.uk/help/" TargetMode="External"/><Relationship Id="rId2" Type="http://schemas.openxmlformats.org/officeDocument/2006/relationships/hyperlink" Target="https://livemanchesterac.sharepoint.com/sites/UOM-HUM-DA/PGR-Handbook/SitePages/SOSS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udentsupport.manchester.ac.uk/finances/funding-opportunities/all/living-cost-support-fund/" TargetMode="External"/><Relationship Id="rId4" Type="http://schemas.openxmlformats.org/officeDocument/2006/relationships/hyperlink" Target="http://www.counsellingservice.manchester.ac.uk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sciences.manchester.ac.uk/social-statistics/about/news/" TargetMode="External"/><Relationship Id="rId2" Type="http://schemas.openxmlformats.org/officeDocument/2006/relationships/hyperlink" Target="http://www.socialsciences.manchester.ac.uk/social-statistics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library.manchester.ac.uk/training/my-learning-essentials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rncm.ac.uk/series/thursday-lunchtimes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143" y="1545166"/>
            <a:ext cx="8307928" cy="4911497"/>
          </a:xfrm>
        </p:spPr>
        <p:txBody>
          <a:bodyPr>
            <a:normAutofit fontScale="92500" lnSpcReduction="10000"/>
          </a:bodyPr>
          <a:lstStyle/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         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 A PhD in Social Statistics 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at the University of Manchester </a:t>
            </a:r>
          </a:p>
          <a:p>
            <a:r>
              <a:rPr lang="en-US" sz="2600" b="1" dirty="0">
                <a:solidFill>
                  <a:srgbClr val="000000"/>
                </a:solidFill>
              </a:rPr>
              <a:t> K. </a:t>
            </a:r>
            <a:r>
              <a:rPr lang="en-US" sz="2600" b="1" dirty="0" err="1">
                <a:solidFill>
                  <a:srgbClr val="000000"/>
                </a:solidFill>
              </a:rPr>
              <a:t>Purdam</a:t>
            </a:r>
            <a:r>
              <a:rPr lang="en-US" sz="2600" b="1" dirty="0">
                <a:solidFill>
                  <a:srgbClr val="000000"/>
                </a:solidFill>
              </a:rPr>
              <a:t> - PGR Director</a:t>
            </a:r>
          </a:p>
          <a:p>
            <a:r>
              <a:rPr lang="en-US" sz="1700" dirty="0" err="1">
                <a:solidFill>
                  <a:schemeClr val="tx1"/>
                </a:solidFill>
              </a:rPr>
              <a:t>kingsley.purdam@manchester.ac.uk</a:t>
            </a:r>
            <a:endParaRPr lang="en-US" sz="1700" b="1" dirty="0">
              <a:solidFill>
                <a:srgbClr val="000000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                                                    September 2025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              </a:t>
            </a:r>
            <a:r>
              <a:rPr lang="en-US" sz="2400" dirty="0">
                <a:solidFill>
                  <a:schemeClr val="tx1"/>
                </a:solidFill>
                <a:hlinkClick r:id="rId2"/>
              </a:rPr>
              <a:t>www.socialsciences.manchester.ac.uk/social-statistics/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   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www.socialsciences.manchester.ac.uk/social-statistics/about/news/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TAB_col_backgrou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42" y="336577"/>
            <a:ext cx="3373031" cy="1428724"/>
          </a:xfrm>
          <a:prstGeom prst="rect">
            <a:avLst/>
          </a:prstGeom>
        </p:spPr>
      </p:pic>
      <p:pic>
        <p:nvPicPr>
          <p:cNvPr id="7" name="Picture 6" descr="UM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336576"/>
            <a:ext cx="19939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77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71"/>
            <a:ext cx="8229600" cy="1143000"/>
          </a:xfrm>
        </p:spPr>
        <p:txBody>
          <a:bodyPr/>
          <a:lstStyle/>
          <a:p>
            <a:r>
              <a:rPr lang="en-US" b="1" dirty="0"/>
              <a:t>Social Statistics Research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37064"/>
            <a:ext cx="6576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www.socialsciences.manchester.ac.uk/social-statistics/about/news/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84AFD5-69C1-1649-A568-AEF5444AC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716" y="1155171"/>
            <a:ext cx="5867625" cy="50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10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71"/>
            <a:ext cx="8229600" cy="1143000"/>
          </a:xfrm>
        </p:spPr>
        <p:txBody>
          <a:bodyPr/>
          <a:lstStyle/>
          <a:p>
            <a:r>
              <a:rPr lang="en-US" b="1" dirty="0"/>
              <a:t>Social Statistics Research </a:t>
            </a:r>
          </a:p>
        </p:txBody>
      </p:sp>
      <p:pic>
        <p:nvPicPr>
          <p:cNvPr id="4" name="Picture 3" descr="Screen Shot 2023-10-19 at 17.17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33" y="1155171"/>
            <a:ext cx="6858000" cy="5281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437064"/>
            <a:ext cx="6576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www.socialsciences.manchester.ac.uk/social-statistics/about/news/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442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Social Statistics Research </a:t>
            </a:r>
          </a:p>
        </p:txBody>
      </p:sp>
      <p:pic>
        <p:nvPicPr>
          <p:cNvPr id="5" name="Picture 4" descr="Screen Shot 2023-10-19 at 17.19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6" y="1417638"/>
            <a:ext cx="6570133" cy="50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93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Social Statistics Research </a:t>
            </a:r>
          </a:p>
        </p:txBody>
      </p:sp>
      <p:pic>
        <p:nvPicPr>
          <p:cNvPr id="3" name="Picture 2" descr="Screen Shot 2023-10-19 at 17.18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33" y="1417638"/>
            <a:ext cx="6485467" cy="488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15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Alumni and 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333"/>
            <a:ext cx="8229600" cy="4525963"/>
          </a:xfrm>
        </p:spPr>
        <p:txBody>
          <a:bodyPr/>
          <a:lstStyle/>
          <a:p>
            <a:r>
              <a:rPr lang="en-US" dirty="0"/>
              <a:t>Researcher and consultancy careers in the public and private sectors.</a:t>
            </a:r>
          </a:p>
          <a:p>
            <a:endParaRPr lang="en-US" dirty="0"/>
          </a:p>
          <a:p>
            <a:r>
              <a:rPr lang="en-US" dirty="0"/>
              <a:t>Lectureships and teaching.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Policy research.</a:t>
            </a:r>
          </a:p>
        </p:txBody>
      </p:sp>
    </p:spTree>
    <p:extLst>
      <p:ext uri="{BB962C8B-B14F-4D97-AF65-F5344CB8AC3E}">
        <p14:creationId xmlns:p14="http://schemas.microsoft.com/office/powerpoint/2010/main" val="3835076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14"/>
            <a:ext cx="8229600" cy="1143000"/>
          </a:xfrm>
        </p:spPr>
        <p:txBody>
          <a:bodyPr/>
          <a:lstStyle/>
          <a:p>
            <a:r>
              <a:rPr lang="en-US" b="1" dirty="0"/>
              <a:t>Alumni and 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2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i="1" dirty="0"/>
              <a:t>“I completed a PhD in Social Statistics which examined the prevalence and impact of measurement error in self-reported employment status. I am now an Associate Professor in Quantitative Criminology.”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“The PhD provided me with invaluable teaching opportunities on undergraduate, postgraduate and short courses. As a Senior Lecturer in Sociology, I teach a variety of research methods courses.”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“I completed my PhD in Social Statistics, which pursued a quantitative analysis of Home Office crime data.  I am now a Senior Lecturer in Criminology.”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“I completed my PhD in Social Statistics in 2014 I am currently Project Director of an NHS Inquiry.”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682086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14"/>
            <a:ext cx="8229600" cy="1143000"/>
          </a:xfrm>
        </p:spPr>
        <p:txBody>
          <a:bodyPr/>
          <a:lstStyle/>
          <a:p>
            <a:r>
              <a:rPr lang="en-US" b="1" dirty="0"/>
              <a:t>Alumni and 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4403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“I completed a PhD in Social Statistics focused on inequalities in health. I am now a Senior Researcher in health data science and medical statistics.”</a:t>
            </a:r>
          </a:p>
          <a:p>
            <a:pPr marL="0" indent="0">
              <a:buNone/>
            </a:pPr>
            <a:r>
              <a:rPr lang="en-US" sz="2400" i="1" dirty="0"/>
              <a:t> </a:t>
            </a:r>
          </a:p>
          <a:p>
            <a:pPr marL="0" indent="0">
              <a:buNone/>
            </a:pPr>
            <a:r>
              <a:rPr lang="en-US" sz="2400" i="1" dirty="0"/>
              <a:t>"I completed my PhD which examined ways of measuring well-being. I am now an Assistant Professor in Statistics.”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“I completed a PhD in Social Statistics researching ethnic inequalities and collaborated with the Alan Turing Institute. I am now a Research Associate working on a study of life expectancy.”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532788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93D99-2FD4-1A4B-A023-70FB56F0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PGR Support and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A174F-20AF-FD4F-8AB9-98B305029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PGR Booklet: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https://livemanchesterac.sharepoint.com/sites/UOM-HUM-DA/PGR-Handbook/SitePages/SOSS.aspx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SOSS and University support: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https://www.itservices.manchester.ac.uk/help/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www.counsellingservice.manchester.ac.uk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5"/>
              </a:rPr>
              <a:t>https://www.studentsupport.manchester.ac.uk/finances/funding-opportunities/all/living-cost-support-fund/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Drop in to see me.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6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143" y="1545167"/>
            <a:ext cx="8307928" cy="4184234"/>
          </a:xfrm>
        </p:spPr>
        <p:txBody>
          <a:bodyPr>
            <a:normAutofit lnSpcReduction="10000"/>
          </a:bodyPr>
          <a:lstStyle/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         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 QUESTIONS? </a:t>
            </a:r>
          </a:p>
          <a:p>
            <a:r>
              <a:rPr lang="en-US" sz="2600" b="1" dirty="0">
                <a:solidFill>
                  <a:srgbClr val="000000"/>
                </a:solidFill>
              </a:rPr>
              <a:t>K. </a:t>
            </a:r>
            <a:r>
              <a:rPr lang="en-US" sz="2600" b="1" dirty="0" err="1">
                <a:solidFill>
                  <a:srgbClr val="000000"/>
                </a:solidFill>
              </a:rPr>
              <a:t>Purdam</a:t>
            </a:r>
            <a:r>
              <a:rPr lang="en-US" sz="2600" b="1" dirty="0">
                <a:solidFill>
                  <a:srgbClr val="000000"/>
                </a:solidFill>
              </a:rPr>
              <a:t> - PGR Director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                                              September 2025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                </a:t>
            </a:r>
            <a:r>
              <a:rPr lang="en-US" sz="2400" dirty="0">
                <a:solidFill>
                  <a:schemeClr val="tx1"/>
                </a:solidFill>
                <a:hlinkClick r:id="rId2"/>
              </a:rPr>
              <a:t>www.socialsciences.manchester.ac.uk/social-statistics/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       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www.socialsciences.manchester.ac.uk/social-statistics/about/news/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TAB_col_backgrou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42" y="336577"/>
            <a:ext cx="3373031" cy="1428724"/>
          </a:xfrm>
          <a:prstGeom prst="rect">
            <a:avLst/>
          </a:prstGeom>
        </p:spPr>
      </p:pic>
      <p:pic>
        <p:nvPicPr>
          <p:cNvPr id="7" name="Picture 6" descr="UM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336576"/>
            <a:ext cx="19939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3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56300"/>
            <a:ext cx="4711700" cy="53340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endParaRPr lang="en-US" sz="2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571" y="1638299"/>
            <a:ext cx="7684372" cy="5007828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en-US" sz="9000" b="1" dirty="0">
                <a:solidFill>
                  <a:schemeClr val="tx1"/>
                </a:solidFill>
              </a:rPr>
              <a:t>Social Statistics</a:t>
            </a:r>
          </a:p>
          <a:p>
            <a:pPr algn="just"/>
            <a:endParaRPr lang="en-GB" sz="6000" b="1" dirty="0"/>
          </a:p>
          <a:p>
            <a:pPr algn="just"/>
            <a:r>
              <a:rPr lang="en-GB" sz="7400" dirty="0">
                <a:solidFill>
                  <a:schemeClr val="tx1"/>
                </a:solidFill>
              </a:rPr>
              <a:t>Ageing</a:t>
            </a:r>
          </a:p>
          <a:p>
            <a:pPr algn="just"/>
            <a:r>
              <a:rPr lang="en-GB" sz="7400" dirty="0">
                <a:solidFill>
                  <a:schemeClr val="tx1"/>
                </a:solidFill>
              </a:rPr>
              <a:t>Civic Engagement</a:t>
            </a:r>
          </a:p>
          <a:p>
            <a:pPr algn="just"/>
            <a:r>
              <a:rPr lang="en-GB" sz="7400" dirty="0">
                <a:solidFill>
                  <a:schemeClr val="tx1"/>
                </a:solidFill>
              </a:rPr>
              <a:t>Data and Methods</a:t>
            </a:r>
          </a:p>
          <a:p>
            <a:pPr algn="just"/>
            <a:r>
              <a:rPr lang="en-GB" sz="7400" dirty="0">
                <a:solidFill>
                  <a:schemeClr val="tx1"/>
                </a:solidFill>
              </a:rPr>
              <a:t>Ethnicity and Religion </a:t>
            </a:r>
          </a:p>
          <a:p>
            <a:pPr algn="just"/>
            <a:r>
              <a:rPr lang="en-GB" sz="7400" dirty="0">
                <a:solidFill>
                  <a:schemeClr val="tx1"/>
                </a:solidFill>
              </a:rPr>
              <a:t>Lifelong Health</a:t>
            </a:r>
          </a:p>
          <a:p>
            <a:pPr algn="just"/>
            <a:r>
              <a:rPr lang="en-GB" sz="7400" dirty="0">
                <a:solidFill>
                  <a:schemeClr val="tx1"/>
                </a:solidFill>
              </a:rPr>
              <a:t>Migration and Population Change</a:t>
            </a:r>
          </a:p>
          <a:p>
            <a:pPr algn="just"/>
            <a:r>
              <a:rPr lang="en-GB" sz="7400" dirty="0">
                <a:solidFill>
                  <a:schemeClr val="tx1"/>
                </a:solidFill>
              </a:rPr>
              <a:t>Social Mobility and Inequalities</a:t>
            </a:r>
          </a:p>
          <a:p>
            <a:pPr algn="just"/>
            <a:r>
              <a:rPr lang="en-GB" sz="7400" dirty="0">
                <a:solidFill>
                  <a:schemeClr val="tx1"/>
                </a:solidFill>
              </a:rPr>
              <a:t>Social Networks</a:t>
            </a:r>
          </a:p>
          <a:p>
            <a:pPr algn="just"/>
            <a:r>
              <a:rPr lang="en-GB" sz="7400" dirty="0">
                <a:solidFill>
                  <a:schemeClr val="tx1"/>
                </a:solidFill>
              </a:rPr>
              <a:t>Survey Research Methods</a:t>
            </a:r>
          </a:p>
          <a:p>
            <a:pPr algn="just"/>
            <a:r>
              <a:rPr lang="en-GB" sz="7400" dirty="0">
                <a:solidFill>
                  <a:schemeClr val="tx1"/>
                </a:solidFill>
              </a:rPr>
              <a:t>Work and Employment</a:t>
            </a:r>
          </a:p>
          <a:p>
            <a:pPr algn="just"/>
            <a:r>
              <a:rPr lang="en-GB" sz="6000" dirty="0">
                <a:solidFill>
                  <a:schemeClr val="tx1"/>
                </a:solidFill>
              </a:rPr>
              <a:t> </a:t>
            </a:r>
            <a:endParaRPr lang="en-US" sz="8600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TAB_col_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43" y="336576"/>
            <a:ext cx="3073198" cy="1301723"/>
          </a:xfrm>
          <a:prstGeom prst="rect">
            <a:avLst/>
          </a:prstGeom>
        </p:spPr>
      </p:pic>
      <p:pic>
        <p:nvPicPr>
          <p:cNvPr id="5" name="Picture 4" descr="UM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285775"/>
            <a:ext cx="23495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5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56300"/>
            <a:ext cx="4711700" cy="53340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endParaRPr lang="en-US" sz="2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419" y="770917"/>
            <a:ext cx="8079329" cy="5452083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sz="8800" b="1" dirty="0">
              <a:solidFill>
                <a:schemeClr val="tx1"/>
              </a:solidFill>
            </a:endParaRPr>
          </a:p>
          <a:p>
            <a:pPr algn="l"/>
            <a:r>
              <a:rPr lang="en-US" sz="12800" b="1" dirty="0">
                <a:solidFill>
                  <a:schemeClr val="tx1"/>
                </a:solidFill>
              </a:rPr>
              <a:t>Reasons To Study For A PhD</a:t>
            </a:r>
            <a:r>
              <a:rPr lang="is-IS" sz="12800" b="1" dirty="0">
                <a:solidFill>
                  <a:schemeClr val="tx1"/>
                </a:solidFill>
              </a:rPr>
              <a:t>…..</a:t>
            </a:r>
          </a:p>
          <a:p>
            <a:pPr algn="l"/>
            <a:endParaRPr lang="en-US" sz="8800" i="1" dirty="0">
              <a:solidFill>
                <a:schemeClr val="tx1"/>
              </a:solidFill>
            </a:endParaRPr>
          </a:p>
          <a:p>
            <a:pPr algn="l"/>
            <a:r>
              <a:rPr lang="en-US" sz="8800" i="1" dirty="0">
                <a:solidFill>
                  <a:schemeClr val="tx1"/>
                </a:solidFill>
              </a:rPr>
              <a:t> - Study an area that interests you – unique opportunity.</a:t>
            </a:r>
          </a:p>
          <a:p>
            <a:pPr algn="l"/>
            <a:endParaRPr lang="en-US" sz="8800" i="1" dirty="0">
              <a:solidFill>
                <a:schemeClr val="tx1"/>
              </a:solidFill>
            </a:endParaRPr>
          </a:p>
          <a:p>
            <a:pPr algn="l"/>
            <a:r>
              <a:rPr lang="en-US" sz="8800" i="1" dirty="0">
                <a:solidFill>
                  <a:schemeClr val="tx1"/>
                </a:solidFill>
              </a:rPr>
              <a:t> - Develop your critical and analytical skills.</a:t>
            </a:r>
          </a:p>
          <a:p>
            <a:pPr algn="l"/>
            <a:endParaRPr lang="en-US" sz="8800" i="1" dirty="0">
              <a:solidFill>
                <a:schemeClr val="tx1"/>
              </a:solidFill>
            </a:endParaRPr>
          </a:p>
          <a:p>
            <a:pPr algn="l"/>
            <a:r>
              <a:rPr lang="en-US" sz="8800" i="1" dirty="0">
                <a:solidFill>
                  <a:schemeClr val="tx1"/>
                </a:solidFill>
              </a:rPr>
              <a:t> - Conduct a piece of research that hopefully makes a difference in the  </a:t>
            </a:r>
          </a:p>
          <a:p>
            <a:pPr algn="l"/>
            <a:r>
              <a:rPr lang="en-US" sz="8800" i="1" dirty="0">
                <a:solidFill>
                  <a:schemeClr val="tx1"/>
                </a:solidFill>
              </a:rPr>
              <a:t>    world.</a:t>
            </a:r>
          </a:p>
          <a:p>
            <a:pPr algn="l"/>
            <a:endParaRPr lang="en-US" sz="8800" i="1" dirty="0">
              <a:solidFill>
                <a:schemeClr val="tx1"/>
              </a:solidFill>
            </a:endParaRPr>
          </a:p>
          <a:p>
            <a:pPr algn="l"/>
            <a:r>
              <a:rPr lang="en-US" sz="8800" i="1" dirty="0">
                <a:solidFill>
                  <a:schemeClr val="tx1"/>
                </a:solidFill>
              </a:rPr>
              <a:t> - Write, present and publish your own research.</a:t>
            </a:r>
          </a:p>
          <a:p>
            <a:pPr algn="l"/>
            <a:endParaRPr lang="en-US" sz="8800" i="1" dirty="0">
              <a:solidFill>
                <a:schemeClr val="tx1"/>
              </a:solidFill>
            </a:endParaRPr>
          </a:p>
          <a:p>
            <a:pPr algn="l"/>
            <a:r>
              <a:rPr lang="en-US" sz="8800" i="1" dirty="0">
                <a:solidFill>
                  <a:schemeClr val="tx1"/>
                </a:solidFill>
              </a:rPr>
              <a:t> - Meet and work with interesting and inspiring people.</a:t>
            </a:r>
          </a:p>
          <a:p>
            <a:pPr algn="l"/>
            <a:endParaRPr lang="en-US" sz="8800" i="1" dirty="0">
              <a:solidFill>
                <a:schemeClr val="tx1"/>
              </a:solidFill>
            </a:endParaRPr>
          </a:p>
          <a:p>
            <a:pPr algn="l"/>
            <a:r>
              <a:rPr lang="en-US" sz="8800" i="1" dirty="0">
                <a:solidFill>
                  <a:schemeClr val="tx1"/>
                </a:solidFill>
              </a:rPr>
              <a:t> - Professional skills and stepping stone for future career.</a:t>
            </a:r>
          </a:p>
          <a:p>
            <a:pPr algn="l"/>
            <a:endParaRPr lang="en-US" sz="8800" i="1" dirty="0">
              <a:solidFill>
                <a:schemeClr val="tx1"/>
              </a:solidFill>
            </a:endParaRPr>
          </a:p>
          <a:p>
            <a:pPr algn="l"/>
            <a:r>
              <a:rPr lang="en-US" sz="8800" i="1" dirty="0">
                <a:solidFill>
                  <a:schemeClr val="tx1"/>
                </a:solidFill>
              </a:rPr>
              <a:t> - Your own reasons?</a:t>
            </a:r>
          </a:p>
          <a:p>
            <a:pPr algn="l"/>
            <a:endParaRPr lang="en-US" sz="8600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TAB_col_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43" y="336577"/>
            <a:ext cx="1655064" cy="7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2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724"/>
            <a:ext cx="8229600" cy="1001714"/>
          </a:xfrm>
        </p:spPr>
        <p:txBody>
          <a:bodyPr/>
          <a:lstStyle/>
          <a:p>
            <a:r>
              <a:rPr lang="en-US" b="1" dirty="0"/>
              <a:t>PhDs – Example Past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7524"/>
            <a:ext cx="8449733" cy="55975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The Politics of Poverty and Policy Evaluation.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Representation of Ethnic Minorities in the UK Parliament.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Changes over the Life Course and the Association with Stressful Jobs.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The Role of Moderators and User-Contributors in the Development of Community Norms on </a:t>
            </a:r>
            <a:r>
              <a:rPr lang="en-US" dirty="0" err="1">
                <a:latin typeface="Arial"/>
                <a:cs typeface="Arial"/>
              </a:rPr>
              <a:t>Reddit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Developing Measures of Disclosure Risk and Utility for Synthetic Data.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The Prevalence of Under-Nutrition Among Children Under-5 in The Sudan.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Evaluating the Merits of Survey and Observational Data in National Election Studies.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Tackling Homelessness.</a:t>
            </a:r>
          </a:p>
        </p:txBody>
      </p:sp>
    </p:spTree>
    <p:extLst>
      <p:ext uri="{BB962C8B-B14F-4D97-AF65-F5344CB8AC3E}">
        <p14:creationId xmlns:p14="http://schemas.microsoft.com/office/powerpoint/2010/main" val="3592876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0583-834F-FE4E-AFC1-B1EE10F06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PhD Timetable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8FD1F-B841-8341-A688-F7078C226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Year 1 – Research planning, literature review, training, ethical approval.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Year 2 – Empirical research (data collection, analysis, coding), training, teaching, work placement.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Year 3/4 - Write up, conferences, publishing, teaching, funding applications, Post-Doc, jobs.</a:t>
            </a:r>
          </a:p>
        </p:txBody>
      </p:sp>
    </p:spTree>
    <p:extLst>
      <p:ext uri="{BB962C8B-B14F-4D97-AF65-F5344CB8AC3E}">
        <p14:creationId xmlns:p14="http://schemas.microsoft.com/office/powerpoint/2010/main" val="349857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0583-834F-FE4E-AFC1-B1EE10F06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PhD </a:t>
            </a:r>
            <a:r>
              <a:rPr lang="en-US" b="1" dirty="0" err="1"/>
              <a:t>Programme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8FD1F-B841-8341-A688-F7078C226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Supervision arrangements.</a:t>
            </a:r>
          </a:p>
          <a:p>
            <a:endParaRPr lang="en-US" dirty="0"/>
          </a:p>
          <a:p>
            <a:r>
              <a:rPr lang="en-US" dirty="0"/>
              <a:t>6th Month Review.</a:t>
            </a:r>
          </a:p>
          <a:p>
            <a:endParaRPr lang="en-US" dirty="0"/>
          </a:p>
          <a:p>
            <a:r>
              <a:rPr lang="en-US" dirty="0"/>
              <a:t>Annual Review.</a:t>
            </a:r>
          </a:p>
          <a:p>
            <a:endParaRPr lang="en-US" dirty="0"/>
          </a:p>
          <a:p>
            <a:r>
              <a:rPr lang="en-US" dirty="0"/>
              <a:t>Training - University of Manchester, external ESRC – NWSSDTP.</a:t>
            </a:r>
          </a:p>
          <a:p>
            <a:endParaRPr lang="en-US" dirty="0"/>
          </a:p>
          <a:p>
            <a:r>
              <a:rPr lang="en-US" dirty="0"/>
              <a:t>Work placement.</a:t>
            </a:r>
          </a:p>
          <a:p>
            <a:endParaRPr lang="en-US" dirty="0"/>
          </a:p>
          <a:p>
            <a:r>
              <a:rPr lang="en-US" dirty="0"/>
              <a:t>Teaching.</a:t>
            </a:r>
          </a:p>
        </p:txBody>
      </p:sp>
    </p:spTree>
    <p:extLst>
      <p:ext uri="{BB962C8B-B14F-4D97-AF65-F5344CB8AC3E}">
        <p14:creationId xmlns:p14="http://schemas.microsoft.com/office/powerpoint/2010/main" val="3196864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83600" cy="1143000"/>
          </a:xfrm>
        </p:spPr>
        <p:txBody>
          <a:bodyPr>
            <a:normAutofit/>
          </a:bodyPr>
          <a:lstStyle/>
          <a:p>
            <a:r>
              <a:rPr lang="en-US" b="1" dirty="0"/>
              <a:t>Research Environment and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6867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You will be working in a vibrant community of PhD students (@25) in Social Statistics, Data Analytics, Biosocial Research and Sociology. </a:t>
            </a:r>
          </a:p>
          <a:p>
            <a:endParaRPr lang="en-GB" dirty="0"/>
          </a:p>
          <a:p>
            <a:r>
              <a:rPr lang="en-GB" dirty="0"/>
              <a:t>You will have two supervisors and access to a range of support services. </a:t>
            </a:r>
          </a:p>
          <a:p>
            <a:endParaRPr lang="en-GB" dirty="0"/>
          </a:p>
          <a:p>
            <a:r>
              <a:rPr lang="en-GB" dirty="0"/>
              <a:t>You will have your own desk, computer, study space and common room.</a:t>
            </a:r>
          </a:p>
          <a:p>
            <a:endParaRPr lang="en-GB" dirty="0"/>
          </a:p>
          <a:p>
            <a:r>
              <a:rPr lang="en-GB" dirty="0"/>
              <a:t>You will be able to join in the research and social activities of the Department, such as seminars, research away-days, summer schools, conferences and you will have an opportunity to teach. </a:t>
            </a:r>
          </a:p>
          <a:p>
            <a:endParaRPr lang="en-GB" dirty="0"/>
          </a:p>
          <a:p>
            <a:r>
              <a:rPr lang="en-GB" dirty="0"/>
              <a:t>Professional development training will be part of the PhD. </a:t>
            </a:r>
          </a:p>
          <a:p>
            <a:endParaRPr lang="en-GB" dirty="0"/>
          </a:p>
          <a:p>
            <a:r>
              <a:rPr lang="en-GB" dirty="0"/>
              <a:t>You will be able to apply for work placements to enhance your research and career development.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80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56300"/>
            <a:ext cx="4711700" cy="53340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endParaRPr lang="en-US" sz="2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570" y="1037616"/>
            <a:ext cx="8079329" cy="5452083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Research groups seminars.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School of Social Sciences seminars.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Training opportunities and auditing (University of Manchester and external courses).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My Learning Essentials: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https://www.library.manchester.ac.uk/training/my-learning-essentials/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English Language Support.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E- Prog.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Research support funding.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Work placements (ESRC/Other Funding). </a:t>
            </a:r>
          </a:p>
          <a:p>
            <a:pPr algn="l"/>
            <a:endParaRPr lang="en-US" sz="8600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TAB_col_backgrou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43" y="336577"/>
            <a:ext cx="1655064" cy="7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15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56300"/>
            <a:ext cx="4711700" cy="53340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endParaRPr lang="en-US" sz="2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058" y="1137977"/>
            <a:ext cx="8079329" cy="545208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Places to study.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Teaching experience.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Social Statistics and School of Social Sciences social events.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Lunchtime free concerts at the Royal Northern College of Music (over the road from HBS).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hlinkClick r:id="rId2"/>
              </a:rPr>
              <a:t>https://www.rncm.ac.uk/series/thursday-lunchtimes/</a:t>
            </a:r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sz="8600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TAB_col_backgrou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43" y="336577"/>
            <a:ext cx="1655064" cy="7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17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3694</TotalTime>
  <Words>971</Words>
  <Application>Microsoft Macintosh PowerPoint</Application>
  <PresentationFormat>On-screen Show (4:3)</PresentationFormat>
  <Paragraphs>175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 </vt:lpstr>
      <vt:lpstr> </vt:lpstr>
      <vt:lpstr>PhDs – Example Past Projects</vt:lpstr>
      <vt:lpstr>PhD Timetable</vt:lpstr>
      <vt:lpstr>PhD Programme</vt:lpstr>
      <vt:lpstr>Research Environment and Support</vt:lpstr>
      <vt:lpstr> </vt:lpstr>
      <vt:lpstr> </vt:lpstr>
      <vt:lpstr>Social Statistics Research </vt:lpstr>
      <vt:lpstr>Social Statistics Research </vt:lpstr>
      <vt:lpstr>Social Statistics Research </vt:lpstr>
      <vt:lpstr>Social Statistics Research </vt:lpstr>
      <vt:lpstr>Alumni and Careers</vt:lpstr>
      <vt:lpstr>Alumni and Careers</vt:lpstr>
      <vt:lpstr>Alumni and Careers</vt:lpstr>
      <vt:lpstr>PGR Support and Guidelines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K. Purdam - PGR Director</dc:title>
  <dc:creator>K P</dc:creator>
  <cp:lastModifiedBy>Microsoft Office User</cp:lastModifiedBy>
  <cp:revision>54</cp:revision>
  <dcterms:created xsi:type="dcterms:W3CDTF">2022-10-17T13:35:55Z</dcterms:created>
  <dcterms:modified xsi:type="dcterms:W3CDTF">2025-09-24T09:32:48Z</dcterms:modified>
</cp:coreProperties>
</file>