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5" r:id="rId3"/>
    <p:sldId id="258" r:id="rId4"/>
    <p:sldId id="276" r:id="rId5"/>
    <p:sldId id="278" r:id="rId6"/>
    <p:sldId id="281" r:id="rId7"/>
    <p:sldId id="282" r:id="rId8"/>
  </p:sldIdLst>
  <p:sldSz cx="9144000" cy="6858000" type="screen4x3"/>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Default Section" id="{71290760-0FE6-4E2C-A4FC-0C6880BE4FA9}">
          <p14:sldIdLst>
            <p14:sldId id="256"/>
            <p14:sldId id="265"/>
            <p14:sldId id="258"/>
            <p14:sldId id="276"/>
            <p14:sldId id="278"/>
            <p14:sldId id="281"/>
            <p14:sldId id="282"/>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0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51A77392-2016-4EB9-BDB9-36CE9144F59D}" type="datetimeFigureOut">
              <a:rPr lang="en-GB" smtClean="0"/>
              <a:pPr/>
              <a:t>03/11/2015</a:t>
            </a:fld>
            <a:endParaRPr lang="en-GB"/>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1A81B00E-22C4-4FAC-A670-5BAFA223B1BF}" type="slidenum">
              <a:rPr lang="en-GB" smtClean="0"/>
              <a:pPr/>
              <a:t>‹#›</a:t>
            </a:fld>
            <a:endParaRPr lang="en-GB"/>
          </a:p>
        </p:txBody>
      </p:sp>
    </p:spTree>
    <p:extLst>
      <p:ext uri="{BB962C8B-B14F-4D97-AF65-F5344CB8AC3E}">
        <p14:creationId xmlns:p14="http://schemas.microsoft.com/office/powerpoint/2010/main" xmlns="" val="702972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A81B00E-22C4-4FAC-A670-5BAFA223B1BF}" type="slidenum">
              <a:rPr lang="en-GB" smtClean="0"/>
              <a:pPr/>
              <a:t>1</a:t>
            </a:fld>
            <a:endParaRPr lang="en-GB"/>
          </a:p>
        </p:txBody>
      </p:sp>
    </p:spTree>
    <p:extLst>
      <p:ext uri="{BB962C8B-B14F-4D97-AF65-F5344CB8AC3E}">
        <p14:creationId xmlns:p14="http://schemas.microsoft.com/office/powerpoint/2010/main" xmlns="" val="31101852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0ED34FB-5CFE-44AC-81EC-F77C7B08E927}" type="datetimeFigureOut">
              <a:rPr lang="en-GB" smtClean="0"/>
              <a:pPr/>
              <a:t>03/11/2015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883B2F-6F8B-428E-8537-DDED23A6916D}"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0ED34FB-5CFE-44AC-81EC-F77C7B08E927}" type="datetimeFigureOut">
              <a:rPr lang="en-GB" smtClean="0"/>
              <a:pPr/>
              <a:t>03/11/2015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883B2F-6F8B-428E-8537-DDED23A6916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0ED34FB-5CFE-44AC-81EC-F77C7B08E927}" type="datetimeFigureOut">
              <a:rPr lang="en-GB" smtClean="0"/>
              <a:pPr/>
              <a:t>03/11/2015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883B2F-6F8B-428E-8537-DDED23A6916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0ED34FB-5CFE-44AC-81EC-F77C7B08E927}" type="datetimeFigureOut">
              <a:rPr lang="en-GB" smtClean="0"/>
              <a:pPr/>
              <a:t>03/11/2015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883B2F-6F8B-428E-8537-DDED23A6916D}"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ED34FB-5CFE-44AC-81EC-F77C7B08E927}" type="datetimeFigureOut">
              <a:rPr lang="en-GB" smtClean="0"/>
              <a:pPr/>
              <a:t>03/11/2015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883B2F-6F8B-428E-8537-DDED23A6916D}"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0ED34FB-5CFE-44AC-81EC-F77C7B08E927}" type="datetimeFigureOut">
              <a:rPr lang="en-GB" smtClean="0"/>
              <a:pPr/>
              <a:t>03/11/2015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883B2F-6F8B-428E-8537-DDED23A6916D}"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0ED34FB-5CFE-44AC-81EC-F77C7B08E927}" type="datetimeFigureOut">
              <a:rPr lang="en-GB" smtClean="0"/>
              <a:pPr/>
              <a:t>03/11/2015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B883B2F-6F8B-428E-8537-DDED23A6916D}"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0ED34FB-5CFE-44AC-81EC-F77C7B08E927}" type="datetimeFigureOut">
              <a:rPr lang="en-GB" smtClean="0"/>
              <a:pPr/>
              <a:t>03/11/2015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B883B2F-6F8B-428E-8537-DDED23A6916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ED34FB-5CFE-44AC-81EC-F77C7B08E927}" type="datetimeFigureOut">
              <a:rPr lang="en-GB" smtClean="0"/>
              <a:pPr/>
              <a:t>03/11/2015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B883B2F-6F8B-428E-8537-DDED23A6916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ED34FB-5CFE-44AC-81EC-F77C7B08E927}" type="datetimeFigureOut">
              <a:rPr lang="en-GB" smtClean="0"/>
              <a:pPr/>
              <a:t>03/11/2015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883B2F-6F8B-428E-8537-DDED23A6916D}"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ED34FB-5CFE-44AC-81EC-F77C7B08E927}" type="datetimeFigureOut">
              <a:rPr lang="en-GB" smtClean="0"/>
              <a:pPr/>
              <a:t>03/11/2015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883B2F-6F8B-428E-8537-DDED23A6916D}"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0000">
              <a:schemeClr val="bg1"/>
            </a:gs>
            <a:gs pos="77000">
              <a:schemeClr val="accent1">
                <a:tint val="44500"/>
                <a:satMod val="160000"/>
              </a:schemeClr>
            </a:gs>
            <a:gs pos="100000">
              <a:schemeClr val="accent1">
                <a:tint val="23500"/>
                <a:satMod val="160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ED34FB-5CFE-44AC-81EC-F77C7B08E927}" type="datetimeFigureOut">
              <a:rPr lang="en-GB" smtClean="0"/>
              <a:pPr/>
              <a:t>03/11/2015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883B2F-6F8B-428E-8537-DDED23A6916D}"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700808"/>
            <a:ext cx="7990656" cy="2160241"/>
          </a:xfrm>
        </p:spPr>
        <p:txBody>
          <a:bodyPr>
            <a:normAutofit fontScale="90000"/>
          </a:bodyPr>
          <a:lstStyle/>
          <a:p>
            <a:r>
              <a:rPr lang="en-US" dirty="0" smtClean="0">
                <a:latin typeface="Arial" panose="020B0604020202020204" pitchFamily="34" charset="0"/>
                <a:ea typeface="Verdana" panose="020B0604030504040204" pitchFamily="34" charset="0"/>
                <a:cs typeface="Arial" panose="020B0604020202020204" pitchFamily="34" charset="0"/>
              </a:rPr>
              <a:t>Creating sustainable </a:t>
            </a:r>
            <a:br>
              <a:rPr lang="en-US" dirty="0" smtClean="0">
                <a:latin typeface="Arial" panose="020B0604020202020204" pitchFamily="34" charset="0"/>
                <a:ea typeface="Verdana" panose="020B0604030504040204" pitchFamily="34" charset="0"/>
                <a:cs typeface="Arial" panose="020B0604020202020204" pitchFamily="34" charset="0"/>
              </a:rPr>
            </a:br>
            <a:r>
              <a:rPr lang="en-US" dirty="0" smtClean="0">
                <a:latin typeface="Arial" panose="020B0604020202020204" pitchFamily="34" charset="0"/>
                <a:ea typeface="Verdana" panose="020B0604030504040204" pitchFamily="34" charset="0"/>
                <a:cs typeface="Arial" panose="020B0604020202020204" pitchFamily="34" charset="0"/>
              </a:rPr>
              <a:t>research careers: </a:t>
            </a:r>
            <a:br>
              <a:rPr lang="en-US" dirty="0" smtClean="0">
                <a:latin typeface="Arial" panose="020B0604020202020204" pitchFamily="34" charset="0"/>
                <a:ea typeface="Verdana" panose="020B0604030504040204" pitchFamily="34" charset="0"/>
                <a:cs typeface="Arial" panose="020B0604020202020204" pitchFamily="34" charset="0"/>
              </a:rPr>
            </a:br>
            <a:r>
              <a:rPr lang="en-US" sz="4000" dirty="0" smtClean="0">
                <a:latin typeface="Arial" panose="020B0604020202020204" pitchFamily="34" charset="0"/>
                <a:ea typeface="Verdana" panose="020B0604030504040204" pitchFamily="34" charset="0"/>
                <a:cs typeface="Arial" panose="020B0604020202020204" pitchFamily="34" charset="0"/>
              </a:rPr>
              <a:t/>
            </a:r>
            <a:br>
              <a:rPr lang="en-US" sz="4000" dirty="0" smtClean="0">
                <a:latin typeface="Arial" panose="020B0604020202020204" pitchFamily="34" charset="0"/>
                <a:ea typeface="Verdana" panose="020B0604030504040204" pitchFamily="34" charset="0"/>
                <a:cs typeface="Arial" panose="020B0604020202020204" pitchFamily="34" charset="0"/>
              </a:rPr>
            </a:br>
            <a:r>
              <a:rPr lang="en-US" sz="3100" dirty="0" smtClean="0">
                <a:latin typeface="Arial" panose="020B0604020202020204" pitchFamily="34" charset="0"/>
                <a:ea typeface="Verdana" panose="020B0604030504040204" pitchFamily="34" charset="0"/>
                <a:cs typeface="Arial" panose="020B0604020202020204" pitchFamily="34" charset="0"/>
              </a:rPr>
              <a:t>An evaluation of the HE sector’s record</a:t>
            </a:r>
            <a:r>
              <a:rPr lang="en-US" sz="3600" dirty="0" smtClean="0">
                <a:latin typeface="Arial" panose="020B0604020202020204" pitchFamily="34" charset="0"/>
                <a:ea typeface="Verdana" panose="020B0604030504040204" pitchFamily="34" charset="0"/>
                <a:cs typeface="Arial" panose="020B0604020202020204" pitchFamily="34" charset="0"/>
              </a:rPr>
              <a:t/>
            </a:r>
            <a:br>
              <a:rPr lang="en-US" sz="3600" dirty="0" smtClean="0">
                <a:latin typeface="Arial" panose="020B0604020202020204" pitchFamily="34" charset="0"/>
                <a:ea typeface="Verdana" panose="020B0604030504040204" pitchFamily="34" charset="0"/>
                <a:cs typeface="Arial" panose="020B0604020202020204" pitchFamily="34" charset="0"/>
              </a:rPr>
            </a:br>
            <a:r>
              <a:rPr lang="en-US" sz="3600" dirty="0" smtClean="0">
                <a:latin typeface="Arial" panose="020B0604020202020204" pitchFamily="34" charset="0"/>
                <a:ea typeface="Verdana" panose="020B0604030504040204" pitchFamily="34" charset="0"/>
                <a:cs typeface="Arial" panose="020B0604020202020204" pitchFamily="34" charset="0"/>
              </a:rPr>
              <a:t/>
            </a:r>
            <a:br>
              <a:rPr lang="en-US" sz="3600" dirty="0" smtClean="0">
                <a:latin typeface="Arial" panose="020B0604020202020204" pitchFamily="34" charset="0"/>
                <a:ea typeface="Verdana" panose="020B0604030504040204" pitchFamily="34" charset="0"/>
                <a:cs typeface="Arial" panose="020B0604020202020204" pitchFamily="34" charset="0"/>
              </a:rPr>
            </a:br>
            <a:endParaRPr lang="en-GB" sz="2800" dirty="0">
              <a:latin typeface="Arial" panose="020B0604020202020204" pitchFamily="34" charset="0"/>
              <a:ea typeface="Verdana" panose="020B0604030504040204" pitchFamily="34" charset="0"/>
              <a:cs typeface="Arial" panose="020B0604020202020204" pitchFamily="34" charset="0"/>
            </a:endParaRPr>
          </a:p>
        </p:txBody>
      </p:sp>
      <p:sp>
        <p:nvSpPr>
          <p:cNvPr id="3" name="Subtitle 2"/>
          <p:cNvSpPr>
            <a:spLocks noGrp="1"/>
          </p:cNvSpPr>
          <p:nvPr>
            <p:ph type="subTitle" idx="1"/>
          </p:nvPr>
        </p:nvSpPr>
        <p:spPr/>
        <p:txBody>
          <a:bodyPr>
            <a:normAutofit lnSpcReduction="10000"/>
          </a:bodyPr>
          <a:lstStyle/>
          <a:p>
            <a:pPr algn="l"/>
            <a:endParaRPr lang="en-GB" sz="2000" dirty="0" smtClean="0">
              <a:latin typeface="Arial" panose="020B0604020202020204" pitchFamily="34" charset="0"/>
              <a:ea typeface="Verdana" panose="020B0604030504040204" pitchFamily="34" charset="0"/>
              <a:cs typeface="Arial" panose="020B0604020202020204" pitchFamily="34" charset="0"/>
            </a:endParaRPr>
          </a:p>
          <a:p>
            <a:pPr algn="l"/>
            <a:endParaRPr lang="en-GB" sz="2000" dirty="0">
              <a:latin typeface="Arial" panose="020B0604020202020204" pitchFamily="34" charset="0"/>
              <a:ea typeface="Verdana" panose="020B0604030504040204" pitchFamily="34" charset="0"/>
              <a:cs typeface="Arial" panose="020B0604020202020204" pitchFamily="34" charset="0"/>
            </a:endParaRPr>
          </a:p>
          <a:p>
            <a:pPr algn="l"/>
            <a:r>
              <a:rPr lang="en-GB" sz="2000" dirty="0" smtClean="0">
                <a:solidFill>
                  <a:schemeClr val="tx1"/>
                </a:solidFill>
                <a:latin typeface="Arial" panose="020B0604020202020204" pitchFamily="34" charset="0"/>
                <a:ea typeface="Verdana" panose="020B0604030504040204" pitchFamily="34" charset="0"/>
                <a:cs typeface="Arial" panose="020B0604020202020204" pitchFamily="34" charset="0"/>
              </a:rPr>
              <a:t>Michael MacNeil</a:t>
            </a:r>
          </a:p>
          <a:p>
            <a:pPr algn="l"/>
            <a:r>
              <a:rPr lang="en-GB" sz="2000" dirty="0" smtClean="0">
                <a:solidFill>
                  <a:schemeClr val="tx1"/>
                </a:solidFill>
                <a:latin typeface="Arial" panose="020B0604020202020204" pitchFamily="34" charset="0"/>
                <a:ea typeface="Verdana" panose="020B0604030504040204" pitchFamily="34" charset="0"/>
                <a:cs typeface="Arial" panose="020B0604020202020204" pitchFamily="34" charset="0"/>
              </a:rPr>
              <a:t>National Head of Bargaining and Negotiations </a:t>
            </a:r>
          </a:p>
          <a:p>
            <a:pPr algn="l"/>
            <a:r>
              <a:rPr lang="en-GB" sz="2000" dirty="0" smtClean="0">
                <a:solidFill>
                  <a:schemeClr val="tx1"/>
                </a:solidFill>
                <a:latin typeface="Arial" panose="020B0604020202020204" pitchFamily="34" charset="0"/>
                <a:ea typeface="Verdana" panose="020B0604030504040204" pitchFamily="34" charset="0"/>
                <a:cs typeface="Arial" panose="020B0604020202020204" pitchFamily="34" charset="0"/>
              </a:rPr>
              <a:t>UCU</a:t>
            </a:r>
            <a:endParaRPr lang="en-GB" sz="2000" dirty="0">
              <a:solidFill>
                <a:schemeClr val="tx1"/>
              </a:solidFill>
              <a:latin typeface="Arial" panose="020B0604020202020204" pitchFamily="34" charset="0"/>
              <a:ea typeface="Verdana" panose="020B0604030504040204" pitchFamily="34" charset="0"/>
              <a:cs typeface="Arial" panose="020B0604020202020204" pitchFamily="34" charset="0"/>
            </a:endParaRPr>
          </a:p>
        </p:txBody>
      </p:sp>
      <p:pic>
        <p:nvPicPr>
          <p:cNvPr id="4" name="Picture 6" descr="ucu_colour"/>
          <p:cNvPicPr>
            <a:picLocks noChangeAspect="1" noChangeArrowheads="1"/>
          </p:cNvPicPr>
          <p:nvPr/>
        </p:nvPicPr>
        <p:blipFill>
          <a:blip r:embed="rId3" cstate="print"/>
          <a:srcRect/>
          <a:stretch>
            <a:fillRect/>
          </a:stretch>
        </p:blipFill>
        <p:spPr bwMode="auto">
          <a:xfrm>
            <a:off x="6588125" y="5805488"/>
            <a:ext cx="2341563" cy="86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latin typeface="Arial" panose="020B0604020202020204" pitchFamily="34" charset="0"/>
                <a:ea typeface="Verdana" panose="020B0604030504040204" pitchFamily="34" charset="0"/>
                <a:cs typeface="Arial" panose="020B0604020202020204" pitchFamily="34" charset="0"/>
              </a:rPr>
              <a:t>UCU’s perspective and role</a:t>
            </a:r>
            <a:endParaRPr lang="en-GB" sz="2800" dirty="0">
              <a:latin typeface="Arial" panose="020B0604020202020204" pitchFamily="34" charset="0"/>
              <a:ea typeface="Verdana" panose="020B060403050404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0" lvl="0" indent="0">
              <a:buNone/>
            </a:pPr>
            <a:r>
              <a:rPr lang="en-GB" sz="2000" b="1" dirty="0" smtClean="0">
                <a:latin typeface="Arial" panose="020B0604020202020204" pitchFamily="34" charset="0"/>
                <a:cs typeface="Arial" panose="020B0604020202020204" pitchFamily="34" charset="0"/>
              </a:rPr>
              <a:t>UCU’s role:</a:t>
            </a:r>
          </a:p>
          <a:p>
            <a:pPr>
              <a:buFont typeface="Wingdings" panose="05000000000000000000" pitchFamily="2" charset="2"/>
              <a:buChar char="q"/>
            </a:pPr>
            <a:r>
              <a:rPr lang="en-GB" sz="2000" dirty="0" smtClean="0">
                <a:latin typeface="Arial" panose="020B0604020202020204" pitchFamily="34" charset="0"/>
                <a:cs typeface="Arial" panose="020B0604020202020204" pitchFamily="34" charset="0"/>
              </a:rPr>
              <a:t>Collective bargaining to win greater job security for research staff</a:t>
            </a:r>
          </a:p>
          <a:p>
            <a:pPr>
              <a:buFont typeface="Wingdings" panose="05000000000000000000" pitchFamily="2" charset="2"/>
              <a:buChar char="q"/>
            </a:pPr>
            <a:r>
              <a:rPr lang="en-GB" sz="2000" dirty="0" smtClean="0">
                <a:latin typeface="Arial" panose="020B0604020202020204" pitchFamily="34" charset="0"/>
                <a:cs typeface="Arial" panose="020B0604020202020204" pitchFamily="34" charset="0"/>
              </a:rPr>
              <a:t>Pressing the case for a move away from fixed-term contracts and toward employers taking more responsibility for their researchers.</a:t>
            </a:r>
          </a:p>
          <a:p>
            <a:pPr marL="0" lvl="0" indent="0">
              <a:buNone/>
            </a:pPr>
            <a:endParaRPr lang="en-GB" sz="2000" dirty="0">
              <a:latin typeface="Arial" panose="020B0604020202020204" pitchFamily="34" charset="0"/>
              <a:cs typeface="Arial" panose="020B0604020202020204" pitchFamily="34" charset="0"/>
            </a:endParaRPr>
          </a:p>
          <a:p>
            <a:pPr marL="0" lvl="0" indent="0">
              <a:buNone/>
            </a:pPr>
            <a:r>
              <a:rPr lang="en-GB" sz="2000" b="1" dirty="0" smtClean="0">
                <a:latin typeface="Arial" panose="020B0604020202020204" pitchFamily="34" charset="0"/>
                <a:cs typeface="Arial" panose="020B0604020202020204" pitchFamily="34" charset="0"/>
              </a:rPr>
              <a:t>Our research:</a:t>
            </a:r>
          </a:p>
          <a:p>
            <a:pPr>
              <a:buFont typeface="Wingdings" panose="05000000000000000000" pitchFamily="2" charset="2"/>
              <a:buChar char="q"/>
            </a:pPr>
            <a:r>
              <a:rPr lang="en-GB" sz="2000" dirty="0" smtClean="0">
                <a:latin typeface="Arial" panose="020B0604020202020204" pitchFamily="34" charset="0"/>
                <a:cs typeface="Arial" panose="020B0604020202020204" pitchFamily="34" charset="0"/>
              </a:rPr>
              <a:t>After years of Roberts funding, the Concordat and the Fixed-Term regulations, do researchers have more sustainable careers? </a:t>
            </a:r>
          </a:p>
          <a:p>
            <a:pPr>
              <a:buFont typeface="Wingdings" panose="05000000000000000000" pitchFamily="2" charset="2"/>
              <a:buChar char="q"/>
            </a:pPr>
            <a:r>
              <a:rPr lang="en-GB" sz="2000" dirty="0" smtClean="0">
                <a:latin typeface="Arial" panose="020B0604020202020204" pitchFamily="34" charset="0"/>
                <a:cs typeface="Arial" panose="020B0604020202020204" pitchFamily="34" charset="0"/>
              </a:rPr>
              <a:t>Reviewing policies, FOI request on HEIs and a survey of researchers.</a:t>
            </a:r>
          </a:p>
          <a:p>
            <a:pPr marL="0" indent="0">
              <a:buNone/>
            </a:pPr>
            <a:endParaRPr lang="en-GB" sz="2000" dirty="0">
              <a:latin typeface="Arial" panose="020B0604020202020204" pitchFamily="34" charset="0"/>
              <a:ea typeface="Verdana" panose="020B0604030504040204" pitchFamily="34" charset="0"/>
              <a:cs typeface="Arial" panose="020B0604020202020204" pitchFamily="34" charset="0"/>
            </a:endParaRPr>
          </a:p>
        </p:txBody>
      </p:sp>
      <p:pic>
        <p:nvPicPr>
          <p:cNvPr id="4" name="Picture 6" descr="ucu_colour"/>
          <p:cNvPicPr>
            <a:picLocks noChangeAspect="1" noChangeArrowheads="1"/>
          </p:cNvPicPr>
          <p:nvPr/>
        </p:nvPicPr>
        <p:blipFill>
          <a:blip r:embed="rId2" cstate="print"/>
          <a:srcRect/>
          <a:stretch>
            <a:fillRect/>
          </a:stretch>
        </p:blipFill>
        <p:spPr bwMode="auto">
          <a:xfrm>
            <a:off x="7563729" y="6165304"/>
            <a:ext cx="1365959" cy="50378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latin typeface="Arial" panose="020B0604020202020204" pitchFamily="34" charset="0"/>
                <a:cs typeface="Arial" panose="020B0604020202020204" pitchFamily="34" charset="0"/>
              </a:rPr>
              <a:t>Our findings</a:t>
            </a:r>
            <a:endParaRPr lang="en-GB" sz="4000" i="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66531" y="1196752"/>
            <a:ext cx="8291264" cy="4896544"/>
          </a:xfrm>
        </p:spPr>
        <p:txBody>
          <a:bodyPr>
            <a:normAutofit fontScale="55000" lnSpcReduction="20000"/>
          </a:bodyPr>
          <a:lstStyle/>
          <a:p>
            <a:pPr lvl="0">
              <a:buFont typeface="Wingdings" panose="05000000000000000000" pitchFamily="2" charset="2"/>
              <a:buChar char="q"/>
            </a:pPr>
            <a:endParaRPr lang="en-GB" sz="2600" dirty="0" smtClean="0">
              <a:latin typeface="Arial" panose="020B0604020202020204" pitchFamily="34" charset="0"/>
              <a:cs typeface="Arial" panose="020B0604020202020204" pitchFamily="34" charset="0"/>
            </a:endParaRPr>
          </a:p>
          <a:p>
            <a:pPr lvl="0">
              <a:buFont typeface="Wingdings" panose="05000000000000000000" pitchFamily="2" charset="2"/>
              <a:buChar char="q"/>
            </a:pPr>
            <a:endParaRPr lang="en-GB" sz="29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GB" sz="3600" b="1" dirty="0" smtClean="0">
                <a:latin typeface="Arial" panose="020B0604020202020204" pitchFamily="34" charset="0"/>
                <a:cs typeface="Arial" panose="020B0604020202020204" pitchFamily="34" charset="0"/>
              </a:rPr>
              <a:t>Short-term contracts are often very short:</a:t>
            </a:r>
            <a:r>
              <a:rPr lang="en-GB" sz="3600" dirty="0" smtClean="0">
                <a:latin typeface="Arial" panose="020B0604020202020204" pitchFamily="34" charset="0"/>
                <a:cs typeface="Arial" panose="020B0604020202020204" pitchFamily="34" charset="0"/>
              </a:rPr>
              <a:t> </a:t>
            </a:r>
            <a:r>
              <a:rPr lang="en-GB" sz="3400" dirty="0" smtClean="0">
                <a:latin typeface="Arial" panose="020B0604020202020204" pitchFamily="34" charset="0"/>
                <a:cs typeface="Arial" panose="020B0604020202020204" pitchFamily="34" charset="0"/>
              </a:rPr>
              <a:t>57</a:t>
            </a:r>
            <a:r>
              <a:rPr lang="en-GB" sz="3400" dirty="0">
                <a:latin typeface="Arial" panose="020B0604020202020204" pitchFamily="34" charset="0"/>
                <a:cs typeface="Arial" panose="020B0604020202020204" pitchFamily="34" charset="0"/>
              </a:rPr>
              <a:t>% of </a:t>
            </a:r>
            <a:r>
              <a:rPr lang="en-GB" sz="3400" dirty="0" smtClean="0">
                <a:latin typeface="Arial" panose="020B0604020202020204" pitchFamily="34" charset="0"/>
                <a:cs typeface="Arial" panose="020B0604020202020204" pitchFamily="34" charset="0"/>
              </a:rPr>
              <a:t>research </a:t>
            </a:r>
            <a:r>
              <a:rPr lang="en-GB" sz="3400" dirty="0">
                <a:latin typeface="Arial" panose="020B0604020202020204" pitchFamily="34" charset="0"/>
                <a:cs typeface="Arial" panose="020B0604020202020204" pitchFamily="34" charset="0"/>
              </a:rPr>
              <a:t>staff </a:t>
            </a:r>
            <a:r>
              <a:rPr lang="en-GB" sz="3400" dirty="0" smtClean="0">
                <a:latin typeface="Arial" panose="020B0604020202020204" pitchFamily="34" charset="0"/>
                <a:cs typeface="Arial" panose="020B0604020202020204" pitchFamily="34" charset="0"/>
              </a:rPr>
              <a:t>in Russell Group universities are </a:t>
            </a:r>
            <a:r>
              <a:rPr lang="en-GB" sz="3400" dirty="0">
                <a:latin typeface="Arial" panose="020B0604020202020204" pitchFamily="34" charset="0"/>
                <a:cs typeface="Arial" panose="020B0604020202020204" pitchFamily="34" charset="0"/>
              </a:rPr>
              <a:t>employed on contracts of two years or less and 29% on contracts lasting 12 months or less</a:t>
            </a:r>
            <a:endParaRPr lang="en-GB" sz="3400" dirty="0" smtClean="0">
              <a:latin typeface="Arial" panose="020B0604020202020204" pitchFamily="34" charset="0"/>
              <a:cs typeface="Arial" panose="020B0604020202020204" pitchFamily="34" charset="0"/>
            </a:endParaRPr>
          </a:p>
          <a:p>
            <a:pPr lvl="0">
              <a:buFont typeface="Wingdings" panose="05000000000000000000" pitchFamily="2" charset="2"/>
              <a:buChar char="q"/>
            </a:pPr>
            <a:endParaRPr lang="en-GB" sz="34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GB" sz="3600" b="1" dirty="0">
                <a:latin typeface="Arial" panose="020B0604020202020204" pitchFamily="34" charset="0"/>
                <a:cs typeface="Arial" panose="020B0604020202020204" pitchFamily="34" charset="0"/>
              </a:rPr>
              <a:t>The Fixed-term Regulations </a:t>
            </a:r>
            <a:r>
              <a:rPr lang="en-GB" sz="3600" b="1" dirty="0" smtClean="0">
                <a:latin typeface="Arial" panose="020B0604020202020204" pitchFamily="34" charset="0"/>
                <a:cs typeface="Arial" panose="020B0604020202020204" pitchFamily="34" charset="0"/>
              </a:rPr>
              <a:t>have </a:t>
            </a:r>
            <a:r>
              <a:rPr lang="en-GB" sz="3600" b="1" dirty="0">
                <a:latin typeface="Arial" panose="020B0604020202020204" pitchFamily="34" charset="0"/>
                <a:cs typeface="Arial" panose="020B0604020202020204" pitchFamily="34" charset="0"/>
              </a:rPr>
              <a:t>made little </a:t>
            </a:r>
            <a:r>
              <a:rPr lang="en-GB" sz="3600" b="1" dirty="0" smtClean="0">
                <a:latin typeface="Arial" panose="020B0604020202020204" pitchFamily="34" charset="0"/>
                <a:cs typeface="Arial" panose="020B0604020202020204" pitchFamily="34" charset="0"/>
              </a:rPr>
              <a:t>difference:</a:t>
            </a:r>
            <a:r>
              <a:rPr lang="en-GB" sz="3600" dirty="0" smtClean="0">
                <a:latin typeface="Arial" panose="020B0604020202020204" pitchFamily="34" charset="0"/>
                <a:cs typeface="Arial" panose="020B0604020202020204" pitchFamily="34" charset="0"/>
              </a:rPr>
              <a:t> </a:t>
            </a:r>
            <a:r>
              <a:rPr lang="en-GB" sz="3400" dirty="0" smtClean="0">
                <a:latin typeface="Arial" panose="020B0604020202020204" pitchFamily="34" charset="0"/>
                <a:cs typeface="Arial" panose="020B0604020202020204" pitchFamily="34" charset="0"/>
              </a:rPr>
              <a:t>7% </a:t>
            </a:r>
            <a:r>
              <a:rPr lang="en-GB" sz="3400" dirty="0">
                <a:latin typeface="Arial" panose="020B0604020202020204" pitchFamily="34" charset="0"/>
                <a:cs typeface="Arial" panose="020B0604020202020204" pitchFamily="34" charset="0"/>
              </a:rPr>
              <a:t>of research staff on fixed-term contracts are transferred onto permanent contracts in a 12 month </a:t>
            </a:r>
            <a:r>
              <a:rPr lang="en-GB" sz="3400" dirty="0" smtClean="0">
                <a:latin typeface="Arial" panose="020B0604020202020204" pitchFamily="34" charset="0"/>
                <a:cs typeface="Arial" panose="020B0604020202020204" pitchFamily="34" charset="0"/>
              </a:rPr>
              <a:t>period, but this figure </a:t>
            </a:r>
            <a:r>
              <a:rPr lang="en-GB" sz="3400" dirty="0">
                <a:latin typeface="Arial" panose="020B0604020202020204" pitchFamily="34" charset="0"/>
                <a:cs typeface="Arial" panose="020B0604020202020204" pitchFamily="34" charset="0"/>
              </a:rPr>
              <a:t>drops to </a:t>
            </a:r>
            <a:r>
              <a:rPr lang="en-GB" sz="3400" dirty="0" smtClean="0">
                <a:latin typeface="Arial" panose="020B0604020202020204" pitchFamily="34" charset="0"/>
                <a:cs typeface="Arial" panose="020B0604020202020204" pitchFamily="34" charset="0"/>
              </a:rPr>
              <a:t>3% </a:t>
            </a:r>
            <a:r>
              <a:rPr lang="en-GB" sz="3400" dirty="0">
                <a:latin typeface="Arial" panose="020B0604020202020204" pitchFamily="34" charset="0"/>
                <a:cs typeface="Arial" panose="020B0604020202020204" pitchFamily="34" charset="0"/>
              </a:rPr>
              <a:t>if you take out two universities (Cambridge and Glasgow) who transfer significantly more (around 30% in both cases</a:t>
            </a:r>
            <a:r>
              <a:rPr lang="en-GB" sz="3400" dirty="0" smtClean="0">
                <a:latin typeface="Arial" panose="020B0604020202020204" pitchFamily="34" charset="0"/>
                <a:cs typeface="Arial" panose="020B0604020202020204" pitchFamily="34" charset="0"/>
              </a:rPr>
              <a:t>).</a:t>
            </a:r>
            <a:br>
              <a:rPr lang="en-GB" sz="3400" dirty="0" smtClean="0">
                <a:latin typeface="Arial" panose="020B0604020202020204" pitchFamily="34" charset="0"/>
                <a:cs typeface="Arial" panose="020B0604020202020204" pitchFamily="34" charset="0"/>
              </a:rPr>
            </a:br>
            <a:endParaRPr lang="en-GB" sz="34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GB" sz="3400" b="1" dirty="0" smtClean="0">
                <a:latin typeface="Arial" panose="020B0604020202020204" pitchFamily="34" charset="0"/>
                <a:cs typeface="Arial" panose="020B0604020202020204" pitchFamily="34" charset="0"/>
              </a:rPr>
              <a:t>Every year, around 16</a:t>
            </a:r>
            <a:r>
              <a:rPr lang="en-GB" sz="3400" b="1" dirty="0">
                <a:latin typeface="Arial" panose="020B0604020202020204" pitchFamily="34" charset="0"/>
                <a:cs typeface="Arial" panose="020B0604020202020204" pitchFamily="34" charset="0"/>
              </a:rPr>
              <a:t>% of fixed-term contract research staff will be made redundant </a:t>
            </a:r>
            <a:r>
              <a:rPr lang="en-GB" sz="3400" dirty="0">
                <a:latin typeface="Arial" panose="020B0604020202020204" pitchFamily="34" charset="0"/>
                <a:cs typeface="Arial" panose="020B0604020202020204" pitchFamily="34" charset="0"/>
              </a:rPr>
              <a:t>because their contract or funding </a:t>
            </a:r>
            <a:r>
              <a:rPr lang="en-GB" sz="3400" dirty="0" smtClean="0">
                <a:latin typeface="Arial" panose="020B0604020202020204" pitchFamily="34" charset="0"/>
                <a:cs typeface="Arial" panose="020B0604020202020204" pitchFamily="34" charset="0"/>
              </a:rPr>
              <a:t>expires. A </a:t>
            </a:r>
            <a:r>
              <a:rPr lang="en-GB" sz="3400" dirty="0">
                <a:latin typeface="Arial" panose="020B0604020202020204" pitchFamily="34" charset="0"/>
                <a:cs typeface="Arial" panose="020B0604020202020204" pitchFamily="34" charset="0"/>
              </a:rPr>
              <a:t>very small number (5.6% according to our data) will be redeployed by their institutions</a:t>
            </a:r>
            <a:r>
              <a:rPr lang="en-GB" sz="3400" dirty="0" smtClean="0">
                <a:latin typeface="Arial" panose="020B0604020202020204" pitchFamily="34" charset="0"/>
                <a:cs typeface="Arial" panose="020B0604020202020204" pitchFamily="34" charset="0"/>
              </a:rPr>
              <a:t>.</a:t>
            </a:r>
          </a:p>
          <a:p>
            <a:pPr>
              <a:buFont typeface="Wingdings" panose="05000000000000000000" pitchFamily="2" charset="2"/>
              <a:buChar char="q"/>
            </a:pPr>
            <a:endParaRPr lang="en-GB" sz="34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GB" sz="3500" b="1" dirty="0" smtClean="0">
                <a:latin typeface="Arial" panose="020B0604020202020204" pitchFamily="34" charset="0"/>
                <a:cs typeface="Arial" panose="020B0604020202020204" pitchFamily="34" charset="0"/>
              </a:rPr>
              <a:t>HEIs may be </a:t>
            </a:r>
            <a:r>
              <a:rPr lang="en-GB" sz="3500" b="1" dirty="0">
                <a:latin typeface="Arial" panose="020B0604020202020204" pitchFamily="34" charset="0"/>
                <a:cs typeface="Arial" panose="020B0604020202020204" pitchFamily="34" charset="0"/>
              </a:rPr>
              <a:t>better at preparing researchers for </a:t>
            </a:r>
            <a:r>
              <a:rPr lang="en-GB" sz="3500" b="1" dirty="0" smtClean="0">
                <a:latin typeface="Arial" panose="020B0604020202020204" pitchFamily="34" charset="0"/>
                <a:cs typeface="Arial" panose="020B0604020202020204" pitchFamily="34" charset="0"/>
              </a:rPr>
              <a:t>external careers but are failing to build sustainable employment within the sector</a:t>
            </a:r>
            <a:endParaRPr lang="en-GB" sz="3500" b="1" dirty="0">
              <a:latin typeface="Arial" panose="020B0604020202020204" pitchFamily="34" charset="0"/>
              <a:cs typeface="Arial" panose="020B0604020202020204" pitchFamily="34" charset="0"/>
            </a:endParaRPr>
          </a:p>
          <a:p>
            <a:pPr>
              <a:buFont typeface="Wingdings" panose="05000000000000000000" pitchFamily="2" charset="2"/>
              <a:buChar char="q"/>
            </a:pPr>
            <a:endParaRPr lang="en-GB" sz="3400" dirty="0">
              <a:latin typeface="Arial" panose="020B0604020202020204" pitchFamily="34" charset="0"/>
              <a:cs typeface="Arial" panose="020B0604020202020204" pitchFamily="34" charset="0"/>
            </a:endParaRPr>
          </a:p>
          <a:p>
            <a:pPr>
              <a:buFont typeface="Wingdings" panose="05000000000000000000" pitchFamily="2" charset="2"/>
              <a:buChar char="q"/>
            </a:pPr>
            <a:endParaRPr lang="en-GB" sz="3400" dirty="0">
              <a:latin typeface="Arial" panose="020B0604020202020204" pitchFamily="34" charset="0"/>
              <a:cs typeface="Arial" panose="020B0604020202020204" pitchFamily="34" charset="0"/>
            </a:endParaRPr>
          </a:p>
          <a:p>
            <a:pPr lvl="0">
              <a:buFont typeface="Wingdings" panose="05000000000000000000" pitchFamily="2" charset="2"/>
              <a:buChar char="q"/>
            </a:pPr>
            <a:endParaRPr lang="en-GB" sz="2200" dirty="0" smtClean="0">
              <a:latin typeface="Arial" panose="020B0604020202020204" pitchFamily="34" charset="0"/>
              <a:cs typeface="Arial" panose="020B0604020202020204" pitchFamily="34" charset="0"/>
            </a:endParaRPr>
          </a:p>
          <a:p>
            <a:pPr lvl="0"/>
            <a:endParaRPr lang="en-GB" sz="2400" dirty="0">
              <a:latin typeface="Arial" panose="020B0604020202020204" pitchFamily="34" charset="0"/>
              <a:cs typeface="Arial" panose="020B0604020202020204" pitchFamily="34" charset="0"/>
            </a:endParaRPr>
          </a:p>
          <a:p>
            <a:pPr marL="0" lvl="0" indent="0">
              <a:buNone/>
            </a:pPr>
            <a:endParaRPr lang="en-GB" sz="2400" dirty="0">
              <a:latin typeface="Arial" panose="020B0604020202020204" pitchFamily="34" charset="0"/>
              <a:cs typeface="Arial" panose="020B0604020202020204" pitchFamily="34" charset="0"/>
            </a:endParaRPr>
          </a:p>
          <a:p>
            <a:pPr marL="0" indent="0">
              <a:buNone/>
            </a:pPr>
            <a:endParaRPr lang="en-GB" dirty="0"/>
          </a:p>
        </p:txBody>
      </p:sp>
      <p:pic>
        <p:nvPicPr>
          <p:cNvPr id="4" name="Picture 6" descr="ucu_colour"/>
          <p:cNvPicPr>
            <a:picLocks noChangeAspect="1" noChangeArrowheads="1"/>
          </p:cNvPicPr>
          <p:nvPr/>
        </p:nvPicPr>
        <p:blipFill>
          <a:blip r:embed="rId2" cstate="print"/>
          <a:srcRect/>
          <a:stretch>
            <a:fillRect/>
          </a:stretch>
        </p:blipFill>
        <p:spPr bwMode="auto">
          <a:xfrm>
            <a:off x="7563729" y="6165304"/>
            <a:ext cx="1365959" cy="50378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n-GB" sz="2800" dirty="0" smtClean="0">
                <a:latin typeface="Arial" panose="020B0604020202020204" pitchFamily="34" charset="0"/>
                <a:cs typeface="Arial" panose="020B0604020202020204" pitchFamily="34" charset="0"/>
              </a:rPr>
              <a:t>Why this matters </a:t>
            </a:r>
            <a:endParaRPr lang="en-GB" sz="2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124744"/>
            <a:ext cx="8229600" cy="5145435"/>
          </a:xfrm>
        </p:spPr>
        <p:txBody>
          <a:bodyPr>
            <a:normAutofit fontScale="25000" lnSpcReduction="20000"/>
          </a:bodyPr>
          <a:lstStyle/>
          <a:p>
            <a:pPr marL="0" indent="0">
              <a:buNone/>
            </a:pPr>
            <a:endParaRPr lang="en-GB" sz="2900" b="1" dirty="0" smtClean="0">
              <a:latin typeface="Arial" panose="020B0604020202020204" pitchFamily="34" charset="0"/>
              <a:cs typeface="Arial" panose="020B0604020202020204" pitchFamily="34" charset="0"/>
            </a:endParaRPr>
          </a:p>
          <a:p>
            <a:pPr marL="0" indent="0">
              <a:buNone/>
            </a:pPr>
            <a:endParaRPr lang="en-GB" sz="2900" b="1"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GB" sz="7200" dirty="0" smtClean="0">
                <a:latin typeface="Arial" panose="020B0604020202020204" pitchFamily="34" charset="0"/>
                <a:cs typeface="Arial" panose="020B0604020202020204" pitchFamily="34" charset="0"/>
              </a:rPr>
              <a:t>The vast majority of people conducting research in the sector want to stay there.</a:t>
            </a:r>
          </a:p>
          <a:p>
            <a:pPr>
              <a:buFont typeface="Wingdings" panose="05000000000000000000" pitchFamily="2" charset="2"/>
              <a:buChar char="q"/>
            </a:pPr>
            <a:r>
              <a:rPr lang="en-GB" sz="7200" dirty="0">
                <a:latin typeface="Arial" panose="020B0604020202020204" pitchFamily="34" charset="0"/>
                <a:cs typeface="Arial" panose="020B0604020202020204" pitchFamily="34" charset="0"/>
              </a:rPr>
              <a:t> </a:t>
            </a:r>
            <a:r>
              <a:rPr lang="en-GB" sz="7200" dirty="0" smtClean="0">
                <a:latin typeface="Arial" panose="020B0604020202020204" pitchFamily="34" charset="0"/>
                <a:cs typeface="Arial" panose="020B0604020202020204" pitchFamily="34" charset="0"/>
              </a:rPr>
              <a:t>Those leaving cite job insecurity as their main motivation</a:t>
            </a:r>
          </a:p>
          <a:p>
            <a:pPr>
              <a:buFont typeface="Wingdings" panose="05000000000000000000" pitchFamily="2" charset="2"/>
              <a:buChar char="q"/>
            </a:pPr>
            <a:endParaRPr lang="en-GB" sz="7200" dirty="0" smtClean="0">
              <a:latin typeface="Arial" panose="020B0604020202020204" pitchFamily="34" charset="0"/>
              <a:cs typeface="Arial" panose="020B0604020202020204" pitchFamily="34" charset="0"/>
            </a:endParaRPr>
          </a:p>
          <a:p>
            <a:pPr marL="0" indent="0">
              <a:buNone/>
            </a:pPr>
            <a:r>
              <a:rPr lang="en-GB" sz="7200" b="1" dirty="0" smtClean="0">
                <a:latin typeface="Arial" panose="020B0604020202020204" pitchFamily="34" charset="0"/>
                <a:cs typeface="Arial" panose="020B0604020202020204" pitchFamily="34" charset="0"/>
              </a:rPr>
              <a:t>But beyond the damage to careers, there is a cost to knowledge production too:</a:t>
            </a:r>
            <a:br>
              <a:rPr lang="en-GB" sz="7200" b="1" dirty="0" smtClean="0">
                <a:latin typeface="Arial" panose="020B0604020202020204" pitchFamily="34" charset="0"/>
                <a:cs typeface="Arial" panose="020B0604020202020204" pitchFamily="34" charset="0"/>
              </a:rPr>
            </a:br>
            <a:endParaRPr lang="en-GB" sz="7200" b="1" dirty="0">
              <a:latin typeface="Arial" panose="020B0604020202020204" pitchFamily="34" charset="0"/>
              <a:cs typeface="Arial" panose="020B0604020202020204" pitchFamily="34" charset="0"/>
            </a:endParaRPr>
          </a:p>
          <a:p>
            <a:pPr>
              <a:buFont typeface="Wingdings" panose="05000000000000000000" pitchFamily="2" charset="2"/>
              <a:buChar char="q"/>
            </a:pPr>
            <a:r>
              <a:rPr lang="en-GB" sz="7200" dirty="0" smtClean="0">
                <a:latin typeface="Arial" panose="020B0604020202020204" pitchFamily="34" charset="0"/>
                <a:cs typeface="Arial" panose="020B0604020202020204" pitchFamily="34" charset="0"/>
              </a:rPr>
              <a:t>31% said they spent more than 1/4 of their working time preparing and writing research funding bids</a:t>
            </a:r>
            <a:br>
              <a:rPr lang="en-GB" sz="7200" dirty="0" smtClean="0">
                <a:latin typeface="Arial" panose="020B0604020202020204" pitchFamily="34" charset="0"/>
                <a:cs typeface="Arial" panose="020B0604020202020204" pitchFamily="34" charset="0"/>
              </a:rPr>
            </a:br>
            <a:endParaRPr lang="en-GB" sz="7200" dirty="0">
              <a:latin typeface="Arial" panose="020B0604020202020204" pitchFamily="34" charset="0"/>
              <a:cs typeface="Arial" panose="020B0604020202020204" pitchFamily="34" charset="0"/>
            </a:endParaRPr>
          </a:p>
          <a:p>
            <a:pPr lvl="0">
              <a:buFont typeface="Wingdings" panose="05000000000000000000" pitchFamily="2" charset="2"/>
              <a:buChar char="q"/>
            </a:pPr>
            <a:r>
              <a:rPr lang="en-GB" sz="7200" dirty="0" smtClean="0">
                <a:latin typeface="Arial" panose="020B0604020202020204" pitchFamily="34" charset="0"/>
                <a:cs typeface="Arial" panose="020B0604020202020204" pitchFamily="34" charset="0"/>
              </a:rPr>
              <a:t>70</a:t>
            </a:r>
            <a:r>
              <a:rPr lang="en-GB" sz="7200" dirty="0">
                <a:latin typeface="Arial" panose="020B0604020202020204" pitchFamily="34" charset="0"/>
                <a:cs typeface="Arial" panose="020B0604020202020204" pitchFamily="34" charset="0"/>
              </a:rPr>
              <a:t>% said that </a:t>
            </a:r>
            <a:r>
              <a:rPr lang="en-GB" sz="7200" dirty="0" smtClean="0">
                <a:latin typeface="Arial" panose="020B0604020202020204" pitchFamily="34" charset="0"/>
                <a:cs typeface="Arial" panose="020B0604020202020204" pitchFamily="34" charset="0"/>
              </a:rPr>
              <a:t>short-term funding was </a:t>
            </a:r>
            <a:r>
              <a:rPr lang="en-GB" sz="7200" dirty="0">
                <a:latin typeface="Arial" panose="020B0604020202020204" pitchFamily="34" charset="0"/>
                <a:cs typeface="Arial" panose="020B0604020202020204" pitchFamily="34" charset="0"/>
              </a:rPr>
              <a:t>ineffective and prevented the accumulation of </a:t>
            </a:r>
            <a:r>
              <a:rPr lang="en-GB" sz="7200" dirty="0" smtClean="0">
                <a:latin typeface="Arial" panose="020B0604020202020204" pitchFamily="34" charset="0"/>
                <a:cs typeface="Arial" panose="020B0604020202020204" pitchFamily="34" charset="0"/>
              </a:rPr>
              <a:t>knowledge</a:t>
            </a:r>
            <a:br>
              <a:rPr lang="en-GB" sz="7200" dirty="0" smtClean="0">
                <a:latin typeface="Arial" panose="020B0604020202020204" pitchFamily="34" charset="0"/>
                <a:cs typeface="Arial" panose="020B0604020202020204" pitchFamily="34" charset="0"/>
              </a:rPr>
            </a:br>
            <a:endParaRPr lang="en-GB" sz="7200" dirty="0">
              <a:latin typeface="Arial" panose="020B0604020202020204" pitchFamily="34" charset="0"/>
              <a:cs typeface="Arial" panose="020B0604020202020204" pitchFamily="34" charset="0"/>
            </a:endParaRPr>
          </a:p>
          <a:p>
            <a:pPr lvl="0">
              <a:buFont typeface="Wingdings" panose="05000000000000000000" pitchFamily="2" charset="2"/>
              <a:buChar char="q"/>
            </a:pPr>
            <a:r>
              <a:rPr lang="en-GB" sz="7200" dirty="0">
                <a:latin typeface="Arial" panose="020B0604020202020204" pitchFamily="34" charset="0"/>
                <a:cs typeface="Arial" panose="020B0604020202020204" pitchFamily="34" charset="0"/>
              </a:rPr>
              <a:t>83% said that it geared research toward short-term results rather than longer-term </a:t>
            </a:r>
            <a:r>
              <a:rPr lang="en-GB" sz="7200" dirty="0" smtClean="0">
                <a:latin typeface="Arial" panose="020B0604020202020204" pitchFamily="34" charset="0"/>
                <a:cs typeface="Arial" panose="020B0604020202020204" pitchFamily="34" charset="0"/>
              </a:rPr>
              <a:t>impact</a:t>
            </a:r>
            <a:br>
              <a:rPr lang="en-GB" sz="7200" dirty="0" smtClean="0">
                <a:latin typeface="Arial" panose="020B0604020202020204" pitchFamily="34" charset="0"/>
                <a:cs typeface="Arial" panose="020B0604020202020204" pitchFamily="34" charset="0"/>
              </a:rPr>
            </a:br>
            <a:endParaRPr lang="en-GB" sz="7200" b="1" dirty="0">
              <a:latin typeface="Arial" panose="020B0604020202020204" pitchFamily="34" charset="0"/>
              <a:cs typeface="Arial" panose="020B0604020202020204" pitchFamily="34" charset="0"/>
            </a:endParaRPr>
          </a:p>
          <a:p>
            <a:pPr lvl="0">
              <a:buFont typeface="Wingdings" panose="05000000000000000000" pitchFamily="2" charset="2"/>
              <a:buChar char="q"/>
            </a:pPr>
            <a:r>
              <a:rPr lang="en-GB" sz="7200" dirty="0" smtClean="0">
                <a:latin typeface="Arial" panose="020B0604020202020204" pitchFamily="34" charset="0"/>
                <a:cs typeface="Arial" panose="020B0604020202020204" pitchFamily="34" charset="0"/>
              </a:rPr>
              <a:t>1/3</a:t>
            </a:r>
            <a:r>
              <a:rPr lang="en-GB" sz="7200" baseline="30000" dirty="0" smtClean="0">
                <a:latin typeface="Arial" panose="020B0604020202020204" pitchFamily="34" charset="0"/>
                <a:cs typeface="Arial" panose="020B0604020202020204" pitchFamily="34" charset="0"/>
              </a:rPr>
              <a:t>rd</a:t>
            </a:r>
            <a:r>
              <a:rPr lang="en-GB" sz="7200" dirty="0" smtClean="0">
                <a:latin typeface="Arial" panose="020B0604020202020204" pitchFamily="34" charset="0"/>
                <a:cs typeface="Arial" panose="020B0604020202020204" pitchFamily="34" charset="0"/>
              </a:rPr>
              <a:t> said </a:t>
            </a:r>
            <a:r>
              <a:rPr lang="en-GB" sz="7200" dirty="0">
                <a:latin typeface="Arial" panose="020B0604020202020204" pitchFamily="34" charset="0"/>
                <a:cs typeface="Arial" panose="020B0604020202020204" pitchFamily="34" charset="0"/>
              </a:rPr>
              <a:t>they believed it created a culture in which unethical research practice was </a:t>
            </a:r>
            <a:r>
              <a:rPr lang="en-GB" sz="7200" dirty="0" smtClean="0">
                <a:latin typeface="Arial" panose="020B0604020202020204" pitchFamily="34" charset="0"/>
                <a:cs typeface="Arial" panose="020B0604020202020204" pitchFamily="34" charset="0"/>
              </a:rPr>
              <a:t>likely</a:t>
            </a:r>
          </a:p>
          <a:p>
            <a:pPr lvl="0">
              <a:buFont typeface="Wingdings" panose="05000000000000000000" pitchFamily="2" charset="2"/>
              <a:buChar char="q"/>
            </a:pPr>
            <a:endParaRPr lang="en-GB" sz="7200" b="1" dirty="0">
              <a:latin typeface="Arial" panose="020B0604020202020204" pitchFamily="34" charset="0"/>
              <a:cs typeface="Arial" panose="020B0604020202020204" pitchFamily="34" charset="0"/>
            </a:endParaRPr>
          </a:p>
          <a:p>
            <a:pPr lvl="0">
              <a:buFont typeface="Wingdings" panose="05000000000000000000" pitchFamily="2" charset="2"/>
              <a:buChar char="q"/>
            </a:pPr>
            <a:r>
              <a:rPr lang="en-GB" sz="7200" b="1" dirty="0" smtClean="0">
                <a:latin typeface="Arial" panose="020B0604020202020204" pitchFamily="34" charset="0"/>
                <a:cs typeface="Arial" panose="020B0604020202020204" pitchFamily="34" charset="0"/>
              </a:rPr>
              <a:t>This is madness</a:t>
            </a:r>
            <a:endParaRPr lang="en-GB" sz="7200" b="1" dirty="0">
              <a:latin typeface="Arial" panose="020B0604020202020204" pitchFamily="34" charset="0"/>
              <a:cs typeface="Arial" panose="020B0604020202020204" pitchFamily="34" charset="0"/>
            </a:endParaRPr>
          </a:p>
          <a:p>
            <a:pPr>
              <a:buFont typeface="Wingdings" panose="05000000000000000000" pitchFamily="2" charset="2"/>
              <a:buChar char="q"/>
            </a:pPr>
            <a:endParaRPr lang="en-GB" sz="7200" dirty="0"/>
          </a:p>
        </p:txBody>
      </p:sp>
      <p:pic>
        <p:nvPicPr>
          <p:cNvPr id="4" name="Picture 6" descr="ucu_colour"/>
          <p:cNvPicPr>
            <a:picLocks noChangeAspect="1" noChangeArrowheads="1"/>
          </p:cNvPicPr>
          <p:nvPr/>
        </p:nvPicPr>
        <p:blipFill>
          <a:blip r:embed="rId2" cstate="print"/>
          <a:srcRect/>
          <a:stretch>
            <a:fillRect/>
          </a:stretch>
        </p:blipFill>
        <p:spPr bwMode="auto">
          <a:xfrm>
            <a:off x="7563729" y="6165304"/>
            <a:ext cx="1365959" cy="503784"/>
          </a:xfrm>
          <a:prstGeom prst="rect">
            <a:avLst/>
          </a:prstGeom>
          <a:noFill/>
          <a:ln w="9525">
            <a:noFill/>
            <a:miter lim="800000"/>
            <a:headEnd/>
            <a:tailEnd/>
          </a:ln>
        </p:spPr>
      </p:pic>
    </p:spTree>
    <p:extLst>
      <p:ext uri="{BB962C8B-B14F-4D97-AF65-F5344CB8AC3E}">
        <p14:creationId xmlns:p14="http://schemas.microsoft.com/office/powerpoint/2010/main" xmlns="" val="36621344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GB" sz="2800" dirty="0" smtClean="0">
                <a:latin typeface="Arial" panose="020B0604020202020204" pitchFamily="34" charset="0"/>
                <a:cs typeface="Arial" panose="020B0604020202020204" pitchFamily="34" charset="0"/>
              </a:rPr>
              <a:t>Just some of the comments researchers made….</a:t>
            </a:r>
            <a:endParaRPr lang="en-GB" sz="2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52736"/>
            <a:ext cx="8229600" cy="5328592"/>
          </a:xfrm>
        </p:spPr>
        <p:txBody>
          <a:bodyPr>
            <a:normAutofit fontScale="25000" lnSpcReduction="20000"/>
          </a:bodyPr>
          <a:lstStyle/>
          <a:p>
            <a:pPr>
              <a:buFont typeface="Wingdings" panose="05000000000000000000" pitchFamily="2" charset="2"/>
              <a:buChar char="q"/>
            </a:pPr>
            <a:endParaRPr lang="en-GB" sz="7200" dirty="0" smtClean="0"/>
          </a:p>
          <a:p>
            <a:pPr marL="0" indent="0">
              <a:buNone/>
            </a:pPr>
            <a:endParaRPr lang="en-GB" sz="7200" dirty="0" smtClean="0"/>
          </a:p>
          <a:p>
            <a:pPr>
              <a:buFont typeface="Wingdings" panose="05000000000000000000" pitchFamily="2" charset="2"/>
              <a:buChar char="q"/>
            </a:pPr>
            <a:r>
              <a:rPr lang="en-GB" sz="7200" dirty="0" smtClean="0">
                <a:latin typeface="Arial" panose="020B0604020202020204" pitchFamily="34" charset="0"/>
                <a:cs typeface="Arial" panose="020B0604020202020204" pitchFamily="34" charset="0"/>
              </a:rPr>
              <a:t>“Projects whose outcome would be beneficial to the scientific community but have proved more time-consuming than anticipated have had to be abandoned in favour of less valuable but quicker return projects.”</a:t>
            </a:r>
          </a:p>
          <a:p>
            <a:pPr marL="0" indent="0">
              <a:buNone/>
            </a:pPr>
            <a:endParaRPr lang="en-GB" sz="72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GB" sz="7200" dirty="0" smtClean="0">
                <a:latin typeface="Arial" panose="020B0604020202020204" pitchFamily="34" charset="0"/>
                <a:cs typeface="Arial" panose="020B0604020202020204" pitchFamily="34" charset="0"/>
              </a:rPr>
              <a:t>“I have been involved in research that is a professional and ethical disgrace. The pressure to complete certain parts by arbitrary points leads to corner cutting in sorts of ways. We have made policy recommendations that are so thinly substantiated and well before any peer review or rigorous quality control. The amount of paperwork and report writing is a massive burden and hugely reduces the time spent on actual research.”</a:t>
            </a:r>
          </a:p>
          <a:p>
            <a:pPr marL="0" indent="0">
              <a:buNone/>
            </a:pPr>
            <a:endParaRPr lang="en-GB" sz="72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GB" sz="7200" dirty="0" smtClean="0">
                <a:latin typeface="Arial" panose="020B0604020202020204" pitchFamily="34" charset="0"/>
                <a:cs typeface="Arial" panose="020B0604020202020204" pitchFamily="34" charset="0"/>
              </a:rPr>
              <a:t>“I </a:t>
            </a:r>
            <a:r>
              <a:rPr lang="en-GB" sz="7200" dirty="0">
                <a:latin typeface="Arial" panose="020B0604020202020204" pitchFamily="34" charset="0"/>
                <a:cs typeface="Arial" panose="020B0604020202020204" pitchFamily="34" charset="0"/>
              </a:rPr>
              <a:t>spend a lot of time on looking for my next funding opportunity instead of getting on with the research I have been funded for. The pressure to come up with a new 'complete' project with defined short term goals every time you write a new grant proposal means that you can't develop properly any interesting leads from the previous project</a:t>
            </a:r>
            <a:r>
              <a:rPr lang="en-GB" sz="7200" dirty="0" smtClean="0">
                <a:latin typeface="Arial" panose="020B0604020202020204" pitchFamily="34" charset="0"/>
                <a:cs typeface="Arial" panose="020B0604020202020204" pitchFamily="34" charset="0"/>
              </a:rPr>
              <a:t>. There </a:t>
            </a:r>
            <a:r>
              <a:rPr lang="en-GB" sz="7200" dirty="0">
                <a:latin typeface="Arial" panose="020B0604020202020204" pitchFamily="34" charset="0"/>
                <a:cs typeface="Arial" panose="020B0604020202020204" pitchFamily="34" charset="0"/>
              </a:rPr>
              <a:t>is a rapid turnover of staff in our research group, which means that valued colleagues are constantly replaced by new people who need training from scratch, this also uses up a lot of valuable time</a:t>
            </a:r>
            <a:r>
              <a:rPr lang="en-GB" sz="7200" dirty="0" smtClean="0">
                <a:latin typeface="Arial" panose="020B0604020202020204" pitchFamily="34" charset="0"/>
                <a:cs typeface="Arial" panose="020B0604020202020204" pitchFamily="34" charset="0"/>
              </a:rPr>
              <a:t>.”</a:t>
            </a:r>
          </a:p>
          <a:p>
            <a:pPr marL="0" indent="0">
              <a:buNone/>
            </a:pPr>
            <a:r>
              <a:rPr lang="en-GB" sz="7200" dirty="0"/>
              <a:t/>
            </a:r>
            <a:br>
              <a:rPr lang="en-GB" sz="7200" dirty="0"/>
            </a:br>
            <a:endParaRPr lang="en-GB" sz="7200" dirty="0"/>
          </a:p>
          <a:p>
            <a:pPr>
              <a:buFont typeface="Wingdings" panose="05000000000000000000" pitchFamily="2" charset="2"/>
              <a:buChar char="q"/>
            </a:pPr>
            <a:endParaRPr lang="en-GB" dirty="0"/>
          </a:p>
        </p:txBody>
      </p:sp>
      <p:pic>
        <p:nvPicPr>
          <p:cNvPr id="4" name="Picture 6" descr="ucu_colour"/>
          <p:cNvPicPr>
            <a:picLocks noChangeAspect="1" noChangeArrowheads="1"/>
          </p:cNvPicPr>
          <p:nvPr/>
        </p:nvPicPr>
        <p:blipFill>
          <a:blip r:embed="rId2" cstate="print"/>
          <a:srcRect/>
          <a:stretch>
            <a:fillRect/>
          </a:stretch>
        </p:blipFill>
        <p:spPr bwMode="auto">
          <a:xfrm>
            <a:off x="7563729" y="6165304"/>
            <a:ext cx="1365959" cy="503784"/>
          </a:xfrm>
          <a:prstGeom prst="rect">
            <a:avLst/>
          </a:prstGeom>
          <a:noFill/>
          <a:ln w="9525">
            <a:noFill/>
            <a:miter lim="800000"/>
            <a:headEnd/>
            <a:tailEnd/>
          </a:ln>
        </p:spPr>
      </p:pic>
    </p:spTree>
    <p:extLst>
      <p:ext uri="{BB962C8B-B14F-4D97-AF65-F5344CB8AC3E}">
        <p14:creationId xmlns:p14="http://schemas.microsoft.com/office/powerpoint/2010/main" xmlns="" val="26641155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936104"/>
          </a:xfrm>
        </p:spPr>
        <p:txBody>
          <a:bodyPr>
            <a:normAutofit/>
          </a:bodyPr>
          <a:lstStyle/>
          <a:p>
            <a:r>
              <a:rPr lang="en-GB" sz="2800" dirty="0" smtClean="0">
                <a:latin typeface="Arial" panose="020B0604020202020204" pitchFamily="34" charset="0"/>
                <a:cs typeface="Arial" panose="020B0604020202020204" pitchFamily="34" charset="0"/>
              </a:rPr>
              <a:t>Funding Councils can do more</a:t>
            </a:r>
            <a:endParaRPr lang="en-GB" sz="2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340768"/>
            <a:ext cx="8229600" cy="5184576"/>
          </a:xfrm>
        </p:spPr>
        <p:txBody>
          <a:bodyPr>
            <a:normAutofit/>
          </a:bodyPr>
          <a:lstStyle/>
          <a:p>
            <a:pPr lvl="0">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funding longer grants,</a:t>
            </a:r>
          </a:p>
          <a:p>
            <a:pPr lvl="0">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supporting the creation of bridging funds at institutional level</a:t>
            </a:r>
          </a:p>
          <a:p>
            <a:pPr lvl="0">
              <a:buFont typeface="Wingdings" panose="05000000000000000000" pitchFamily="2" charset="2"/>
              <a:buChar char="q"/>
            </a:pPr>
            <a:r>
              <a:rPr lang="en-GB" sz="1600" dirty="0">
                <a:latin typeface="Arial" panose="020B0604020202020204" pitchFamily="34" charset="0"/>
                <a:cs typeface="Arial" panose="020B0604020202020204" pitchFamily="34" charset="0"/>
              </a:rPr>
              <a:t>p</a:t>
            </a:r>
            <a:r>
              <a:rPr lang="en-GB" sz="1600" dirty="0" smtClean="0">
                <a:latin typeface="Arial" panose="020B0604020202020204" pitchFamily="34" charset="0"/>
                <a:cs typeface="Arial" panose="020B0604020202020204" pitchFamily="34" charset="0"/>
              </a:rPr>
              <a:t>lacing more conditions on grants to promote continuity of employment. </a:t>
            </a:r>
          </a:p>
          <a:p>
            <a:pPr marL="0" indent="0">
              <a:buNone/>
            </a:pPr>
            <a:endParaRPr lang="en-GB" sz="1600" dirty="0" smtClean="0">
              <a:latin typeface="Arial" panose="020B0604020202020204" pitchFamily="34" charset="0"/>
              <a:cs typeface="Arial" panose="020B0604020202020204" pitchFamily="34" charset="0"/>
            </a:endParaRPr>
          </a:p>
          <a:p>
            <a:pPr marL="0" indent="0" algn="ctr">
              <a:buNone/>
            </a:pPr>
            <a:r>
              <a:rPr lang="en-GB" sz="2800" dirty="0" smtClean="0">
                <a:latin typeface="Arial" panose="020B0604020202020204" pitchFamily="34" charset="0"/>
                <a:cs typeface="Arial" panose="020B0604020202020204" pitchFamily="34" charset="0"/>
              </a:rPr>
              <a:t>Institutions can do more</a:t>
            </a:r>
          </a:p>
          <a:p>
            <a:pPr marL="0" indent="0">
              <a:buNone/>
            </a:pPr>
            <a:endParaRPr lang="en-GB" sz="1600" dirty="0" smtClean="0">
              <a:latin typeface="Arial" panose="020B0604020202020204" pitchFamily="34" charset="0"/>
              <a:cs typeface="Arial" panose="020B0604020202020204" pitchFamily="34" charset="0"/>
            </a:endParaRPr>
          </a:p>
          <a:p>
            <a:pPr marL="0" indent="0">
              <a:buNone/>
            </a:pPr>
            <a:r>
              <a:rPr lang="en-GB" sz="1600" dirty="0" smtClean="0">
                <a:latin typeface="Arial" panose="020B0604020202020204" pitchFamily="34" charset="0"/>
                <a:cs typeface="Arial" panose="020B0604020202020204" pitchFamily="34" charset="0"/>
              </a:rPr>
              <a:t>Data from our FOI indicates that institutional employment policies can create greater stability of employment. Some institutions have created more stability through:</a:t>
            </a:r>
            <a:br>
              <a:rPr lang="en-GB" sz="1600" dirty="0" smtClean="0">
                <a:latin typeface="Arial" panose="020B0604020202020204" pitchFamily="34" charset="0"/>
                <a:cs typeface="Arial" panose="020B0604020202020204" pitchFamily="34" charset="0"/>
              </a:rPr>
            </a:br>
            <a:endParaRPr lang="en-GB" sz="16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More use of open-ended contracts</a:t>
            </a:r>
          </a:p>
          <a:p>
            <a:pPr>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proactive redeployment policies</a:t>
            </a:r>
          </a:p>
          <a:p>
            <a:pPr>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bridging funds</a:t>
            </a:r>
          </a:p>
          <a:p>
            <a:pPr marL="0" indent="0">
              <a:buNone/>
            </a:pPr>
            <a:endParaRPr lang="en-GB" sz="1600" dirty="0" smtClean="0">
              <a:latin typeface="Arial" panose="020B0604020202020204" pitchFamily="34" charset="0"/>
              <a:cs typeface="Arial" panose="020B0604020202020204" pitchFamily="34" charset="0"/>
            </a:endParaRPr>
          </a:p>
          <a:p>
            <a:pPr marL="0" indent="0">
              <a:buNone/>
            </a:pPr>
            <a:r>
              <a:rPr lang="en-GB" sz="1600" b="1" dirty="0" smtClean="0">
                <a:latin typeface="Arial" panose="020B0604020202020204" pitchFamily="34" charset="0"/>
                <a:cs typeface="Arial" panose="020B0604020202020204" pitchFamily="34" charset="0"/>
              </a:rPr>
              <a:t>Our surveys show that research staff themselves overwhelmingly believe that funding councils and institutions can do more and support these solutions </a:t>
            </a:r>
          </a:p>
          <a:p>
            <a:pPr marL="0" lvl="0" indent="0">
              <a:buNone/>
            </a:pPr>
            <a:endParaRPr lang="en-GB" sz="1600" dirty="0" smtClean="0">
              <a:latin typeface="Arial" panose="020B0604020202020204" pitchFamily="34" charset="0"/>
              <a:cs typeface="Arial" panose="020B0604020202020204" pitchFamily="34" charset="0"/>
            </a:endParaRPr>
          </a:p>
        </p:txBody>
      </p:sp>
      <p:pic>
        <p:nvPicPr>
          <p:cNvPr id="4" name="Picture 6" descr="ucu_colour"/>
          <p:cNvPicPr>
            <a:picLocks noChangeAspect="1" noChangeArrowheads="1"/>
          </p:cNvPicPr>
          <p:nvPr/>
        </p:nvPicPr>
        <p:blipFill>
          <a:blip r:embed="rId2" cstate="print"/>
          <a:srcRect/>
          <a:stretch>
            <a:fillRect/>
          </a:stretch>
        </p:blipFill>
        <p:spPr bwMode="auto">
          <a:xfrm>
            <a:off x="7563729" y="6165304"/>
            <a:ext cx="1365959" cy="503784"/>
          </a:xfrm>
          <a:prstGeom prst="rect">
            <a:avLst/>
          </a:prstGeom>
          <a:noFill/>
          <a:ln w="9525">
            <a:noFill/>
            <a:miter lim="800000"/>
            <a:headEnd/>
            <a:tailEnd/>
          </a:ln>
        </p:spPr>
      </p:pic>
    </p:spTree>
    <p:extLst>
      <p:ext uri="{BB962C8B-B14F-4D97-AF65-F5344CB8AC3E}">
        <p14:creationId xmlns:p14="http://schemas.microsoft.com/office/powerpoint/2010/main" xmlns="" val="3545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latin typeface="Arial" panose="020B0604020202020204" pitchFamily="34" charset="0"/>
                <a:cs typeface="Arial" panose="020B0604020202020204" pitchFamily="34" charset="0"/>
              </a:rPr>
              <a:t>What should we be doing?</a:t>
            </a:r>
            <a:endParaRPr lang="en-GB" sz="3200" dirty="0"/>
          </a:p>
        </p:txBody>
      </p:sp>
      <p:sp>
        <p:nvSpPr>
          <p:cNvPr id="3" name="Content Placeholder 2"/>
          <p:cNvSpPr>
            <a:spLocks noGrp="1"/>
          </p:cNvSpPr>
          <p:nvPr>
            <p:ph idx="1"/>
          </p:nvPr>
        </p:nvSpPr>
        <p:spPr>
          <a:xfrm>
            <a:off x="323528" y="1628800"/>
            <a:ext cx="8229600" cy="4525963"/>
          </a:xfrm>
        </p:spPr>
        <p:txBody>
          <a:bodyPr>
            <a:normAutofit/>
          </a:bodyPr>
          <a:lstStyle/>
          <a:p>
            <a:pPr>
              <a:buFont typeface="Wingdings" panose="05000000000000000000" pitchFamily="2" charset="2"/>
              <a:buChar char="q"/>
            </a:pPr>
            <a:r>
              <a:rPr lang="en-GB" sz="2000" dirty="0" smtClean="0">
                <a:latin typeface="Arial" panose="020B0604020202020204" pitchFamily="34" charset="0"/>
                <a:cs typeface="Arial" panose="020B0604020202020204" pitchFamily="34" charset="0"/>
              </a:rPr>
              <a:t>Working together to make the case to government and research councils that high quality research needs stable funding </a:t>
            </a:r>
            <a:r>
              <a:rPr lang="en-GB" sz="2000" i="1" dirty="0" smtClean="0">
                <a:latin typeface="Arial" panose="020B0604020202020204" pitchFamily="34" charset="0"/>
                <a:cs typeface="Arial" panose="020B0604020202020204" pitchFamily="34" charset="0"/>
              </a:rPr>
              <a:t>and</a:t>
            </a:r>
            <a:r>
              <a:rPr lang="en-GB" sz="2000" dirty="0" smtClean="0">
                <a:latin typeface="Arial" panose="020B0604020202020204" pitchFamily="34" charset="0"/>
                <a:cs typeface="Arial" panose="020B0604020202020204" pitchFamily="34" charset="0"/>
              </a:rPr>
              <a:t> stable employment.</a:t>
            </a:r>
            <a:br>
              <a:rPr lang="en-GB" sz="2000" dirty="0" smtClean="0">
                <a:latin typeface="Arial" panose="020B0604020202020204" pitchFamily="34" charset="0"/>
                <a:cs typeface="Arial" panose="020B0604020202020204" pitchFamily="34" charset="0"/>
              </a:rPr>
            </a:br>
            <a:endParaRPr lang="en-GB" sz="20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GB" sz="2000" dirty="0" smtClean="0">
                <a:latin typeface="Arial" panose="020B0604020202020204" pitchFamily="34" charset="0"/>
                <a:cs typeface="Arial" panose="020B0604020202020204" pitchFamily="34" charset="0"/>
              </a:rPr>
              <a:t>Abandoning the race to undermine the employment rights of fixed-term contract employees </a:t>
            </a:r>
            <a:br>
              <a:rPr lang="en-GB" sz="2000" dirty="0" smtClean="0">
                <a:latin typeface="Arial" panose="020B0604020202020204" pitchFamily="34" charset="0"/>
                <a:cs typeface="Arial" panose="020B0604020202020204" pitchFamily="34" charset="0"/>
              </a:rPr>
            </a:br>
            <a:endParaRPr lang="en-GB" sz="20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GB" sz="2000" dirty="0" smtClean="0">
                <a:latin typeface="Arial" panose="020B0604020202020204" pitchFamily="34" charset="0"/>
                <a:cs typeface="Arial" panose="020B0604020202020204" pitchFamily="34" charset="0"/>
              </a:rPr>
              <a:t>Working together at institutional level to negotiate policies that mitigate insecurity and promote commitment and continuity of employment.</a:t>
            </a:r>
            <a:br>
              <a:rPr lang="en-GB" sz="2000" dirty="0" smtClean="0">
                <a:latin typeface="Arial" panose="020B0604020202020204" pitchFamily="34" charset="0"/>
                <a:cs typeface="Arial" panose="020B0604020202020204" pitchFamily="34" charset="0"/>
              </a:rPr>
            </a:br>
            <a:endParaRPr lang="en-GB" sz="20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GB" sz="2000" dirty="0" smtClean="0">
                <a:latin typeface="Arial" panose="020B0604020202020204" pitchFamily="34" charset="0"/>
                <a:cs typeface="Arial" panose="020B0604020202020204" pitchFamily="34" charset="0"/>
              </a:rPr>
              <a:t>The sector needs to stop passing the buck</a:t>
            </a:r>
          </a:p>
        </p:txBody>
      </p:sp>
      <p:pic>
        <p:nvPicPr>
          <p:cNvPr id="4" name="Picture 6" descr="ucu_colour"/>
          <p:cNvPicPr>
            <a:picLocks noChangeAspect="1" noChangeArrowheads="1"/>
          </p:cNvPicPr>
          <p:nvPr/>
        </p:nvPicPr>
        <p:blipFill>
          <a:blip r:embed="rId2" cstate="print"/>
          <a:srcRect/>
          <a:stretch>
            <a:fillRect/>
          </a:stretch>
        </p:blipFill>
        <p:spPr bwMode="auto">
          <a:xfrm>
            <a:off x="7563729" y="6165304"/>
            <a:ext cx="1365959" cy="503784"/>
          </a:xfrm>
          <a:prstGeom prst="rect">
            <a:avLst/>
          </a:prstGeom>
          <a:noFill/>
          <a:ln w="9525">
            <a:noFill/>
            <a:miter lim="800000"/>
            <a:headEnd/>
            <a:tailEnd/>
          </a:ln>
        </p:spPr>
      </p:pic>
    </p:spTree>
    <p:extLst>
      <p:ext uri="{BB962C8B-B14F-4D97-AF65-F5344CB8AC3E}">
        <p14:creationId xmlns:p14="http://schemas.microsoft.com/office/powerpoint/2010/main" xmlns="" val="34962910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530</TotalTime>
  <Words>528</Words>
  <Application>Microsoft Office PowerPoint</Application>
  <PresentationFormat>On-screen Show (4:3)</PresentationFormat>
  <Paragraphs>68</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Creating sustainable  research careers:   An evaluation of the HE sector’s record  </vt:lpstr>
      <vt:lpstr>UCU’s perspective and role</vt:lpstr>
      <vt:lpstr>Our findings</vt:lpstr>
      <vt:lpstr>Why this matters </vt:lpstr>
      <vt:lpstr>Just some of the comments researchers made….</vt:lpstr>
      <vt:lpstr>Funding Councils can do more</vt:lpstr>
      <vt:lpstr>What should we be doing?</vt:lpstr>
    </vt:vector>
  </TitlesOfParts>
  <Company>University and College Union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privatisation process and the corporate forms of post-secondary education</dc:title>
  <dc:creator>jwhite</dc:creator>
  <cp:lastModifiedBy>Pamela Thompson</cp:lastModifiedBy>
  <cp:revision>109</cp:revision>
  <cp:lastPrinted>2015-11-03T13:18:00Z</cp:lastPrinted>
  <dcterms:created xsi:type="dcterms:W3CDTF">2012-11-08T13:00:19Z</dcterms:created>
  <dcterms:modified xsi:type="dcterms:W3CDTF">2015-11-03T19:45:26Z</dcterms:modified>
</cp:coreProperties>
</file>