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3" r:id="rId3"/>
    <p:sldId id="267" r:id="rId4"/>
    <p:sldId id="276" r:id="rId5"/>
    <p:sldId id="264" r:id="rId6"/>
    <p:sldId id="269" r:id="rId7"/>
    <p:sldId id="266" r:id="rId8"/>
    <p:sldId id="268" r:id="rId9"/>
    <p:sldId id="270" r:id="rId10"/>
    <p:sldId id="280" r:id="rId11"/>
    <p:sldId id="272" r:id="rId12"/>
    <p:sldId id="273" r:id="rId13"/>
    <p:sldId id="279" r:id="rId14"/>
    <p:sldId id="274" r:id="rId15"/>
    <p:sldId id="278" r:id="rId16"/>
    <p:sldId id="262"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925"/>
    <p:restoredTop sz="96197"/>
  </p:normalViewPr>
  <p:slideViewPr>
    <p:cSldViewPr snapToGrid="0" snapToObjects="1">
      <p:cViewPr varScale="1">
        <p:scale>
          <a:sx n="124" d="100"/>
          <a:sy n="124" d="100"/>
        </p:scale>
        <p:origin x="61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0917985C-E756-384E-9906-E8F0FB9EEA09}"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GB"/>
        </a:p>
      </dgm:t>
    </dgm:pt>
    <dgm:pt modelId="{BC141F37-804E-9C46-92DC-3DF946DA3A19}">
      <dgm:prSet/>
      <dgm:spPr/>
      <dgm:t>
        <a:bodyPr/>
        <a:lstStyle/>
        <a:p>
          <a:r>
            <a:rPr lang="en-US" b="0" i="0"/>
            <a:t>Course Unit Convenors submit their requirements</a:t>
          </a:r>
          <a:endParaRPr lang="en-GB" dirty="0"/>
        </a:p>
      </dgm:t>
    </dgm:pt>
    <dgm:pt modelId="{2416AE46-E648-FD4B-86DB-859CC2D0D83A}" type="parTrans" cxnId="{672BD075-1BB7-7740-872F-5F479BC5B6E1}">
      <dgm:prSet/>
      <dgm:spPr/>
      <dgm:t>
        <a:bodyPr/>
        <a:lstStyle/>
        <a:p>
          <a:endParaRPr lang="en-GB"/>
        </a:p>
      </dgm:t>
    </dgm:pt>
    <dgm:pt modelId="{5F57B463-D989-6F48-9B72-51AE109BC9F1}" type="sibTrans" cxnId="{672BD075-1BB7-7740-872F-5F479BC5B6E1}">
      <dgm:prSet/>
      <dgm:spPr/>
      <dgm:t>
        <a:bodyPr/>
        <a:lstStyle/>
        <a:p>
          <a:endParaRPr lang="en-GB"/>
        </a:p>
      </dgm:t>
    </dgm:pt>
    <dgm:pt modelId="{716916A1-0DF5-264E-B736-AD4AD03C1A12}">
      <dgm:prSet/>
      <dgm:spPr/>
      <dgm:t>
        <a:bodyPr/>
        <a:lstStyle/>
        <a:p>
          <a:r>
            <a:rPr lang="en-US" dirty="0"/>
            <a:t>TA Coordinators matchmake TA needs with available TAs</a:t>
          </a:r>
          <a:endParaRPr lang="en-GB" dirty="0"/>
        </a:p>
      </dgm:t>
    </dgm:pt>
    <dgm:pt modelId="{EE7FA475-7C26-604C-A2F6-F3D74F403803}" type="parTrans" cxnId="{25226B90-7365-3846-883D-119BA54B2315}">
      <dgm:prSet/>
      <dgm:spPr/>
      <dgm:t>
        <a:bodyPr/>
        <a:lstStyle/>
        <a:p>
          <a:endParaRPr lang="en-GB"/>
        </a:p>
      </dgm:t>
    </dgm:pt>
    <dgm:pt modelId="{CCCFB443-1C35-614B-8F7B-727BA4691445}" type="sibTrans" cxnId="{25226B90-7365-3846-883D-119BA54B2315}">
      <dgm:prSet/>
      <dgm:spPr/>
      <dgm:t>
        <a:bodyPr/>
        <a:lstStyle/>
        <a:p>
          <a:endParaRPr lang="en-GB"/>
        </a:p>
      </dgm:t>
    </dgm:pt>
    <dgm:pt modelId="{C1F7F440-D7F1-2C49-96E4-8FAA8C8FB914}">
      <dgm:prSet/>
      <dgm:spPr/>
      <dgm:t>
        <a:bodyPr/>
        <a:lstStyle/>
        <a:p>
          <a:r>
            <a:rPr lang="en-US" b="0" i="0"/>
            <a:t>TA Coordinators will offer you work</a:t>
          </a:r>
          <a:endParaRPr lang="en-GB"/>
        </a:p>
      </dgm:t>
    </dgm:pt>
    <dgm:pt modelId="{297586BA-869B-3348-94A4-B994F1CCA3F8}" type="parTrans" cxnId="{AF4A665F-82BA-3047-9F30-6DFE50CB2472}">
      <dgm:prSet/>
      <dgm:spPr/>
      <dgm:t>
        <a:bodyPr/>
        <a:lstStyle/>
        <a:p>
          <a:endParaRPr lang="en-GB"/>
        </a:p>
      </dgm:t>
    </dgm:pt>
    <dgm:pt modelId="{97A523F5-CEC3-4042-89A3-1232BAC540FA}" type="sibTrans" cxnId="{AF4A665F-82BA-3047-9F30-6DFE50CB2472}">
      <dgm:prSet/>
      <dgm:spPr/>
      <dgm:t>
        <a:bodyPr/>
        <a:lstStyle/>
        <a:p>
          <a:endParaRPr lang="en-GB"/>
        </a:p>
      </dgm:t>
    </dgm:pt>
    <dgm:pt modelId="{90698A5F-9F99-334E-8401-D2D18F9130A8}">
      <dgm:prSet/>
      <dgm:spPr/>
      <dgm:t>
        <a:bodyPr/>
        <a:lstStyle/>
        <a:p>
          <a:r>
            <a:rPr lang="en-US" dirty="0"/>
            <a:t>You can accept or reject it</a:t>
          </a:r>
          <a:endParaRPr lang="en-GB" dirty="0"/>
        </a:p>
      </dgm:t>
    </dgm:pt>
    <dgm:pt modelId="{7783A956-3148-8A41-883F-D3F23EB1358C}" type="parTrans" cxnId="{18763226-D0C4-9247-9FBB-F9649B882E47}">
      <dgm:prSet/>
      <dgm:spPr/>
      <dgm:t>
        <a:bodyPr/>
        <a:lstStyle/>
        <a:p>
          <a:endParaRPr lang="en-GB"/>
        </a:p>
      </dgm:t>
    </dgm:pt>
    <dgm:pt modelId="{4FDDFE23-CA18-1C44-861F-5F3B3E9BE7D9}" type="sibTrans" cxnId="{18763226-D0C4-9247-9FBB-F9649B882E47}">
      <dgm:prSet/>
      <dgm:spPr/>
      <dgm:t>
        <a:bodyPr/>
        <a:lstStyle/>
        <a:p>
          <a:endParaRPr lang="en-GB"/>
        </a:p>
      </dgm:t>
    </dgm:pt>
    <dgm:pt modelId="{8C457F68-AF2B-114B-8B07-75BEB10553D7}">
      <dgm:prSet/>
      <dgm:spPr/>
      <dgm:t>
        <a:bodyPr/>
        <a:lstStyle/>
        <a:p>
          <a:r>
            <a:rPr lang="en-GB" dirty="0"/>
            <a:t>Accepted hours are sent to the School Office</a:t>
          </a:r>
        </a:p>
      </dgm:t>
    </dgm:pt>
    <dgm:pt modelId="{0405D15C-ACAF-5748-8599-977315C43BB1}" type="parTrans" cxnId="{246F7D8A-A8DC-C940-9A7A-8ECF8C35D548}">
      <dgm:prSet/>
      <dgm:spPr/>
      <dgm:t>
        <a:bodyPr/>
        <a:lstStyle/>
        <a:p>
          <a:endParaRPr lang="en-GB"/>
        </a:p>
      </dgm:t>
    </dgm:pt>
    <dgm:pt modelId="{5B788417-8A4E-DC41-8B54-69EE687DF4B0}" type="sibTrans" cxnId="{246F7D8A-A8DC-C940-9A7A-8ECF8C35D548}">
      <dgm:prSet/>
      <dgm:spPr/>
      <dgm:t>
        <a:bodyPr/>
        <a:lstStyle/>
        <a:p>
          <a:endParaRPr lang="en-GB"/>
        </a:p>
      </dgm:t>
    </dgm:pt>
    <dgm:pt modelId="{D20C8377-2AC9-8945-902F-70B1AAF5AB6D}">
      <dgm:prSet/>
      <dgm:spPr/>
      <dgm:t>
        <a:bodyPr/>
        <a:lstStyle/>
        <a:p>
          <a:endParaRPr lang="en-GB"/>
        </a:p>
      </dgm:t>
    </dgm:pt>
    <dgm:pt modelId="{9CBF0C60-5A29-1A49-8D3E-5692C6023A3D}" type="parTrans" cxnId="{F1ED2032-E2C0-764A-BF4B-BB0AE8A32A46}">
      <dgm:prSet/>
      <dgm:spPr/>
      <dgm:t>
        <a:bodyPr/>
        <a:lstStyle/>
        <a:p>
          <a:endParaRPr lang="en-GB"/>
        </a:p>
      </dgm:t>
    </dgm:pt>
    <dgm:pt modelId="{EFF645ED-3F5C-3F4B-9B98-A9D149003F2D}" type="sibTrans" cxnId="{F1ED2032-E2C0-764A-BF4B-BB0AE8A32A46}">
      <dgm:prSet/>
      <dgm:spPr/>
      <dgm:t>
        <a:bodyPr/>
        <a:lstStyle/>
        <a:p>
          <a:endParaRPr lang="en-GB"/>
        </a:p>
      </dgm:t>
    </dgm:pt>
    <dgm:pt modelId="{883FB0F9-0209-C643-977D-9F8D16A40ED7}" type="pres">
      <dgm:prSet presAssocID="{0917985C-E756-384E-9906-E8F0FB9EEA09}" presName="outerComposite" presStyleCnt="0">
        <dgm:presLayoutVars>
          <dgm:chMax val="5"/>
          <dgm:dir/>
          <dgm:resizeHandles val="exact"/>
        </dgm:presLayoutVars>
      </dgm:prSet>
      <dgm:spPr/>
    </dgm:pt>
    <dgm:pt modelId="{46B933BB-16D9-6C44-94B7-1BCB159AF4F4}" type="pres">
      <dgm:prSet presAssocID="{0917985C-E756-384E-9906-E8F0FB9EEA09}" presName="dummyMaxCanvas" presStyleCnt="0">
        <dgm:presLayoutVars/>
      </dgm:prSet>
      <dgm:spPr/>
    </dgm:pt>
    <dgm:pt modelId="{E5E5DC49-8291-934A-A4DA-6B5FF34C66CE}" type="pres">
      <dgm:prSet presAssocID="{0917985C-E756-384E-9906-E8F0FB9EEA09}" presName="FiveNodes_1" presStyleLbl="node1" presStyleIdx="0" presStyleCnt="5">
        <dgm:presLayoutVars>
          <dgm:bulletEnabled val="1"/>
        </dgm:presLayoutVars>
      </dgm:prSet>
      <dgm:spPr/>
    </dgm:pt>
    <dgm:pt modelId="{8DC4F37F-13AD-6746-9D6F-3775DD79C54B}" type="pres">
      <dgm:prSet presAssocID="{0917985C-E756-384E-9906-E8F0FB9EEA09}" presName="FiveNodes_2" presStyleLbl="node1" presStyleIdx="1" presStyleCnt="5">
        <dgm:presLayoutVars>
          <dgm:bulletEnabled val="1"/>
        </dgm:presLayoutVars>
      </dgm:prSet>
      <dgm:spPr/>
    </dgm:pt>
    <dgm:pt modelId="{CF355649-62A9-4342-9370-3E30A803B333}" type="pres">
      <dgm:prSet presAssocID="{0917985C-E756-384E-9906-E8F0FB9EEA09}" presName="FiveNodes_3" presStyleLbl="node1" presStyleIdx="2" presStyleCnt="5">
        <dgm:presLayoutVars>
          <dgm:bulletEnabled val="1"/>
        </dgm:presLayoutVars>
      </dgm:prSet>
      <dgm:spPr/>
    </dgm:pt>
    <dgm:pt modelId="{889D638D-766B-0C4A-AC6A-1B25AC9C9C2A}" type="pres">
      <dgm:prSet presAssocID="{0917985C-E756-384E-9906-E8F0FB9EEA09}" presName="FiveNodes_4" presStyleLbl="node1" presStyleIdx="3" presStyleCnt="5">
        <dgm:presLayoutVars>
          <dgm:bulletEnabled val="1"/>
        </dgm:presLayoutVars>
      </dgm:prSet>
      <dgm:spPr/>
    </dgm:pt>
    <dgm:pt modelId="{977983EB-1991-994B-9A92-C09FC1D61163}" type="pres">
      <dgm:prSet presAssocID="{0917985C-E756-384E-9906-E8F0FB9EEA09}" presName="FiveNodes_5" presStyleLbl="node1" presStyleIdx="4" presStyleCnt="5">
        <dgm:presLayoutVars>
          <dgm:bulletEnabled val="1"/>
        </dgm:presLayoutVars>
      </dgm:prSet>
      <dgm:spPr/>
    </dgm:pt>
    <dgm:pt modelId="{4373306E-C289-AA43-967E-909E4614203B}" type="pres">
      <dgm:prSet presAssocID="{0917985C-E756-384E-9906-E8F0FB9EEA09}" presName="FiveConn_1-2" presStyleLbl="fgAccFollowNode1" presStyleIdx="0" presStyleCnt="4">
        <dgm:presLayoutVars>
          <dgm:bulletEnabled val="1"/>
        </dgm:presLayoutVars>
      </dgm:prSet>
      <dgm:spPr/>
    </dgm:pt>
    <dgm:pt modelId="{F9450670-016E-D248-810E-67509D785CC9}" type="pres">
      <dgm:prSet presAssocID="{0917985C-E756-384E-9906-E8F0FB9EEA09}" presName="FiveConn_2-3" presStyleLbl="fgAccFollowNode1" presStyleIdx="1" presStyleCnt="4">
        <dgm:presLayoutVars>
          <dgm:bulletEnabled val="1"/>
        </dgm:presLayoutVars>
      </dgm:prSet>
      <dgm:spPr/>
    </dgm:pt>
    <dgm:pt modelId="{DAB175B7-9A00-E040-BC98-6B34778B53A1}" type="pres">
      <dgm:prSet presAssocID="{0917985C-E756-384E-9906-E8F0FB9EEA09}" presName="FiveConn_3-4" presStyleLbl="fgAccFollowNode1" presStyleIdx="2" presStyleCnt="4">
        <dgm:presLayoutVars>
          <dgm:bulletEnabled val="1"/>
        </dgm:presLayoutVars>
      </dgm:prSet>
      <dgm:spPr/>
    </dgm:pt>
    <dgm:pt modelId="{0186E6AF-F1D0-E54C-A361-ABE6B4267B29}" type="pres">
      <dgm:prSet presAssocID="{0917985C-E756-384E-9906-E8F0FB9EEA09}" presName="FiveConn_4-5" presStyleLbl="fgAccFollowNode1" presStyleIdx="3" presStyleCnt="4">
        <dgm:presLayoutVars>
          <dgm:bulletEnabled val="1"/>
        </dgm:presLayoutVars>
      </dgm:prSet>
      <dgm:spPr/>
    </dgm:pt>
    <dgm:pt modelId="{7BDE5E79-3A60-3D4A-B328-4D8860F3C3DB}" type="pres">
      <dgm:prSet presAssocID="{0917985C-E756-384E-9906-E8F0FB9EEA09}" presName="FiveNodes_1_text" presStyleLbl="node1" presStyleIdx="4" presStyleCnt="5">
        <dgm:presLayoutVars>
          <dgm:bulletEnabled val="1"/>
        </dgm:presLayoutVars>
      </dgm:prSet>
      <dgm:spPr/>
    </dgm:pt>
    <dgm:pt modelId="{2174A16F-2312-8846-AAD6-6C143A92F21C}" type="pres">
      <dgm:prSet presAssocID="{0917985C-E756-384E-9906-E8F0FB9EEA09}" presName="FiveNodes_2_text" presStyleLbl="node1" presStyleIdx="4" presStyleCnt="5">
        <dgm:presLayoutVars>
          <dgm:bulletEnabled val="1"/>
        </dgm:presLayoutVars>
      </dgm:prSet>
      <dgm:spPr/>
    </dgm:pt>
    <dgm:pt modelId="{5C2325BA-FE94-B04A-BE95-FB3890B6A32A}" type="pres">
      <dgm:prSet presAssocID="{0917985C-E756-384E-9906-E8F0FB9EEA09}" presName="FiveNodes_3_text" presStyleLbl="node1" presStyleIdx="4" presStyleCnt="5">
        <dgm:presLayoutVars>
          <dgm:bulletEnabled val="1"/>
        </dgm:presLayoutVars>
      </dgm:prSet>
      <dgm:spPr/>
    </dgm:pt>
    <dgm:pt modelId="{588F19A7-1462-3640-A05D-BF6CD82F60D5}" type="pres">
      <dgm:prSet presAssocID="{0917985C-E756-384E-9906-E8F0FB9EEA09}" presName="FiveNodes_4_text" presStyleLbl="node1" presStyleIdx="4" presStyleCnt="5">
        <dgm:presLayoutVars>
          <dgm:bulletEnabled val="1"/>
        </dgm:presLayoutVars>
      </dgm:prSet>
      <dgm:spPr/>
    </dgm:pt>
    <dgm:pt modelId="{B126B667-8E30-2649-A4FD-965479B761EF}" type="pres">
      <dgm:prSet presAssocID="{0917985C-E756-384E-9906-E8F0FB9EEA09}" presName="FiveNodes_5_text" presStyleLbl="node1" presStyleIdx="4" presStyleCnt="5">
        <dgm:presLayoutVars>
          <dgm:bulletEnabled val="1"/>
        </dgm:presLayoutVars>
      </dgm:prSet>
      <dgm:spPr/>
    </dgm:pt>
  </dgm:ptLst>
  <dgm:cxnLst>
    <dgm:cxn modelId="{CEC80805-D1ED-3C4B-99B9-B33470C848DA}" type="presOf" srcId="{BC141F37-804E-9C46-92DC-3DF946DA3A19}" destId="{7BDE5E79-3A60-3D4A-B328-4D8860F3C3DB}" srcOrd="1" destOrd="0" presId="urn:microsoft.com/office/officeart/2005/8/layout/vProcess5"/>
    <dgm:cxn modelId="{3FB4EE0D-7497-4640-B98F-9970317FE88E}" type="presOf" srcId="{90698A5F-9F99-334E-8401-D2D18F9130A8}" destId="{889D638D-766B-0C4A-AC6A-1B25AC9C9C2A}" srcOrd="0" destOrd="0" presId="urn:microsoft.com/office/officeart/2005/8/layout/vProcess5"/>
    <dgm:cxn modelId="{00A5761F-8342-1F4F-8D9C-0A5048F6E672}" type="presOf" srcId="{716916A1-0DF5-264E-B736-AD4AD03C1A12}" destId="{2174A16F-2312-8846-AAD6-6C143A92F21C}" srcOrd="1" destOrd="0" presId="urn:microsoft.com/office/officeart/2005/8/layout/vProcess5"/>
    <dgm:cxn modelId="{18763226-D0C4-9247-9FBB-F9649B882E47}" srcId="{0917985C-E756-384E-9906-E8F0FB9EEA09}" destId="{90698A5F-9F99-334E-8401-D2D18F9130A8}" srcOrd="3" destOrd="0" parTransId="{7783A956-3148-8A41-883F-D3F23EB1358C}" sibTransId="{4FDDFE23-CA18-1C44-861F-5F3B3E9BE7D9}"/>
    <dgm:cxn modelId="{4AD71F2C-C060-8743-8543-DF57782CC83A}" type="presOf" srcId="{716916A1-0DF5-264E-B736-AD4AD03C1A12}" destId="{8DC4F37F-13AD-6746-9D6F-3775DD79C54B}" srcOrd="0" destOrd="0" presId="urn:microsoft.com/office/officeart/2005/8/layout/vProcess5"/>
    <dgm:cxn modelId="{998B672C-E58C-CB4E-9D72-14FEAF64C8D1}" type="presOf" srcId="{8C457F68-AF2B-114B-8B07-75BEB10553D7}" destId="{977983EB-1991-994B-9A92-C09FC1D61163}" srcOrd="0" destOrd="0" presId="urn:microsoft.com/office/officeart/2005/8/layout/vProcess5"/>
    <dgm:cxn modelId="{0F465D30-CE32-D44B-9B6C-0E3142212D3C}" type="presOf" srcId="{8C457F68-AF2B-114B-8B07-75BEB10553D7}" destId="{B126B667-8E30-2649-A4FD-965479B761EF}" srcOrd="1" destOrd="0" presId="urn:microsoft.com/office/officeart/2005/8/layout/vProcess5"/>
    <dgm:cxn modelId="{F1ED2032-E2C0-764A-BF4B-BB0AE8A32A46}" srcId="{0917985C-E756-384E-9906-E8F0FB9EEA09}" destId="{D20C8377-2AC9-8945-902F-70B1AAF5AB6D}" srcOrd="5" destOrd="0" parTransId="{9CBF0C60-5A29-1A49-8D3E-5692C6023A3D}" sibTransId="{EFF645ED-3F5C-3F4B-9B98-A9D149003F2D}"/>
    <dgm:cxn modelId="{E2340E47-80B5-2147-981E-A1E56CFDB030}" type="presOf" srcId="{CCCFB443-1C35-614B-8F7B-727BA4691445}" destId="{F9450670-016E-D248-810E-67509D785CC9}" srcOrd="0" destOrd="0" presId="urn:microsoft.com/office/officeart/2005/8/layout/vProcess5"/>
    <dgm:cxn modelId="{28405A4B-1171-E242-B3A0-36A3D42D773B}" type="presOf" srcId="{C1F7F440-D7F1-2C49-96E4-8FAA8C8FB914}" destId="{CF355649-62A9-4342-9370-3E30A803B333}" srcOrd="0" destOrd="0" presId="urn:microsoft.com/office/officeart/2005/8/layout/vProcess5"/>
    <dgm:cxn modelId="{7BC9EE4C-557A-E345-B11C-551F0F1C1F9B}" type="presOf" srcId="{97A523F5-CEC3-4042-89A3-1232BAC540FA}" destId="{DAB175B7-9A00-E040-BC98-6B34778B53A1}" srcOrd="0" destOrd="0" presId="urn:microsoft.com/office/officeart/2005/8/layout/vProcess5"/>
    <dgm:cxn modelId="{AF4A665F-82BA-3047-9F30-6DFE50CB2472}" srcId="{0917985C-E756-384E-9906-E8F0FB9EEA09}" destId="{C1F7F440-D7F1-2C49-96E4-8FAA8C8FB914}" srcOrd="2" destOrd="0" parTransId="{297586BA-869B-3348-94A4-B994F1CCA3F8}" sibTransId="{97A523F5-CEC3-4042-89A3-1232BAC540FA}"/>
    <dgm:cxn modelId="{AFA84871-C95C-EA4D-B609-8F10835530EA}" type="presOf" srcId="{90698A5F-9F99-334E-8401-D2D18F9130A8}" destId="{588F19A7-1462-3640-A05D-BF6CD82F60D5}" srcOrd="1" destOrd="0" presId="urn:microsoft.com/office/officeart/2005/8/layout/vProcess5"/>
    <dgm:cxn modelId="{672BD075-1BB7-7740-872F-5F479BC5B6E1}" srcId="{0917985C-E756-384E-9906-E8F0FB9EEA09}" destId="{BC141F37-804E-9C46-92DC-3DF946DA3A19}" srcOrd="0" destOrd="0" parTransId="{2416AE46-E648-FD4B-86DB-859CC2D0D83A}" sibTransId="{5F57B463-D989-6F48-9B72-51AE109BC9F1}"/>
    <dgm:cxn modelId="{93A43886-4CD0-1C41-9486-84E79B19EDC1}" type="presOf" srcId="{5F57B463-D989-6F48-9B72-51AE109BC9F1}" destId="{4373306E-C289-AA43-967E-909E4614203B}" srcOrd="0" destOrd="0" presId="urn:microsoft.com/office/officeart/2005/8/layout/vProcess5"/>
    <dgm:cxn modelId="{246F7D8A-A8DC-C940-9A7A-8ECF8C35D548}" srcId="{0917985C-E756-384E-9906-E8F0FB9EEA09}" destId="{8C457F68-AF2B-114B-8B07-75BEB10553D7}" srcOrd="4" destOrd="0" parTransId="{0405D15C-ACAF-5748-8599-977315C43BB1}" sibTransId="{5B788417-8A4E-DC41-8B54-69EE687DF4B0}"/>
    <dgm:cxn modelId="{25226B90-7365-3846-883D-119BA54B2315}" srcId="{0917985C-E756-384E-9906-E8F0FB9EEA09}" destId="{716916A1-0DF5-264E-B736-AD4AD03C1A12}" srcOrd="1" destOrd="0" parTransId="{EE7FA475-7C26-604C-A2F6-F3D74F403803}" sibTransId="{CCCFB443-1C35-614B-8F7B-727BA4691445}"/>
    <dgm:cxn modelId="{7B2E8CAA-BCE3-D746-BB9A-853CD3F536F7}" type="presOf" srcId="{BC141F37-804E-9C46-92DC-3DF946DA3A19}" destId="{E5E5DC49-8291-934A-A4DA-6B5FF34C66CE}" srcOrd="0" destOrd="0" presId="urn:microsoft.com/office/officeart/2005/8/layout/vProcess5"/>
    <dgm:cxn modelId="{E617E9B8-E0B1-5F44-911E-2CDE28829A81}" type="presOf" srcId="{4FDDFE23-CA18-1C44-861F-5F3B3E9BE7D9}" destId="{0186E6AF-F1D0-E54C-A361-ABE6B4267B29}" srcOrd="0" destOrd="0" presId="urn:microsoft.com/office/officeart/2005/8/layout/vProcess5"/>
    <dgm:cxn modelId="{F104A8BE-A4D0-7745-B745-D2330B7ECC5E}" type="presOf" srcId="{C1F7F440-D7F1-2C49-96E4-8FAA8C8FB914}" destId="{5C2325BA-FE94-B04A-BE95-FB3890B6A32A}" srcOrd="1" destOrd="0" presId="urn:microsoft.com/office/officeart/2005/8/layout/vProcess5"/>
    <dgm:cxn modelId="{17B9C5EF-7B57-5F49-9C48-644A0982C286}" type="presOf" srcId="{0917985C-E756-384E-9906-E8F0FB9EEA09}" destId="{883FB0F9-0209-C643-977D-9F8D16A40ED7}" srcOrd="0" destOrd="0" presId="urn:microsoft.com/office/officeart/2005/8/layout/vProcess5"/>
    <dgm:cxn modelId="{74992BA6-2307-964A-9D60-9D43C42E0F36}" type="presParOf" srcId="{883FB0F9-0209-C643-977D-9F8D16A40ED7}" destId="{46B933BB-16D9-6C44-94B7-1BCB159AF4F4}" srcOrd="0" destOrd="0" presId="urn:microsoft.com/office/officeart/2005/8/layout/vProcess5"/>
    <dgm:cxn modelId="{B0CB28EB-3A49-8248-9FFA-857814601F64}" type="presParOf" srcId="{883FB0F9-0209-C643-977D-9F8D16A40ED7}" destId="{E5E5DC49-8291-934A-A4DA-6B5FF34C66CE}" srcOrd="1" destOrd="0" presId="urn:microsoft.com/office/officeart/2005/8/layout/vProcess5"/>
    <dgm:cxn modelId="{83498EE8-8FAB-E24A-93C8-CB07911ACD16}" type="presParOf" srcId="{883FB0F9-0209-C643-977D-9F8D16A40ED7}" destId="{8DC4F37F-13AD-6746-9D6F-3775DD79C54B}" srcOrd="2" destOrd="0" presId="urn:microsoft.com/office/officeart/2005/8/layout/vProcess5"/>
    <dgm:cxn modelId="{C3A1A809-D15F-5445-BF9B-D0D91D0F5539}" type="presParOf" srcId="{883FB0F9-0209-C643-977D-9F8D16A40ED7}" destId="{CF355649-62A9-4342-9370-3E30A803B333}" srcOrd="3" destOrd="0" presId="urn:microsoft.com/office/officeart/2005/8/layout/vProcess5"/>
    <dgm:cxn modelId="{21509D24-E610-764A-B150-D109B8BAA28C}" type="presParOf" srcId="{883FB0F9-0209-C643-977D-9F8D16A40ED7}" destId="{889D638D-766B-0C4A-AC6A-1B25AC9C9C2A}" srcOrd="4" destOrd="0" presId="urn:microsoft.com/office/officeart/2005/8/layout/vProcess5"/>
    <dgm:cxn modelId="{2EF37CCC-D92E-E545-BA4A-854C8C972CA6}" type="presParOf" srcId="{883FB0F9-0209-C643-977D-9F8D16A40ED7}" destId="{977983EB-1991-994B-9A92-C09FC1D61163}" srcOrd="5" destOrd="0" presId="urn:microsoft.com/office/officeart/2005/8/layout/vProcess5"/>
    <dgm:cxn modelId="{58DE3D57-0CB2-EB49-A56A-712B311061DE}" type="presParOf" srcId="{883FB0F9-0209-C643-977D-9F8D16A40ED7}" destId="{4373306E-C289-AA43-967E-909E4614203B}" srcOrd="6" destOrd="0" presId="urn:microsoft.com/office/officeart/2005/8/layout/vProcess5"/>
    <dgm:cxn modelId="{1BF13900-CC13-9A4B-8729-9E664B87A48B}" type="presParOf" srcId="{883FB0F9-0209-C643-977D-9F8D16A40ED7}" destId="{F9450670-016E-D248-810E-67509D785CC9}" srcOrd="7" destOrd="0" presId="urn:microsoft.com/office/officeart/2005/8/layout/vProcess5"/>
    <dgm:cxn modelId="{44C341EE-C7FA-AA4B-965C-450A0D005213}" type="presParOf" srcId="{883FB0F9-0209-C643-977D-9F8D16A40ED7}" destId="{DAB175B7-9A00-E040-BC98-6B34778B53A1}" srcOrd="8" destOrd="0" presId="urn:microsoft.com/office/officeart/2005/8/layout/vProcess5"/>
    <dgm:cxn modelId="{9CA64631-C808-B54F-998E-E374B26D0409}" type="presParOf" srcId="{883FB0F9-0209-C643-977D-9F8D16A40ED7}" destId="{0186E6AF-F1D0-E54C-A361-ABE6B4267B29}" srcOrd="9" destOrd="0" presId="urn:microsoft.com/office/officeart/2005/8/layout/vProcess5"/>
    <dgm:cxn modelId="{989CD859-05FC-5A47-AE69-BF8B5F1E6363}" type="presParOf" srcId="{883FB0F9-0209-C643-977D-9F8D16A40ED7}" destId="{7BDE5E79-3A60-3D4A-B328-4D8860F3C3DB}" srcOrd="10" destOrd="0" presId="urn:microsoft.com/office/officeart/2005/8/layout/vProcess5"/>
    <dgm:cxn modelId="{E7DB9FD2-A34E-9547-9193-9D7A35B65B82}" type="presParOf" srcId="{883FB0F9-0209-C643-977D-9F8D16A40ED7}" destId="{2174A16F-2312-8846-AAD6-6C143A92F21C}" srcOrd="11" destOrd="0" presId="urn:microsoft.com/office/officeart/2005/8/layout/vProcess5"/>
    <dgm:cxn modelId="{906B2A9B-04B7-0C47-9CEF-150243B5DB17}" type="presParOf" srcId="{883FB0F9-0209-C643-977D-9F8D16A40ED7}" destId="{5C2325BA-FE94-B04A-BE95-FB3890B6A32A}" srcOrd="12" destOrd="0" presId="urn:microsoft.com/office/officeart/2005/8/layout/vProcess5"/>
    <dgm:cxn modelId="{94A3F5DD-779E-F44F-A1D9-E46BF68BD361}" type="presParOf" srcId="{883FB0F9-0209-C643-977D-9F8D16A40ED7}" destId="{588F19A7-1462-3640-A05D-BF6CD82F60D5}" srcOrd="13" destOrd="0" presId="urn:microsoft.com/office/officeart/2005/8/layout/vProcess5"/>
    <dgm:cxn modelId="{7B459880-8DEC-2F49-8800-09C72C075EF6}" type="presParOf" srcId="{883FB0F9-0209-C643-977D-9F8D16A40ED7}" destId="{B126B667-8E30-2649-A4FD-965479B761EF}"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B6C211-FCA3-4D8C-AF9D-F26D1727E296}"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346F56E8-825A-4EC5-83D5-BDAA3140817D}">
      <dgm:prSet/>
      <dgm:spPr/>
      <dgm:t>
        <a:bodyPr/>
        <a:lstStyle/>
        <a:p>
          <a:pPr>
            <a:lnSpc>
              <a:spcPct val="100000"/>
            </a:lnSpc>
          </a:pPr>
          <a:r>
            <a:rPr lang="en-GB" dirty="0"/>
            <a:t>Look out for the email from SEED Teaching Assistants to sign up to training</a:t>
          </a:r>
          <a:endParaRPr lang="en-US" dirty="0"/>
        </a:p>
      </dgm:t>
    </dgm:pt>
    <dgm:pt modelId="{1BB0E585-B9D5-467E-9EA3-C6CE7378D5FF}" type="parTrans" cxnId="{5C6EC86B-06E3-4A39-AA1D-8352A1DF423B}">
      <dgm:prSet/>
      <dgm:spPr/>
      <dgm:t>
        <a:bodyPr/>
        <a:lstStyle/>
        <a:p>
          <a:endParaRPr lang="en-US"/>
        </a:p>
      </dgm:t>
    </dgm:pt>
    <dgm:pt modelId="{12F67937-D6DE-4CB6-88B1-481679F38AD5}" type="sibTrans" cxnId="{5C6EC86B-06E3-4A39-AA1D-8352A1DF423B}">
      <dgm:prSet/>
      <dgm:spPr/>
      <dgm:t>
        <a:bodyPr/>
        <a:lstStyle/>
        <a:p>
          <a:endParaRPr lang="en-US"/>
        </a:p>
      </dgm:t>
    </dgm:pt>
    <dgm:pt modelId="{9BD1B0FB-2BBE-45F7-BCAF-E86182F09524}">
      <dgm:prSet/>
      <dgm:spPr/>
      <dgm:t>
        <a:bodyPr/>
        <a:lstStyle/>
        <a:p>
          <a:pPr>
            <a:lnSpc>
              <a:spcPct val="100000"/>
            </a:lnSpc>
          </a:pPr>
          <a:r>
            <a:rPr lang="en-GB" b="0" i="0" dirty="0"/>
            <a:t>Dates TBC to avoid PGR Training</a:t>
          </a:r>
          <a:endParaRPr lang="en-US" dirty="0"/>
        </a:p>
      </dgm:t>
    </dgm:pt>
    <dgm:pt modelId="{4B796DEE-CC6E-4D51-99A8-95A09844C0C2}" type="parTrans" cxnId="{F9F8CB74-4819-46A1-9096-04B14125B293}">
      <dgm:prSet/>
      <dgm:spPr/>
      <dgm:t>
        <a:bodyPr/>
        <a:lstStyle/>
        <a:p>
          <a:endParaRPr lang="en-US"/>
        </a:p>
      </dgm:t>
    </dgm:pt>
    <dgm:pt modelId="{CADA77BA-FD7E-44C2-9DC8-DC0BDD4501E4}" type="sibTrans" cxnId="{F9F8CB74-4819-46A1-9096-04B14125B293}">
      <dgm:prSet/>
      <dgm:spPr/>
      <dgm:t>
        <a:bodyPr/>
        <a:lstStyle/>
        <a:p>
          <a:endParaRPr lang="en-US"/>
        </a:p>
      </dgm:t>
    </dgm:pt>
    <dgm:pt modelId="{861C70FB-2473-40C5-B10A-B0FCF2120828}" type="pres">
      <dgm:prSet presAssocID="{BEB6C211-FCA3-4D8C-AF9D-F26D1727E296}" presName="root" presStyleCnt="0">
        <dgm:presLayoutVars>
          <dgm:dir/>
          <dgm:resizeHandles val="exact"/>
        </dgm:presLayoutVars>
      </dgm:prSet>
      <dgm:spPr/>
    </dgm:pt>
    <dgm:pt modelId="{A141B877-8C06-4E66-99E9-4DB7DD9629E6}" type="pres">
      <dgm:prSet presAssocID="{346F56E8-825A-4EC5-83D5-BDAA3140817D}" presName="compNode" presStyleCnt="0"/>
      <dgm:spPr/>
    </dgm:pt>
    <dgm:pt modelId="{7A06A839-64C5-4F7A-903C-FD00486B360E}" type="pres">
      <dgm:prSet presAssocID="{346F56E8-825A-4EC5-83D5-BDAA3140817D}" presName="bgRect" presStyleLbl="bgShp" presStyleIdx="0" presStyleCnt="2"/>
      <dgm:spPr/>
    </dgm:pt>
    <dgm:pt modelId="{B66DF031-BA5C-4F4D-B165-E77D655AC80B}" type="pres">
      <dgm:prSet presAssocID="{346F56E8-825A-4EC5-83D5-BDAA3140817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mail"/>
        </a:ext>
      </dgm:extLst>
    </dgm:pt>
    <dgm:pt modelId="{368D0FA5-4AD2-460A-9BE4-F4597B96B771}" type="pres">
      <dgm:prSet presAssocID="{346F56E8-825A-4EC5-83D5-BDAA3140817D}" presName="spaceRect" presStyleCnt="0"/>
      <dgm:spPr/>
    </dgm:pt>
    <dgm:pt modelId="{79F2E8D9-EA06-48B3-873F-041A81408932}" type="pres">
      <dgm:prSet presAssocID="{346F56E8-825A-4EC5-83D5-BDAA3140817D}" presName="parTx" presStyleLbl="revTx" presStyleIdx="0" presStyleCnt="2">
        <dgm:presLayoutVars>
          <dgm:chMax val="0"/>
          <dgm:chPref val="0"/>
        </dgm:presLayoutVars>
      </dgm:prSet>
      <dgm:spPr/>
    </dgm:pt>
    <dgm:pt modelId="{0BC861E1-C652-492D-88DE-BABF6BACDFA3}" type="pres">
      <dgm:prSet presAssocID="{12F67937-D6DE-4CB6-88B1-481679F38AD5}" presName="sibTrans" presStyleCnt="0"/>
      <dgm:spPr/>
    </dgm:pt>
    <dgm:pt modelId="{01A2C838-9D5A-4F18-A79C-B939827D1735}" type="pres">
      <dgm:prSet presAssocID="{9BD1B0FB-2BBE-45F7-BCAF-E86182F09524}" presName="compNode" presStyleCnt="0"/>
      <dgm:spPr/>
    </dgm:pt>
    <dgm:pt modelId="{C2CAEA5B-6023-4AB4-B472-1FF3382380D2}" type="pres">
      <dgm:prSet presAssocID="{9BD1B0FB-2BBE-45F7-BCAF-E86182F09524}" presName="bgRect" presStyleLbl="bgShp" presStyleIdx="1" presStyleCnt="2"/>
      <dgm:spPr/>
    </dgm:pt>
    <dgm:pt modelId="{3E26B5BA-C0B5-47E0-B42A-0AB2167DE036}" type="pres">
      <dgm:prSet presAssocID="{9BD1B0FB-2BBE-45F7-BCAF-E86182F09524}"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onthly calendar with solid fill"/>
        </a:ext>
      </dgm:extLst>
    </dgm:pt>
    <dgm:pt modelId="{838C1645-50AD-45B3-9774-BFCD129F4915}" type="pres">
      <dgm:prSet presAssocID="{9BD1B0FB-2BBE-45F7-BCAF-E86182F09524}" presName="spaceRect" presStyleCnt="0"/>
      <dgm:spPr/>
    </dgm:pt>
    <dgm:pt modelId="{69B5C8B6-67A7-4C83-A588-0E9624F4F953}" type="pres">
      <dgm:prSet presAssocID="{9BD1B0FB-2BBE-45F7-BCAF-E86182F09524}" presName="parTx" presStyleLbl="revTx" presStyleIdx="1" presStyleCnt="2">
        <dgm:presLayoutVars>
          <dgm:chMax val="0"/>
          <dgm:chPref val="0"/>
        </dgm:presLayoutVars>
      </dgm:prSet>
      <dgm:spPr/>
    </dgm:pt>
  </dgm:ptLst>
  <dgm:cxnLst>
    <dgm:cxn modelId="{46B53140-B6AF-4B22-8A9F-AD3871C8CF66}" type="presOf" srcId="{BEB6C211-FCA3-4D8C-AF9D-F26D1727E296}" destId="{861C70FB-2473-40C5-B10A-B0FCF2120828}" srcOrd="0" destOrd="0" presId="urn:microsoft.com/office/officeart/2018/2/layout/IconVerticalSolidList"/>
    <dgm:cxn modelId="{5C6EC86B-06E3-4A39-AA1D-8352A1DF423B}" srcId="{BEB6C211-FCA3-4D8C-AF9D-F26D1727E296}" destId="{346F56E8-825A-4EC5-83D5-BDAA3140817D}" srcOrd="0" destOrd="0" parTransId="{1BB0E585-B9D5-467E-9EA3-C6CE7378D5FF}" sibTransId="{12F67937-D6DE-4CB6-88B1-481679F38AD5}"/>
    <dgm:cxn modelId="{F9F8CB74-4819-46A1-9096-04B14125B293}" srcId="{BEB6C211-FCA3-4D8C-AF9D-F26D1727E296}" destId="{9BD1B0FB-2BBE-45F7-BCAF-E86182F09524}" srcOrd="1" destOrd="0" parTransId="{4B796DEE-CC6E-4D51-99A8-95A09844C0C2}" sibTransId="{CADA77BA-FD7E-44C2-9DC8-DC0BDD4501E4}"/>
    <dgm:cxn modelId="{E4B735B4-F807-D742-A471-57BF44953D8F}" type="presOf" srcId="{346F56E8-825A-4EC5-83D5-BDAA3140817D}" destId="{79F2E8D9-EA06-48B3-873F-041A81408932}" srcOrd="0" destOrd="0" presId="urn:microsoft.com/office/officeart/2018/2/layout/IconVerticalSolidList"/>
    <dgm:cxn modelId="{405841C9-7568-ED4C-BEF3-754D402891BF}" type="presOf" srcId="{9BD1B0FB-2BBE-45F7-BCAF-E86182F09524}" destId="{69B5C8B6-67A7-4C83-A588-0E9624F4F953}" srcOrd="0" destOrd="0" presId="urn:microsoft.com/office/officeart/2018/2/layout/IconVerticalSolidList"/>
    <dgm:cxn modelId="{7D6C2588-C1E4-C447-9350-51B7A216644C}" type="presParOf" srcId="{861C70FB-2473-40C5-B10A-B0FCF2120828}" destId="{A141B877-8C06-4E66-99E9-4DB7DD9629E6}" srcOrd="0" destOrd="0" presId="urn:microsoft.com/office/officeart/2018/2/layout/IconVerticalSolidList"/>
    <dgm:cxn modelId="{0FC9F3D9-E9DA-024B-809C-E5FA1AD311FB}" type="presParOf" srcId="{A141B877-8C06-4E66-99E9-4DB7DD9629E6}" destId="{7A06A839-64C5-4F7A-903C-FD00486B360E}" srcOrd="0" destOrd="0" presId="urn:microsoft.com/office/officeart/2018/2/layout/IconVerticalSolidList"/>
    <dgm:cxn modelId="{F7E5FA3B-B31B-3B43-A64D-9853D8358BF2}" type="presParOf" srcId="{A141B877-8C06-4E66-99E9-4DB7DD9629E6}" destId="{B66DF031-BA5C-4F4D-B165-E77D655AC80B}" srcOrd="1" destOrd="0" presId="urn:microsoft.com/office/officeart/2018/2/layout/IconVerticalSolidList"/>
    <dgm:cxn modelId="{CDC25917-11AB-2E4C-A342-B6525BAD1330}" type="presParOf" srcId="{A141B877-8C06-4E66-99E9-4DB7DD9629E6}" destId="{368D0FA5-4AD2-460A-9BE4-F4597B96B771}" srcOrd="2" destOrd="0" presId="urn:microsoft.com/office/officeart/2018/2/layout/IconVerticalSolidList"/>
    <dgm:cxn modelId="{B454A1BE-085D-D54B-B7C8-DD569F0DC3FF}" type="presParOf" srcId="{A141B877-8C06-4E66-99E9-4DB7DD9629E6}" destId="{79F2E8D9-EA06-48B3-873F-041A81408932}" srcOrd="3" destOrd="0" presId="urn:microsoft.com/office/officeart/2018/2/layout/IconVerticalSolidList"/>
    <dgm:cxn modelId="{DC8D2C78-8857-E846-BCCD-17FC2803E055}" type="presParOf" srcId="{861C70FB-2473-40C5-B10A-B0FCF2120828}" destId="{0BC861E1-C652-492D-88DE-BABF6BACDFA3}" srcOrd="1" destOrd="0" presId="urn:microsoft.com/office/officeart/2018/2/layout/IconVerticalSolidList"/>
    <dgm:cxn modelId="{DCF131DA-2C3D-FB4D-9291-CF18A6C022D6}" type="presParOf" srcId="{861C70FB-2473-40C5-B10A-B0FCF2120828}" destId="{01A2C838-9D5A-4F18-A79C-B939827D1735}" srcOrd="2" destOrd="0" presId="urn:microsoft.com/office/officeart/2018/2/layout/IconVerticalSolidList"/>
    <dgm:cxn modelId="{286B77D7-BA80-3A41-93E2-8D4C290A29B5}" type="presParOf" srcId="{01A2C838-9D5A-4F18-A79C-B939827D1735}" destId="{C2CAEA5B-6023-4AB4-B472-1FF3382380D2}" srcOrd="0" destOrd="0" presId="urn:microsoft.com/office/officeart/2018/2/layout/IconVerticalSolidList"/>
    <dgm:cxn modelId="{43BC0420-062F-4544-B6EB-2D7801D23A19}" type="presParOf" srcId="{01A2C838-9D5A-4F18-A79C-B939827D1735}" destId="{3E26B5BA-C0B5-47E0-B42A-0AB2167DE036}" srcOrd="1" destOrd="0" presId="urn:microsoft.com/office/officeart/2018/2/layout/IconVerticalSolidList"/>
    <dgm:cxn modelId="{95B739EC-8E06-7246-B31D-A3366AEB5B87}" type="presParOf" srcId="{01A2C838-9D5A-4F18-A79C-B939827D1735}" destId="{838C1645-50AD-45B3-9774-BFCD129F4915}" srcOrd="2" destOrd="0" presId="urn:microsoft.com/office/officeart/2018/2/layout/IconVerticalSolidList"/>
    <dgm:cxn modelId="{EFC0E2C3-2429-6F43-BDF0-2CBC78346391}" type="presParOf" srcId="{01A2C838-9D5A-4F18-A79C-B939827D1735}" destId="{69B5C8B6-67A7-4C83-A588-0E9624F4F95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5DC49-8291-934A-A4DA-6B5FF34C66CE}">
      <dsp:nvSpPr>
        <dsp:cNvPr id="0" name=""/>
        <dsp:cNvSpPr/>
      </dsp:nvSpPr>
      <dsp:spPr>
        <a:xfrm>
          <a:off x="0" y="0"/>
          <a:ext cx="7939652" cy="71273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Course Unit Convenors submit their requirements</a:t>
          </a:r>
          <a:endParaRPr lang="en-GB" sz="2300" kern="1200" dirty="0"/>
        </a:p>
      </dsp:txBody>
      <dsp:txXfrm>
        <a:off x="20875" y="20875"/>
        <a:ext cx="7087170" cy="670981"/>
      </dsp:txXfrm>
    </dsp:sp>
    <dsp:sp modelId="{8DC4F37F-13AD-6746-9D6F-3775DD79C54B}">
      <dsp:nvSpPr>
        <dsp:cNvPr id="0" name=""/>
        <dsp:cNvSpPr/>
      </dsp:nvSpPr>
      <dsp:spPr>
        <a:xfrm>
          <a:off x="592896" y="811721"/>
          <a:ext cx="7939652" cy="71273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TA Coordinators matchmake TA needs with available TAs</a:t>
          </a:r>
          <a:endParaRPr lang="en-GB" sz="2300" kern="1200" dirty="0"/>
        </a:p>
      </dsp:txBody>
      <dsp:txXfrm>
        <a:off x="613771" y="832596"/>
        <a:ext cx="6841730" cy="670981"/>
      </dsp:txXfrm>
    </dsp:sp>
    <dsp:sp modelId="{CF355649-62A9-4342-9370-3E30A803B333}">
      <dsp:nvSpPr>
        <dsp:cNvPr id="0" name=""/>
        <dsp:cNvSpPr/>
      </dsp:nvSpPr>
      <dsp:spPr>
        <a:xfrm>
          <a:off x="1185792" y="1623443"/>
          <a:ext cx="7939652" cy="71273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TA Coordinators will offer you work</a:t>
          </a:r>
          <a:endParaRPr lang="en-GB" sz="2300" kern="1200"/>
        </a:p>
      </dsp:txBody>
      <dsp:txXfrm>
        <a:off x="1206667" y="1644318"/>
        <a:ext cx="6841730" cy="670981"/>
      </dsp:txXfrm>
    </dsp:sp>
    <dsp:sp modelId="{889D638D-766B-0C4A-AC6A-1B25AC9C9C2A}">
      <dsp:nvSpPr>
        <dsp:cNvPr id="0" name=""/>
        <dsp:cNvSpPr/>
      </dsp:nvSpPr>
      <dsp:spPr>
        <a:xfrm>
          <a:off x="1778688" y="2435165"/>
          <a:ext cx="7939652" cy="71273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You can accept or reject it</a:t>
          </a:r>
          <a:endParaRPr lang="en-GB" sz="2300" kern="1200" dirty="0"/>
        </a:p>
      </dsp:txBody>
      <dsp:txXfrm>
        <a:off x="1799563" y="2456040"/>
        <a:ext cx="6841730" cy="670981"/>
      </dsp:txXfrm>
    </dsp:sp>
    <dsp:sp modelId="{977983EB-1991-994B-9A92-C09FC1D61163}">
      <dsp:nvSpPr>
        <dsp:cNvPr id="0" name=""/>
        <dsp:cNvSpPr/>
      </dsp:nvSpPr>
      <dsp:spPr>
        <a:xfrm>
          <a:off x="2371584" y="3246887"/>
          <a:ext cx="7939652" cy="71273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Accepted hours are sent to the School Office</a:t>
          </a:r>
        </a:p>
      </dsp:txBody>
      <dsp:txXfrm>
        <a:off x="2392459" y="3267762"/>
        <a:ext cx="6841730" cy="670981"/>
      </dsp:txXfrm>
    </dsp:sp>
    <dsp:sp modelId="{4373306E-C289-AA43-967E-909E4614203B}">
      <dsp:nvSpPr>
        <dsp:cNvPr id="0" name=""/>
        <dsp:cNvSpPr/>
      </dsp:nvSpPr>
      <dsp:spPr>
        <a:xfrm>
          <a:off x="7476377" y="520689"/>
          <a:ext cx="463275" cy="46327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7580614" y="520689"/>
        <a:ext cx="254801" cy="348614"/>
      </dsp:txXfrm>
    </dsp:sp>
    <dsp:sp modelId="{F9450670-016E-D248-810E-67509D785CC9}">
      <dsp:nvSpPr>
        <dsp:cNvPr id="0" name=""/>
        <dsp:cNvSpPr/>
      </dsp:nvSpPr>
      <dsp:spPr>
        <a:xfrm>
          <a:off x="8069273" y="1332411"/>
          <a:ext cx="463275" cy="463275"/>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8173510" y="1332411"/>
        <a:ext cx="254801" cy="348614"/>
      </dsp:txXfrm>
    </dsp:sp>
    <dsp:sp modelId="{DAB175B7-9A00-E040-BC98-6B34778B53A1}">
      <dsp:nvSpPr>
        <dsp:cNvPr id="0" name=""/>
        <dsp:cNvSpPr/>
      </dsp:nvSpPr>
      <dsp:spPr>
        <a:xfrm>
          <a:off x="8662169" y="2132254"/>
          <a:ext cx="463275" cy="463275"/>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8766406" y="2132254"/>
        <a:ext cx="254801" cy="348614"/>
      </dsp:txXfrm>
    </dsp:sp>
    <dsp:sp modelId="{0186E6AF-F1D0-E54C-A361-ABE6B4267B29}">
      <dsp:nvSpPr>
        <dsp:cNvPr id="0" name=""/>
        <dsp:cNvSpPr/>
      </dsp:nvSpPr>
      <dsp:spPr>
        <a:xfrm>
          <a:off x="9255065" y="2951895"/>
          <a:ext cx="463275" cy="463275"/>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9359302" y="2951895"/>
        <a:ext cx="254801" cy="3486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06A839-64C5-4F7A-903C-FD00486B360E}">
      <dsp:nvSpPr>
        <dsp:cNvPr id="0" name=""/>
        <dsp:cNvSpPr/>
      </dsp:nvSpPr>
      <dsp:spPr>
        <a:xfrm>
          <a:off x="0" y="707092"/>
          <a:ext cx="10515600" cy="1305401"/>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6DF031-BA5C-4F4D-B165-E77D655AC80B}">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F2E8D9-EA06-48B3-873F-041A81408932}">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GB" sz="2500" kern="1200" dirty="0"/>
            <a:t>Look out for the email from SEED Teaching Assistants to sign up to training</a:t>
          </a:r>
          <a:endParaRPr lang="en-US" sz="2500" kern="1200" dirty="0"/>
        </a:p>
      </dsp:txBody>
      <dsp:txXfrm>
        <a:off x="1507738" y="707092"/>
        <a:ext cx="9007861" cy="1305401"/>
      </dsp:txXfrm>
    </dsp:sp>
    <dsp:sp modelId="{C2CAEA5B-6023-4AB4-B472-1FF3382380D2}">
      <dsp:nvSpPr>
        <dsp:cNvPr id="0" name=""/>
        <dsp:cNvSpPr/>
      </dsp:nvSpPr>
      <dsp:spPr>
        <a:xfrm>
          <a:off x="0" y="2338844"/>
          <a:ext cx="10515600" cy="1305401"/>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26B5BA-C0B5-47E0-B42A-0AB2167DE036}">
      <dsp:nvSpPr>
        <dsp:cNvPr id="0" name=""/>
        <dsp:cNvSpPr/>
      </dsp:nvSpPr>
      <dsp:spPr>
        <a:xfrm>
          <a:off x="394883" y="2632559"/>
          <a:ext cx="717970" cy="71797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B5C8B6-67A7-4C83-A588-0E9624F4F953}">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GB" sz="2500" b="0" i="0" kern="1200" dirty="0"/>
            <a:t>Dates TBC to avoid PGR Training</a:t>
          </a:r>
          <a:endParaRPr lang="en-US" sz="2500" kern="1200" dirty="0"/>
        </a:p>
      </dsp:txBody>
      <dsp:txXfrm>
        <a:off x="1507738" y="2338844"/>
        <a:ext cx="9007861" cy="130540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36873-A5BA-ED43-8B69-883D4D606D1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0A703A3-B019-EA43-8A81-A28D1C84CF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8305BEA-79CC-A149-82DC-7FC3268593E0}"/>
              </a:ext>
            </a:extLst>
          </p:cNvPr>
          <p:cNvSpPr>
            <a:spLocks noGrp="1"/>
          </p:cNvSpPr>
          <p:nvPr>
            <p:ph type="dt" sz="half" idx="10"/>
          </p:nvPr>
        </p:nvSpPr>
        <p:spPr/>
        <p:txBody>
          <a:bodyPr/>
          <a:lstStyle/>
          <a:p>
            <a:fld id="{C2E55900-1F5A-9C45-9DC6-EB413FC6F469}" type="datetimeFigureOut">
              <a:rPr lang="en-US" smtClean="0"/>
              <a:t>10/2/25</a:t>
            </a:fld>
            <a:endParaRPr lang="en-US"/>
          </a:p>
        </p:txBody>
      </p:sp>
      <p:sp>
        <p:nvSpPr>
          <p:cNvPr id="5" name="Footer Placeholder 4">
            <a:extLst>
              <a:ext uri="{FF2B5EF4-FFF2-40B4-BE49-F238E27FC236}">
                <a16:creationId xmlns:a16="http://schemas.microsoft.com/office/drawing/2014/main" id="{719AD82C-7994-F649-BD89-32A08B510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EA1E7-7880-A142-B521-A84D6392290C}"/>
              </a:ext>
            </a:extLst>
          </p:cNvPr>
          <p:cNvSpPr>
            <a:spLocks noGrp="1"/>
          </p:cNvSpPr>
          <p:nvPr>
            <p:ph type="sldNum" sz="quarter" idx="12"/>
          </p:nvPr>
        </p:nvSpPr>
        <p:spPr/>
        <p:txBody>
          <a:bodyPr/>
          <a:lstStyle/>
          <a:p>
            <a:fld id="{30A4B285-F36C-ED4A-9A00-D1B6C511CBBD}" type="slidenum">
              <a:rPr lang="en-US" smtClean="0"/>
              <a:t>‹#›</a:t>
            </a:fld>
            <a:endParaRPr lang="en-US"/>
          </a:p>
        </p:txBody>
      </p:sp>
    </p:spTree>
    <p:extLst>
      <p:ext uri="{BB962C8B-B14F-4D97-AF65-F5344CB8AC3E}">
        <p14:creationId xmlns:p14="http://schemas.microsoft.com/office/powerpoint/2010/main" val="1516288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19E76-1DBC-204F-AFE1-E25CAD83C42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DF60274-2123-5541-8B75-AF5D04CFEC8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2F58E2A-217E-A548-8975-7018B3B2D17D}"/>
              </a:ext>
            </a:extLst>
          </p:cNvPr>
          <p:cNvSpPr>
            <a:spLocks noGrp="1"/>
          </p:cNvSpPr>
          <p:nvPr>
            <p:ph type="dt" sz="half" idx="10"/>
          </p:nvPr>
        </p:nvSpPr>
        <p:spPr/>
        <p:txBody>
          <a:bodyPr/>
          <a:lstStyle/>
          <a:p>
            <a:fld id="{C2E55900-1F5A-9C45-9DC6-EB413FC6F469}" type="datetimeFigureOut">
              <a:rPr lang="en-US" smtClean="0"/>
              <a:t>10/2/25</a:t>
            </a:fld>
            <a:endParaRPr lang="en-US"/>
          </a:p>
        </p:txBody>
      </p:sp>
      <p:sp>
        <p:nvSpPr>
          <p:cNvPr id="5" name="Footer Placeholder 4">
            <a:extLst>
              <a:ext uri="{FF2B5EF4-FFF2-40B4-BE49-F238E27FC236}">
                <a16:creationId xmlns:a16="http://schemas.microsoft.com/office/drawing/2014/main" id="{F832B613-89B2-504C-BDC9-CAFEDF881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AC4853-13FC-A54F-8B10-DB92160FF18E}"/>
              </a:ext>
            </a:extLst>
          </p:cNvPr>
          <p:cNvSpPr>
            <a:spLocks noGrp="1"/>
          </p:cNvSpPr>
          <p:nvPr>
            <p:ph type="sldNum" sz="quarter" idx="12"/>
          </p:nvPr>
        </p:nvSpPr>
        <p:spPr/>
        <p:txBody>
          <a:bodyPr/>
          <a:lstStyle/>
          <a:p>
            <a:fld id="{30A4B285-F36C-ED4A-9A00-D1B6C511CBBD}" type="slidenum">
              <a:rPr lang="en-US" smtClean="0"/>
              <a:t>‹#›</a:t>
            </a:fld>
            <a:endParaRPr lang="en-US"/>
          </a:p>
        </p:txBody>
      </p:sp>
    </p:spTree>
    <p:extLst>
      <p:ext uri="{BB962C8B-B14F-4D97-AF65-F5344CB8AC3E}">
        <p14:creationId xmlns:p14="http://schemas.microsoft.com/office/powerpoint/2010/main" val="164690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6BF70C-DDA7-1649-88E6-FE177AF6247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F965154-68C8-3446-8304-98BEFD45B3C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04E24A-AC7A-804C-9123-7231E5DDA238}"/>
              </a:ext>
            </a:extLst>
          </p:cNvPr>
          <p:cNvSpPr>
            <a:spLocks noGrp="1"/>
          </p:cNvSpPr>
          <p:nvPr>
            <p:ph type="dt" sz="half" idx="10"/>
          </p:nvPr>
        </p:nvSpPr>
        <p:spPr/>
        <p:txBody>
          <a:bodyPr/>
          <a:lstStyle/>
          <a:p>
            <a:fld id="{C2E55900-1F5A-9C45-9DC6-EB413FC6F469}" type="datetimeFigureOut">
              <a:rPr lang="en-US" smtClean="0"/>
              <a:t>10/2/25</a:t>
            </a:fld>
            <a:endParaRPr lang="en-US"/>
          </a:p>
        </p:txBody>
      </p:sp>
      <p:sp>
        <p:nvSpPr>
          <p:cNvPr id="5" name="Footer Placeholder 4">
            <a:extLst>
              <a:ext uri="{FF2B5EF4-FFF2-40B4-BE49-F238E27FC236}">
                <a16:creationId xmlns:a16="http://schemas.microsoft.com/office/drawing/2014/main" id="{A0995354-7151-AE47-9BDC-04F249632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2350F-604C-3E4E-8D1E-50E252B28198}"/>
              </a:ext>
            </a:extLst>
          </p:cNvPr>
          <p:cNvSpPr>
            <a:spLocks noGrp="1"/>
          </p:cNvSpPr>
          <p:nvPr>
            <p:ph type="sldNum" sz="quarter" idx="12"/>
          </p:nvPr>
        </p:nvSpPr>
        <p:spPr/>
        <p:txBody>
          <a:bodyPr/>
          <a:lstStyle/>
          <a:p>
            <a:fld id="{30A4B285-F36C-ED4A-9A00-D1B6C511CBBD}" type="slidenum">
              <a:rPr lang="en-US" smtClean="0"/>
              <a:t>‹#›</a:t>
            </a:fld>
            <a:endParaRPr lang="en-US"/>
          </a:p>
        </p:txBody>
      </p:sp>
    </p:spTree>
    <p:extLst>
      <p:ext uri="{BB962C8B-B14F-4D97-AF65-F5344CB8AC3E}">
        <p14:creationId xmlns:p14="http://schemas.microsoft.com/office/powerpoint/2010/main" val="3854695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6DDB-28B8-BD45-BEE4-F39B9E80322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54DA2F6-04D7-F34E-8CEB-E96656EFC20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6F225A-B85B-534C-93D1-7A3E9F0A0D1C}"/>
              </a:ext>
            </a:extLst>
          </p:cNvPr>
          <p:cNvSpPr>
            <a:spLocks noGrp="1"/>
          </p:cNvSpPr>
          <p:nvPr>
            <p:ph type="dt" sz="half" idx="10"/>
          </p:nvPr>
        </p:nvSpPr>
        <p:spPr/>
        <p:txBody>
          <a:bodyPr/>
          <a:lstStyle/>
          <a:p>
            <a:fld id="{C2E55900-1F5A-9C45-9DC6-EB413FC6F469}" type="datetimeFigureOut">
              <a:rPr lang="en-US" smtClean="0"/>
              <a:t>10/2/25</a:t>
            </a:fld>
            <a:endParaRPr lang="en-US"/>
          </a:p>
        </p:txBody>
      </p:sp>
      <p:sp>
        <p:nvSpPr>
          <p:cNvPr id="5" name="Footer Placeholder 4">
            <a:extLst>
              <a:ext uri="{FF2B5EF4-FFF2-40B4-BE49-F238E27FC236}">
                <a16:creationId xmlns:a16="http://schemas.microsoft.com/office/drawing/2014/main" id="{B62EE89C-C466-B942-8697-AC8DE333D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A605A-AD80-1946-906B-2AF97CDFB07B}"/>
              </a:ext>
            </a:extLst>
          </p:cNvPr>
          <p:cNvSpPr>
            <a:spLocks noGrp="1"/>
          </p:cNvSpPr>
          <p:nvPr>
            <p:ph type="sldNum" sz="quarter" idx="12"/>
          </p:nvPr>
        </p:nvSpPr>
        <p:spPr/>
        <p:txBody>
          <a:bodyPr/>
          <a:lstStyle/>
          <a:p>
            <a:fld id="{30A4B285-F36C-ED4A-9A00-D1B6C511CBBD}" type="slidenum">
              <a:rPr lang="en-US" smtClean="0"/>
              <a:t>‹#›</a:t>
            </a:fld>
            <a:endParaRPr lang="en-US"/>
          </a:p>
        </p:txBody>
      </p:sp>
    </p:spTree>
    <p:extLst>
      <p:ext uri="{BB962C8B-B14F-4D97-AF65-F5344CB8AC3E}">
        <p14:creationId xmlns:p14="http://schemas.microsoft.com/office/powerpoint/2010/main" val="1765236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E1FF-03F5-7E43-85F2-580F22A9806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B429960-6CC3-D547-9A5E-9A338EBA36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C3F4846-96C3-3640-A212-BCF44A850531}"/>
              </a:ext>
            </a:extLst>
          </p:cNvPr>
          <p:cNvSpPr>
            <a:spLocks noGrp="1"/>
          </p:cNvSpPr>
          <p:nvPr>
            <p:ph type="dt" sz="half" idx="10"/>
          </p:nvPr>
        </p:nvSpPr>
        <p:spPr/>
        <p:txBody>
          <a:bodyPr/>
          <a:lstStyle/>
          <a:p>
            <a:fld id="{C2E55900-1F5A-9C45-9DC6-EB413FC6F469}" type="datetimeFigureOut">
              <a:rPr lang="en-US" smtClean="0"/>
              <a:t>10/2/25</a:t>
            </a:fld>
            <a:endParaRPr lang="en-US"/>
          </a:p>
        </p:txBody>
      </p:sp>
      <p:sp>
        <p:nvSpPr>
          <p:cNvPr id="5" name="Footer Placeholder 4">
            <a:extLst>
              <a:ext uri="{FF2B5EF4-FFF2-40B4-BE49-F238E27FC236}">
                <a16:creationId xmlns:a16="http://schemas.microsoft.com/office/drawing/2014/main" id="{CD16B6F5-275B-B545-B5DB-468EC9257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AD0A6-CF57-EC43-8FA2-D4E5EE0162D1}"/>
              </a:ext>
            </a:extLst>
          </p:cNvPr>
          <p:cNvSpPr>
            <a:spLocks noGrp="1"/>
          </p:cNvSpPr>
          <p:nvPr>
            <p:ph type="sldNum" sz="quarter" idx="12"/>
          </p:nvPr>
        </p:nvSpPr>
        <p:spPr/>
        <p:txBody>
          <a:bodyPr/>
          <a:lstStyle/>
          <a:p>
            <a:fld id="{30A4B285-F36C-ED4A-9A00-D1B6C511CBBD}" type="slidenum">
              <a:rPr lang="en-US" smtClean="0"/>
              <a:t>‹#›</a:t>
            </a:fld>
            <a:endParaRPr lang="en-US"/>
          </a:p>
        </p:txBody>
      </p:sp>
    </p:spTree>
    <p:extLst>
      <p:ext uri="{BB962C8B-B14F-4D97-AF65-F5344CB8AC3E}">
        <p14:creationId xmlns:p14="http://schemas.microsoft.com/office/powerpoint/2010/main" val="2588743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53E2B-0F2E-F74B-92CF-28146BE4CD0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9AB1E71-0AD7-5C48-A54D-0E5DCD754CE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9EFD71C-DFEF-7C48-8185-5F0B2C236F9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23BA548-B06D-FA45-8B0A-39791BAEC579}"/>
              </a:ext>
            </a:extLst>
          </p:cNvPr>
          <p:cNvSpPr>
            <a:spLocks noGrp="1"/>
          </p:cNvSpPr>
          <p:nvPr>
            <p:ph type="dt" sz="half" idx="10"/>
          </p:nvPr>
        </p:nvSpPr>
        <p:spPr/>
        <p:txBody>
          <a:bodyPr/>
          <a:lstStyle/>
          <a:p>
            <a:fld id="{C2E55900-1F5A-9C45-9DC6-EB413FC6F469}" type="datetimeFigureOut">
              <a:rPr lang="en-US" smtClean="0"/>
              <a:t>10/2/25</a:t>
            </a:fld>
            <a:endParaRPr lang="en-US"/>
          </a:p>
        </p:txBody>
      </p:sp>
      <p:sp>
        <p:nvSpPr>
          <p:cNvPr id="6" name="Footer Placeholder 5">
            <a:extLst>
              <a:ext uri="{FF2B5EF4-FFF2-40B4-BE49-F238E27FC236}">
                <a16:creationId xmlns:a16="http://schemas.microsoft.com/office/drawing/2014/main" id="{10814446-0AB7-0545-A84C-3325515A6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B25992-0DF4-D34A-AE7D-172572B456F2}"/>
              </a:ext>
            </a:extLst>
          </p:cNvPr>
          <p:cNvSpPr>
            <a:spLocks noGrp="1"/>
          </p:cNvSpPr>
          <p:nvPr>
            <p:ph type="sldNum" sz="quarter" idx="12"/>
          </p:nvPr>
        </p:nvSpPr>
        <p:spPr/>
        <p:txBody>
          <a:bodyPr/>
          <a:lstStyle/>
          <a:p>
            <a:fld id="{30A4B285-F36C-ED4A-9A00-D1B6C511CBBD}" type="slidenum">
              <a:rPr lang="en-US" smtClean="0"/>
              <a:t>‹#›</a:t>
            </a:fld>
            <a:endParaRPr lang="en-US"/>
          </a:p>
        </p:txBody>
      </p:sp>
    </p:spTree>
    <p:extLst>
      <p:ext uri="{BB962C8B-B14F-4D97-AF65-F5344CB8AC3E}">
        <p14:creationId xmlns:p14="http://schemas.microsoft.com/office/powerpoint/2010/main" val="74186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957BD-C77C-CF4B-A586-ADBC4601A3F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ED97571-0EE2-F14E-B634-2F8D0B1FF2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1CD35E-2A53-9845-9473-65250B1A79E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3FAA618-99AD-8745-B1AD-7C88C29FF1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678521A-1ABC-AA4F-A880-7B0FC598B2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32ECF8C-F8D4-1943-81FF-4F3031EA2295}"/>
              </a:ext>
            </a:extLst>
          </p:cNvPr>
          <p:cNvSpPr>
            <a:spLocks noGrp="1"/>
          </p:cNvSpPr>
          <p:nvPr>
            <p:ph type="dt" sz="half" idx="10"/>
          </p:nvPr>
        </p:nvSpPr>
        <p:spPr/>
        <p:txBody>
          <a:bodyPr/>
          <a:lstStyle/>
          <a:p>
            <a:fld id="{C2E55900-1F5A-9C45-9DC6-EB413FC6F469}" type="datetimeFigureOut">
              <a:rPr lang="en-US" smtClean="0"/>
              <a:t>10/2/25</a:t>
            </a:fld>
            <a:endParaRPr lang="en-US"/>
          </a:p>
        </p:txBody>
      </p:sp>
      <p:sp>
        <p:nvSpPr>
          <p:cNvPr id="8" name="Footer Placeholder 7">
            <a:extLst>
              <a:ext uri="{FF2B5EF4-FFF2-40B4-BE49-F238E27FC236}">
                <a16:creationId xmlns:a16="http://schemas.microsoft.com/office/drawing/2014/main" id="{ED71CD62-54A2-3F4F-8974-53502E49F6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E6711-8503-A742-BFF4-92F7CBAC871C}"/>
              </a:ext>
            </a:extLst>
          </p:cNvPr>
          <p:cNvSpPr>
            <a:spLocks noGrp="1"/>
          </p:cNvSpPr>
          <p:nvPr>
            <p:ph type="sldNum" sz="quarter" idx="12"/>
          </p:nvPr>
        </p:nvSpPr>
        <p:spPr/>
        <p:txBody>
          <a:bodyPr/>
          <a:lstStyle/>
          <a:p>
            <a:fld id="{30A4B285-F36C-ED4A-9A00-D1B6C511CBBD}" type="slidenum">
              <a:rPr lang="en-US" smtClean="0"/>
              <a:t>‹#›</a:t>
            </a:fld>
            <a:endParaRPr lang="en-US"/>
          </a:p>
        </p:txBody>
      </p:sp>
    </p:spTree>
    <p:extLst>
      <p:ext uri="{BB962C8B-B14F-4D97-AF65-F5344CB8AC3E}">
        <p14:creationId xmlns:p14="http://schemas.microsoft.com/office/powerpoint/2010/main" val="3543792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4BD5C-FF6D-F34D-9634-5D6D30ECC6C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25A06B0-DAC6-8F45-A994-1D9158D712ED}"/>
              </a:ext>
            </a:extLst>
          </p:cNvPr>
          <p:cNvSpPr>
            <a:spLocks noGrp="1"/>
          </p:cNvSpPr>
          <p:nvPr>
            <p:ph type="dt" sz="half" idx="10"/>
          </p:nvPr>
        </p:nvSpPr>
        <p:spPr/>
        <p:txBody>
          <a:bodyPr/>
          <a:lstStyle/>
          <a:p>
            <a:fld id="{C2E55900-1F5A-9C45-9DC6-EB413FC6F469}" type="datetimeFigureOut">
              <a:rPr lang="en-US" smtClean="0"/>
              <a:t>10/2/25</a:t>
            </a:fld>
            <a:endParaRPr lang="en-US"/>
          </a:p>
        </p:txBody>
      </p:sp>
      <p:sp>
        <p:nvSpPr>
          <p:cNvPr id="4" name="Footer Placeholder 3">
            <a:extLst>
              <a:ext uri="{FF2B5EF4-FFF2-40B4-BE49-F238E27FC236}">
                <a16:creationId xmlns:a16="http://schemas.microsoft.com/office/drawing/2014/main" id="{09D9E857-96C8-8049-ADB7-1C28A1CCF8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E13481-C8DD-AA49-A363-8454B7A75552}"/>
              </a:ext>
            </a:extLst>
          </p:cNvPr>
          <p:cNvSpPr>
            <a:spLocks noGrp="1"/>
          </p:cNvSpPr>
          <p:nvPr>
            <p:ph type="sldNum" sz="quarter" idx="12"/>
          </p:nvPr>
        </p:nvSpPr>
        <p:spPr/>
        <p:txBody>
          <a:bodyPr/>
          <a:lstStyle/>
          <a:p>
            <a:fld id="{30A4B285-F36C-ED4A-9A00-D1B6C511CBBD}" type="slidenum">
              <a:rPr lang="en-US" smtClean="0"/>
              <a:t>‹#›</a:t>
            </a:fld>
            <a:endParaRPr lang="en-US"/>
          </a:p>
        </p:txBody>
      </p:sp>
    </p:spTree>
    <p:extLst>
      <p:ext uri="{BB962C8B-B14F-4D97-AF65-F5344CB8AC3E}">
        <p14:creationId xmlns:p14="http://schemas.microsoft.com/office/powerpoint/2010/main" val="3751314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D212-A25B-F24F-A867-20ECBD94824D}"/>
              </a:ext>
            </a:extLst>
          </p:cNvPr>
          <p:cNvSpPr>
            <a:spLocks noGrp="1"/>
          </p:cNvSpPr>
          <p:nvPr>
            <p:ph type="dt" sz="half" idx="10"/>
          </p:nvPr>
        </p:nvSpPr>
        <p:spPr/>
        <p:txBody>
          <a:bodyPr/>
          <a:lstStyle/>
          <a:p>
            <a:fld id="{C2E55900-1F5A-9C45-9DC6-EB413FC6F469}" type="datetimeFigureOut">
              <a:rPr lang="en-US" smtClean="0"/>
              <a:t>10/2/25</a:t>
            </a:fld>
            <a:endParaRPr lang="en-US"/>
          </a:p>
        </p:txBody>
      </p:sp>
      <p:sp>
        <p:nvSpPr>
          <p:cNvPr id="3" name="Footer Placeholder 2">
            <a:extLst>
              <a:ext uri="{FF2B5EF4-FFF2-40B4-BE49-F238E27FC236}">
                <a16:creationId xmlns:a16="http://schemas.microsoft.com/office/drawing/2014/main" id="{E97AC1D7-5BF5-F74A-89DC-42532C6A59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BC5F1-94EB-8748-9DE6-F4065344CA36}"/>
              </a:ext>
            </a:extLst>
          </p:cNvPr>
          <p:cNvSpPr>
            <a:spLocks noGrp="1"/>
          </p:cNvSpPr>
          <p:nvPr>
            <p:ph type="sldNum" sz="quarter" idx="12"/>
          </p:nvPr>
        </p:nvSpPr>
        <p:spPr/>
        <p:txBody>
          <a:bodyPr/>
          <a:lstStyle/>
          <a:p>
            <a:fld id="{30A4B285-F36C-ED4A-9A00-D1B6C511CBBD}" type="slidenum">
              <a:rPr lang="en-US" smtClean="0"/>
              <a:t>‹#›</a:t>
            </a:fld>
            <a:endParaRPr lang="en-US"/>
          </a:p>
        </p:txBody>
      </p:sp>
    </p:spTree>
    <p:extLst>
      <p:ext uri="{BB962C8B-B14F-4D97-AF65-F5344CB8AC3E}">
        <p14:creationId xmlns:p14="http://schemas.microsoft.com/office/powerpoint/2010/main" val="2420825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D5CA8-7271-0041-9AA4-62A595E0C08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BEBABB0-80B3-FE44-8F12-67EF2FE487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58F0BB4-9F38-DA46-B1D4-406B66ADE3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F37109-7A2F-5F48-A441-FB19DD33941B}"/>
              </a:ext>
            </a:extLst>
          </p:cNvPr>
          <p:cNvSpPr>
            <a:spLocks noGrp="1"/>
          </p:cNvSpPr>
          <p:nvPr>
            <p:ph type="dt" sz="half" idx="10"/>
          </p:nvPr>
        </p:nvSpPr>
        <p:spPr/>
        <p:txBody>
          <a:bodyPr/>
          <a:lstStyle/>
          <a:p>
            <a:fld id="{C2E55900-1F5A-9C45-9DC6-EB413FC6F469}" type="datetimeFigureOut">
              <a:rPr lang="en-US" smtClean="0"/>
              <a:t>10/2/25</a:t>
            </a:fld>
            <a:endParaRPr lang="en-US"/>
          </a:p>
        </p:txBody>
      </p:sp>
      <p:sp>
        <p:nvSpPr>
          <p:cNvPr id="6" name="Footer Placeholder 5">
            <a:extLst>
              <a:ext uri="{FF2B5EF4-FFF2-40B4-BE49-F238E27FC236}">
                <a16:creationId xmlns:a16="http://schemas.microsoft.com/office/drawing/2014/main" id="{30931D80-264F-2546-B523-0A73CBA2A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7CE345-C56D-F842-9D05-0CA9F7121243}"/>
              </a:ext>
            </a:extLst>
          </p:cNvPr>
          <p:cNvSpPr>
            <a:spLocks noGrp="1"/>
          </p:cNvSpPr>
          <p:nvPr>
            <p:ph type="sldNum" sz="quarter" idx="12"/>
          </p:nvPr>
        </p:nvSpPr>
        <p:spPr/>
        <p:txBody>
          <a:bodyPr/>
          <a:lstStyle/>
          <a:p>
            <a:fld id="{30A4B285-F36C-ED4A-9A00-D1B6C511CBBD}" type="slidenum">
              <a:rPr lang="en-US" smtClean="0"/>
              <a:t>‹#›</a:t>
            </a:fld>
            <a:endParaRPr lang="en-US"/>
          </a:p>
        </p:txBody>
      </p:sp>
    </p:spTree>
    <p:extLst>
      <p:ext uri="{BB962C8B-B14F-4D97-AF65-F5344CB8AC3E}">
        <p14:creationId xmlns:p14="http://schemas.microsoft.com/office/powerpoint/2010/main" val="386151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0DEF2-1BFC-A146-9CE0-D2A8A645B54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015888B-0C9A-A047-A7B3-DB167FFBFA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E7EB45-5D17-AC4E-8F3E-A57E1E43A9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BD8F0E2-FC25-3143-B0CB-4812139A99C2}"/>
              </a:ext>
            </a:extLst>
          </p:cNvPr>
          <p:cNvSpPr>
            <a:spLocks noGrp="1"/>
          </p:cNvSpPr>
          <p:nvPr>
            <p:ph type="dt" sz="half" idx="10"/>
          </p:nvPr>
        </p:nvSpPr>
        <p:spPr/>
        <p:txBody>
          <a:bodyPr/>
          <a:lstStyle/>
          <a:p>
            <a:fld id="{C2E55900-1F5A-9C45-9DC6-EB413FC6F469}" type="datetimeFigureOut">
              <a:rPr lang="en-US" smtClean="0"/>
              <a:t>10/2/25</a:t>
            </a:fld>
            <a:endParaRPr lang="en-US"/>
          </a:p>
        </p:txBody>
      </p:sp>
      <p:sp>
        <p:nvSpPr>
          <p:cNvPr id="6" name="Footer Placeholder 5">
            <a:extLst>
              <a:ext uri="{FF2B5EF4-FFF2-40B4-BE49-F238E27FC236}">
                <a16:creationId xmlns:a16="http://schemas.microsoft.com/office/drawing/2014/main" id="{4ED89023-4867-3840-855D-81551FF3B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C2D142-D4BB-FE4A-8987-390621503366}"/>
              </a:ext>
            </a:extLst>
          </p:cNvPr>
          <p:cNvSpPr>
            <a:spLocks noGrp="1"/>
          </p:cNvSpPr>
          <p:nvPr>
            <p:ph type="sldNum" sz="quarter" idx="12"/>
          </p:nvPr>
        </p:nvSpPr>
        <p:spPr/>
        <p:txBody>
          <a:bodyPr/>
          <a:lstStyle/>
          <a:p>
            <a:fld id="{30A4B285-F36C-ED4A-9A00-D1B6C511CBBD}" type="slidenum">
              <a:rPr lang="en-US" smtClean="0"/>
              <a:t>‹#›</a:t>
            </a:fld>
            <a:endParaRPr lang="en-US"/>
          </a:p>
        </p:txBody>
      </p:sp>
    </p:spTree>
    <p:extLst>
      <p:ext uri="{BB962C8B-B14F-4D97-AF65-F5344CB8AC3E}">
        <p14:creationId xmlns:p14="http://schemas.microsoft.com/office/powerpoint/2010/main" val="830711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FBBFBD-33E8-EE41-B89D-3E88BBB2F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1FC093-2448-804E-9BD4-D040D08CCF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F320885-FCC4-B04A-996B-FFBA31D2F9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55900-1F5A-9C45-9DC6-EB413FC6F469}" type="datetimeFigureOut">
              <a:rPr lang="en-US" smtClean="0"/>
              <a:t>10/2/25</a:t>
            </a:fld>
            <a:endParaRPr lang="en-US"/>
          </a:p>
        </p:txBody>
      </p:sp>
      <p:sp>
        <p:nvSpPr>
          <p:cNvPr id="5" name="Footer Placeholder 4">
            <a:extLst>
              <a:ext uri="{FF2B5EF4-FFF2-40B4-BE49-F238E27FC236}">
                <a16:creationId xmlns:a16="http://schemas.microsoft.com/office/drawing/2014/main" id="{E6B1039A-9FAC-AF4D-8148-206FEF351B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5FB106-CA95-D64D-BE16-3578F820F8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A4B285-F36C-ED4A-9A00-D1B6C511CBBD}" type="slidenum">
              <a:rPr lang="en-US" smtClean="0"/>
              <a:t>‹#›</a:t>
            </a:fld>
            <a:endParaRPr lang="en-US"/>
          </a:p>
        </p:txBody>
      </p:sp>
    </p:spTree>
    <p:extLst>
      <p:ext uri="{BB962C8B-B14F-4D97-AF65-F5344CB8AC3E}">
        <p14:creationId xmlns:p14="http://schemas.microsoft.com/office/powerpoint/2010/main" val="2443677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staffnet.manchester.ac.uk/people-and-od/current-staff/pay-conditions/pay-scale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people.teachingassistants@manchester.ac.uk" TargetMode="External"/><Relationship Id="rId2" Type="http://schemas.openxmlformats.org/officeDocument/2006/relationships/hyperlink" Target="mailto:SEEDteachingassistants@manchester.ac.uk" TargetMode="External"/><Relationship Id="rId1" Type="http://schemas.openxmlformats.org/officeDocument/2006/relationships/slideLayout" Target="../slideLayouts/slideLayout2.xml"/><Relationship Id="rId4" Type="http://schemas.openxmlformats.org/officeDocument/2006/relationships/hyperlink" Target="mailto:joe.blakey@manchester.ac.u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staffnet.manchester.ac.uk/people-and-od/managers-essentials/recruiting-the-right-people/immigration/tier-4-student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mailto:SEEDteachingassistants@manchester.ac.u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University of Manchester | Knowledge | Oxford Road Corridor">
            <a:extLst>
              <a:ext uri="{FF2B5EF4-FFF2-40B4-BE49-F238E27FC236}">
                <a16:creationId xmlns:a16="http://schemas.microsoft.com/office/drawing/2014/main" id="{BB3A8C70-CA2F-6140-96B3-6C72FDA4171A}"/>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5730"/>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6F4ECB5-6B75-374F-9070-9CC3288D210F}"/>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Introduction to Becoming a Teaching Assistant in SEED</a:t>
            </a:r>
          </a:p>
        </p:txBody>
      </p:sp>
      <p:sp>
        <p:nvSpPr>
          <p:cNvPr id="3" name="Subtitle 2">
            <a:extLst>
              <a:ext uri="{FF2B5EF4-FFF2-40B4-BE49-F238E27FC236}">
                <a16:creationId xmlns:a16="http://schemas.microsoft.com/office/drawing/2014/main" id="{CBDC2EDB-FD32-7B4F-AF3D-82BEC4F1BD53}"/>
              </a:ext>
            </a:extLst>
          </p:cNvPr>
          <p:cNvSpPr>
            <a:spLocks noGrp="1"/>
          </p:cNvSpPr>
          <p:nvPr>
            <p:ph type="subTitle" idx="1"/>
          </p:nvPr>
        </p:nvSpPr>
        <p:spPr>
          <a:xfrm>
            <a:off x="1524000" y="4159404"/>
            <a:ext cx="9144000" cy="1576234"/>
          </a:xfrm>
        </p:spPr>
        <p:txBody>
          <a:bodyPr>
            <a:normAutofit fontScale="92500" lnSpcReduction="10000"/>
          </a:bodyPr>
          <a:lstStyle/>
          <a:p>
            <a:r>
              <a:rPr lang="en-US" b="1" dirty="0">
                <a:solidFill>
                  <a:srgbClr val="FFFFFF"/>
                </a:solidFill>
              </a:rPr>
              <a:t>Joe Blakey</a:t>
            </a:r>
          </a:p>
          <a:p>
            <a:r>
              <a:rPr lang="en-US" dirty="0">
                <a:solidFill>
                  <a:srgbClr val="FFFFFF"/>
                </a:solidFill>
              </a:rPr>
              <a:t>SEED Associate Director for Teaching Assistants</a:t>
            </a:r>
          </a:p>
          <a:p>
            <a:r>
              <a:rPr lang="en-US" dirty="0">
                <a:solidFill>
                  <a:srgbClr val="FFFFFF"/>
                </a:solidFill>
              </a:rPr>
              <a:t>Lecturer in Human Geography</a:t>
            </a:r>
          </a:p>
          <a:p>
            <a:r>
              <a:rPr lang="en-US" dirty="0" err="1">
                <a:solidFill>
                  <a:srgbClr val="FFFFFF"/>
                </a:solidFill>
              </a:rPr>
              <a:t>Joe.Blakey@Manchester.ac.uk</a:t>
            </a:r>
            <a:endParaRPr lang="en-US" dirty="0">
              <a:solidFill>
                <a:srgbClr val="FFFFFF"/>
              </a:solidFill>
            </a:endParaRPr>
          </a:p>
        </p:txBody>
      </p:sp>
    </p:spTree>
    <p:extLst>
      <p:ext uri="{BB962C8B-B14F-4D97-AF65-F5344CB8AC3E}">
        <p14:creationId xmlns:p14="http://schemas.microsoft.com/office/powerpoint/2010/main" val="28115948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2000"/>
                                  </p:stCondLst>
                                  <p:iterate type="lt">
                                    <p:tmPct val="10000"/>
                                  </p:iterate>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4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7F094F-AE27-0022-C662-2CBD9ADCB3E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028597-CFC7-B4C1-7296-2647786F6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E382BF9-70D1-7127-CD8F-0B6C182B9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Calendar on table">
            <a:extLst>
              <a:ext uri="{FF2B5EF4-FFF2-40B4-BE49-F238E27FC236}">
                <a16:creationId xmlns:a16="http://schemas.microsoft.com/office/drawing/2014/main" id="{6BE9AA5C-3A9E-F5AA-E6DC-68D974D817E3}"/>
              </a:ext>
            </a:extLst>
          </p:cNvPr>
          <p:cNvPicPr>
            <a:picLocks noChangeAspect="1"/>
          </p:cNvPicPr>
          <p:nvPr/>
        </p:nvPicPr>
        <p:blipFill rotWithShape="1">
          <a:blip r:embed="rId2">
            <a:alphaModFix amt="60000"/>
          </a:blip>
          <a:srcRect b="15730"/>
          <a:stretch/>
        </p:blipFill>
        <p:spPr>
          <a:xfrm>
            <a:off x="-3049" y="-2"/>
            <a:ext cx="12192001" cy="6857990"/>
          </a:xfrm>
          <a:prstGeom prst="rect">
            <a:avLst/>
          </a:prstGeom>
        </p:spPr>
      </p:pic>
      <p:sp>
        <p:nvSpPr>
          <p:cNvPr id="2" name="Title 1">
            <a:extLst>
              <a:ext uri="{FF2B5EF4-FFF2-40B4-BE49-F238E27FC236}">
                <a16:creationId xmlns:a16="http://schemas.microsoft.com/office/drawing/2014/main" id="{58B28457-A612-0F0E-CF15-BE55AD304298}"/>
              </a:ext>
            </a:extLst>
          </p:cNvPr>
          <p:cNvSpPr>
            <a:spLocks noGrp="1"/>
          </p:cNvSpPr>
          <p:nvPr>
            <p:ph type="title"/>
          </p:nvPr>
        </p:nvSpPr>
        <p:spPr>
          <a:xfrm>
            <a:off x="545133" y="661838"/>
            <a:ext cx="9555308" cy="4072044"/>
          </a:xfrm>
        </p:spPr>
        <p:txBody>
          <a:bodyPr anchor="t">
            <a:normAutofit/>
          </a:bodyPr>
          <a:lstStyle/>
          <a:p>
            <a:r>
              <a:rPr lang="en-US">
                <a:solidFill>
                  <a:srgbClr val="FFFFFF"/>
                </a:solidFill>
              </a:rPr>
              <a:t>Draft SEED TA Training Schedule (SEED) (6 hours, paid)</a:t>
            </a:r>
            <a:endParaRPr lang="en-US" dirty="0">
              <a:solidFill>
                <a:srgbClr val="FFFFFF"/>
              </a:solidFill>
            </a:endParaRPr>
          </a:p>
        </p:txBody>
      </p:sp>
      <p:pic>
        <p:nvPicPr>
          <p:cNvPr id="6" name="Picture 5" descr="A table with text and images&#10;&#10;AI-generated content may be incorrect.">
            <a:extLst>
              <a:ext uri="{FF2B5EF4-FFF2-40B4-BE49-F238E27FC236}">
                <a16:creationId xmlns:a16="http://schemas.microsoft.com/office/drawing/2014/main" id="{D06F9E05-F08C-3A3C-2961-943D608FF357}"/>
              </a:ext>
            </a:extLst>
          </p:cNvPr>
          <p:cNvPicPr>
            <a:picLocks noChangeAspect="1"/>
          </p:cNvPicPr>
          <p:nvPr/>
        </p:nvPicPr>
        <p:blipFill>
          <a:blip r:embed="rId3"/>
          <a:srcRect t="13729"/>
          <a:stretch>
            <a:fillRect/>
          </a:stretch>
        </p:blipFill>
        <p:spPr>
          <a:xfrm>
            <a:off x="2329565" y="3265714"/>
            <a:ext cx="7772400" cy="1778490"/>
          </a:xfrm>
          <a:prstGeom prst="rect">
            <a:avLst/>
          </a:prstGeom>
        </p:spPr>
      </p:pic>
      <p:sp>
        <p:nvSpPr>
          <p:cNvPr id="7" name="TextBox 6">
            <a:extLst>
              <a:ext uri="{FF2B5EF4-FFF2-40B4-BE49-F238E27FC236}">
                <a16:creationId xmlns:a16="http://schemas.microsoft.com/office/drawing/2014/main" id="{687AEAB0-05FD-1216-541B-885B22D55E9E}"/>
              </a:ext>
            </a:extLst>
          </p:cNvPr>
          <p:cNvSpPr txBox="1"/>
          <p:nvPr/>
        </p:nvSpPr>
        <p:spPr>
          <a:xfrm>
            <a:off x="5685676" y="6253218"/>
            <a:ext cx="6264920"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1200" dirty="0"/>
              <a:t>In person, or online (live)</a:t>
            </a:r>
          </a:p>
          <a:p>
            <a:r>
              <a:rPr lang="en-GB" sz="1200" dirty="0"/>
              <a:t>If you cannot make the time, let us know in the registration form we can facilitate asynchronous…</a:t>
            </a:r>
          </a:p>
        </p:txBody>
      </p:sp>
    </p:spTree>
    <p:extLst>
      <p:ext uri="{BB962C8B-B14F-4D97-AF65-F5344CB8AC3E}">
        <p14:creationId xmlns:p14="http://schemas.microsoft.com/office/powerpoint/2010/main" val="1633358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alculus formula">
            <a:extLst>
              <a:ext uri="{FF2B5EF4-FFF2-40B4-BE49-F238E27FC236}">
                <a16:creationId xmlns:a16="http://schemas.microsoft.com/office/drawing/2014/main" id="{E0B4D839-7FFB-A734-E761-B5A5D0D973D0}"/>
              </a:ext>
            </a:extLst>
          </p:cNvPr>
          <p:cNvPicPr>
            <a:picLocks noChangeAspect="1"/>
          </p:cNvPicPr>
          <p:nvPr/>
        </p:nvPicPr>
        <p:blipFill rotWithShape="1">
          <a:blip r:embed="rId2">
            <a:alphaModFix amt="35000"/>
          </a:blip>
          <a:srcRect t="2084" b="13647"/>
          <a:stretch/>
        </p:blipFill>
        <p:spPr>
          <a:xfrm>
            <a:off x="20" y="10"/>
            <a:ext cx="12191980" cy="6857990"/>
          </a:xfrm>
          <a:prstGeom prst="rect">
            <a:avLst/>
          </a:prstGeom>
        </p:spPr>
      </p:pic>
      <p:sp>
        <p:nvSpPr>
          <p:cNvPr id="2" name="Title 1">
            <a:extLst>
              <a:ext uri="{FF2B5EF4-FFF2-40B4-BE49-F238E27FC236}">
                <a16:creationId xmlns:a16="http://schemas.microsoft.com/office/drawing/2014/main" id="{0EE82BC4-7B89-E741-9870-A9C94621FCF6}"/>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Faculty Training (5 hours, paid)</a:t>
            </a:r>
          </a:p>
        </p:txBody>
      </p:sp>
      <p:sp>
        <p:nvSpPr>
          <p:cNvPr id="3" name="Content Placeholder 2">
            <a:extLst>
              <a:ext uri="{FF2B5EF4-FFF2-40B4-BE49-F238E27FC236}">
                <a16:creationId xmlns:a16="http://schemas.microsoft.com/office/drawing/2014/main" id="{9C3F3EF2-5D80-424F-91C8-A3B301ABE9D4}"/>
              </a:ext>
            </a:extLst>
          </p:cNvPr>
          <p:cNvSpPr>
            <a:spLocks noGrp="1"/>
          </p:cNvSpPr>
          <p:nvPr>
            <p:ph idx="1"/>
          </p:nvPr>
        </p:nvSpPr>
        <p:spPr>
          <a:xfrm>
            <a:off x="838200" y="1825625"/>
            <a:ext cx="10515600" cy="4351338"/>
          </a:xfrm>
        </p:spPr>
        <p:txBody>
          <a:bodyPr>
            <a:normAutofit/>
          </a:bodyPr>
          <a:lstStyle/>
          <a:p>
            <a:pPr>
              <a:spcAft>
                <a:spcPts val="80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Faculty’s TA training course aims to introduce you to some of the teaching and learning approaches most frequently encountered by TAs, to develop your awareness of crucial aspects of teaching and learning practice in Higher Education, and to signpost you to further support and development opportunities available to you.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Once you have been given access your School TA space, you will be able to access the training by logging into Canvas and completing the material in the Humanities TA Training folder. You can work through the training at your own pace and can pause and return to the course at any time. The Faculty’s online training should take approximately </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four hours</a:t>
            </a:r>
            <a:r>
              <a:rPr lang="en-GB" sz="1800" dirty="0">
                <a:effectLst/>
                <a:latin typeface="Calibri" panose="020F0502020204030204" pitchFamily="34" charset="0"/>
                <a:ea typeface="Calibri" panose="020F0502020204030204" pitchFamily="34" charset="0"/>
                <a:cs typeface="Times New Roman" panose="02020603050405020304" pitchFamily="18" charset="0"/>
              </a:rPr>
              <a:t> to complete.</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At the end of the course, there is a final quiz for you to complete. To pass the training you must score </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at least 70%</a:t>
            </a:r>
            <a:r>
              <a:rPr lang="en-GB" sz="1800" dirty="0">
                <a:effectLst/>
                <a:latin typeface="Calibri" panose="020F0502020204030204" pitchFamily="34" charset="0"/>
                <a:ea typeface="Calibri" panose="020F0502020204030204" pitchFamily="34" charset="0"/>
                <a:cs typeface="Times New Roman" panose="02020603050405020304" pitchFamily="18" charset="0"/>
              </a:rPr>
              <a:t>. You will have unlimited attempts to complete the quiz. Once you have successfully passed the training, this will be recorded. You should then complete the Canvas Training (1 hour) - further information about the Canvas training will become available in Blackboard once you have completed the online TA training course.</a:t>
            </a:r>
          </a:p>
          <a:p>
            <a:pPr>
              <a:spcAft>
                <a:spcPts val="800"/>
              </a:spcAft>
            </a:pPr>
            <a:endParaRPr lang="en-GB" sz="2600" b="0" i="0" u="none" strike="noStrike" dirty="0">
              <a:effectLst/>
              <a:latin typeface="Times New Roman" panose="02020603050405020304" pitchFamily="18" charset="0"/>
            </a:endParaRPr>
          </a:p>
        </p:txBody>
      </p:sp>
    </p:spTree>
    <p:extLst>
      <p:ext uri="{BB962C8B-B14F-4D97-AF65-F5344CB8AC3E}">
        <p14:creationId xmlns:p14="http://schemas.microsoft.com/office/powerpoint/2010/main" val="400299223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E82BC4-7B89-E741-9870-A9C94621FCF6}"/>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University Training</a:t>
            </a:r>
          </a:p>
        </p:txBody>
      </p:sp>
      <p:sp>
        <p:nvSpPr>
          <p:cNvPr id="19" name="Rectangle 18">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3F3EF2-5D80-424F-91C8-A3B301ABE9D4}"/>
              </a:ext>
            </a:extLst>
          </p:cNvPr>
          <p:cNvSpPr>
            <a:spLocks noGrp="1"/>
          </p:cNvSpPr>
          <p:nvPr>
            <p:ph idx="1"/>
          </p:nvPr>
        </p:nvSpPr>
        <p:spPr>
          <a:xfrm>
            <a:off x="1155548" y="2217343"/>
            <a:ext cx="9880893" cy="3959619"/>
          </a:xfrm>
        </p:spPr>
        <p:txBody>
          <a:bodyPr>
            <a:normAutofit fontScale="77500" lnSpcReduction="20000"/>
          </a:bodyPr>
          <a:lstStyle/>
          <a:p>
            <a:r>
              <a:rPr lang="en-GB" sz="2400" b="0" i="0" u="none" strike="noStrike" dirty="0">
                <a:effectLst/>
                <a:latin typeface="Calibri" panose="020F0502020204030204" pitchFamily="34" charset="0"/>
              </a:rPr>
              <a:t>TAs are also required to undertake additional UoM required training ~2 hours (unpaid), including:</a:t>
            </a:r>
          </a:p>
          <a:p>
            <a:endParaRPr lang="en-GB" sz="2400" b="0" i="0" u="none" strike="noStrike" dirty="0">
              <a:effectLst/>
              <a:latin typeface="Times New Roman" panose="02020603050405020304" pitchFamily="18" charset="0"/>
            </a:endParaRPr>
          </a:p>
          <a:p>
            <a:pPr lvl="1"/>
            <a:r>
              <a:rPr lang="en-GB" dirty="0"/>
              <a:t>Health and Safety at The University of Manchester - updated Nov 2024.</a:t>
            </a:r>
          </a:p>
          <a:p>
            <a:pPr lvl="1"/>
            <a:r>
              <a:rPr lang="en-GB" dirty="0"/>
              <a:t>Fire Awareness for all.</a:t>
            </a:r>
          </a:p>
          <a:p>
            <a:pPr lvl="1"/>
            <a:r>
              <a:rPr lang="en-GB" dirty="0"/>
              <a:t>Office Safety at The University of Manchester - updated May 2024. </a:t>
            </a:r>
          </a:p>
          <a:p>
            <a:pPr lvl="1"/>
            <a:r>
              <a:rPr lang="en-GB" dirty="0"/>
              <a:t>Data Protection and Cyber Security - updated Nov 2024. </a:t>
            </a:r>
          </a:p>
          <a:p>
            <a:pPr lvl="1"/>
            <a:r>
              <a:rPr lang="en-GB" dirty="0"/>
              <a:t>Diversity in the Workplace.</a:t>
            </a:r>
          </a:p>
          <a:p>
            <a:pPr lvl="1"/>
            <a:r>
              <a:rPr lang="en-GB" dirty="0"/>
              <a:t>Unconscious Bias - updated Nov 24.</a:t>
            </a:r>
          </a:p>
          <a:p>
            <a:pPr lvl="1"/>
            <a:r>
              <a:rPr lang="en-GB" dirty="0"/>
              <a:t>Sexual Harassment - new for Dec 2024.</a:t>
            </a:r>
          </a:p>
          <a:p>
            <a:pPr lvl="1"/>
            <a:r>
              <a:rPr lang="en-GB" dirty="0"/>
              <a:t>Disability Equity.</a:t>
            </a:r>
          </a:p>
          <a:p>
            <a:pPr marL="742950" lvl="1" indent="-285750" fontAlgn="base">
              <a:buFont typeface="Arial" panose="020B0604020202020204" pitchFamily="34" charset="0"/>
              <a:buChar char="•"/>
            </a:pPr>
            <a:endParaRPr lang="en-GB" dirty="0">
              <a:latin typeface="Calibri" panose="020F0502020204030204" pitchFamily="34" charset="0"/>
            </a:endParaRPr>
          </a:p>
          <a:p>
            <a:pPr marL="285750" indent="-285750" fontAlgn="base"/>
            <a:r>
              <a:rPr lang="en-GB" b="0" i="0" u="none" strike="noStrike" dirty="0">
                <a:effectLst/>
                <a:latin typeface="Calibri" panose="020F0502020204030204" pitchFamily="34" charset="0"/>
              </a:rPr>
              <a:t>Details will be provided </a:t>
            </a:r>
            <a:r>
              <a:rPr lang="en-GB" dirty="0">
                <a:latin typeface="Calibri" panose="020F0502020204030204" pitchFamily="34" charset="0"/>
              </a:rPr>
              <a:t>on the SEED TA Training Canvas page. You may have done some of this training anyway.</a:t>
            </a:r>
            <a:endParaRPr lang="en-GB" b="0" i="0" u="none" strike="noStrike" dirty="0">
              <a:effectLst/>
              <a:latin typeface="Times New Roman" panose="02020603050405020304" pitchFamily="18" charset="0"/>
            </a:endParaRPr>
          </a:p>
        </p:txBody>
      </p:sp>
    </p:spTree>
    <p:extLst>
      <p:ext uri="{BB962C8B-B14F-4D97-AF65-F5344CB8AC3E}">
        <p14:creationId xmlns:p14="http://schemas.microsoft.com/office/powerpoint/2010/main" val="3427311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B212DC-AEDF-2D1F-F598-86A9617D3D6D}"/>
              </a:ext>
            </a:extLst>
          </p:cNvPr>
          <p:cNvSpPr>
            <a:spLocks noGrp="1"/>
          </p:cNvSpPr>
          <p:nvPr>
            <p:ph type="title"/>
          </p:nvPr>
        </p:nvSpPr>
        <p:spPr>
          <a:xfrm>
            <a:off x="1115568" y="548640"/>
            <a:ext cx="10168128" cy="1179576"/>
          </a:xfrm>
        </p:spPr>
        <p:txBody>
          <a:bodyPr>
            <a:normAutofit/>
          </a:bodyPr>
          <a:lstStyle/>
          <a:p>
            <a:r>
              <a:rPr lang="en-GB" sz="4000"/>
              <a:t>Key Points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D3B5D86-3D94-8217-AE3A-F3330E5D8AF1}"/>
              </a:ext>
            </a:extLst>
          </p:cNvPr>
          <p:cNvSpPr>
            <a:spLocks noGrp="1"/>
          </p:cNvSpPr>
          <p:nvPr>
            <p:ph idx="1"/>
          </p:nvPr>
        </p:nvSpPr>
        <p:spPr>
          <a:xfrm>
            <a:off x="1115568" y="2481943"/>
            <a:ext cx="10168128" cy="3695020"/>
          </a:xfrm>
        </p:spPr>
        <p:txBody>
          <a:bodyPr>
            <a:normAutofit/>
          </a:bodyPr>
          <a:lstStyle/>
          <a:p>
            <a:pPr indent="-228600">
              <a:spcAft>
                <a:spcPts val="600"/>
              </a:spcAft>
              <a:buFont typeface="Arial" panose="020B0604020202020204" pitchFamily="34" charset="0"/>
              <a:buChar char="•"/>
            </a:pPr>
            <a:r>
              <a:rPr lang="en-US" sz="2200"/>
              <a:t>Completing TA training does not obligate you to take on TA work. </a:t>
            </a:r>
          </a:p>
          <a:p>
            <a:pPr indent="-228600">
              <a:spcAft>
                <a:spcPts val="600"/>
              </a:spcAft>
              <a:buFont typeface="Arial" panose="020B0604020202020204" pitchFamily="34" charset="0"/>
              <a:buChar char="•"/>
            </a:pPr>
            <a:r>
              <a:rPr lang="en-US" sz="2200"/>
              <a:t>However, we recommend completing the training now if you are considering working as a TA in the future. </a:t>
            </a:r>
          </a:p>
          <a:p>
            <a:pPr indent="-228600">
              <a:spcAft>
                <a:spcPts val="600"/>
              </a:spcAft>
              <a:buFont typeface="Arial" panose="020B0604020202020204" pitchFamily="34" charset="0"/>
              <a:buChar char="•"/>
            </a:pPr>
            <a:r>
              <a:rPr lang="en-US" sz="2200"/>
              <a:t>There is one training opportunity per semester.</a:t>
            </a:r>
          </a:p>
          <a:p>
            <a:pPr indent="-228600">
              <a:spcAft>
                <a:spcPts val="600"/>
              </a:spcAft>
              <a:buFont typeface="Arial" panose="020B0604020202020204" pitchFamily="34" charset="0"/>
              <a:buChar char="•"/>
            </a:pPr>
            <a:r>
              <a:rPr lang="en-US" sz="2200"/>
              <a:t>Once you complete the training, you will be eligible to work as a TA starting from the semester following your training (for example, if you complete the training in semester 1, you can begin working as a TA in semester 2).</a:t>
            </a:r>
          </a:p>
          <a:p>
            <a:endParaRPr lang="en-GB" sz="2200"/>
          </a:p>
        </p:txBody>
      </p:sp>
    </p:spTree>
    <p:extLst>
      <p:ext uri="{BB962C8B-B14F-4D97-AF65-F5344CB8AC3E}">
        <p14:creationId xmlns:p14="http://schemas.microsoft.com/office/powerpoint/2010/main" val="4010783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E82BC4-7B89-E741-9870-A9C94621FCF6}"/>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Pay</a:t>
            </a:r>
          </a:p>
        </p:txBody>
      </p:sp>
      <p:sp>
        <p:nvSpPr>
          <p:cNvPr id="28" name="Rectangle 27">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3F3EF2-5D80-424F-91C8-A3B301ABE9D4}"/>
              </a:ext>
            </a:extLst>
          </p:cNvPr>
          <p:cNvSpPr>
            <a:spLocks noGrp="1"/>
          </p:cNvSpPr>
          <p:nvPr>
            <p:ph idx="1"/>
          </p:nvPr>
        </p:nvSpPr>
        <p:spPr>
          <a:xfrm>
            <a:off x="1155548" y="2217343"/>
            <a:ext cx="9880893" cy="3959619"/>
          </a:xfrm>
        </p:spPr>
        <p:txBody>
          <a:bodyPr>
            <a:normAutofit fontScale="92500" lnSpcReduction="10000"/>
          </a:bodyPr>
          <a:lstStyle/>
          <a:p>
            <a:r>
              <a:rPr lang="en-GB" sz="2400" dirty="0"/>
              <a:t>The TA pay scale can be found here: </a:t>
            </a:r>
            <a:r>
              <a:rPr lang="en-GB" sz="2400" dirty="0">
                <a:hlinkClick r:id="rId2"/>
              </a:rPr>
              <a:t>https://www.staffnet.manchester.ac.uk/people-and-od/current-staff/pay-conditions/pay-scales/</a:t>
            </a:r>
            <a:endParaRPr lang="en-GB" sz="2400" dirty="0"/>
          </a:p>
          <a:p>
            <a:r>
              <a:rPr lang="en-GB" sz="2400" dirty="0"/>
              <a:t>TAs who teach in consecutive years will move up one spine point every year they teach. </a:t>
            </a:r>
          </a:p>
          <a:p>
            <a:r>
              <a:rPr lang="en-GB" sz="2400" dirty="0"/>
              <a:t>If you take a break from teaching for an entire academic year, you will return to your previous spine point when you restart. This is HR policy for all employees, and is not specific to </a:t>
            </a:r>
            <a:r>
              <a:rPr lang="en-GB" sz="2400" dirty="0" err="1"/>
              <a:t>TAs.</a:t>
            </a:r>
            <a:r>
              <a:rPr lang="en-GB" sz="2400" dirty="0"/>
              <a:t> You may wish to teach continuously, even if you just teach for a few hours in one or more years, to maintain a continuous record.</a:t>
            </a:r>
          </a:p>
          <a:p>
            <a:r>
              <a:rPr lang="en-GB" sz="2400" dirty="0"/>
              <a:t>You will also receive holiday pay (1 hour for every 5.35 hours worked).</a:t>
            </a:r>
          </a:p>
          <a:p>
            <a:r>
              <a:rPr lang="en-GB" sz="2400" dirty="0"/>
              <a:t>Please note that there will also be some deductions to your pay i.e. tax, national insurance, and pension contributions (if you do not opt out). </a:t>
            </a:r>
            <a:endParaRPr lang="en-GB" sz="2400" b="0" i="0" u="none" strike="noStrike" dirty="0">
              <a:effectLst/>
              <a:latin typeface="Times New Roman" panose="02020603050405020304" pitchFamily="18" charset="0"/>
            </a:endParaRPr>
          </a:p>
        </p:txBody>
      </p:sp>
    </p:spTree>
    <p:extLst>
      <p:ext uri="{BB962C8B-B14F-4D97-AF65-F5344CB8AC3E}">
        <p14:creationId xmlns:p14="http://schemas.microsoft.com/office/powerpoint/2010/main" val="3514635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82BC4-7B89-E741-9870-A9C94621FCF6}"/>
              </a:ext>
            </a:extLst>
          </p:cNvPr>
          <p:cNvSpPr>
            <a:spLocks noGrp="1"/>
          </p:cNvSpPr>
          <p:nvPr>
            <p:ph type="title"/>
          </p:nvPr>
        </p:nvSpPr>
        <p:spPr>
          <a:xfrm>
            <a:off x="838200" y="556995"/>
            <a:ext cx="10515600" cy="1133693"/>
          </a:xfrm>
        </p:spPr>
        <p:txBody>
          <a:bodyPr>
            <a:normAutofit/>
          </a:bodyPr>
          <a:lstStyle/>
          <a:p>
            <a:r>
              <a:rPr lang="en-US" sz="5200"/>
              <a:t>What to do next</a:t>
            </a:r>
          </a:p>
        </p:txBody>
      </p:sp>
      <p:graphicFrame>
        <p:nvGraphicFramePr>
          <p:cNvPr id="32" name="Content Placeholder 2">
            <a:extLst>
              <a:ext uri="{FF2B5EF4-FFF2-40B4-BE49-F238E27FC236}">
                <a16:creationId xmlns:a16="http://schemas.microsoft.com/office/drawing/2014/main" id="{FB884075-D4C6-99E8-AE8C-24C5DA62E175}"/>
              </a:ext>
            </a:extLst>
          </p:cNvPr>
          <p:cNvGraphicFramePr>
            <a:graphicFrameLocks noGrp="1"/>
          </p:cNvGraphicFramePr>
          <p:nvPr>
            <p:ph idx="1"/>
            <p:extLst>
              <p:ext uri="{D42A27DB-BD31-4B8C-83A1-F6EECF244321}">
                <p14:modId xmlns:p14="http://schemas.microsoft.com/office/powerpoint/2010/main" val="184456386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6066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567A59-FEDE-FE4C-A18A-21323DC939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2832" y="-277853"/>
            <a:ext cx="14121339" cy="7413703"/>
          </a:xfrm>
          <a:prstGeom prst="rect">
            <a:avLst/>
          </a:prstGeom>
        </p:spPr>
      </p:pic>
      <p:sp>
        <p:nvSpPr>
          <p:cNvPr id="4" name="Speech Bubble: Rectangle with Corners Rounded 5">
            <a:extLst>
              <a:ext uri="{FF2B5EF4-FFF2-40B4-BE49-F238E27FC236}">
                <a16:creationId xmlns:a16="http://schemas.microsoft.com/office/drawing/2014/main" id="{69E3F70B-A06D-41B0-8455-C23586786F09}"/>
              </a:ext>
            </a:extLst>
          </p:cNvPr>
          <p:cNvSpPr/>
          <p:nvPr/>
        </p:nvSpPr>
        <p:spPr>
          <a:xfrm>
            <a:off x="2034807" y="1052735"/>
            <a:ext cx="4032448" cy="2376264"/>
          </a:xfrm>
          <a:prstGeom prst="wedgeRoundRectCallout">
            <a:avLst>
              <a:gd name="adj1" fmla="val 40377"/>
              <a:gd name="adj2" fmla="val 84855"/>
              <a:gd name="adj3" fmla="val 1666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tx1"/>
                </a:solidFill>
                <a:latin typeface="Calibri Light" panose="020F0302020204030204" pitchFamily="34" charset="0"/>
                <a:cs typeface="Calibri Light" panose="020F0302020204030204" pitchFamily="34" charset="0"/>
              </a:rPr>
              <a:t>Question &amp; Answer</a:t>
            </a:r>
          </a:p>
        </p:txBody>
      </p:sp>
    </p:spTree>
    <p:extLst>
      <p:ext uri="{BB962C8B-B14F-4D97-AF65-F5344CB8AC3E}">
        <p14:creationId xmlns:p14="http://schemas.microsoft.com/office/powerpoint/2010/main" val="1216721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A5150-B816-3446-8DFE-C5DC18E35AF2}"/>
              </a:ext>
            </a:extLst>
          </p:cNvPr>
          <p:cNvSpPr>
            <a:spLocks noGrp="1"/>
          </p:cNvSpPr>
          <p:nvPr>
            <p:ph type="title"/>
          </p:nvPr>
        </p:nvSpPr>
        <p:spPr/>
        <p:txBody>
          <a:bodyPr/>
          <a:lstStyle/>
          <a:p>
            <a:r>
              <a:rPr lang="en-US" dirty="0"/>
              <a:t>Key Contacts</a:t>
            </a:r>
          </a:p>
        </p:txBody>
      </p:sp>
      <p:sp>
        <p:nvSpPr>
          <p:cNvPr id="3" name="Content Placeholder 2">
            <a:extLst>
              <a:ext uri="{FF2B5EF4-FFF2-40B4-BE49-F238E27FC236}">
                <a16:creationId xmlns:a16="http://schemas.microsoft.com/office/drawing/2014/main" id="{D988578B-D62D-6B42-BF65-2FE9E3500894}"/>
              </a:ext>
            </a:extLst>
          </p:cNvPr>
          <p:cNvSpPr>
            <a:spLocks noGrp="1"/>
          </p:cNvSpPr>
          <p:nvPr>
            <p:ph idx="1"/>
          </p:nvPr>
        </p:nvSpPr>
        <p:spPr/>
        <p:txBody>
          <a:bodyPr/>
          <a:lstStyle/>
          <a:p>
            <a:r>
              <a:rPr lang="en-US" dirty="0"/>
              <a:t>SEED TA Support - </a:t>
            </a:r>
            <a:r>
              <a:rPr lang="en-US" dirty="0">
                <a:hlinkClick r:id="rId2"/>
              </a:rPr>
              <a:t>SEEDteachingassistants@manchester.ac.uk</a:t>
            </a:r>
            <a:endParaRPr lang="en-US" dirty="0"/>
          </a:p>
          <a:p>
            <a:r>
              <a:rPr lang="en-US" dirty="0"/>
              <a:t>P&amp;OD (HR) - </a:t>
            </a:r>
            <a:r>
              <a:rPr lang="en-US" dirty="0">
                <a:hlinkClick r:id="rId3"/>
              </a:rPr>
              <a:t>people.teachingassistants@manchester.ac.uk</a:t>
            </a:r>
            <a:endParaRPr lang="en-US" dirty="0"/>
          </a:p>
          <a:p>
            <a:r>
              <a:rPr lang="en-US" dirty="0"/>
              <a:t>Joe Blakey (SEED AD for TAs) – </a:t>
            </a:r>
            <a:r>
              <a:rPr lang="en-US" dirty="0">
                <a:hlinkClick r:id="rId4"/>
              </a:rPr>
              <a:t>joe.blakey@manchester.ac.uk</a:t>
            </a:r>
            <a:endParaRPr lang="en-US" dirty="0"/>
          </a:p>
          <a:p>
            <a:endParaRPr lang="en-US" dirty="0"/>
          </a:p>
        </p:txBody>
      </p:sp>
    </p:spTree>
    <p:extLst>
      <p:ext uri="{BB962C8B-B14F-4D97-AF65-F5344CB8AC3E}">
        <p14:creationId xmlns:p14="http://schemas.microsoft.com/office/powerpoint/2010/main" val="3648705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E82BC4-7B89-E741-9870-A9C94621FCF6}"/>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Why might I want to become a TA?</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3F3EF2-5D80-424F-91C8-A3B301ABE9D4}"/>
              </a:ext>
            </a:extLst>
          </p:cNvPr>
          <p:cNvSpPr>
            <a:spLocks noGrp="1"/>
          </p:cNvSpPr>
          <p:nvPr>
            <p:ph idx="1"/>
          </p:nvPr>
        </p:nvSpPr>
        <p:spPr>
          <a:xfrm>
            <a:off x="1155548" y="2217343"/>
            <a:ext cx="9880893" cy="3959619"/>
          </a:xfrm>
        </p:spPr>
        <p:txBody>
          <a:bodyPr>
            <a:normAutofit/>
          </a:bodyPr>
          <a:lstStyle/>
          <a:p>
            <a:endParaRPr lang="en-US" sz="2400"/>
          </a:p>
        </p:txBody>
      </p:sp>
      <p:sp>
        <p:nvSpPr>
          <p:cNvPr id="7" name="Speech Bubble: Rectangle with Corners Rounded 5">
            <a:extLst>
              <a:ext uri="{FF2B5EF4-FFF2-40B4-BE49-F238E27FC236}">
                <a16:creationId xmlns:a16="http://schemas.microsoft.com/office/drawing/2014/main" id="{ABFA3B25-8BD9-9645-84BB-93DA8DB20ACE}"/>
              </a:ext>
            </a:extLst>
          </p:cNvPr>
          <p:cNvSpPr/>
          <p:nvPr/>
        </p:nvSpPr>
        <p:spPr>
          <a:xfrm>
            <a:off x="7749433" y="3975105"/>
            <a:ext cx="2139738" cy="962009"/>
          </a:xfrm>
          <a:prstGeom prst="wedgeRoundRectCallout">
            <a:avLst>
              <a:gd name="adj1" fmla="val -40993"/>
              <a:gd name="adj2" fmla="val 101308"/>
              <a:gd name="adj3" fmla="val 1666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spcAft>
                <a:spcPts val="600"/>
              </a:spcAft>
            </a:pPr>
            <a:r>
              <a:rPr lang="en-GB" sz="2160" b="1" kern="1200">
                <a:solidFill>
                  <a:schemeClr val="tx1"/>
                </a:solidFill>
                <a:latin typeface="Calibri Light" panose="020F0302020204030204" pitchFamily="34" charset="0"/>
                <a:ea typeface="+mn-ea"/>
                <a:cs typeface="Calibri Light" panose="020F0302020204030204" pitchFamily="34" charset="0"/>
              </a:rPr>
              <a:t>Extremely flexible </a:t>
            </a:r>
            <a:endParaRPr lang="en-GB" sz="2400" b="1">
              <a:solidFill>
                <a:schemeClr val="tx1"/>
              </a:solidFill>
              <a:latin typeface="Calibri Light" panose="020F0302020204030204" pitchFamily="34" charset="0"/>
              <a:cs typeface="Calibri Light" panose="020F0302020204030204" pitchFamily="34" charset="0"/>
            </a:endParaRPr>
          </a:p>
        </p:txBody>
      </p:sp>
      <p:sp>
        <p:nvSpPr>
          <p:cNvPr id="9" name="Speech Bubble: Rectangle with Corners Rounded 5">
            <a:extLst>
              <a:ext uri="{FF2B5EF4-FFF2-40B4-BE49-F238E27FC236}">
                <a16:creationId xmlns:a16="http://schemas.microsoft.com/office/drawing/2014/main" id="{A1E33C98-9A53-BC40-9B86-EE09C67E9103}"/>
              </a:ext>
            </a:extLst>
          </p:cNvPr>
          <p:cNvSpPr/>
          <p:nvPr/>
        </p:nvSpPr>
        <p:spPr>
          <a:xfrm>
            <a:off x="5026131" y="3420911"/>
            <a:ext cx="2528781" cy="1139003"/>
          </a:xfrm>
          <a:prstGeom prst="wedgeRoundRectCallout">
            <a:avLst>
              <a:gd name="adj1" fmla="val -45267"/>
              <a:gd name="adj2" fmla="val 74155"/>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spcAft>
                <a:spcPts val="600"/>
              </a:spcAft>
            </a:pPr>
            <a:r>
              <a:rPr lang="en-GB" sz="1800" b="1" kern="1200">
                <a:solidFill>
                  <a:schemeClr val="tx1"/>
                </a:solidFill>
                <a:latin typeface="Calibri Light" panose="020F0302020204030204" pitchFamily="34" charset="0"/>
                <a:ea typeface="+mn-ea"/>
                <a:cs typeface="Calibri Light" panose="020F0302020204030204" pitchFamily="34" charset="0"/>
              </a:rPr>
              <a:t>A good way of getting to know staff members other than your supervisors </a:t>
            </a:r>
            <a:endParaRPr lang="en-GB" sz="2000" b="1">
              <a:solidFill>
                <a:schemeClr val="tx1"/>
              </a:solidFill>
              <a:latin typeface="Calibri Light" panose="020F0302020204030204" pitchFamily="34" charset="0"/>
              <a:cs typeface="Calibri Light" panose="020F0302020204030204" pitchFamily="34" charset="0"/>
            </a:endParaRPr>
          </a:p>
        </p:txBody>
      </p:sp>
      <p:sp>
        <p:nvSpPr>
          <p:cNvPr id="11" name="Speech Bubble: Rectangle with Corners Rounded 5">
            <a:extLst>
              <a:ext uri="{FF2B5EF4-FFF2-40B4-BE49-F238E27FC236}">
                <a16:creationId xmlns:a16="http://schemas.microsoft.com/office/drawing/2014/main" id="{C1596521-E4F3-6246-A1A6-AC4CF24FF96B}"/>
              </a:ext>
            </a:extLst>
          </p:cNvPr>
          <p:cNvSpPr/>
          <p:nvPr/>
        </p:nvSpPr>
        <p:spPr>
          <a:xfrm>
            <a:off x="7230709" y="1966293"/>
            <a:ext cx="2658462" cy="1286946"/>
          </a:xfrm>
          <a:prstGeom prst="wedgeRoundRectCallout">
            <a:avLst>
              <a:gd name="adj1" fmla="val 34637"/>
              <a:gd name="adj2" fmla="val 84197"/>
              <a:gd name="adj3" fmla="val 1666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spcAft>
                <a:spcPts val="600"/>
              </a:spcAft>
            </a:pPr>
            <a:r>
              <a:rPr lang="en-GB" sz="1800" b="1" kern="1200" dirty="0">
                <a:solidFill>
                  <a:schemeClr val="tx1"/>
                </a:solidFill>
                <a:latin typeface="Calibri Light" panose="020F0302020204030204" pitchFamily="34" charset="0"/>
                <a:ea typeface="+mn-ea"/>
                <a:cs typeface="Calibri Light" panose="020F0302020204030204" pitchFamily="34" charset="0"/>
              </a:rPr>
              <a:t>An incentive to come into </a:t>
            </a:r>
            <a:r>
              <a:rPr lang="en-GB" b="1" dirty="0">
                <a:solidFill>
                  <a:schemeClr val="tx1"/>
                </a:solidFill>
                <a:latin typeface="Calibri Light" panose="020F0302020204030204" pitchFamily="34" charset="0"/>
                <a:cs typeface="Calibri Light" panose="020F0302020204030204" pitchFamily="34" charset="0"/>
              </a:rPr>
              <a:t>your </a:t>
            </a:r>
            <a:r>
              <a:rPr lang="en-GB" sz="1800" b="1" kern="1200" dirty="0">
                <a:solidFill>
                  <a:schemeClr val="tx1"/>
                </a:solidFill>
                <a:latin typeface="Calibri Light" panose="020F0302020204030204" pitchFamily="34" charset="0"/>
                <a:ea typeface="+mn-ea"/>
                <a:cs typeface="Calibri Light" panose="020F0302020204030204" pitchFamily="34" charset="0"/>
              </a:rPr>
              <a:t>department during the semester</a:t>
            </a:r>
            <a:endParaRPr lang="en-GB" sz="2000" b="1" dirty="0">
              <a:solidFill>
                <a:schemeClr val="tx1"/>
              </a:solidFill>
              <a:latin typeface="Calibri Light" panose="020F0302020204030204" pitchFamily="34" charset="0"/>
              <a:cs typeface="Calibri Light" panose="020F0302020204030204" pitchFamily="34" charset="0"/>
            </a:endParaRPr>
          </a:p>
        </p:txBody>
      </p:sp>
      <p:sp>
        <p:nvSpPr>
          <p:cNvPr id="13" name="Speech Bubble: Rectangle with Corners Rounded 5">
            <a:extLst>
              <a:ext uri="{FF2B5EF4-FFF2-40B4-BE49-F238E27FC236}">
                <a16:creationId xmlns:a16="http://schemas.microsoft.com/office/drawing/2014/main" id="{CFB2760B-EEA8-444E-8532-387F8F90C20E}"/>
              </a:ext>
            </a:extLst>
          </p:cNvPr>
          <p:cNvSpPr/>
          <p:nvPr/>
        </p:nvSpPr>
        <p:spPr>
          <a:xfrm>
            <a:off x="2596034" y="2033714"/>
            <a:ext cx="4245632" cy="775506"/>
          </a:xfrm>
          <a:prstGeom prst="wedgeRoundRectCallout">
            <a:avLst>
              <a:gd name="adj1" fmla="val -40993"/>
              <a:gd name="adj2" fmla="val 101308"/>
              <a:gd name="adj3" fmla="val 1666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spcAft>
                <a:spcPts val="600"/>
              </a:spcAft>
            </a:pPr>
            <a:r>
              <a:rPr lang="en-GB" sz="1800" b="1" kern="1200">
                <a:solidFill>
                  <a:schemeClr val="tx1"/>
                </a:solidFill>
                <a:latin typeface="Calibri Light" panose="020F0302020204030204" pitchFamily="34" charset="0"/>
                <a:ea typeface="+mn-ea"/>
                <a:cs typeface="Calibri Light" panose="020F0302020204030204" pitchFamily="34" charset="0"/>
              </a:rPr>
              <a:t>Teaching skills for future academic and non-academic careers</a:t>
            </a:r>
            <a:endParaRPr lang="en-GB" sz="2000" b="1">
              <a:solidFill>
                <a:schemeClr val="tx1"/>
              </a:solidFill>
              <a:latin typeface="Calibri Light" panose="020F0302020204030204" pitchFamily="34" charset="0"/>
              <a:cs typeface="Calibri Light" panose="020F0302020204030204" pitchFamily="34" charset="0"/>
            </a:endParaRPr>
          </a:p>
        </p:txBody>
      </p:sp>
      <p:sp>
        <p:nvSpPr>
          <p:cNvPr id="14" name="Speech Bubble: Rectangle with Corners Rounded 5">
            <a:extLst>
              <a:ext uri="{FF2B5EF4-FFF2-40B4-BE49-F238E27FC236}">
                <a16:creationId xmlns:a16="http://schemas.microsoft.com/office/drawing/2014/main" id="{8239343D-031C-5640-9051-675B43B52883}"/>
              </a:ext>
            </a:extLst>
          </p:cNvPr>
          <p:cNvSpPr/>
          <p:nvPr/>
        </p:nvSpPr>
        <p:spPr>
          <a:xfrm>
            <a:off x="2302828" y="3420912"/>
            <a:ext cx="2528781" cy="1408995"/>
          </a:xfrm>
          <a:prstGeom prst="wedgeRoundRectCallout">
            <a:avLst>
              <a:gd name="adj1" fmla="val -39100"/>
              <a:gd name="adj2" fmla="val 71410"/>
              <a:gd name="adj3" fmla="val 1666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spcAft>
                <a:spcPts val="600"/>
              </a:spcAft>
            </a:pPr>
            <a:r>
              <a:rPr lang="en-GB" sz="1800" b="1" kern="1200">
                <a:solidFill>
                  <a:schemeClr val="tx1"/>
                </a:solidFill>
                <a:latin typeface="Calibri Light" panose="020F0302020204030204" pitchFamily="34" charset="0"/>
                <a:ea typeface="+mn-ea"/>
                <a:cs typeface="Calibri Light" panose="020F0302020204030204" pitchFamily="34" charset="0"/>
              </a:rPr>
              <a:t>A good way of getting to know other PhD students that you teach alongside</a:t>
            </a:r>
            <a:endParaRPr lang="en-GB" sz="2000" b="1">
              <a:solidFill>
                <a:schemeClr val="tx1"/>
              </a:solidFill>
              <a:latin typeface="Calibri Light" panose="020F0302020204030204" pitchFamily="34" charset="0"/>
              <a:cs typeface="Calibri Light" panose="020F0302020204030204" pitchFamily="34" charset="0"/>
            </a:endParaRPr>
          </a:p>
        </p:txBody>
      </p:sp>
      <p:sp>
        <p:nvSpPr>
          <p:cNvPr id="15" name="Speech Bubble: Rectangle with Corners Rounded 5">
            <a:extLst>
              <a:ext uri="{FF2B5EF4-FFF2-40B4-BE49-F238E27FC236}">
                <a16:creationId xmlns:a16="http://schemas.microsoft.com/office/drawing/2014/main" id="{ADEEE5AA-A1EB-4848-9B37-246776B7FDE7}"/>
              </a:ext>
            </a:extLst>
          </p:cNvPr>
          <p:cNvSpPr/>
          <p:nvPr/>
        </p:nvSpPr>
        <p:spPr>
          <a:xfrm>
            <a:off x="5158717" y="5045795"/>
            <a:ext cx="2190008" cy="767956"/>
          </a:xfrm>
          <a:prstGeom prst="wedgeRoundRectCallout">
            <a:avLst>
              <a:gd name="adj1" fmla="val -40993"/>
              <a:gd name="adj2" fmla="val 101308"/>
              <a:gd name="adj3" fmla="val 1666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spcAft>
                <a:spcPts val="600"/>
              </a:spcAft>
            </a:pPr>
            <a:r>
              <a:rPr lang="en-GB" sz="1800" b="1" kern="1200">
                <a:solidFill>
                  <a:schemeClr val="tx1"/>
                </a:solidFill>
                <a:latin typeface="Calibri Light" panose="020F0302020204030204" pitchFamily="34" charset="0"/>
                <a:ea typeface="+mn-ea"/>
                <a:cs typeface="Calibri Light" panose="020F0302020204030204" pitchFamily="34" charset="0"/>
              </a:rPr>
              <a:t>A break from the PhD</a:t>
            </a:r>
            <a:endParaRPr lang="en-GB" sz="2000" b="1">
              <a:solidFill>
                <a:schemeClr val="tx1"/>
              </a:solidFill>
              <a:latin typeface="Calibri Light" panose="020F0302020204030204" pitchFamily="34" charset="0"/>
              <a:cs typeface="Calibri Light" panose="020F0302020204030204" pitchFamily="34" charset="0"/>
            </a:endParaRPr>
          </a:p>
        </p:txBody>
      </p:sp>
      <p:sp>
        <p:nvSpPr>
          <p:cNvPr id="16" name="Speech Bubble: Rectangle with Corners Rounded 5">
            <a:extLst>
              <a:ext uri="{FF2B5EF4-FFF2-40B4-BE49-F238E27FC236}">
                <a16:creationId xmlns:a16="http://schemas.microsoft.com/office/drawing/2014/main" id="{6733DAF7-DF38-B94D-8126-352C0E026179}"/>
              </a:ext>
            </a:extLst>
          </p:cNvPr>
          <p:cNvSpPr/>
          <p:nvPr/>
        </p:nvSpPr>
        <p:spPr>
          <a:xfrm>
            <a:off x="2644093" y="5467681"/>
            <a:ext cx="2175436" cy="778086"/>
          </a:xfrm>
          <a:prstGeom prst="wedgeRoundRectCallout">
            <a:avLst>
              <a:gd name="adj1" fmla="val -40993"/>
              <a:gd name="adj2" fmla="val 101308"/>
              <a:gd name="adj3" fmla="val 1666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spcAft>
                <a:spcPts val="600"/>
              </a:spcAft>
            </a:pPr>
            <a:r>
              <a:rPr lang="en-GB" sz="1800" b="1" kern="1200">
                <a:solidFill>
                  <a:schemeClr val="tx1"/>
                </a:solidFill>
                <a:latin typeface="Calibri Light" panose="020F0302020204030204" pitchFamily="34" charset="0"/>
                <a:ea typeface="+mn-ea"/>
                <a:cs typeface="Calibri Light" panose="020F0302020204030204" pitchFamily="34" charset="0"/>
              </a:rPr>
              <a:t>Extra cash!</a:t>
            </a:r>
            <a:endParaRPr lang="en-GB" sz="2000" b="1">
              <a:solidFill>
                <a:schemeClr val="tx1"/>
              </a:solidFill>
              <a:latin typeface="Calibri Light" panose="020F0302020204030204" pitchFamily="34" charset="0"/>
              <a:cs typeface="Calibri Light" panose="020F0302020204030204" pitchFamily="34" charset="0"/>
            </a:endParaRPr>
          </a:p>
        </p:txBody>
      </p:sp>
      <p:sp>
        <p:nvSpPr>
          <p:cNvPr id="17" name="Speech Bubble: Rectangle with Corners Rounded 5">
            <a:extLst>
              <a:ext uri="{FF2B5EF4-FFF2-40B4-BE49-F238E27FC236}">
                <a16:creationId xmlns:a16="http://schemas.microsoft.com/office/drawing/2014/main" id="{4ED7D988-06CE-5941-864A-BE8A39CC4883}"/>
              </a:ext>
            </a:extLst>
          </p:cNvPr>
          <p:cNvSpPr/>
          <p:nvPr/>
        </p:nvSpPr>
        <p:spPr>
          <a:xfrm>
            <a:off x="7717013" y="5532522"/>
            <a:ext cx="2172158" cy="885931"/>
          </a:xfrm>
          <a:prstGeom prst="wedgeRoundRectCallout">
            <a:avLst>
              <a:gd name="adj1" fmla="val -45267"/>
              <a:gd name="adj2" fmla="val 74155"/>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spcAft>
                <a:spcPts val="600"/>
              </a:spcAft>
            </a:pPr>
            <a:r>
              <a:rPr lang="en-GB" sz="1800" b="1" kern="1200">
                <a:solidFill>
                  <a:schemeClr val="tx1"/>
                </a:solidFill>
                <a:latin typeface="Calibri Light" panose="020F0302020204030204" pitchFamily="34" charset="0"/>
                <a:ea typeface="+mn-ea"/>
                <a:cs typeface="Calibri Light" panose="020F0302020204030204" pitchFamily="34" charset="0"/>
              </a:rPr>
              <a:t>Learning about the subject </a:t>
            </a:r>
            <a:endParaRPr lang="en-GB" sz="2000" b="1">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7926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Manchester ranked 24th best uni in UK by the students">
            <a:extLst>
              <a:ext uri="{FF2B5EF4-FFF2-40B4-BE49-F238E27FC236}">
                <a16:creationId xmlns:a16="http://schemas.microsoft.com/office/drawing/2014/main" id="{8480D9F3-F82D-BEBF-3B8F-3E7BF0268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936" r="-2" b="22347"/>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A person and person sitting at a table with papers&#10;&#10;Description automatically generated">
            <a:extLst>
              <a:ext uri="{FF2B5EF4-FFF2-40B4-BE49-F238E27FC236}">
                <a16:creationId xmlns:a16="http://schemas.microsoft.com/office/drawing/2014/main" id="{6AA7B5DB-3042-375E-1C57-3E2C2614E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22616"/>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5" name="Freeform: Shape 103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7" name="Freeform: Shape 103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0EE82BC4-7B89-E741-9870-A9C94621FCF6}"/>
              </a:ext>
            </a:extLst>
          </p:cNvPr>
          <p:cNvSpPr>
            <a:spLocks noGrp="1"/>
          </p:cNvSpPr>
          <p:nvPr>
            <p:ph type="title"/>
          </p:nvPr>
        </p:nvSpPr>
        <p:spPr>
          <a:xfrm>
            <a:off x="448056" y="859536"/>
            <a:ext cx="4832802" cy="1243584"/>
          </a:xfrm>
        </p:spPr>
        <p:txBody>
          <a:bodyPr>
            <a:normAutofit/>
          </a:bodyPr>
          <a:lstStyle/>
          <a:p>
            <a:r>
              <a:rPr lang="en-US" sz="3400"/>
              <a:t>What does a TA do?</a:t>
            </a:r>
          </a:p>
        </p:txBody>
      </p:sp>
      <p:sp>
        <p:nvSpPr>
          <p:cNvPr id="1039" name="Rectangle 103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041" name="Rectangle 104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3" name="Rectangle 104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9C3F3EF2-5D80-424F-91C8-A3B301ABE9D4}"/>
              </a:ext>
            </a:extLst>
          </p:cNvPr>
          <p:cNvSpPr>
            <a:spLocks noGrp="1"/>
          </p:cNvSpPr>
          <p:nvPr>
            <p:ph idx="1"/>
          </p:nvPr>
        </p:nvSpPr>
        <p:spPr>
          <a:xfrm>
            <a:off x="448056" y="2512611"/>
            <a:ext cx="4832803" cy="3664351"/>
          </a:xfrm>
        </p:spPr>
        <p:txBody>
          <a:bodyPr>
            <a:normAutofit/>
          </a:bodyPr>
          <a:lstStyle/>
          <a:p>
            <a:pPr marL="0" indent="0">
              <a:buNone/>
            </a:pPr>
            <a:r>
              <a:rPr lang="en-US" sz="1700" b="1"/>
              <a:t>“A Teaching Assistant (TA) is a person employed on an hourly basis to provide teaching and learning support to academic staff. TAs will include PGRs at Manchester, those at other institutions, and others employed to teach on an hourly basis” (Humanities TA Policy, 2021)</a:t>
            </a:r>
          </a:p>
          <a:p>
            <a:pPr marL="0" indent="0">
              <a:buNone/>
            </a:pPr>
            <a:endParaRPr lang="en-US" sz="1700" b="1"/>
          </a:p>
          <a:p>
            <a:pPr marL="0" indent="0">
              <a:buNone/>
            </a:pPr>
            <a:r>
              <a:rPr lang="en-US" sz="1700"/>
              <a:t>Different types of teaching are available in each Department, but it might include marking, seminars, tutorials, field courses, computer cluster support, lab work, amongst other things…</a:t>
            </a:r>
          </a:p>
        </p:txBody>
      </p:sp>
    </p:spTree>
    <p:extLst>
      <p:ext uri="{BB962C8B-B14F-4D97-AF65-F5344CB8AC3E}">
        <p14:creationId xmlns:p14="http://schemas.microsoft.com/office/powerpoint/2010/main" val="4191423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E82BC4-7B89-E741-9870-A9C94621FCF6}"/>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Limits</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3F3EF2-5D80-424F-91C8-A3B301ABE9D4}"/>
              </a:ext>
            </a:extLst>
          </p:cNvPr>
          <p:cNvSpPr>
            <a:spLocks noGrp="1"/>
          </p:cNvSpPr>
          <p:nvPr>
            <p:ph idx="1"/>
          </p:nvPr>
        </p:nvSpPr>
        <p:spPr>
          <a:xfrm>
            <a:off x="514418" y="2378594"/>
            <a:ext cx="9911844" cy="3959619"/>
          </a:xfrm>
        </p:spPr>
        <p:txBody>
          <a:bodyPr>
            <a:normAutofit/>
          </a:bodyPr>
          <a:lstStyle/>
          <a:p>
            <a:r>
              <a:rPr lang="en-US" sz="2400" dirty="0"/>
              <a:t>For full time PGRs, you are limited to 180 hours work per year (special cases can be made after an </a:t>
            </a:r>
            <a:r>
              <a:rPr lang="en-US" sz="2400" dirty="0" err="1"/>
              <a:t>Aii</a:t>
            </a:r>
            <a:r>
              <a:rPr lang="en-US" sz="2400" dirty="0"/>
              <a:t> viva result), and 90 hours per semester (unless supervisors agree to more). There is no limit for part time PGRs.</a:t>
            </a:r>
          </a:p>
          <a:p>
            <a:r>
              <a:rPr lang="en-GB" sz="2400" dirty="0"/>
              <a:t>It is common for international TAs to be on </a:t>
            </a:r>
            <a:r>
              <a:rPr lang="en-GB" sz="2400" dirty="0">
                <a:hlinkClick r:id="rId2">
                  <a:extLst>
                    <a:ext uri="{A12FA001-AC4F-418D-AE19-62706E023703}">
                      <ahyp:hlinkClr xmlns:ahyp="http://schemas.microsoft.com/office/drawing/2018/hyperlinkcolor" val="tx"/>
                    </a:ext>
                  </a:extLst>
                </a:hlinkClick>
              </a:rPr>
              <a:t>Tier 4 (student) visas</a:t>
            </a:r>
            <a:r>
              <a:rPr lang="en-GB" sz="2400" dirty="0"/>
              <a:t>.  These place further restrictions on the number of hours that can be worked each week.</a:t>
            </a:r>
          </a:p>
          <a:p>
            <a:r>
              <a:rPr lang="en-GB" sz="2400" dirty="0"/>
              <a:t>Supervisors must agree to you being admitting to the TA pool and the maximum amount of hours you are applying for.</a:t>
            </a:r>
            <a:endParaRPr lang="en-US" sz="2400" dirty="0"/>
          </a:p>
        </p:txBody>
      </p:sp>
    </p:spTree>
    <p:extLst>
      <p:ext uri="{BB962C8B-B14F-4D97-AF65-F5344CB8AC3E}">
        <p14:creationId xmlns:p14="http://schemas.microsoft.com/office/powerpoint/2010/main" val="3760980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E82BC4-7B89-E741-9870-A9C94621FCF6}"/>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SEED TA Governance: Who is involved?</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3F3EF2-5D80-424F-91C8-A3B301ABE9D4}"/>
              </a:ext>
            </a:extLst>
          </p:cNvPr>
          <p:cNvSpPr>
            <a:spLocks noGrp="1"/>
          </p:cNvSpPr>
          <p:nvPr>
            <p:ph idx="1"/>
          </p:nvPr>
        </p:nvSpPr>
        <p:spPr>
          <a:xfrm>
            <a:off x="514418" y="2378594"/>
            <a:ext cx="3931458" cy="3959619"/>
          </a:xfrm>
        </p:spPr>
        <p:txBody>
          <a:bodyPr>
            <a:normAutofit fontScale="92500"/>
          </a:bodyPr>
          <a:lstStyle/>
          <a:p>
            <a:pPr marL="0" indent="0">
              <a:buNone/>
            </a:pPr>
            <a:r>
              <a:rPr lang="en-US" sz="2400" b="1" dirty="0"/>
              <a:t>Academic Staff</a:t>
            </a:r>
          </a:p>
          <a:p>
            <a:pPr marL="0" indent="0">
              <a:buNone/>
            </a:pPr>
            <a:r>
              <a:rPr lang="en-US" sz="2400" dirty="0"/>
              <a:t>Head of School (Khalid </a:t>
            </a:r>
            <a:r>
              <a:rPr lang="en-US" sz="2400" dirty="0" err="1"/>
              <a:t>Nadvi</a:t>
            </a:r>
            <a:r>
              <a:rPr lang="en-US" sz="2400" dirty="0"/>
              <a:t>)</a:t>
            </a:r>
          </a:p>
          <a:p>
            <a:pPr marL="0" indent="0">
              <a:buNone/>
            </a:pPr>
            <a:r>
              <a:rPr lang="en-US" sz="2400" dirty="0"/>
              <a:t>SEED Director of Teaching and Learning (Rory Stanton)</a:t>
            </a:r>
          </a:p>
          <a:p>
            <a:pPr marL="0" indent="0">
              <a:buNone/>
            </a:pPr>
            <a:r>
              <a:rPr lang="en-US" sz="2400" dirty="0"/>
              <a:t>SEED Associate Director for Teaching Assistants (Joe Blakey)</a:t>
            </a:r>
          </a:p>
          <a:p>
            <a:pPr marL="0" indent="0">
              <a:buNone/>
            </a:pPr>
            <a:r>
              <a:rPr lang="en-US" sz="2400" dirty="0"/>
              <a:t>Departmental TA Coordinators and Heads of Departments</a:t>
            </a:r>
          </a:p>
          <a:p>
            <a:pPr marL="0" indent="0">
              <a:buNone/>
            </a:pPr>
            <a:r>
              <a:rPr lang="en-US" sz="2400" dirty="0"/>
              <a:t>Course Unit Leads</a:t>
            </a:r>
          </a:p>
          <a:p>
            <a:pPr marL="0" indent="0">
              <a:buNone/>
            </a:pPr>
            <a:r>
              <a:rPr lang="en-US" sz="2400" dirty="0"/>
              <a:t>Teaching Assistants</a:t>
            </a:r>
          </a:p>
        </p:txBody>
      </p:sp>
      <p:sp>
        <p:nvSpPr>
          <p:cNvPr id="7" name="Content Placeholder 2">
            <a:extLst>
              <a:ext uri="{FF2B5EF4-FFF2-40B4-BE49-F238E27FC236}">
                <a16:creationId xmlns:a16="http://schemas.microsoft.com/office/drawing/2014/main" id="{A1B7B05B-8CFE-C44F-80FB-F0C0A24CB7B3}"/>
              </a:ext>
            </a:extLst>
          </p:cNvPr>
          <p:cNvSpPr txBox="1">
            <a:spLocks/>
          </p:cNvSpPr>
          <p:nvPr/>
        </p:nvSpPr>
        <p:spPr>
          <a:xfrm>
            <a:off x="4807892" y="2378594"/>
            <a:ext cx="6112355" cy="3959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Professional Support Staff</a:t>
            </a:r>
          </a:p>
          <a:p>
            <a:pPr marL="0" indent="0">
              <a:buFont typeface="Arial" panose="020B0604020202020204" pitchFamily="34" charset="0"/>
              <a:buNone/>
            </a:pPr>
            <a:r>
              <a:rPr lang="en-US" sz="2400" dirty="0"/>
              <a:t>SEED School Office (</a:t>
            </a:r>
            <a:r>
              <a:rPr lang="en-US" sz="2400" dirty="0">
                <a:hlinkClick r:id="rId2"/>
              </a:rPr>
              <a:t>SEEDteachingassistants@manchester.ac.uk</a:t>
            </a:r>
            <a:r>
              <a:rPr lang="en-US" sz="2400" dirty="0"/>
              <a:t>)</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b="1" dirty="0"/>
              <a:t>Representation</a:t>
            </a:r>
          </a:p>
          <a:p>
            <a:pPr marL="0" indent="0">
              <a:buFont typeface="Arial" panose="020B0604020202020204" pitchFamily="34" charset="0"/>
              <a:buNone/>
            </a:pPr>
            <a:r>
              <a:rPr lang="en-US" sz="2400" dirty="0"/>
              <a:t>Departmental TA Representatives</a:t>
            </a:r>
          </a:p>
          <a:p>
            <a:pPr marL="0" indent="0">
              <a:buFont typeface="Arial" panose="020B0604020202020204" pitchFamily="34" charset="0"/>
              <a:buNone/>
            </a:pPr>
            <a:r>
              <a:rPr lang="en-US" sz="2400" dirty="0"/>
              <a:t>UCU (optional)</a:t>
            </a:r>
          </a:p>
        </p:txBody>
      </p:sp>
    </p:spTree>
    <p:extLst>
      <p:ext uri="{BB962C8B-B14F-4D97-AF65-F5344CB8AC3E}">
        <p14:creationId xmlns:p14="http://schemas.microsoft.com/office/powerpoint/2010/main" val="3030889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E82BC4-7B89-E741-9870-A9C94621FCF6}"/>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Departmental TA Coordinators</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3F3EF2-5D80-424F-91C8-A3B301ABE9D4}"/>
              </a:ext>
            </a:extLst>
          </p:cNvPr>
          <p:cNvSpPr>
            <a:spLocks noGrp="1"/>
          </p:cNvSpPr>
          <p:nvPr>
            <p:ph idx="1"/>
          </p:nvPr>
        </p:nvSpPr>
        <p:spPr>
          <a:xfrm>
            <a:off x="514417" y="2378594"/>
            <a:ext cx="10311237" cy="3959619"/>
          </a:xfrm>
        </p:spPr>
        <p:txBody>
          <a:bodyPr>
            <a:normAutofit/>
          </a:bodyPr>
          <a:lstStyle/>
          <a:p>
            <a:pPr marL="0" indent="0" algn="just" rtl="0" fontAlgn="base">
              <a:buNone/>
            </a:pPr>
            <a:r>
              <a:rPr lang="en-US" sz="2400" b="0" i="0" u="none" strike="noStrike" dirty="0">
                <a:solidFill>
                  <a:srgbClr val="000000"/>
                </a:solidFill>
                <a:effectLst/>
                <a:latin typeface="Calibri" panose="020F0502020204030204" pitchFamily="34" charset="0"/>
              </a:rPr>
              <a:t>Architecture – Kim Foerster</a:t>
            </a:r>
            <a:endParaRPr lang="en-US" sz="2000" b="0" i="0" dirty="0">
              <a:solidFill>
                <a:srgbClr val="000000"/>
              </a:solidFill>
              <a:effectLst/>
              <a:latin typeface="Segoe UI" panose="020B0502040204020203" pitchFamily="34" charset="0"/>
            </a:endParaRPr>
          </a:p>
          <a:p>
            <a:pPr marL="0" indent="0" algn="just" rtl="0" fontAlgn="base">
              <a:buNone/>
            </a:pPr>
            <a:r>
              <a:rPr lang="en-US" sz="2400" b="0" i="0" u="none" strike="noStrike" dirty="0">
                <a:solidFill>
                  <a:srgbClr val="000000"/>
                </a:solidFill>
                <a:effectLst/>
                <a:latin typeface="Calibri" panose="020F0502020204030204" pitchFamily="34" charset="0"/>
              </a:rPr>
              <a:t>Geography – Ross Jones</a:t>
            </a:r>
            <a:r>
              <a:rPr lang="en-US" sz="2400" b="0" i="0" dirty="0">
                <a:solidFill>
                  <a:srgbClr val="000000"/>
                </a:solidFill>
                <a:effectLst/>
                <a:latin typeface="Calibri" panose="020F0502020204030204" pitchFamily="34" charset="0"/>
              </a:rPr>
              <a:t> </a:t>
            </a:r>
            <a:endParaRPr lang="en-US" sz="2000" b="0" i="0" dirty="0">
              <a:solidFill>
                <a:srgbClr val="000000"/>
              </a:solidFill>
              <a:effectLst/>
              <a:latin typeface="Segoe UI" panose="020B0502040204020203" pitchFamily="34" charset="0"/>
            </a:endParaRPr>
          </a:p>
          <a:p>
            <a:pPr marL="0" indent="0" algn="just" rtl="0" fontAlgn="base">
              <a:buNone/>
            </a:pPr>
            <a:r>
              <a:rPr lang="en-US" sz="2400" b="0" i="0" u="none" strike="noStrike" dirty="0">
                <a:solidFill>
                  <a:srgbClr val="000000"/>
                </a:solidFill>
                <a:effectLst/>
                <a:latin typeface="Calibri" panose="020F0502020204030204" pitchFamily="34" charset="0"/>
              </a:rPr>
              <a:t>Global Development Institute - Lawrence Ado-</a:t>
            </a:r>
            <a:r>
              <a:rPr lang="en-US" sz="2400" b="0" i="0" u="none" strike="noStrike" dirty="0" err="1">
                <a:solidFill>
                  <a:srgbClr val="000000"/>
                </a:solidFill>
                <a:effectLst/>
                <a:latin typeface="Calibri" panose="020F0502020204030204" pitchFamily="34" charset="0"/>
              </a:rPr>
              <a:t>Kofie</a:t>
            </a:r>
            <a:r>
              <a:rPr lang="en-US" sz="2400" b="0" i="0" u="none" strike="noStrike" dirty="0">
                <a:solidFill>
                  <a:srgbClr val="000000"/>
                </a:solidFill>
                <a:effectLst/>
                <a:latin typeface="Calibri" panose="020F0502020204030204" pitchFamily="34" charset="0"/>
              </a:rPr>
              <a:t> </a:t>
            </a:r>
          </a:p>
          <a:p>
            <a:pPr marL="0" indent="0" algn="just" rtl="0" fontAlgn="base">
              <a:buNone/>
            </a:pPr>
            <a:r>
              <a:rPr lang="en-US" sz="2400" b="0" i="0" u="none" strike="noStrike" dirty="0">
                <a:solidFill>
                  <a:srgbClr val="000000"/>
                </a:solidFill>
                <a:effectLst/>
                <a:latin typeface="Calibri" panose="020F0502020204030204" pitchFamily="34" charset="0"/>
              </a:rPr>
              <a:t>Manchester Institute of Education (Allocations) - Martyn Edwards</a:t>
            </a:r>
            <a:r>
              <a:rPr lang="en-US" sz="2400" b="0" i="0" dirty="0">
                <a:solidFill>
                  <a:srgbClr val="000000"/>
                </a:solidFill>
                <a:effectLst/>
                <a:latin typeface="Calibri" panose="020F0502020204030204" pitchFamily="34" charset="0"/>
              </a:rPr>
              <a:t> </a:t>
            </a:r>
            <a:endParaRPr lang="en-US" sz="2000" b="0" i="0" dirty="0">
              <a:solidFill>
                <a:srgbClr val="000000"/>
              </a:solidFill>
              <a:effectLst/>
              <a:latin typeface="Segoe UI" panose="020B0502040204020203" pitchFamily="34" charset="0"/>
            </a:endParaRPr>
          </a:p>
          <a:p>
            <a:pPr marL="0" indent="0" algn="just" rtl="0" fontAlgn="base">
              <a:buNone/>
            </a:pPr>
            <a:r>
              <a:rPr lang="en-US" sz="2400" b="0" i="0" u="none" strike="noStrike" dirty="0">
                <a:solidFill>
                  <a:srgbClr val="000000"/>
                </a:solidFill>
                <a:effectLst/>
                <a:latin typeface="Calibri" panose="020F0502020204030204" pitchFamily="34" charset="0"/>
              </a:rPr>
              <a:t>Manchester Institute of Education (Training / Contracts) – Skye Zhao</a:t>
            </a:r>
            <a:endParaRPr lang="en-US" sz="2000" b="0" i="0" dirty="0">
              <a:solidFill>
                <a:srgbClr val="000000"/>
              </a:solidFill>
              <a:effectLst/>
              <a:latin typeface="Segoe UI" panose="020B0502040204020203" pitchFamily="34" charset="0"/>
            </a:endParaRPr>
          </a:p>
          <a:p>
            <a:pPr marL="0" indent="0" algn="just" rtl="0" fontAlgn="base">
              <a:buNone/>
            </a:pPr>
            <a:r>
              <a:rPr lang="en-US" sz="2400" b="0" i="0" u="none" strike="noStrike" dirty="0">
                <a:solidFill>
                  <a:srgbClr val="000000"/>
                </a:solidFill>
                <a:effectLst/>
                <a:latin typeface="Calibri" panose="020F0502020204030204" pitchFamily="34" charset="0"/>
              </a:rPr>
              <a:t>Planning and Environmental Management – Felix Agyemang</a:t>
            </a:r>
            <a:endParaRPr lang="en-US" sz="20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435570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E82BC4-7B89-E741-9870-A9C94621FCF6}"/>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How do allocations work?</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E42FBAE3-8E0C-BE40-B109-B23627E8E50F}"/>
              </a:ext>
            </a:extLst>
          </p:cNvPr>
          <p:cNvGraphicFramePr>
            <a:graphicFrameLocks noGrp="1"/>
          </p:cNvGraphicFramePr>
          <p:nvPr>
            <p:ph idx="1"/>
            <p:extLst>
              <p:ext uri="{D42A27DB-BD31-4B8C-83A1-F6EECF244321}">
                <p14:modId xmlns:p14="http://schemas.microsoft.com/office/powerpoint/2010/main" val="3701138162"/>
              </p:ext>
            </p:extLst>
          </p:nvPr>
        </p:nvGraphicFramePr>
        <p:xfrm>
          <a:off x="514417" y="2378594"/>
          <a:ext cx="10311237" cy="3959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8835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Dark blue swimming pool">
            <a:extLst>
              <a:ext uri="{FF2B5EF4-FFF2-40B4-BE49-F238E27FC236}">
                <a16:creationId xmlns:a16="http://schemas.microsoft.com/office/drawing/2014/main" id="{69AD0A1F-188A-18D0-5660-1CD55AB23B43}"/>
              </a:ext>
            </a:extLst>
          </p:cNvPr>
          <p:cNvPicPr>
            <a:picLocks noChangeAspect="1"/>
          </p:cNvPicPr>
          <p:nvPr/>
        </p:nvPicPr>
        <p:blipFill rotWithShape="1">
          <a:blip r:embed="rId2">
            <a:alphaModFix amt="20000"/>
          </a:blip>
          <a:srcRect t="15730"/>
          <a:stretch/>
        </p:blipFill>
        <p:spPr>
          <a:xfrm>
            <a:off x="-3047" y="10"/>
            <a:ext cx="12191999" cy="6857990"/>
          </a:xfrm>
          <a:prstGeom prst="rect">
            <a:avLst/>
          </a:prstGeom>
        </p:spPr>
      </p:pic>
      <p:sp>
        <p:nvSpPr>
          <p:cNvPr id="20" name="Rectangle 1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E82BC4-7B89-E741-9870-A9C94621FCF6}"/>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How do I get added to the TA pool?</a:t>
            </a:r>
          </a:p>
        </p:txBody>
      </p:sp>
      <p:sp>
        <p:nvSpPr>
          <p:cNvPr id="3" name="Content Placeholder 2">
            <a:extLst>
              <a:ext uri="{FF2B5EF4-FFF2-40B4-BE49-F238E27FC236}">
                <a16:creationId xmlns:a16="http://schemas.microsoft.com/office/drawing/2014/main" id="{9C3F3EF2-5D80-424F-91C8-A3B301ABE9D4}"/>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fontAlgn="base">
              <a:buNone/>
            </a:pPr>
            <a:r>
              <a:rPr lang="en-US" sz="2400" b="0" i="0" dirty="0">
                <a:solidFill>
                  <a:srgbClr val="FFFFFF"/>
                </a:solidFill>
                <a:effectLst/>
              </a:rPr>
              <a:t>To be added to the TA pool, you must first complete all elements of </a:t>
            </a:r>
            <a:r>
              <a:rPr lang="en-US" sz="2400" b="1" i="0" dirty="0">
                <a:solidFill>
                  <a:srgbClr val="FFFFFF"/>
                </a:solidFill>
                <a:effectLst/>
              </a:rPr>
              <a:t>TA training. You will receive an email inviting you to register for training and the pool in the next few days / weeks.</a:t>
            </a:r>
          </a:p>
        </p:txBody>
      </p:sp>
    </p:spTree>
    <p:extLst>
      <p:ext uri="{BB962C8B-B14F-4D97-AF65-F5344CB8AC3E}">
        <p14:creationId xmlns:p14="http://schemas.microsoft.com/office/powerpoint/2010/main" val="628870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Calendar on table">
            <a:extLst>
              <a:ext uri="{FF2B5EF4-FFF2-40B4-BE49-F238E27FC236}">
                <a16:creationId xmlns:a16="http://schemas.microsoft.com/office/drawing/2014/main" id="{BF6ECA6B-744F-B39D-E5CC-750B23EB1B81}"/>
              </a:ext>
            </a:extLst>
          </p:cNvPr>
          <p:cNvPicPr>
            <a:picLocks noChangeAspect="1"/>
          </p:cNvPicPr>
          <p:nvPr/>
        </p:nvPicPr>
        <p:blipFill rotWithShape="1">
          <a:blip r:embed="rId2">
            <a:alphaModFix amt="60000"/>
          </a:blip>
          <a:srcRect b="15730"/>
          <a:stretch/>
        </p:blipFill>
        <p:spPr>
          <a:xfrm>
            <a:off x="-3049" y="-2"/>
            <a:ext cx="12192001" cy="6857990"/>
          </a:xfrm>
          <a:prstGeom prst="rect">
            <a:avLst/>
          </a:prstGeom>
        </p:spPr>
      </p:pic>
      <p:sp>
        <p:nvSpPr>
          <p:cNvPr id="2" name="Title 1">
            <a:extLst>
              <a:ext uri="{FF2B5EF4-FFF2-40B4-BE49-F238E27FC236}">
                <a16:creationId xmlns:a16="http://schemas.microsoft.com/office/drawing/2014/main" id="{C8E86AA7-7DC1-9441-AD35-35921008EE5D}"/>
              </a:ext>
            </a:extLst>
          </p:cNvPr>
          <p:cNvSpPr>
            <a:spLocks noGrp="1"/>
          </p:cNvSpPr>
          <p:nvPr>
            <p:ph type="title"/>
          </p:nvPr>
        </p:nvSpPr>
        <p:spPr>
          <a:xfrm>
            <a:off x="545133" y="661838"/>
            <a:ext cx="9555308" cy="4072044"/>
          </a:xfrm>
        </p:spPr>
        <p:txBody>
          <a:bodyPr anchor="t">
            <a:normAutofit/>
          </a:bodyPr>
          <a:lstStyle/>
          <a:p>
            <a:r>
              <a:rPr lang="en-US">
                <a:solidFill>
                  <a:srgbClr val="FFFFFF"/>
                </a:solidFill>
              </a:rPr>
              <a:t>Draft SEED TA Training Schedule (SEED) (6 hours, paid)</a:t>
            </a:r>
            <a:endParaRPr lang="en-US" dirty="0">
              <a:solidFill>
                <a:srgbClr val="FFFFFF"/>
              </a:solidFill>
            </a:endParaRPr>
          </a:p>
        </p:txBody>
      </p:sp>
      <p:pic>
        <p:nvPicPr>
          <p:cNvPr id="4" name="Picture 3">
            <a:extLst>
              <a:ext uri="{FF2B5EF4-FFF2-40B4-BE49-F238E27FC236}">
                <a16:creationId xmlns:a16="http://schemas.microsoft.com/office/drawing/2014/main" id="{FAC93176-57F3-1F16-41EA-9088617148FD}"/>
              </a:ext>
            </a:extLst>
          </p:cNvPr>
          <p:cNvPicPr>
            <a:picLocks noChangeAspect="1"/>
          </p:cNvPicPr>
          <p:nvPr/>
        </p:nvPicPr>
        <p:blipFill>
          <a:blip r:embed="rId3"/>
          <a:srcRect t="6831" b="12348"/>
          <a:stretch>
            <a:fillRect/>
          </a:stretch>
        </p:blipFill>
        <p:spPr>
          <a:xfrm>
            <a:off x="2779289" y="2286683"/>
            <a:ext cx="5812773" cy="3755572"/>
          </a:xfrm>
          <a:prstGeom prst="rect">
            <a:avLst/>
          </a:prstGeom>
        </p:spPr>
      </p:pic>
      <p:sp>
        <p:nvSpPr>
          <p:cNvPr id="7" name="TextBox 6">
            <a:extLst>
              <a:ext uri="{FF2B5EF4-FFF2-40B4-BE49-F238E27FC236}">
                <a16:creationId xmlns:a16="http://schemas.microsoft.com/office/drawing/2014/main" id="{7C3206D1-0989-72F9-278F-EB540D334B90}"/>
              </a:ext>
            </a:extLst>
          </p:cNvPr>
          <p:cNvSpPr txBox="1"/>
          <p:nvPr/>
        </p:nvSpPr>
        <p:spPr>
          <a:xfrm>
            <a:off x="5685676" y="6253218"/>
            <a:ext cx="6264920"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1200" dirty="0"/>
              <a:t>In person, or online (live)</a:t>
            </a:r>
          </a:p>
          <a:p>
            <a:r>
              <a:rPr lang="en-GB" sz="1200" dirty="0"/>
              <a:t>If you cannot make the time, let us know in the registration form we can facilitate asynchronous…</a:t>
            </a:r>
          </a:p>
        </p:txBody>
      </p:sp>
    </p:spTree>
    <p:extLst>
      <p:ext uri="{BB962C8B-B14F-4D97-AF65-F5344CB8AC3E}">
        <p14:creationId xmlns:p14="http://schemas.microsoft.com/office/powerpoint/2010/main" val="31751879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6725</TotalTime>
  <Words>1225</Words>
  <Application>Microsoft Macintosh PowerPoint</Application>
  <PresentationFormat>Widescreen</PresentationFormat>
  <Paragraphs>93</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Segoe UI</vt:lpstr>
      <vt:lpstr>Times New Roman</vt:lpstr>
      <vt:lpstr>Office Theme</vt:lpstr>
      <vt:lpstr>Introduction to Becoming a Teaching Assistant in SEED</vt:lpstr>
      <vt:lpstr>Why might I want to become a TA?</vt:lpstr>
      <vt:lpstr>What does a TA do?</vt:lpstr>
      <vt:lpstr>Limits</vt:lpstr>
      <vt:lpstr>SEED TA Governance: Who is involved?</vt:lpstr>
      <vt:lpstr>Departmental TA Coordinators</vt:lpstr>
      <vt:lpstr>How do allocations work?</vt:lpstr>
      <vt:lpstr>How do I get added to the TA pool?</vt:lpstr>
      <vt:lpstr>Draft SEED TA Training Schedule (SEED) (6 hours, paid)</vt:lpstr>
      <vt:lpstr>Draft SEED TA Training Schedule (SEED) (6 hours, paid)</vt:lpstr>
      <vt:lpstr>Faculty Training (5 hours, paid)</vt:lpstr>
      <vt:lpstr>University Training</vt:lpstr>
      <vt:lpstr>Key Points</vt:lpstr>
      <vt:lpstr>Pay</vt:lpstr>
      <vt:lpstr>What to do next</vt:lpstr>
      <vt:lpstr>PowerPoint Presentation</vt:lpstr>
      <vt:lpstr>Key 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Becoming a Teaching Assistant in SEED</dc:title>
  <dc:creator>Joe Blakey</dc:creator>
  <cp:lastModifiedBy>Joe Blakey</cp:lastModifiedBy>
  <cp:revision>12</cp:revision>
  <dcterms:created xsi:type="dcterms:W3CDTF">2023-09-19T13:44:05Z</dcterms:created>
  <dcterms:modified xsi:type="dcterms:W3CDTF">2025-10-03T08:48:56Z</dcterms:modified>
</cp:coreProperties>
</file>