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handoutMasterIdLst>
    <p:handoutMasterId r:id="rId30"/>
  </p:handoutMasterIdLst>
  <p:sldIdLst>
    <p:sldId id="256" r:id="rId2"/>
    <p:sldId id="257" r:id="rId3"/>
    <p:sldId id="291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92" r:id="rId14"/>
    <p:sldId id="271" r:id="rId15"/>
    <p:sldId id="272" r:id="rId16"/>
    <p:sldId id="273" r:id="rId17"/>
    <p:sldId id="270" r:id="rId18"/>
    <p:sldId id="293" r:id="rId19"/>
    <p:sldId id="288" r:id="rId20"/>
    <p:sldId id="290" r:id="rId21"/>
    <p:sldId id="298" r:id="rId22"/>
    <p:sldId id="279" r:id="rId23"/>
    <p:sldId id="284" r:id="rId24"/>
    <p:sldId id="285" r:id="rId25"/>
    <p:sldId id="295" r:id="rId26"/>
    <p:sldId id="296" r:id="rId27"/>
    <p:sldId id="259" r:id="rId28"/>
    <p:sldId id="286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F53BB-7C44-4E9D-86E9-280B2D825AD1}" type="datetimeFigureOut">
              <a:rPr lang="en-GB" smtClean="0"/>
              <a:t>06/11/2015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0C7787-95D6-40B3-A6BD-95CE381D8F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5379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8436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599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058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7805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388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885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266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4354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5594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857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2100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B21992-25BC-4908-9082-BB422BB0C3DB}" type="datetimeFigureOut">
              <a:rPr lang="en-GB" smtClean="0"/>
              <a:t>06/11/2015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4D75D6-DDA8-4E4C-B5B0-EC59C94A6FBE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613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7774632" cy="5544616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en-GB" dirty="0"/>
              <a:t/>
            </a:r>
            <a:br>
              <a:rPr lang="en-GB" dirty="0"/>
            </a:br>
            <a:r>
              <a:rPr lang="en-GB" dirty="0"/>
              <a:t> 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>
                <a:solidFill>
                  <a:schemeClr val="bg1"/>
                </a:solidFill>
              </a:rPr>
              <a:t>Evaluating </a:t>
            </a:r>
            <a:r>
              <a:rPr lang="en-GB" b="1" dirty="0">
                <a:solidFill>
                  <a:schemeClr val="bg1"/>
                </a:solidFill>
              </a:rPr>
              <a:t>the usefulness of drama and role-play in the EFL </a:t>
            </a:r>
            <a:r>
              <a:rPr lang="en-GB" b="1" dirty="0" smtClean="0">
                <a:solidFill>
                  <a:schemeClr val="bg1"/>
                </a:solidFill>
              </a:rPr>
              <a:t>classroom</a:t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/>
            </a:r>
            <a:br>
              <a:rPr lang="en-GB" b="1" dirty="0" smtClean="0">
                <a:solidFill>
                  <a:schemeClr val="bg1"/>
                </a:solidFill>
              </a:rPr>
            </a:br>
            <a:r>
              <a:rPr lang="en-GB" dirty="0" smtClean="0"/>
              <a:t>“</a:t>
            </a:r>
            <a:r>
              <a:rPr lang="en-GB" dirty="0"/>
              <a:t>In Drama we live the language” (</a:t>
            </a:r>
            <a:r>
              <a:rPr lang="en-GB" dirty="0" err="1"/>
              <a:t>Wessles</a:t>
            </a:r>
            <a:r>
              <a:rPr lang="en-GB" dirty="0"/>
              <a:t>, 1991:230)</a:t>
            </a:r>
            <a:br>
              <a:rPr lang="en-GB" dirty="0"/>
            </a:br>
            <a:r>
              <a:rPr lang="en-GB" b="1" dirty="0">
                <a:solidFill>
                  <a:schemeClr val="bg1"/>
                </a:solidFill>
              </a:rPr>
              <a:t/>
            </a:r>
            <a:br>
              <a:rPr lang="en-GB" b="1" dirty="0">
                <a:solidFill>
                  <a:schemeClr val="bg1"/>
                </a:solidFill>
              </a:rPr>
            </a:br>
            <a:r>
              <a:rPr lang="en-GB" b="1" dirty="0" smtClean="0">
                <a:solidFill>
                  <a:schemeClr val="bg1"/>
                </a:solidFill>
              </a:rPr>
              <a:t>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869160"/>
            <a:ext cx="6400800" cy="769640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b="1" dirty="0"/>
          </a:p>
          <a:p>
            <a:endParaRPr lang="en-GB" dirty="0"/>
          </a:p>
        </p:txBody>
      </p:sp>
      <p:pic>
        <p:nvPicPr>
          <p:cNvPr id="5" name="Picture 4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04665"/>
            <a:ext cx="2160240" cy="12961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3273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Psychological </a:t>
            </a:r>
            <a:r>
              <a:rPr lang="en-GB" dirty="0" smtClean="0">
                <a:solidFill>
                  <a:schemeClr val="bg1"/>
                </a:solidFill>
              </a:rPr>
              <a:t>factors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Overcoming reluctance </a:t>
            </a:r>
            <a:r>
              <a:rPr lang="en-GB" sz="2800" b="1" dirty="0"/>
              <a:t>and a</a:t>
            </a:r>
            <a:r>
              <a:rPr lang="en-GB" sz="2800" b="1" dirty="0" smtClean="0"/>
              <a:t>nxiety</a:t>
            </a:r>
            <a:endParaRPr lang="en-GB" sz="2800" b="1" dirty="0"/>
          </a:p>
          <a:p>
            <a:pPr marL="0" indent="0">
              <a:buNone/>
            </a:pPr>
            <a:r>
              <a:rPr lang="en-GB" sz="2800" dirty="0"/>
              <a:t>Dodson (2002:132) suggests “easing” students into drama so that they are not put on the </a:t>
            </a:r>
            <a:r>
              <a:rPr lang="en-GB" sz="2800" dirty="0" smtClean="0"/>
              <a:t>spot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r>
              <a:rPr lang="en-GB" sz="2800" b="1" dirty="0" smtClean="0"/>
              <a:t>My suggestions: </a:t>
            </a:r>
          </a:p>
          <a:p>
            <a:r>
              <a:rPr lang="en-GB" sz="2800" dirty="0"/>
              <a:t>F</a:t>
            </a:r>
            <a:r>
              <a:rPr lang="en-GB" sz="2800" dirty="0" smtClean="0"/>
              <a:t>ocus on writing the script first</a:t>
            </a:r>
          </a:p>
          <a:p>
            <a:r>
              <a:rPr lang="en-GB" sz="2800" dirty="0" smtClean="0"/>
              <a:t>Do not tell students they are going to do some acting!</a:t>
            </a:r>
            <a:endParaRPr lang="en-GB" sz="2800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328" y="420981"/>
            <a:ext cx="1440160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28939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</a:t>
            </a:r>
            <a:r>
              <a:rPr lang="en-GB" dirty="0" smtClean="0">
                <a:solidFill>
                  <a:schemeClr val="bg1"/>
                </a:solidFill>
              </a:rPr>
              <a:t>sychological factors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/>
              <a:t>Reluctance and Anxiety</a:t>
            </a:r>
          </a:p>
          <a:p>
            <a:pPr marL="0" indent="0">
              <a:buNone/>
            </a:pPr>
            <a:r>
              <a:rPr lang="en-GB" sz="2800" dirty="0"/>
              <a:t>With regard to student anxiety, </a:t>
            </a:r>
            <a:r>
              <a:rPr lang="en-GB" sz="2800" dirty="0" smtClean="0"/>
              <a:t>most </a:t>
            </a:r>
            <a:r>
              <a:rPr lang="en-GB" sz="2800" dirty="0"/>
              <a:t>literature </a:t>
            </a:r>
            <a:r>
              <a:rPr lang="en-GB" sz="2800" dirty="0" smtClean="0"/>
              <a:t>says </a:t>
            </a:r>
            <a:r>
              <a:rPr lang="en-GB" sz="2800" dirty="0"/>
              <a:t>it can be decreased because the “fictional context of drama situations serves as a safety zone” </a:t>
            </a:r>
            <a:r>
              <a:rPr lang="en-GB" sz="2800" dirty="0" smtClean="0"/>
              <a:t>where </a:t>
            </a:r>
            <a:r>
              <a:rPr lang="en-GB" sz="2800" dirty="0"/>
              <a:t>learners are free to be someone else. (Even, 2008:163) </a:t>
            </a:r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5"/>
            <a:ext cx="1368152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5129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Psychological </a:t>
            </a:r>
            <a:r>
              <a:rPr lang="en-GB" dirty="0" smtClean="0">
                <a:solidFill>
                  <a:schemeClr val="bg1"/>
                </a:solidFill>
              </a:rPr>
              <a:t>factors 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b="1" dirty="0"/>
              <a:t>Reluctance and </a:t>
            </a:r>
            <a:r>
              <a:rPr lang="en-GB" b="1" dirty="0" smtClean="0"/>
              <a:t>Anxiety</a:t>
            </a:r>
          </a:p>
          <a:p>
            <a:r>
              <a:rPr lang="en-GB" dirty="0" smtClean="0"/>
              <a:t>Teachers don’t need to be anxious</a:t>
            </a:r>
            <a:endParaRPr lang="en-GB" dirty="0"/>
          </a:p>
          <a:p>
            <a:r>
              <a:rPr lang="en-GB" dirty="0" smtClean="0"/>
              <a:t>Dodson claims that </a:t>
            </a:r>
            <a:r>
              <a:rPr lang="en-GB" dirty="0"/>
              <a:t>perhaps without realising, teachers “put on a show every time we are in front of our students, and the classroom becomes our stage</a:t>
            </a:r>
            <a:r>
              <a:rPr lang="en-GB" dirty="0" smtClean="0"/>
              <a:t>”.</a:t>
            </a:r>
            <a:r>
              <a:rPr lang="en-GB" dirty="0"/>
              <a:t> (2002:133) </a:t>
            </a:r>
          </a:p>
          <a:p>
            <a:pPr marL="0" indent="0">
              <a:buNone/>
            </a:pPr>
            <a:endParaRPr lang="en-GB" b="1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5"/>
            <a:ext cx="1368152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7063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  <a:solidFill>
            <a:srgbClr val="00B050"/>
          </a:solidFill>
        </p:spPr>
        <p:txBody>
          <a:bodyPr/>
          <a:lstStyle/>
          <a:p>
            <a:pPr marL="0" indent="0">
              <a:buNone/>
            </a:pPr>
            <a:endParaRPr lang="en-GB" sz="5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GB" sz="5400" dirty="0" smtClean="0">
                <a:solidFill>
                  <a:schemeClr val="bg1"/>
                </a:solidFill>
              </a:rPr>
              <a:t>                </a:t>
            </a:r>
          </a:p>
          <a:p>
            <a:pPr marL="0" indent="0">
              <a:buNone/>
            </a:pPr>
            <a:r>
              <a:rPr lang="en-GB" sz="5400" dirty="0" smtClean="0">
                <a:solidFill>
                  <a:schemeClr val="bg1"/>
                </a:solidFill>
              </a:rPr>
              <a:t>               2.My </a:t>
            </a:r>
            <a:r>
              <a:rPr lang="en-GB" sz="5400" dirty="0">
                <a:solidFill>
                  <a:schemeClr val="bg1"/>
                </a:solidFill>
              </a:rPr>
              <a:t>findings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1257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My findings   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 smtClean="0"/>
              <a:t>Self-confidence</a:t>
            </a:r>
          </a:p>
          <a:p>
            <a:r>
              <a:rPr lang="en-GB" sz="2800" dirty="0" smtClean="0"/>
              <a:t>28 students and 16 teachers participated in the research</a:t>
            </a:r>
          </a:p>
          <a:p>
            <a:r>
              <a:rPr lang="en-GB" sz="2800" dirty="0" smtClean="0"/>
              <a:t>The </a:t>
            </a:r>
            <a:r>
              <a:rPr lang="en-GB" sz="2800" dirty="0"/>
              <a:t>majority of student and teacher responses agree with (Stern</a:t>
            </a:r>
            <a:r>
              <a:rPr lang="en-GB" sz="2800" dirty="0" smtClean="0"/>
              <a:t>, 1980)  </a:t>
            </a:r>
          </a:p>
          <a:p>
            <a:r>
              <a:rPr lang="en-GB" sz="2800" dirty="0" smtClean="0"/>
              <a:t> </a:t>
            </a:r>
            <a:r>
              <a:rPr lang="en-GB" sz="2800" dirty="0"/>
              <a:t>T</a:t>
            </a:r>
            <a:r>
              <a:rPr lang="en-GB" sz="2800" dirty="0" smtClean="0"/>
              <a:t>aking </a:t>
            </a:r>
            <a:r>
              <a:rPr lang="en-GB" sz="2800" dirty="0"/>
              <a:t>on a new identity can help students to overcome the fear of speaking a foreign language, and can also build </a:t>
            </a:r>
            <a:r>
              <a:rPr lang="en-GB" sz="2800" dirty="0" smtClean="0"/>
              <a:t>confidence</a:t>
            </a:r>
            <a:endParaRPr lang="en-GB" sz="2800" dirty="0"/>
          </a:p>
          <a:p>
            <a:endParaRPr lang="en-GB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404665"/>
            <a:ext cx="1512168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5407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My findings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Spoken English</a:t>
            </a:r>
          </a:p>
          <a:p>
            <a:r>
              <a:rPr lang="en-GB" sz="2800" dirty="0" smtClean="0"/>
              <a:t>All </a:t>
            </a:r>
            <a:r>
              <a:rPr lang="en-GB" sz="2800" dirty="0"/>
              <a:t>16 </a:t>
            </a:r>
            <a:r>
              <a:rPr lang="en-GB" sz="2800" dirty="0" smtClean="0"/>
              <a:t>teachers and 75% of students </a:t>
            </a:r>
            <a:r>
              <a:rPr lang="en-GB" sz="2800" dirty="0"/>
              <a:t>evaluate drama and role-play as useful in improving students’ spoken </a:t>
            </a:r>
            <a:r>
              <a:rPr lang="en-GB" sz="2800" dirty="0" smtClean="0"/>
              <a:t>English</a:t>
            </a:r>
          </a:p>
          <a:p>
            <a:r>
              <a:rPr lang="en-GB" sz="2800" dirty="0" smtClean="0"/>
              <a:t>Importance of creating a realistic context inside the classroom was also recognised by students and teachers.</a:t>
            </a:r>
          </a:p>
          <a:p>
            <a:endParaRPr lang="en-GB" sz="2800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5"/>
            <a:ext cx="1368152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6069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My </a:t>
            </a:r>
            <a:r>
              <a:rPr lang="en-GB" dirty="0" smtClean="0">
                <a:solidFill>
                  <a:schemeClr val="bg1"/>
                </a:solidFill>
              </a:rPr>
              <a:t>findings  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sz="2800" b="1" dirty="0" smtClean="0"/>
              <a:t>Written English</a:t>
            </a:r>
          </a:p>
          <a:p>
            <a:pPr marL="0" indent="0">
              <a:buNone/>
            </a:pPr>
            <a:endParaRPr lang="en-GB" sz="2800" b="1" dirty="0" smtClean="0"/>
          </a:p>
          <a:p>
            <a:r>
              <a:rPr lang="en-GB" sz="2800" dirty="0" smtClean="0"/>
              <a:t>Should we give students a dialogue, or ask them to write one?</a:t>
            </a:r>
          </a:p>
          <a:p>
            <a:pPr marL="0" indent="0">
              <a:buNone/>
            </a:pPr>
            <a:endParaRPr lang="en-GB" sz="2800" b="1" dirty="0" smtClean="0"/>
          </a:p>
          <a:p>
            <a:pPr marL="0" indent="0">
              <a:buNone/>
            </a:pPr>
            <a:r>
              <a:rPr lang="en-GB" sz="2800" dirty="0" smtClean="0"/>
              <a:t>Majority of teachers and students said:</a:t>
            </a:r>
          </a:p>
          <a:p>
            <a:r>
              <a:rPr lang="en-GB" sz="2800" dirty="0" smtClean="0"/>
              <a:t>students should write their own dialogues</a:t>
            </a:r>
          </a:p>
          <a:p>
            <a:r>
              <a:rPr lang="en-GB" sz="2800" dirty="0"/>
              <a:t>e</a:t>
            </a:r>
            <a:r>
              <a:rPr lang="en-GB" sz="2800" dirty="0" smtClean="0"/>
              <a:t>rror correction by students and teachers is an important part of the process</a:t>
            </a:r>
          </a:p>
          <a:p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Teachers said: </a:t>
            </a:r>
          </a:p>
          <a:p>
            <a:r>
              <a:rPr lang="en-GB" sz="2800" dirty="0"/>
              <a:t>g</a:t>
            </a:r>
            <a:r>
              <a:rPr lang="en-GB" sz="2800" dirty="0" smtClean="0"/>
              <a:t>iving model dialogues to work from is beneficial</a:t>
            </a:r>
          </a:p>
          <a:p>
            <a:r>
              <a:rPr lang="en-GB" sz="2800" dirty="0"/>
              <a:t>a</a:t>
            </a:r>
            <a:r>
              <a:rPr lang="en-GB" sz="2800" dirty="0" smtClean="0"/>
              <a:t> variety of written work can evolve from the dialogues</a:t>
            </a:r>
            <a:endParaRPr lang="en-GB" sz="2800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5"/>
            <a:ext cx="1368152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739331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Summary of benefits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800" dirty="0" smtClean="0"/>
              <a:t>Drama activities:</a:t>
            </a:r>
          </a:p>
          <a:p>
            <a:r>
              <a:rPr lang="en-GB" sz="2800" dirty="0" smtClean="0"/>
              <a:t>Improve pronunciation</a:t>
            </a:r>
          </a:p>
          <a:p>
            <a:r>
              <a:rPr lang="en-GB" sz="2800" dirty="0" smtClean="0"/>
              <a:t>Improve grammatical accuracy</a:t>
            </a:r>
          </a:p>
          <a:p>
            <a:r>
              <a:rPr lang="en-GB" sz="2800" dirty="0" smtClean="0"/>
              <a:t>Encourage autonomous learning</a:t>
            </a:r>
          </a:p>
          <a:p>
            <a:r>
              <a:rPr lang="en-GB" sz="2800" dirty="0" smtClean="0"/>
              <a:t>Increase students’ responsibility for learning</a:t>
            </a:r>
          </a:p>
          <a:p>
            <a:r>
              <a:rPr lang="en-GB" sz="2800" dirty="0" smtClean="0"/>
              <a:t>Help students overcome shyness </a:t>
            </a:r>
          </a:p>
          <a:p>
            <a:r>
              <a:rPr lang="en-GB" sz="2800" dirty="0" smtClean="0"/>
              <a:t>Decrease anxiety about making mistakes</a:t>
            </a:r>
          </a:p>
          <a:p>
            <a:r>
              <a:rPr lang="en-GB" sz="2800" dirty="0" smtClean="0"/>
              <a:t>Help students bond with one another by promoting trust and teamwork</a:t>
            </a:r>
          </a:p>
          <a:p>
            <a:r>
              <a:rPr lang="en-GB" sz="2800" dirty="0" smtClean="0"/>
              <a:t>Shy students who don’t want to act can be the director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5"/>
            <a:ext cx="1368152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4730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  <a:solidFill>
            <a:srgbClr val="00B050"/>
          </a:solidFill>
        </p:spPr>
        <p:txBody>
          <a:bodyPr/>
          <a:lstStyle/>
          <a:p>
            <a:pPr marL="0" indent="0">
              <a:buNone/>
            </a:pPr>
            <a:endParaRPr lang="en-GB" sz="5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5400" dirty="0" smtClean="0">
                <a:solidFill>
                  <a:schemeClr val="bg1"/>
                </a:solidFill>
              </a:rPr>
              <a:t>3.Drama </a:t>
            </a:r>
            <a:r>
              <a:rPr lang="en-GB" sz="5400" dirty="0">
                <a:solidFill>
                  <a:schemeClr val="bg1"/>
                </a:solidFill>
              </a:rPr>
              <a:t>work with colleagues on the Gateway course</a:t>
            </a: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9296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Drama work </a:t>
            </a:r>
            <a:r>
              <a:rPr lang="en-GB" dirty="0" smtClean="0">
                <a:solidFill>
                  <a:schemeClr val="bg1"/>
                </a:solidFill>
              </a:rPr>
              <a:t>with colleagues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b="1" dirty="0"/>
              <a:t>Process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50"/>
                </a:solidFill>
              </a:rPr>
              <a:t>Lesson 1.</a:t>
            </a:r>
            <a:r>
              <a:rPr lang="en-GB" b="1" dirty="0"/>
              <a:t>  </a:t>
            </a:r>
            <a:r>
              <a:rPr lang="en-GB" dirty="0"/>
              <a:t>Students read sample scripts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50"/>
                </a:solidFill>
              </a:rPr>
              <a:t>Lesson 2.</a:t>
            </a:r>
            <a:r>
              <a:rPr lang="en-GB" b="1" dirty="0"/>
              <a:t>  </a:t>
            </a:r>
            <a:r>
              <a:rPr lang="en-GB" dirty="0"/>
              <a:t>Students write stories based on their experience in Manchester/England. In two groups, they write a script based on the stories.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50"/>
                </a:solidFill>
              </a:rPr>
              <a:t>Lesson 3.</a:t>
            </a:r>
            <a:r>
              <a:rPr lang="en-GB" b="1" dirty="0"/>
              <a:t> </a:t>
            </a:r>
            <a:r>
              <a:rPr lang="en-GB" dirty="0"/>
              <a:t>Students finish writing scripts. Teacher checks language and accuracy then prints complete scripts. Students learn their lines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50"/>
                </a:solidFill>
              </a:rPr>
              <a:t>Lesson 4. </a:t>
            </a:r>
            <a:r>
              <a:rPr lang="en-GB" dirty="0"/>
              <a:t>Students read scripts. Teacher advises on pronunciation. We read the scripts several times adding movement.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3133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Overview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435280" cy="471338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000" dirty="0" smtClean="0"/>
          </a:p>
          <a:p>
            <a:pPr marL="0" indent="0">
              <a:buNone/>
            </a:pPr>
            <a:r>
              <a:rPr lang="en-GB" sz="2800" dirty="0" smtClean="0"/>
              <a:t>1. The psychology of drama: What the literature says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2. My findings </a:t>
            </a:r>
          </a:p>
          <a:p>
            <a:pPr marL="0" indent="0">
              <a:buNone/>
            </a:pPr>
            <a:r>
              <a:rPr lang="en-GB" sz="2800" dirty="0" smtClean="0"/>
              <a:t>3. Drama </a:t>
            </a:r>
            <a:r>
              <a:rPr lang="en-GB" sz="2800" dirty="0"/>
              <a:t>work with </a:t>
            </a:r>
            <a:r>
              <a:rPr lang="en-GB" sz="2800" dirty="0" smtClean="0"/>
              <a:t>colleagues </a:t>
            </a:r>
            <a:r>
              <a:rPr lang="en-GB" sz="2800" dirty="0"/>
              <a:t>on the Gateway </a:t>
            </a:r>
            <a:r>
              <a:rPr lang="en-GB" sz="2800" dirty="0" smtClean="0"/>
              <a:t>course</a:t>
            </a:r>
          </a:p>
          <a:p>
            <a:pPr marL="0" indent="0">
              <a:buNone/>
            </a:pPr>
            <a:r>
              <a:rPr lang="en-GB" sz="2800" dirty="0" smtClean="0"/>
              <a:t>4. Ideas for future practice</a:t>
            </a:r>
          </a:p>
          <a:p>
            <a:pPr marL="0" indent="0">
              <a:buNone/>
            </a:pPr>
            <a:r>
              <a:rPr lang="en-GB" sz="2800" dirty="0" smtClean="0"/>
              <a:t>5. Workshop: Your ideas</a:t>
            </a:r>
            <a:endParaRPr lang="en-GB" sz="2800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692696"/>
            <a:ext cx="1656184" cy="11521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0045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Drama work </a:t>
            </a:r>
            <a:r>
              <a:rPr lang="en-GB" dirty="0" smtClean="0">
                <a:solidFill>
                  <a:schemeClr val="bg1"/>
                </a:solidFill>
              </a:rPr>
              <a:t>with colleagues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>
                <a:solidFill>
                  <a:srgbClr val="00B050"/>
                </a:solidFill>
              </a:rPr>
              <a:t>Lesson 5:</a:t>
            </a:r>
            <a:r>
              <a:rPr lang="en-GB" dirty="0"/>
              <a:t> Students perform their plays to each other and another group if possible</a:t>
            </a:r>
          </a:p>
          <a:p>
            <a:pPr marL="0" indent="0">
              <a:buNone/>
            </a:pPr>
            <a:r>
              <a:rPr lang="en-GB" dirty="0"/>
              <a:t>The audience brainstorm questions to ask the actors, then do question/answer session</a:t>
            </a:r>
          </a:p>
          <a:p>
            <a:pPr marL="0" indent="0">
              <a:buNone/>
            </a:pPr>
            <a:r>
              <a:rPr lang="en-GB" b="1" dirty="0">
                <a:solidFill>
                  <a:srgbClr val="00B050"/>
                </a:solidFill>
              </a:rPr>
              <a:t>Lesson 6:</a:t>
            </a:r>
            <a:r>
              <a:rPr lang="en-GB" dirty="0"/>
              <a:t> Follow-up. Students can: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have a debate about the topics raised in the play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have a reflective  discussion on the experience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do a reflective piece of writing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write a review of the play they watched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9430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  <a:solidFill>
            <a:srgbClr val="00B050"/>
          </a:solidFill>
        </p:spPr>
        <p:txBody>
          <a:bodyPr/>
          <a:lstStyle/>
          <a:p>
            <a:pPr marL="0" indent="0" algn="ctr">
              <a:buNone/>
            </a:pPr>
            <a:endParaRPr lang="en-GB" sz="5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GB" sz="5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5400" dirty="0" smtClean="0">
                <a:solidFill>
                  <a:schemeClr val="bg1"/>
                </a:solidFill>
              </a:rPr>
              <a:t>4. </a:t>
            </a:r>
            <a:r>
              <a:rPr lang="en-GB" sz="5400" dirty="0">
                <a:solidFill>
                  <a:schemeClr val="bg1"/>
                </a:solidFill>
              </a:rPr>
              <a:t>Ideas for future </a:t>
            </a:r>
            <a:r>
              <a:rPr lang="en-GB" sz="5400" dirty="0" smtClean="0">
                <a:solidFill>
                  <a:schemeClr val="bg1"/>
                </a:solidFill>
              </a:rPr>
              <a:t>practice</a:t>
            </a:r>
            <a:endParaRPr lang="en-GB" sz="5400" dirty="0">
              <a:solidFill>
                <a:schemeClr val="bg1"/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6545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265212"/>
            <a:ext cx="8229600" cy="1143000"/>
          </a:xfrm>
          <a:solidFill>
            <a:srgbClr val="00B050"/>
          </a:solidFill>
          <a:ln>
            <a:solidFill>
              <a:srgbClr val="00B050"/>
            </a:solidFill>
          </a:ln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Ideas for future practice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2800" b="1" dirty="0"/>
              <a:t>Dramatizing a novel </a:t>
            </a:r>
            <a:r>
              <a:rPr lang="en-GB" sz="2800" dirty="0"/>
              <a:t>(Lauer, 2008)</a:t>
            </a:r>
          </a:p>
          <a:p>
            <a:pPr marL="0" indent="0">
              <a:buNone/>
            </a:pPr>
            <a:r>
              <a:rPr lang="en-GB" sz="2800" b="1" dirty="0" smtClean="0"/>
              <a:t>Higher level students/ ERASMUS student</a:t>
            </a:r>
          </a:p>
          <a:p>
            <a:pPr marL="0" indent="0">
              <a:buNone/>
            </a:pPr>
            <a:r>
              <a:rPr lang="en-GB" sz="2800" dirty="0" smtClean="0"/>
              <a:t>A whole term could be devoted to this project</a:t>
            </a:r>
            <a:endParaRPr lang="en-GB" sz="2800" dirty="0"/>
          </a:p>
          <a:p>
            <a:r>
              <a:rPr lang="en-GB" sz="2800" dirty="0" smtClean="0"/>
              <a:t>Students read a novel</a:t>
            </a:r>
          </a:p>
          <a:p>
            <a:r>
              <a:rPr lang="en-GB" sz="2800" dirty="0" smtClean="0"/>
              <a:t>Write a summary of it</a:t>
            </a:r>
          </a:p>
          <a:p>
            <a:r>
              <a:rPr lang="en-GB" sz="2800" dirty="0" smtClean="0"/>
              <a:t>Rewrite the summary as a play</a:t>
            </a:r>
          </a:p>
          <a:p>
            <a:r>
              <a:rPr lang="en-GB" sz="2800" dirty="0" smtClean="0"/>
              <a:t>Learn their lines</a:t>
            </a:r>
          </a:p>
          <a:p>
            <a:r>
              <a:rPr lang="en-GB" sz="2800" dirty="0" smtClean="0"/>
              <a:t>Add actions, gesture, expression, emotion etc.</a:t>
            </a:r>
          </a:p>
          <a:p>
            <a:r>
              <a:rPr lang="en-GB" sz="2800" dirty="0" smtClean="0"/>
              <a:t>Perform the play</a:t>
            </a:r>
            <a:endParaRPr lang="en-GB" sz="2800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4665"/>
            <a:ext cx="1224136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9554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Ideas for future practice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b="1" dirty="0" smtClean="0"/>
              <a:t>Dialogues in IELTS classes for Intermediate students</a:t>
            </a:r>
          </a:p>
          <a:p>
            <a:pPr marL="0" indent="0">
              <a:buNone/>
            </a:pPr>
            <a:r>
              <a:rPr lang="en-GB" b="1" dirty="0" smtClean="0"/>
              <a:t>1.</a:t>
            </a:r>
            <a:r>
              <a:rPr lang="en-GB" dirty="0" smtClean="0"/>
              <a:t> Key information about the exam in dialogue form </a:t>
            </a:r>
          </a:p>
          <a:p>
            <a:pPr marL="0" indent="0">
              <a:buNone/>
            </a:pPr>
            <a:r>
              <a:rPr lang="en-GB" b="1" dirty="0" smtClean="0"/>
              <a:t>Why?</a:t>
            </a:r>
            <a:r>
              <a:rPr lang="en-GB" dirty="0" smtClean="0"/>
              <a:t> It’s engaging. Students likely to remember information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2.</a:t>
            </a:r>
            <a:r>
              <a:rPr lang="en-GB" dirty="0" smtClean="0"/>
              <a:t>Students read dialogues which mimic an exam</a:t>
            </a:r>
          </a:p>
          <a:p>
            <a:pPr marL="0" indent="0">
              <a:buNone/>
            </a:pPr>
            <a:r>
              <a:rPr lang="en-GB" b="1" dirty="0" smtClean="0"/>
              <a:t>Why? </a:t>
            </a:r>
            <a:r>
              <a:rPr lang="en-GB" dirty="0" smtClean="0"/>
              <a:t>Confidence-building. Students can learn functional phrases by heart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4665"/>
            <a:ext cx="1224136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05239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Ideas for future practice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 smtClean="0"/>
              <a:t>Pre-sessional </a:t>
            </a:r>
          </a:p>
          <a:p>
            <a:r>
              <a:rPr lang="en-GB" b="1" dirty="0" smtClean="0"/>
              <a:t>In-sessional listening and speaking</a:t>
            </a:r>
          </a:p>
          <a:p>
            <a:pPr marL="514350" indent="-514350">
              <a:buAutoNum type="arabicPeriod"/>
            </a:pPr>
            <a:r>
              <a:rPr lang="en-GB" dirty="0" smtClean="0"/>
              <a:t>Record conversations about academic situations </a:t>
            </a:r>
            <a:r>
              <a:rPr lang="en-GB" b="1" dirty="0" smtClean="0"/>
              <a:t>e.g. tutorial with supervisor about a dissertation</a:t>
            </a:r>
            <a:r>
              <a:rPr lang="en-GB" dirty="0" smtClean="0"/>
              <a:t> then use the transcripts for speaking and listening practice.</a:t>
            </a:r>
          </a:p>
          <a:p>
            <a:pPr marL="0" indent="0">
              <a:buNone/>
            </a:pPr>
            <a:r>
              <a:rPr lang="en-GB" b="1" dirty="0" smtClean="0"/>
              <a:t>Why? </a:t>
            </a:r>
            <a:r>
              <a:rPr lang="en-GB" dirty="0" smtClean="0"/>
              <a:t>At this level, students can manage authentic material and need exposure to high-level language</a:t>
            </a:r>
            <a:endParaRPr lang="en-GB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5"/>
            <a:ext cx="1368152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8339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  <a:solidFill>
            <a:srgbClr val="00B050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5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GB" sz="5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5400" smtClean="0">
                <a:solidFill>
                  <a:schemeClr val="bg1"/>
                </a:solidFill>
              </a:rPr>
              <a:t>5.Workshop: your </a:t>
            </a:r>
            <a:r>
              <a:rPr lang="en-GB" sz="5400" dirty="0" smtClean="0">
                <a:solidFill>
                  <a:schemeClr val="bg1"/>
                </a:solidFill>
              </a:rPr>
              <a:t>ideas </a:t>
            </a:r>
            <a:endParaRPr lang="en-GB" sz="5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61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Your teaching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Share your experience of using dialogues/drama/role-play</a:t>
            </a:r>
          </a:p>
          <a:p>
            <a:r>
              <a:rPr lang="en-GB" dirty="0" smtClean="0"/>
              <a:t>What do you think works well?</a:t>
            </a:r>
          </a:p>
          <a:p>
            <a:r>
              <a:rPr lang="en-GB" dirty="0" smtClean="0"/>
              <a:t>Is there anything you would like to try because you think it would be helpful/enjoyable for students?</a:t>
            </a:r>
          </a:p>
          <a:p>
            <a:r>
              <a:rPr lang="en-GB" dirty="0" smtClean="0"/>
              <a:t>Write your ideas on the Post-Its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5487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solidFill>
            <a:srgbClr val="00B050"/>
          </a:solidFill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References</a:t>
            </a:r>
            <a:r>
              <a:rPr lang="en-GB" sz="6600" dirty="0" smtClean="0">
                <a:solidFill>
                  <a:schemeClr val="bg1"/>
                </a:solidFill>
              </a:rPr>
              <a:t> </a:t>
            </a:r>
            <a:endParaRPr lang="en-GB" sz="66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1800" dirty="0"/>
              <a:t>Dodson, S. (2002) ‘The Educational Potential of Drama for ESL’, Bräuer,</a:t>
            </a:r>
          </a:p>
          <a:p>
            <a:pPr marL="0" indent="0">
              <a:buNone/>
            </a:pPr>
            <a:r>
              <a:rPr lang="en-GB" sz="1800" dirty="0" smtClean="0"/>
              <a:t>G</a:t>
            </a:r>
            <a:r>
              <a:rPr lang="en-GB" sz="1800" dirty="0"/>
              <a:t>. (ed.): </a:t>
            </a:r>
            <a:r>
              <a:rPr lang="en-GB" sz="1800" i="1" dirty="0"/>
              <a:t>Body and Language: Intercultural Learning through Drama</a:t>
            </a:r>
            <a:r>
              <a:rPr lang="en-GB" sz="1800" dirty="0"/>
              <a:t>.</a:t>
            </a:r>
          </a:p>
          <a:p>
            <a:pPr marL="0" indent="0">
              <a:buNone/>
            </a:pPr>
            <a:r>
              <a:rPr lang="en-GB" sz="1800" dirty="0"/>
              <a:t>Westport, CT &amp; London: Ablex Publishing, </a:t>
            </a:r>
            <a:r>
              <a:rPr lang="en-GB" sz="1800" dirty="0" smtClean="0"/>
              <a:t>pp.161-178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en-GB" sz="1800" dirty="0" smtClean="0"/>
              <a:t>Dörnyei</a:t>
            </a:r>
            <a:r>
              <a:rPr lang="en-GB" sz="1800" dirty="0"/>
              <a:t>, Z. (2001). </a:t>
            </a:r>
            <a:r>
              <a:rPr lang="en-GB" sz="1800" i="1" dirty="0"/>
              <a:t>Motivational strategies in the language classroom</a:t>
            </a:r>
            <a:r>
              <a:rPr lang="en-GB" sz="1800" dirty="0"/>
              <a:t>. Cambridge: Cambridge University </a:t>
            </a:r>
            <a:r>
              <a:rPr lang="en-GB" sz="1800" dirty="0" smtClean="0"/>
              <a:t>Press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en-GB" sz="1800" dirty="0"/>
              <a:t>Lauer, M. (2008) ‘The Performing Arts in Second Language Acquisition: </a:t>
            </a:r>
            <a:r>
              <a:rPr lang="en-GB" sz="1800" dirty="0" smtClean="0"/>
              <a:t>A Report </a:t>
            </a:r>
            <a:r>
              <a:rPr lang="en-GB" sz="1800" dirty="0"/>
              <a:t>on the Experience of Dramatizing a Novel’, </a:t>
            </a:r>
            <a:r>
              <a:rPr lang="en-GB" sz="1800" i="1" dirty="0"/>
              <a:t>Scenario </a:t>
            </a:r>
            <a:r>
              <a:rPr lang="en-GB" sz="1800" dirty="0"/>
              <a:t>2/1, </a:t>
            </a:r>
            <a:r>
              <a:rPr lang="en-GB" sz="1800" dirty="0" smtClean="0"/>
              <a:t>pp.18-40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Miccoli, L. (2003) ‘English through Drama for Oral Skills Development’,</a:t>
            </a:r>
          </a:p>
          <a:p>
            <a:pPr marL="0" indent="0">
              <a:buNone/>
            </a:pPr>
            <a:r>
              <a:rPr lang="en-GB" sz="1800" i="1" dirty="0" smtClean="0"/>
              <a:t>ELT </a:t>
            </a:r>
            <a:r>
              <a:rPr lang="en-GB" sz="1800" i="1" dirty="0"/>
              <a:t>Journal </a:t>
            </a:r>
            <a:r>
              <a:rPr lang="en-GB" sz="1800" dirty="0"/>
              <a:t>57/2, </a:t>
            </a:r>
            <a:r>
              <a:rPr lang="en-GB" sz="1800" dirty="0" smtClean="0"/>
              <a:t>pp.122-129</a:t>
            </a:r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en-GB" sz="1800" dirty="0"/>
              <a:t>Ralph, E. (1997) ‘The Power of Using Drama in the Teaching of Second</a:t>
            </a:r>
          </a:p>
          <a:p>
            <a:pPr marL="0" indent="0">
              <a:buNone/>
            </a:pPr>
            <a:r>
              <a:rPr lang="en-GB" sz="1800" dirty="0" smtClean="0"/>
              <a:t>Languages</a:t>
            </a:r>
            <a:r>
              <a:rPr lang="en-GB" sz="1800" dirty="0"/>
              <a:t>; Some Recollections’, </a:t>
            </a:r>
            <a:r>
              <a:rPr lang="en-GB" sz="1800" i="1" dirty="0"/>
              <a:t>McGill Journal of Education </a:t>
            </a:r>
            <a:r>
              <a:rPr lang="en-GB" sz="1800" dirty="0"/>
              <a:t>32, </a:t>
            </a:r>
            <a:r>
              <a:rPr lang="en-GB" sz="1800" dirty="0" smtClean="0"/>
              <a:t>pp.273-288            </a:t>
            </a:r>
            <a:endParaRPr lang="en-GB" sz="18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 smtClean="0"/>
          </a:p>
          <a:p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endParaRPr lang="en-GB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404665"/>
            <a:ext cx="1224136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5331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References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dirty="0"/>
              <a:t>Sam, W. (1990) ‘Drama in Teaching English as a Second Language: A</a:t>
            </a:r>
          </a:p>
          <a:p>
            <a:pPr marL="0" indent="0">
              <a:buNone/>
            </a:pPr>
            <a:r>
              <a:rPr lang="en-GB" sz="1800" dirty="0"/>
              <a:t>Communicative </a:t>
            </a:r>
            <a:r>
              <a:rPr lang="en-GB" sz="1800" dirty="0" smtClean="0"/>
              <a:t>Approach', The</a:t>
            </a:r>
            <a:r>
              <a:rPr lang="en-GB" sz="1800" i="1" dirty="0" smtClean="0"/>
              <a:t> </a:t>
            </a:r>
            <a:r>
              <a:rPr lang="en-GB" sz="1800" i="1" dirty="0"/>
              <a:t>English Teacher, </a:t>
            </a:r>
            <a:r>
              <a:rPr lang="en-GB" sz="1800" dirty="0"/>
              <a:t>9, </a:t>
            </a:r>
            <a:r>
              <a:rPr lang="en-GB" sz="1800" dirty="0" smtClean="0"/>
              <a:t>pp.1-11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Stern, S.L., (1980) </a:t>
            </a:r>
            <a:r>
              <a:rPr lang="en-GB" sz="1800" i="1" dirty="0"/>
              <a:t>Why Drama Works: A Psycholinguistic Perspective</a:t>
            </a:r>
            <a:r>
              <a:rPr lang="en-GB" sz="1800" dirty="0"/>
              <a:t>. In Oller, J.W and Richard-Amato, P.A. (1983) </a:t>
            </a:r>
            <a:r>
              <a:rPr lang="en-GB" sz="1800" i="1" dirty="0"/>
              <a:t>Methods that Work: A Smorgasbord of Ideas for Language Teachers</a:t>
            </a:r>
            <a:r>
              <a:rPr lang="en-GB" sz="1800" dirty="0"/>
              <a:t>. Newbury House Publishers: pp.206-225</a:t>
            </a:r>
            <a:r>
              <a:rPr lang="en-GB" sz="1800" dirty="0" smtClean="0"/>
              <a:t>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Wessels, C. (1991) ‘From Improvisation to Publication on an English</a:t>
            </a:r>
          </a:p>
          <a:p>
            <a:pPr marL="0" indent="0">
              <a:buNone/>
            </a:pPr>
            <a:r>
              <a:rPr lang="en-GB" sz="1800" dirty="0" smtClean="0"/>
              <a:t>through </a:t>
            </a:r>
            <a:r>
              <a:rPr lang="en-GB" sz="1800" dirty="0"/>
              <a:t>Drama Course’, </a:t>
            </a:r>
            <a:r>
              <a:rPr lang="en-GB" sz="1800" i="1" dirty="0"/>
              <a:t>ELT Journal </a:t>
            </a:r>
            <a:r>
              <a:rPr lang="en-GB" sz="1800" dirty="0"/>
              <a:t>45/3, </a:t>
            </a:r>
            <a:r>
              <a:rPr lang="en-GB" sz="1800" dirty="0" smtClean="0"/>
              <a:t>pp.230-236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endParaRPr lang="en-GB" sz="1800" dirty="0" smtClean="0"/>
          </a:p>
          <a:p>
            <a:pPr marL="0" indent="0">
              <a:buNone/>
            </a:pPr>
            <a:r>
              <a:rPr lang="en-GB" sz="4400" dirty="0"/>
              <a:t>j</a:t>
            </a:r>
            <a:r>
              <a:rPr lang="en-GB" sz="4400" dirty="0" smtClean="0"/>
              <a:t>enny.l.white@manchester.ac.uk</a:t>
            </a:r>
            <a:endParaRPr lang="en-GB" sz="4400" dirty="0"/>
          </a:p>
          <a:p>
            <a:endParaRPr lang="en-GB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5"/>
            <a:ext cx="1296144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5954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  <a:solidFill>
            <a:srgbClr val="00B050"/>
          </a:solidFill>
        </p:spPr>
        <p:txBody>
          <a:bodyPr/>
          <a:lstStyle/>
          <a:p>
            <a:pPr marL="0" indent="0" algn="ctr">
              <a:buNone/>
            </a:pPr>
            <a:endParaRPr lang="en-GB" sz="5400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en-GB" sz="5400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GB" sz="5400" dirty="0" smtClean="0">
                <a:solidFill>
                  <a:schemeClr val="bg1"/>
                </a:solidFill>
              </a:rPr>
              <a:t>1. The </a:t>
            </a:r>
            <a:r>
              <a:rPr lang="en-GB" sz="5400" dirty="0">
                <a:solidFill>
                  <a:schemeClr val="bg1"/>
                </a:solidFill>
              </a:rPr>
              <a:t>psychology of drama: What the literature says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168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 smtClean="0">
                <a:solidFill>
                  <a:schemeClr val="bg1"/>
                </a:solidFill>
              </a:rPr>
              <a:t>Psychological</a:t>
            </a:r>
            <a:r>
              <a:rPr lang="en-GB" dirty="0" smtClean="0"/>
              <a:t> </a:t>
            </a:r>
            <a:r>
              <a:rPr lang="en-GB" dirty="0" smtClean="0">
                <a:solidFill>
                  <a:schemeClr val="bg1"/>
                </a:solidFill>
              </a:rPr>
              <a:t>factors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Motivation</a:t>
            </a:r>
          </a:p>
          <a:p>
            <a:r>
              <a:rPr lang="en-GB" sz="2800" dirty="0"/>
              <a:t>Dörnyei (</a:t>
            </a:r>
            <a:r>
              <a:rPr lang="en-GB" sz="2800" dirty="0" smtClean="0"/>
              <a:t>2001) Motivation is increased by active participation</a:t>
            </a:r>
          </a:p>
          <a:p>
            <a:r>
              <a:rPr lang="en-GB" sz="2800" dirty="0"/>
              <a:t>Miccoli (</a:t>
            </a:r>
            <a:r>
              <a:rPr lang="en-GB" sz="2800" dirty="0" smtClean="0"/>
              <a:t>2003:125) Motivation increases because learners are responsible for tasks</a:t>
            </a:r>
          </a:p>
          <a:p>
            <a:r>
              <a:rPr lang="en-GB" sz="2800" dirty="0" smtClean="0"/>
              <a:t>Stern (1980:209)</a:t>
            </a:r>
            <a:r>
              <a:rPr lang="en-GB" sz="2800" dirty="0"/>
              <a:t> “Dramatic techniques restore the body and emotions to language learning, thereby restoring motivation</a:t>
            </a:r>
            <a:r>
              <a:rPr lang="en-GB" sz="2800" dirty="0" smtClean="0"/>
              <a:t>.”</a:t>
            </a:r>
            <a:endParaRPr lang="en-GB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2" y="404665"/>
            <a:ext cx="1512168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38536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Psychological </a:t>
            </a:r>
            <a:r>
              <a:rPr lang="en-GB" dirty="0" smtClean="0">
                <a:solidFill>
                  <a:schemeClr val="bg1"/>
                </a:solidFill>
              </a:rPr>
              <a:t>factors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Motivation</a:t>
            </a:r>
          </a:p>
          <a:p>
            <a:r>
              <a:rPr lang="en-GB" sz="2800" dirty="0" smtClean="0"/>
              <a:t>Students realise communication on stage</a:t>
            </a:r>
            <a:r>
              <a:rPr lang="en-GB" sz="2800" dirty="0"/>
              <a:t> </a:t>
            </a:r>
            <a:r>
              <a:rPr lang="en-GB" sz="2800" dirty="0" smtClean="0"/>
              <a:t>has a “real” aspect to whereas classroom exercises seem “artificial”(Lauer, 2008:26) </a:t>
            </a:r>
          </a:p>
          <a:p>
            <a:r>
              <a:rPr lang="en-GB" sz="2800" dirty="0" smtClean="0"/>
              <a:t>“In </a:t>
            </a:r>
            <a:r>
              <a:rPr lang="en-GB" sz="2800" dirty="0"/>
              <a:t>Drama we live the </a:t>
            </a:r>
            <a:r>
              <a:rPr lang="en-GB" sz="2800" dirty="0" smtClean="0"/>
              <a:t>language” (Wessles, 1991:230)</a:t>
            </a:r>
          </a:p>
          <a:p>
            <a:r>
              <a:rPr lang="en-GB" sz="2800" dirty="0" smtClean="0"/>
              <a:t>Drama motivates teachers too (Wessles, 1991:236)</a:t>
            </a:r>
            <a:endParaRPr lang="en-GB" sz="2800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404665"/>
            <a:ext cx="1728192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408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Psychological </a:t>
            </a:r>
            <a:r>
              <a:rPr lang="en-GB" dirty="0" smtClean="0">
                <a:solidFill>
                  <a:schemeClr val="bg1"/>
                </a:solidFill>
              </a:rPr>
              <a:t>factors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Self-confidence</a:t>
            </a:r>
          </a:p>
          <a:p>
            <a:pPr marL="0" indent="0">
              <a:buNone/>
            </a:pPr>
            <a:r>
              <a:rPr lang="en-GB" sz="2800" dirty="0" smtClean="0"/>
              <a:t>Drama increases </a:t>
            </a:r>
            <a:r>
              <a:rPr lang="en-GB" sz="2800" dirty="0"/>
              <a:t>their self-confidence and self-esteem. It evokes “feelings of worth, both for the students and the teacher” (Ralph, 1997:273</a:t>
            </a:r>
            <a:r>
              <a:rPr lang="en-GB" sz="2800" dirty="0" smtClean="0"/>
              <a:t>)</a:t>
            </a:r>
            <a:endParaRPr lang="en-GB" sz="2800" b="1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404665"/>
            <a:ext cx="1584176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029576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Psychological </a:t>
            </a:r>
            <a:r>
              <a:rPr lang="en-GB" dirty="0" smtClean="0">
                <a:solidFill>
                  <a:schemeClr val="bg1"/>
                </a:solidFill>
              </a:rPr>
              <a:t>factors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 smtClean="0"/>
              <a:t>Why did I choose this topic?</a:t>
            </a:r>
          </a:p>
          <a:p>
            <a:pPr marL="0" indent="0">
              <a:buNone/>
            </a:pPr>
            <a:endParaRPr lang="en-GB" sz="2800" b="1" dirty="0" smtClean="0"/>
          </a:p>
          <a:p>
            <a:pPr marL="0" indent="0">
              <a:buNone/>
            </a:pPr>
            <a:r>
              <a:rPr lang="en-GB" sz="2800" dirty="0" smtClean="0"/>
              <a:t>Shy student + drama activity= confident student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MA TESOL Psychology of Language Learning assignment</a:t>
            </a:r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How and why does this transformation happen?</a:t>
            </a:r>
            <a:endParaRPr lang="en-GB" sz="2800" dirty="0"/>
          </a:p>
        </p:txBody>
      </p:sp>
      <p:pic>
        <p:nvPicPr>
          <p:cNvPr id="6" name="Picture 5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5"/>
            <a:ext cx="1440160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6080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Psychological </a:t>
            </a:r>
            <a:r>
              <a:rPr lang="en-GB" dirty="0" smtClean="0">
                <a:solidFill>
                  <a:schemeClr val="bg1"/>
                </a:solidFill>
              </a:rPr>
              <a:t>factors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/>
              <a:t>Self-confidence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The </a:t>
            </a:r>
            <a:r>
              <a:rPr lang="en-GB" sz="2800" dirty="0"/>
              <a:t>actions and speech belong to the character; not to the student because “temporary suspension of the ego occurs when students participate in dramatic activities” (Sam, 1990:5</a:t>
            </a:r>
            <a:r>
              <a:rPr lang="en-GB" sz="2800" dirty="0" smtClean="0"/>
              <a:t>)</a:t>
            </a:r>
          </a:p>
          <a:p>
            <a:endParaRPr lang="en-GB" sz="2800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404665"/>
            <a:ext cx="1440160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553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50"/>
          </a:solidFill>
        </p:spPr>
        <p:txBody>
          <a:bodyPr/>
          <a:lstStyle/>
          <a:p>
            <a:r>
              <a:rPr lang="en-GB" dirty="0">
                <a:solidFill>
                  <a:schemeClr val="bg1"/>
                </a:solidFill>
              </a:rPr>
              <a:t>Psychological </a:t>
            </a:r>
            <a:r>
              <a:rPr lang="en-GB" dirty="0" smtClean="0">
                <a:solidFill>
                  <a:schemeClr val="bg1"/>
                </a:solidFill>
              </a:rPr>
              <a:t>factors </a:t>
            </a:r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 b="1" dirty="0" smtClean="0"/>
              <a:t>Reluctance and Anxiety</a:t>
            </a:r>
          </a:p>
          <a:p>
            <a:pPr marL="0" indent="0">
              <a:buNone/>
            </a:pPr>
            <a:r>
              <a:rPr lang="en-GB" sz="2800" dirty="0"/>
              <a:t>According to Stern (1980), adult learners in particular are afraid of making mistakes (even in none-dramatic lessons) because they fear that others may judge them if their language is not perfect.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 descr="MC900187529[1]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04665"/>
            <a:ext cx="1512168" cy="8640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796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952</TotalTime>
  <Words>1240</Words>
  <Application>Microsoft Office PowerPoint</Application>
  <PresentationFormat>On-screen Show (4:3)</PresentationFormat>
  <Paragraphs>168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     Evaluating the usefulness of drama and role-play in the EFL classroom  “In Drama we live the language” (Wessles, 1991:230)   </vt:lpstr>
      <vt:lpstr>Overview  </vt:lpstr>
      <vt:lpstr>PowerPoint Presentation</vt:lpstr>
      <vt:lpstr>Psychological factors </vt:lpstr>
      <vt:lpstr>Psychological factors </vt:lpstr>
      <vt:lpstr>Psychological factors </vt:lpstr>
      <vt:lpstr>Psychological factors </vt:lpstr>
      <vt:lpstr>Psychological factors </vt:lpstr>
      <vt:lpstr>Psychological factors </vt:lpstr>
      <vt:lpstr>Psychological factors </vt:lpstr>
      <vt:lpstr>Psychological factors </vt:lpstr>
      <vt:lpstr>Psychological factors  </vt:lpstr>
      <vt:lpstr>PowerPoint Presentation</vt:lpstr>
      <vt:lpstr>My findings    </vt:lpstr>
      <vt:lpstr>My findings </vt:lpstr>
      <vt:lpstr>My findings   </vt:lpstr>
      <vt:lpstr>Summary of benefits </vt:lpstr>
      <vt:lpstr>PowerPoint Presentation</vt:lpstr>
      <vt:lpstr>Drama work with colleagues</vt:lpstr>
      <vt:lpstr>Drama work with colleagues</vt:lpstr>
      <vt:lpstr>PowerPoint Presentation</vt:lpstr>
      <vt:lpstr>Ideas for future practice</vt:lpstr>
      <vt:lpstr>Ideas for future practice</vt:lpstr>
      <vt:lpstr>Ideas for future practice</vt:lpstr>
      <vt:lpstr>PowerPoint Presentation</vt:lpstr>
      <vt:lpstr>Your teaching</vt:lpstr>
      <vt:lpstr>References </vt:lpstr>
      <vt:lpstr>References</vt:lpstr>
    </vt:vector>
  </TitlesOfParts>
  <Company>University of Manchester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the usefulness of drama and role-play in the EFL classroom</dc:title>
  <dc:creator>Jenny White</dc:creator>
  <cp:lastModifiedBy>Ewa Edwards</cp:lastModifiedBy>
  <cp:revision>94</cp:revision>
  <dcterms:created xsi:type="dcterms:W3CDTF">2015-10-06T18:46:00Z</dcterms:created>
  <dcterms:modified xsi:type="dcterms:W3CDTF">2015-11-06T13:48:45Z</dcterms:modified>
</cp:coreProperties>
</file>