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
  </p:notesMasterIdLst>
  <p:sldIdLst>
    <p:sldId id="256" r:id="rId2"/>
    <p:sldId id="257" r:id="rId3"/>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59" d="100"/>
          <a:sy n="59" d="100"/>
        </p:scale>
        <p:origin x="64" y="2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63861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1695" cy="1371600"/>
          </a:xfrm>
          <a:prstGeom prst="rect">
            <a:avLst/>
          </a:prstGeom>
          <a:solidFill>
            <a:srgbClr val="660099"/>
          </a:solidFill>
          <a:ln/>
        </p:spPr>
        <p:txBody>
          <a:bodyPr/>
          <a:lstStyle/>
          <a:p>
            <a:endParaRPr lang="en-US"/>
          </a:p>
        </p:txBody>
      </p:sp>
      <p:sp>
        <p:nvSpPr>
          <p:cNvPr id="3" name="Text 1"/>
          <p:cNvSpPr/>
          <p:nvPr/>
        </p:nvSpPr>
        <p:spPr>
          <a:xfrm>
            <a:off x="502920" y="107576"/>
            <a:ext cx="7315200" cy="274320"/>
          </a:xfrm>
          <a:prstGeom prst="rect">
            <a:avLst/>
          </a:prstGeom>
          <a:noFill/>
          <a:ln/>
        </p:spPr>
        <p:txBody>
          <a:bodyPr wrap="square" lIns="0" tIns="0" rIns="0" bIns="0" rtlCol="0" anchor="ctr"/>
          <a:lstStyle/>
          <a:p>
            <a:pPr marL="0" indent="0">
              <a:buNone/>
            </a:pPr>
            <a:r>
              <a:rPr lang="en-US" sz="1100" b="1" kern="0" spc="300" dirty="0">
                <a:solidFill>
                  <a:srgbClr val="FFCC33"/>
                </a:solidFill>
                <a:latin typeface="Arial" pitchFamily="34" charset="0"/>
                <a:ea typeface="Arial" pitchFamily="34" charset="-122"/>
                <a:cs typeface="Arial" pitchFamily="34" charset="-120"/>
              </a:rPr>
              <a:t>TEACHING AND LEARNING</a:t>
            </a:r>
            <a:endParaRPr lang="en-US" sz="1100" dirty="0"/>
          </a:p>
        </p:txBody>
      </p:sp>
      <p:sp>
        <p:nvSpPr>
          <p:cNvPr id="4" name="Text 2"/>
          <p:cNvSpPr/>
          <p:nvPr/>
        </p:nvSpPr>
        <p:spPr>
          <a:xfrm>
            <a:off x="457200" y="329184"/>
            <a:ext cx="7772400" cy="640080"/>
          </a:xfrm>
          <a:prstGeom prst="rect">
            <a:avLst/>
          </a:prstGeom>
          <a:noFill/>
          <a:ln/>
        </p:spPr>
        <p:txBody>
          <a:bodyPr wrap="square" lIns="0" tIns="0" rIns="0" bIns="0" rtlCol="0" anchor="ctr"/>
          <a:lstStyle/>
          <a:p>
            <a:pPr marL="0" indent="0">
              <a:buNone/>
            </a:pPr>
            <a:r>
              <a:rPr lang="en-US" sz="4000" b="1" dirty="0">
                <a:solidFill>
                  <a:srgbClr val="FFFFFF"/>
                </a:solidFill>
                <a:latin typeface="Arial" pitchFamily="34" charset="0"/>
                <a:ea typeface="Arial" pitchFamily="34" charset="-122"/>
                <a:cs typeface="Arial" pitchFamily="34" charset="-120"/>
              </a:rPr>
              <a:t>The NeedsHub</a:t>
            </a:r>
            <a:endParaRPr lang="en-US" sz="4000" dirty="0"/>
          </a:p>
        </p:txBody>
      </p:sp>
      <p:sp>
        <p:nvSpPr>
          <p:cNvPr id="5" name="Text 3"/>
          <p:cNvSpPr/>
          <p:nvPr/>
        </p:nvSpPr>
        <p:spPr>
          <a:xfrm>
            <a:off x="502920" y="969264"/>
            <a:ext cx="8229600" cy="292608"/>
          </a:xfrm>
          <a:prstGeom prst="rect">
            <a:avLst/>
          </a:prstGeom>
          <a:noFill/>
          <a:ln/>
        </p:spPr>
        <p:txBody>
          <a:bodyPr wrap="square" lIns="0" tIns="0" rIns="0" bIns="0" rtlCol="0" anchor="ctr"/>
          <a:lstStyle/>
          <a:p>
            <a:pPr marL="0" indent="0">
              <a:buNone/>
            </a:pPr>
            <a:r>
              <a:rPr lang="en-US" sz="1600" dirty="0">
                <a:solidFill>
                  <a:srgbClr val="FFFFFF"/>
                </a:solidFill>
                <a:latin typeface="Arial" pitchFamily="34" charset="0"/>
                <a:ea typeface="Arial" pitchFamily="34" charset="-122"/>
                <a:cs typeface="Arial" pitchFamily="34" charset="-120"/>
              </a:rPr>
              <a:t>Aligning AI support to teaching and learning needs.</a:t>
            </a:r>
            <a:endParaRPr lang="en-US" sz="1600" dirty="0"/>
          </a:p>
        </p:txBody>
      </p:sp>
      <p:pic>
        <p:nvPicPr>
          <p:cNvPr id="6" name="Image 0" descr="image1.png"/>
          <p:cNvPicPr>
            <a:picLocks noChangeAspect="1"/>
          </p:cNvPicPr>
          <p:nvPr/>
        </p:nvPicPr>
        <p:blipFill>
          <a:blip r:embed="rId3"/>
          <a:stretch>
            <a:fillRect/>
          </a:stretch>
        </p:blipFill>
        <p:spPr>
          <a:xfrm>
            <a:off x="9005174" y="187912"/>
            <a:ext cx="2470546" cy="1046497"/>
          </a:xfrm>
          <a:prstGeom prst="rect">
            <a:avLst/>
          </a:prstGeom>
        </p:spPr>
      </p:pic>
      <p:sp>
        <p:nvSpPr>
          <p:cNvPr id="7" name="Text 4"/>
          <p:cNvSpPr/>
          <p:nvPr/>
        </p:nvSpPr>
        <p:spPr>
          <a:xfrm>
            <a:off x="502920" y="1536192"/>
            <a:ext cx="6400800" cy="960120"/>
          </a:xfrm>
          <a:prstGeom prst="rect">
            <a:avLst/>
          </a:prstGeom>
          <a:noFill/>
          <a:ln/>
        </p:spPr>
        <p:txBody>
          <a:bodyPr wrap="square" lIns="0" tIns="0" rIns="0" bIns="0" rtlCol="0" anchor="ctr"/>
          <a:lstStyle/>
          <a:p>
            <a:pPr marL="0" indent="0">
              <a:lnSpc>
                <a:spcPct val="105000"/>
              </a:lnSpc>
              <a:buNone/>
            </a:pPr>
            <a:r>
              <a:rPr lang="en-US" sz="1150" dirty="0">
                <a:solidFill>
                  <a:srgbClr val="281D2B"/>
                </a:solidFill>
                <a:latin typeface="Arial" pitchFamily="34" charset="0"/>
                <a:ea typeface="Arial" pitchFamily="34" charset="-122"/>
                <a:cs typeface="Arial" pitchFamily="34" charset="-120"/>
              </a:rPr>
              <a:t>We created the NeedsHub to make sure the Copilot rollout is shaped by what colleagues need in relation to AI. We gather input from across the University through surveys, workshops, and discussions with groups such as the Copilot Co-ordination and Advisory group (CoCoA). This approach means we can prioritise supporting the most pressing needs.</a:t>
            </a:r>
            <a:endParaRPr lang="en-US" sz="1150" dirty="0"/>
          </a:p>
        </p:txBody>
      </p:sp>
      <p:sp>
        <p:nvSpPr>
          <p:cNvPr id="8" name="Text 5"/>
          <p:cNvSpPr/>
          <p:nvPr/>
        </p:nvSpPr>
        <p:spPr>
          <a:xfrm>
            <a:off x="502920" y="2578608"/>
            <a:ext cx="6400800" cy="365760"/>
          </a:xfrm>
          <a:prstGeom prst="rect">
            <a:avLst/>
          </a:prstGeom>
          <a:noFill/>
          <a:ln/>
        </p:spPr>
        <p:txBody>
          <a:bodyPr wrap="square" lIns="0" tIns="0" rIns="0" bIns="0" rtlCol="0" anchor="ctr"/>
          <a:lstStyle/>
          <a:p>
            <a:pPr marL="0" indent="0">
              <a:buNone/>
            </a:pPr>
            <a:r>
              <a:rPr lang="en-US" sz="1700" b="1" dirty="0">
                <a:solidFill>
                  <a:srgbClr val="660099"/>
                </a:solidFill>
                <a:latin typeface="Arial" pitchFamily="34" charset="0"/>
                <a:ea typeface="Arial" pitchFamily="34" charset="-122"/>
                <a:cs typeface="Arial" pitchFamily="34" charset="-120"/>
              </a:rPr>
              <a:t>What we're here to do</a:t>
            </a:r>
            <a:endParaRPr lang="en-US" sz="1700" dirty="0"/>
          </a:p>
        </p:txBody>
      </p:sp>
      <p:sp>
        <p:nvSpPr>
          <p:cNvPr id="9" name="Shape 6"/>
          <p:cNvSpPr/>
          <p:nvPr/>
        </p:nvSpPr>
        <p:spPr>
          <a:xfrm>
            <a:off x="502920" y="3035808"/>
            <a:ext cx="457200" cy="457200"/>
          </a:xfrm>
          <a:prstGeom prst="ellipse">
            <a:avLst/>
          </a:prstGeom>
          <a:solidFill>
            <a:srgbClr val="E6DBF2"/>
          </a:solidFill>
          <a:ln/>
        </p:spPr>
        <p:txBody>
          <a:bodyPr/>
          <a:lstStyle/>
          <a:p>
            <a:endParaRPr lang="en-US"/>
          </a:p>
        </p:txBody>
      </p:sp>
      <p:pic>
        <p:nvPicPr>
          <p:cNvPr id="10" name="Image 1" descr="image2.png"/>
          <p:cNvPicPr>
            <a:picLocks noChangeAspect="1"/>
          </p:cNvPicPr>
          <p:nvPr/>
        </p:nvPicPr>
        <p:blipFill>
          <a:blip r:embed="rId4"/>
          <a:stretch>
            <a:fillRect/>
          </a:stretch>
        </p:blipFill>
        <p:spPr>
          <a:xfrm>
            <a:off x="603504" y="3136392"/>
            <a:ext cx="256032" cy="256032"/>
          </a:xfrm>
          <a:prstGeom prst="rect">
            <a:avLst/>
          </a:prstGeom>
        </p:spPr>
      </p:pic>
      <p:sp>
        <p:nvSpPr>
          <p:cNvPr id="11" name="Text 7"/>
          <p:cNvSpPr/>
          <p:nvPr/>
        </p:nvSpPr>
        <p:spPr>
          <a:xfrm>
            <a:off x="1124712" y="2999232"/>
            <a:ext cx="5779008" cy="713232"/>
          </a:xfrm>
          <a:prstGeom prst="rect">
            <a:avLst/>
          </a:prstGeom>
          <a:noFill/>
          <a:ln/>
        </p:spPr>
        <p:txBody>
          <a:bodyPr wrap="square" lIns="0" tIns="0" rIns="0" bIns="0" rtlCol="0" anchor="ctr"/>
          <a:lstStyle/>
          <a:p>
            <a:pPr marL="0" indent="0">
              <a:lnSpc>
                <a:spcPct val="100000"/>
              </a:lnSpc>
              <a:buNone/>
            </a:pPr>
            <a:r>
              <a:rPr lang="en-US" sz="1100" b="1" dirty="0">
                <a:solidFill>
                  <a:srgbClr val="660099"/>
                </a:solidFill>
                <a:latin typeface="Arial" pitchFamily="34" charset="0"/>
                <a:ea typeface="Arial" pitchFamily="34" charset="-122"/>
                <a:cs typeface="Arial" pitchFamily="34" charset="-120"/>
              </a:rPr>
              <a:t>Identify needs   </a:t>
            </a:r>
            <a:r>
              <a:rPr lang="en-US" sz="1100" dirty="0">
                <a:solidFill>
                  <a:srgbClr val="595959"/>
                </a:solidFill>
                <a:latin typeface="Arial" pitchFamily="34" charset="0"/>
                <a:ea typeface="Arial" pitchFamily="34" charset="-122"/>
                <a:cs typeface="Arial" pitchFamily="34" charset="-120"/>
              </a:rPr>
              <a:t>Understand what colleagues need to apply the Teaching and Learning AI policy and teach/support students with AI.</a:t>
            </a:r>
            <a:endParaRPr lang="en-US" sz="1100" dirty="0"/>
          </a:p>
        </p:txBody>
      </p:sp>
      <p:sp>
        <p:nvSpPr>
          <p:cNvPr id="12" name="Shape 8"/>
          <p:cNvSpPr/>
          <p:nvPr/>
        </p:nvSpPr>
        <p:spPr>
          <a:xfrm>
            <a:off x="502920" y="3749040"/>
            <a:ext cx="457200" cy="457200"/>
          </a:xfrm>
          <a:prstGeom prst="ellipse">
            <a:avLst/>
          </a:prstGeom>
          <a:solidFill>
            <a:srgbClr val="E6DBF2"/>
          </a:solidFill>
          <a:ln/>
        </p:spPr>
        <p:txBody>
          <a:bodyPr/>
          <a:lstStyle/>
          <a:p>
            <a:endParaRPr lang="en-US"/>
          </a:p>
        </p:txBody>
      </p:sp>
      <p:pic>
        <p:nvPicPr>
          <p:cNvPr id="13" name="Image 2" descr="image3.png"/>
          <p:cNvPicPr>
            <a:picLocks noChangeAspect="1"/>
          </p:cNvPicPr>
          <p:nvPr/>
        </p:nvPicPr>
        <p:blipFill>
          <a:blip r:embed="rId5"/>
          <a:stretch>
            <a:fillRect/>
          </a:stretch>
        </p:blipFill>
        <p:spPr>
          <a:xfrm>
            <a:off x="603504" y="3849624"/>
            <a:ext cx="256032" cy="256032"/>
          </a:xfrm>
          <a:prstGeom prst="rect">
            <a:avLst/>
          </a:prstGeom>
        </p:spPr>
      </p:pic>
      <p:sp>
        <p:nvSpPr>
          <p:cNvPr id="14" name="Text 9"/>
          <p:cNvSpPr/>
          <p:nvPr/>
        </p:nvSpPr>
        <p:spPr>
          <a:xfrm>
            <a:off x="1124712" y="3712464"/>
            <a:ext cx="5779008" cy="713232"/>
          </a:xfrm>
          <a:prstGeom prst="rect">
            <a:avLst/>
          </a:prstGeom>
          <a:noFill/>
          <a:ln/>
        </p:spPr>
        <p:txBody>
          <a:bodyPr wrap="square" lIns="0" tIns="0" rIns="0" bIns="0" rtlCol="0" anchor="ctr"/>
          <a:lstStyle/>
          <a:p>
            <a:pPr marL="0" indent="0">
              <a:lnSpc>
                <a:spcPct val="100000"/>
              </a:lnSpc>
              <a:buNone/>
            </a:pPr>
            <a:r>
              <a:rPr lang="en-US" sz="1100" b="1" dirty="0">
                <a:solidFill>
                  <a:srgbClr val="660099"/>
                </a:solidFill>
                <a:latin typeface="Arial" pitchFamily="34" charset="0"/>
                <a:ea typeface="Arial" pitchFamily="34" charset="-122"/>
                <a:cs typeface="Arial" pitchFamily="34" charset="-120"/>
              </a:rPr>
              <a:t>Lead with needs   </a:t>
            </a:r>
            <a:r>
              <a:rPr lang="en-US" sz="1100" dirty="0">
                <a:solidFill>
                  <a:srgbClr val="595959"/>
                </a:solidFill>
                <a:latin typeface="Arial" pitchFamily="34" charset="0"/>
                <a:ea typeface="Arial" pitchFamily="34" charset="-122"/>
                <a:cs typeface="Arial" pitchFamily="34" charset="-120"/>
              </a:rPr>
              <a:t>Prioritise support by embedding a reflective, needs-led approach to decision-making.</a:t>
            </a:r>
            <a:endParaRPr lang="en-US" sz="1100" dirty="0"/>
          </a:p>
        </p:txBody>
      </p:sp>
      <p:sp>
        <p:nvSpPr>
          <p:cNvPr id="15" name="Shape 10"/>
          <p:cNvSpPr/>
          <p:nvPr/>
        </p:nvSpPr>
        <p:spPr>
          <a:xfrm>
            <a:off x="502920" y="4462272"/>
            <a:ext cx="457200" cy="457200"/>
          </a:xfrm>
          <a:prstGeom prst="ellipse">
            <a:avLst/>
          </a:prstGeom>
          <a:solidFill>
            <a:srgbClr val="E6DBF2"/>
          </a:solidFill>
          <a:ln/>
        </p:spPr>
        <p:txBody>
          <a:bodyPr/>
          <a:lstStyle/>
          <a:p>
            <a:endParaRPr lang="en-US"/>
          </a:p>
        </p:txBody>
      </p:sp>
      <p:pic>
        <p:nvPicPr>
          <p:cNvPr id="16" name="Image 3" descr="image4.png"/>
          <p:cNvPicPr>
            <a:picLocks noChangeAspect="1"/>
          </p:cNvPicPr>
          <p:nvPr/>
        </p:nvPicPr>
        <p:blipFill>
          <a:blip r:embed="rId6"/>
          <a:stretch>
            <a:fillRect/>
          </a:stretch>
        </p:blipFill>
        <p:spPr>
          <a:xfrm>
            <a:off x="603504" y="4562856"/>
            <a:ext cx="256032" cy="256032"/>
          </a:xfrm>
          <a:prstGeom prst="rect">
            <a:avLst/>
          </a:prstGeom>
        </p:spPr>
      </p:pic>
      <p:sp>
        <p:nvSpPr>
          <p:cNvPr id="17" name="Text 11"/>
          <p:cNvSpPr/>
          <p:nvPr/>
        </p:nvSpPr>
        <p:spPr>
          <a:xfrm>
            <a:off x="1124712" y="4425696"/>
            <a:ext cx="5779008" cy="713232"/>
          </a:xfrm>
          <a:prstGeom prst="rect">
            <a:avLst/>
          </a:prstGeom>
          <a:noFill/>
          <a:ln/>
        </p:spPr>
        <p:txBody>
          <a:bodyPr wrap="square" lIns="0" tIns="0" rIns="0" bIns="0" rtlCol="0" anchor="ctr"/>
          <a:lstStyle/>
          <a:p>
            <a:pPr marL="0" indent="0">
              <a:lnSpc>
                <a:spcPct val="100000"/>
              </a:lnSpc>
              <a:buNone/>
            </a:pPr>
            <a:r>
              <a:rPr lang="en-US" sz="1100" b="1" dirty="0">
                <a:solidFill>
                  <a:srgbClr val="660099"/>
                </a:solidFill>
                <a:latin typeface="Arial" pitchFamily="34" charset="0"/>
                <a:ea typeface="Arial" pitchFamily="34" charset="-122"/>
                <a:cs typeface="Arial" pitchFamily="34" charset="-120"/>
              </a:rPr>
              <a:t>Connect what exists   </a:t>
            </a:r>
            <a:r>
              <a:rPr lang="en-US" sz="1100" dirty="0">
                <a:solidFill>
                  <a:srgbClr val="595959"/>
                </a:solidFill>
                <a:latin typeface="Arial" pitchFamily="34" charset="0"/>
                <a:ea typeface="Arial" pitchFamily="34" charset="-122"/>
                <a:cs typeface="Arial" pitchFamily="34" charset="-120"/>
              </a:rPr>
              <a:t>Make existing initiatives and resources visible, and join them up.</a:t>
            </a:r>
            <a:endParaRPr lang="en-US" sz="1100" dirty="0"/>
          </a:p>
        </p:txBody>
      </p:sp>
      <p:sp>
        <p:nvSpPr>
          <p:cNvPr id="18" name="Shape 12"/>
          <p:cNvSpPr/>
          <p:nvPr/>
        </p:nvSpPr>
        <p:spPr>
          <a:xfrm>
            <a:off x="502920" y="5175504"/>
            <a:ext cx="457200" cy="457200"/>
          </a:xfrm>
          <a:prstGeom prst="ellipse">
            <a:avLst/>
          </a:prstGeom>
          <a:solidFill>
            <a:srgbClr val="E6DBF2"/>
          </a:solidFill>
          <a:ln/>
        </p:spPr>
        <p:txBody>
          <a:bodyPr/>
          <a:lstStyle/>
          <a:p>
            <a:endParaRPr lang="en-US"/>
          </a:p>
        </p:txBody>
      </p:sp>
      <p:pic>
        <p:nvPicPr>
          <p:cNvPr id="19" name="Image 4" descr="image5.png"/>
          <p:cNvPicPr>
            <a:picLocks noChangeAspect="1"/>
          </p:cNvPicPr>
          <p:nvPr/>
        </p:nvPicPr>
        <p:blipFill>
          <a:blip r:embed="rId7"/>
          <a:stretch>
            <a:fillRect/>
          </a:stretch>
        </p:blipFill>
        <p:spPr>
          <a:xfrm>
            <a:off x="603504" y="5276088"/>
            <a:ext cx="256032" cy="256032"/>
          </a:xfrm>
          <a:prstGeom prst="rect">
            <a:avLst/>
          </a:prstGeom>
        </p:spPr>
      </p:pic>
      <p:sp>
        <p:nvSpPr>
          <p:cNvPr id="20" name="Text 13"/>
          <p:cNvSpPr/>
          <p:nvPr/>
        </p:nvSpPr>
        <p:spPr>
          <a:xfrm>
            <a:off x="1124712" y="5138928"/>
            <a:ext cx="5779008" cy="713232"/>
          </a:xfrm>
          <a:prstGeom prst="rect">
            <a:avLst/>
          </a:prstGeom>
          <a:noFill/>
          <a:ln/>
        </p:spPr>
        <p:txBody>
          <a:bodyPr wrap="square" lIns="0" tIns="0" rIns="0" bIns="0" rtlCol="0" anchor="ctr"/>
          <a:lstStyle/>
          <a:p>
            <a:pPr marL="0" indent="0">
              <a:lnSpc>
                <a:spcPct val="100000"/>
              </a:lnSpc>
              <a:buNone/>
            </a:pPr>
            <a:r>
              <a:rPr lang="en-US" sz="1100" b="1" dirty="0">
                <a:solidFill>
                  <a:srgbClr val="660099"/>
                </a:solidFill>
                <a:latin typeface="Arial" pitchFamily="34" charset="0"/>
                <a:ea typeface="Arial" pitchFamily="34" charset="-122"/>
                <a:cs typeface="Arial" pitchFamily="34" charset="-120"/>
              </a:rPr>
              <a:t>Join up the journey   </a:t>
            </a:r>
            <a:r>
              <a:rPr lang="en-US" sz="1100" dirty="0">
                <a:solidFill>
                  <a:srgbClr val="595959"/>
                </a:solidFill>
                <a:latin typeface="Arial" pitchFamily="34" charset="0"/>
                <a:ea typeface="Arial" pitchFamily="34" charset="-122"/>
                <a:cs typeface="Arial" pitchFamily="34" charset="-120"/>
              </a:rPr>
              <a:t>Make the support journey coherent and easy to navigate, so it feels intentional and responsive rather than fragmented or overwhelming.</a:t>
            </a:r>
            <a:endParaRPr lang="en-US" sz="1100" dirty="0"/>
          </a:p>
        </p:txBody>
      </p:sp>
      <p:sp>
        <p:nvSpPr>
          <p:cNvPr id="21" name="Shape 14"/>
          <p:cNvSpPr/>
          <p:nvPr/>
        </p:nvSpPr>
        <p:spPr>
          <a:xfrm>
            <a:off x="502920" y="5888736"/>
            <a:ext cx="457200" cy="457200"/>
          </a:xfrm>
          <a:prstGeom prst="ellipse">
            <a:avLst/>
          </a:prstGeom>
          <a:solidFill>
            <a:srgbClr val="E6DBF2"/>
          </a:solidFill>
          <a:ln/>
        </p:spPr>
        <p:txBody>
          <a:bodyPr/>
          <a:lstStyle/>
          <a:p>
            <a:endParaRPr lang="en-US"/>
          </a:p>
        </p:txBody>
      </p:sp>
      <p:pic>
        <p:nvPicPr>
          <p:cNvPr id="22" name="Image 5" descr="image6.png"/>
          <p:cNvPicPr>
            <a:picLocks noChangeAspect="1"/>
          </p:cNvPicPr>
          <p:nvPr/>
        </p:nvPicPr>
        <p:blipFill>
          <a:blip r:embed="rId8"/>
          <a:stretch>
            <a:fillRect/>
          </a:stretch>
        </p:blipFill>
        <p:spPr>
          <a:xfrm>
            <a:off x="603504" y="5989320"/>
            <a:ext cx="256032" cy="256032"/>
          </a:xfrm>
          <a:prstGeom prst="rect">
            <a:avLst/>
          </a:prstGeom>
        </p:spPr>
      </p:pic>
      <p:sp>
        <p:nvSpPr>
          <p:cNvPr id="23" name="Text 15"/>
          <p:cNvSpPr/>
          <p:nvPr/>
        </p:nvSpPr>
        <p:spPr>
          <a:xfrm>
            <a:off x="1124712" y="5852160"/>
            <a:ext cx="5779008" cy="713232"/>
          </a:xfrm>
          <a:prstGeom prst="rect">
            <a:avLst/>
          </a:prstGeom>
          <a:noFill/>
          <a:ln/>
        </p:spPr>
        <p:txBody>
          <a:bodyPr wrap="square" lIns="0" tIns="0" rIns="0" bIns="0" rtlCol="0" anchor="ctr"/>
          <a:lstStyle/>
          <a:p>
            <a:pPr marL="0" indent="0">
              <a:lnSpc>
                <a:spcPct val="100000"/>
              </a:lnSpc>
              <a:buNone/>
            </a:pPr>
            <a:r>
              <a:rPr lang="en-US" sz="1100" b="1" dirty="0">
                <a:solidFill>
                  <a:srgbClr val="660099"/>
                </a:solidFill>
                <a:latin typeface="Arial" pitchFamily="34" charset="0"/>
                <a:ea typeface="Arial" pitchFamily="34" charset="-122"/>
                <a:cs typeface="Arial" pitchFamily="34" charset="-120"/>
              </a:rPr>
              <a:t>Learn about impact   </a:t>
            </a:r>
            <a:r>
              <a:rPr lang="en-US" sz="1100" dirty="0">
                <a:solidFill>
                  <a:srgbClr val="595959"/>
                </a:solidFill>
                <a:latin typeface="Arial" pitchFamily="34" charset="0"/>
                <a:ea typeface="Arial" pitchFamily="34" charset="-122"/>
                <a:cs typeface="Arial" pitchFamily="34" charset="-120"/>
              </a:rPr>
              <a:t>Evaluate over time, telling intended responses apart from demonstrable outcomes, and judging when a need is partly met, fully met, or still evolving.</a:t>
            </a:r>
            <a:endParaRPr lang="en-US" sz="1100" dirty="0"/>
          </a:p>
        </p:txBody>
      </p:sp>
      <p:sp>
        <p:nvSpPr>
          <p:cNvPr id="24" name="Shape 16"/>
          <p:cNvSpPr/>
          <p:nvPr/>
        </p:nvSpPr>
        <p:spPr>
          <a:xfrm>
            <a:off x="7269480" y="1536192"/>
            <a:ext cx="4434840" cy="2256392"/>
          </a:xfrm>
          <a:prstGeom prst="roundRect">
            <a:avLst>
              <a:gd name="adj" fmla="val 2712"/>
            </a:avLst>
          </a:prstGeom>
          <a:solidFill>
            <a:srgbClr val="E6DBF2"/>
          </a:solidFill>
          <a:ln/>
        </p:spPr>
        <p:txBody>
          <a:bodyPr/>
          <a:lstStyle/>
          <a:p>
            <a:endParaRPr lang="en-US"/>
          </a:p>
        </p:txBody>
      </p:sp>
      <p:sp>
        <p:nvSpPr>
          <p:cNvPr id="25" name="Text 17"/>
          <p:cNvSpPr/>
          <p:nvPr/>
        </p:nvSpPr>
        <p:spPr>
          <a:xfrm>
            <a:off x="7543800" y="1737360"/>
            <a:ext cx="3886200" cy="365760"/>
          </a:xfrm>
          <a:prstGeom prst="rect">
            <a:avLst/>
          </a:prstGeom>
          <a:noFill/>
          <a:ln/>
        </p:spPr>
        <p:txBody>
          <a:bodyPr wrap="square" lIns="0" tIns="0" rIns="0" bIns="0" rtlCol="0" anchor="ctr"/>
          <a:lstStyle/>
          <a:p>
            <a:pPr marL="0" indent="0">
              <a:buNone/>
            </a:pPr>
            <a:r>
              <a:rPr lang="en-US" sz="1700" b="1" dirty="0">
                <a:solidFill>
                  <a:srgbClr val="660099"/>
                </a:solidFill>
                <a:latin typeface="Arial" pitchFamily="34" charset="0"/>
                <a:ea typeface="Arial" pitchFamily="34" charset="-122"/>
                <a:cs typeface="Arial" pitchFamily="34" charset="-120"/>
              </a:rPr>
              <a:t>How can you help us?</a:t>
            </a:r>
            <a:endParaRPr lang="en-US" sz="1700" dirty="0"/>
          </a:p>
        </p:txBody>
      </p:sp>
      <p:pic>
        <p:nvPicPr>
          <p:cNvPr id="26" name="Image 6" descr="image7.png"/>
          <p:cNvPicPr>
            <a:picLocks noChangeAspect="1"/>
          </p:cNvPicPr>
          <p:nvPr/>
        </p:nvPicPr>
        <p:blipFill>
          <a:blip r:embed="rId9"/>
          <a:stretch>
            <a:fillRect/>
          </a:stretch>
        </p:blipFill>
        <p:spPr>
          <a:xfrm>
            <a:off x="7543800" y="2328620"/>
            <a:ext cx="384048" cy="384048"/>
          </a:xfrm>
          <a:prstGeom prst="rect">
            <a:avLst/>
          </a:prstGeom>
        </p:spPr>
      </p:pic>
      <p:sp>
        <p:nvSpPr>
          <p:cNvPr id="27" name="Text 18"/>
          <p:cNvSpPr/>
          <p:nvPr/>
        </p:nvSpPr>
        <p:spPr>
          <a:xfrm>
            <a:off x="8138160" y="2086304"/>
            <a:ext cx="3291840" cy="868680"/>
          </a:xfrm>
          <a:prstGeom prst="rect">
            <a:avLst/>
          </a:prstGeom>
          <a:noFill/>
          <a:ln/>
        </p:spPr>
        <p:txBody>
          <a:bodyPr wrap="square" lIns="0" tIns="0" rIns="0" bIns="0" rtlCol="0" anchor="ctr"/>
          <a:lstStyle/>
          <a:p>
            <a:pPr marL="0" indent="0">
              <a:lnSpc>
                <a:spcPct val="105000"/>
              </a:lnSpc>
              <a:buNone/>
            </a:pPr>
            <a:r>
              <a:rPr lang="en-US" sz="1150" dirty="0">
                <a:solidFill>
                  <a:srgbClr val="281D2B"/>
                </a:solidFill>
                <a:latin typeface="Arial" pitchFamily="34" charset="0"/>
                <a:ea typeface="Arial" pitchFamily="34" charset="-122"/>
                <a:cs typeface="Arial" pitchFamily="34" charset="-120"/>
              </a:rPr>
              <a:t>What AI communities of practice or interest already exist across the University?</a:t>
            </a:r>
            <a:endParaRPr lang="en-US" sz="1150" dirty="0"/>
          </a:p>
        </p:txBody>
      </p:sp>
      <p:pic>
        <p:nvPicPr>
          <p:cNvPr id="28" name="Image 7" descr="image8.png"/>
          <p:cNvPicPr>
            <a:picLocks noChangeAspect="1"/>
          </p:cNvPicPr>
          <p:nvPr/>
        </p:nvPicPr>
        <p:blipFill>
          <a:blip r:embed="rId10"/>
          <a:stretch>
            <a:fillRect/>
          </a:stretch>
        </p:blipFill>
        <p:spPr>
          <a:xfrm>
            <a:off x="7543800" y="2980946"/>
            <a:ext cx="384048" cy="384048"/>
          </a:xfrm>
          <a:prstGeom prst="rect">
            <a:avLst/>
          </a:prstGeom>
        </p:spPr>
      </p:pic>
      <p:sp>
        <p:nvSpPr>
          <p:cNvPr id="29" name="Text 19"/>
          <p:cNvSpPr/>
          <p:nvPr/>
        </p:nvSpPr>
        <p:spPr>
          <a:xfrm>
            <a:off x="8138160" y="2727436"/>
            <a:ext cx="3291840" cy="868680"/>
          </a:xfrm>
          <a:prstGeom prst="rect">
            <a:avLst/>
          </a:prstGeom>
          <a:noFill/>
          <a:ln/>
        </p:spPr>
        <p:txBody>
          <a:bodyPr wrap="square" lIns="0" tIns="0" rIns="0" bIns="0" rtlCol="0" anchor="ctr"/>
          <a:lstStyle/>
          <a:p>
            <a:pPr marL="0" indent="0">
              <a:lnSpc>
                <a:spcPct val="105000"/>
              </a:lnSpc>
              <a:buNone/>
            </a:pPr>
            <a:r>
              <a:rPr lang="en-US" sz="1150" dirty="0">
                <a:solidFill>
                  <a:srgbClr val="281D2B"/>
                </a:solidFill>
                <a:latin typeface="Arial" pitchFamily="34" charset="0"/>
                <a:ea typeface="Arial" pitchFamily="34" charset="-122"/>
                <a:cs typeface="Arial" pitchFamily="34" charset="-120"/>
              </a:rPr>
              <a:t>Do you know of toolkits, resources, guidance, or training on using AI in Teaching and Learning?</a:t>
            </a:r>
            <a:endParaRPr lang="en-US" sz="1150" dirty="0"/>
          </a:p>
        </p:txBody>
      </p:sp>
      <p:sp>
        <p:nvSpPr>
          <p:cNvPr id="30" name="Shape 20"/>
          <p:cNvSpPr/>
          <p:nvPr/>
        </p:nvSpPr>
        <p:spPr>
          <a:xfrm>
            <a:off x="7269480" y="4060862"/>
            <a:ext cx="4434840" cy="2595970"/>
          </a:xfrm>
          <a:prstGeom prst="roundRect">
            <a:avLst>
              <a:gd name="adj" fmla="val 3200"/>
            </a:avLst>
          </a:prstGeom>
          <a:solidFill>
            <a:srgbClr val="660099"/>
          </a:solidFill>
          <a:ln/>
        </p:spPr>
        <p:txBody>
          <a:bodyPr/>
          <a:lstStyle/>
          <a:p>
            <a:endParaRPr lang="en-US"/>
          </a:p>
        </p:txBody>
      </p:sp>
      <p:sp>
        <p:nvSpPr>
          <p:cNvPr id="31" name="Text 21"/>
          <p:cNvSpPr/>
          <p:nvPr/>
        </p:nvSpPr>
        <p:spPr>
          <a:xfrm>
            <a:off x="7543800" y="4289788"/>
            <a:ext cx="3886200" cy="365760"/>
          </a:xfrm>
          <a:prstGeom prst="rect">
            <a:avLst/>
          </a:prstGeom>
          <a:noFill/>
          <a:ln/>
        </p:spPr>
        <p:txBody>
          <a:bodyPr wrap="square" lIns="0" tIns="0" rIns="0" bIns="0" rtlCol="0" anchor="ctr"/>
          <a:lstStyle/>
          <a:p>
            <a:pPr marL="0" indent="0">
              <a:buNone/>
            </a:pPr>
            <a:r>
              <a:rPr lang="en-US" sz="1700" b="1" dirty="0">
                <a:solidFill>
                  <a:srgbClr val="FFCC33"/>
                </a:solidFill>
                <a:latin typeface="Arial" pitchFamily="34" charset="0"/>
                <a:ea typeface="Arial" pitchFamily="34" charset="-122"/>
                <a:cs typeface="Arial" pitchFamily="34" charset="-120"/>
              </a:rPr>
              <a:t>Get in touch</a:t>
            </a:r>
            <a:endParaRPr lang="en-US" sz="1700" dirty="0"/>
          </a:p>
        </p:txBody>
      </p:sp>
      <p:pic>
        <p:nvPicPr>
          <p:cNvPr id="32" name="Image 8" descr="image9.png"/>
          <p:cNvPicPr>
            <a:picLocks noChangeAspect="1"/>
          </p:cNvPicPr>
          <p:nvPr/>
        </p:nvPicPr>
        <p:blipFill>
          <a:blip r:embed="rId11"/>
          <a:stretch>
            <a:fillRect/>
          </a:stretch>
        </p:blipFill>
        <p:spPr>
          <a:xfrm>
            <a:off x="7543800" y="4901153"/>
            <a:ext cx="365760" cy="365760"/>
          </a:xfrm>
          <a:prstGeom prst="rect">
            <a:avLst/>
          </a:prstGeom>
        </p:spPr>
      </p:pic>
      <p:sp>
        <p:nvSpPr>
          <p:cNvPr id="33" name="Text 22"/>
          <p:cNvSpPr/>
          <p:nvPr/>
        </p:nvSpPr>
        <p:spPr>
          <a:xfrm>
            <a:off x="8092440" y="4828001"/>
            <a:ext cx="3383280" cy="502920"/>
          </a:xfrm>
          <a:prstGeom prst="rect">
            <a:avLst/>
          </a:prstGeom>
          <a:noFill/>
          <a:ln/>
        </p:spPr>
        <p:txBody>
          <a:bodyPr wrap="square" lIns="0" tIns="0" rIns="0" bIns="0" rtlCol="0" anchor="ctr"/>
          <a:lstStyle/>
          <a:p>
            <a:pPr marL="0" indent="0">
              <a:lnSpc>
                <a:spcPct val="100000"/>
              </a:lnSpc>
              <a:buNone/>
            </a:pPr>
            <a:r>
              <a:rPr lang="en-US" sz="1100" dirty="0">
                <a:solidFill>
                  <a:srgbClr val="FFFFFF"/>
                </a:solidFill>
                <a:latin typeface="Arial" pitchFamily="34" charset="0"/>
                <a:ea typeface="Arial" pitchFamily="34" charset="-122"/>
                <a:cs typeface="Arial" pitchFamily="34" charset="-120"/>
              </a:rPr>
              <a:t>Visit the </a:t>
            </a:r>
            <a:r>
              <a:rPr lang="en-US" sz="1100" b="1" dirty="0">
                <a:solidFill>
                  <a:srgbClr val="FFFFFF"/>
                </a:solidFill>
                <a:latin typeface="Arial" pitchFamily="34" charset="0"/>
                <a:ea typeface="Arial" pitchFamily="34" charset="-122"/>
                <a:cs typeface="Arial" pitchFamily="34" charset="-120"/>
              </a:rPr>
              <a:t>“Copilot” stand in University Place</a:t>
            </a:r>
            <a:r>
              <a:rPr lang="en-US" sz="1100" dirty="0">
                <a:solidFill>
                  <a:srgbClr val="FFFFFF"/>
                </a:solidFill>
                <a:latin typeface="Arial" pitchFamily="34" charset="0"/>
                <a:ea typeface="Arial" pitchFamily="34" charset="-122"/>
                <a:cs typeface="Arial" pitchFamily="34" charset="-120"/>
              </a:rPr>
              <a:t> during the conference.</a:t>
            </a:r>
            <a:endParaRPr lang="en-US" sz="1100" dirty="0"/>
          </a:p>
        </p:txBody>
      </p:sp>
      <p:pic>
        <p:nvPicPr>
          <p:cNvPr id="34" name="Image 9" descr="image10.png"/>
          <p:cNvPicPr>
            <a:picLocks noChangeAspect="1"/>
          </p:cNvPicPr>
          <p:nvPr/>
        </p:nvPicPr>
        <p:blipFill>
          <a:blip r:embed="rId12"/>
          <a:stretch>
            <a:fillRect/>
          </a:stretch>
        </p:blipFill>
        <p:spPr>
          <a:xfrm>
            <a:off x="7543800" y="5413217"/>
            <a:ext cx="365760" cy="365760"/>
          </a:xfrm>
          <a:prstGeom prst="rect">
            <a:avLst/>
          </a:prstGeom>
        </p:spPr>
      </p:pic>
      <p:sp>
        <p:nvSpPr>
          <p:cNvPr id="35" name="Text 23"/>
          <p:cNvSpPr/>
          <p:nvPr/>
        </p:nvSpPr>
        <p:spPr>
          <a:xfrm>
            <a:off x="8092440" y="5340065"/>
            <a:ext cx="3383280" cy="502920"/>
          </a:xfrm>
          <a:prstGeom prst="rect">
            <a:avLst/>
          </a:prstGeom>
          <a:noFill/>
          <a:ln/>
        </p:spPr>
        <p:txBody>
          <a:bodyPr wrap="square" lIns="0" tIns="0" rIns="0" bIns="0" rtlCol="0" anchor="ctr"/>
          <a:lstStyle/>
          <a:p>
            <a:pPr marL="0" indent="0">
              <a:lnSpc>
                <a:spcPct val="100000"/>
              </a:lnSpc>
              <a:buNone/>
            </a:pPr>
            <a:r>
              <a:rPr lang="en-US" sz="1100" dirty="0">
                <a:solidFill>
                  <a:srgbClr val="FFFFFF"/>
                </a:solidFill>
                <a:latin typeface="Arial" pitchFamily="34" charset="0"/>
                <a:ea typeface="Arial" pitchFamily="34" charset="-122"/>
                <a:cs typeface="Arial" pitchFamily="34" charset="-120"/>
              </a:rPr>
              <a:t>Email </a:t>
            </a:r>
            <a:r>
              <a:rPr lang="en-US" sz="1100" b="1" dirty="0">
                <a:solidFill>
                  <a:srgbClr val="FFFFFF"/>
                </a:solidFill>
                <a:latin typeface="Arial" pitchFamily="34" charset="0"/>
                <a:ea typeface="Arial" pitchFamily="34" charset="-122"/>
                <a:cs typeface="Arial" pitchFamily="34" charset="-120"/>
              </a:rPr>
              <a:t>teaching.learning@manchester.ac.uk</a:t>
            </a:r>
            <a:r>
              <a:rPr lang="en-US" sz="1100" dirty="0">
                <a:solidFill>
                  <a:srgbClr val="FFFFFF"/>
                </a:solidFill>
                <a:latin typeface="Arial" pitchFamily="34" charset="0"/>
                <a:ea typeface="Arial" pitchFamily="34" charset="-122"/>
                <a:cs typeface="Arial" pitchFamily="34" charset="-120"/>
              </a:rPr>
              <a:t> with the subject line </a:t>
            </a:r>
            <a:r>
              <a:rPr lang="en-US" sz="1100" b="1" dirty="0">
                <a:solidFill>
                  <a:srgbClr val="FFFFFF"/>
                </a:solidFill>
                <a:latin typeface="Arial" pitchFamily="34" charset="0"/>
                <a:ea typeface="Arial" pitchFamily="34" charset="-122"/>
                <a:cs typeface="Arial" pitchFamily="34" charset="-120"/>
              </a:rPr>
              <a:t>NeedsHub</a:t>
            </a:r>
            <a:r>
              <a:rPr lang="en-US" sz="1100" dirty="0">
                <a:solidFill>
                  <a:srgbClr val="FFFFFF"/>
                </a:solidFill>
                <a:latin typeface="Arial" pitchFamily="34" charset="0"/>
                <a:ea typeface="Arial" pitchFamily="34" charset="-122"/>
                <a:cs typeface="Arial" pitchFamily="34" charset="-120"/>
              </a:rPr>
              <a:t>.</a:t>
            </a:r>
            <a:endParaRPr lang="en-US" sz="1100" dirty="0"/>
          </a:p>
        </p:txBody>
      </p:sp>
      <p:pic>
        <p:nvPicPr>
          <p:cNvPr id="36" name="Image 10" descr="image11.png"/>
          <p:cNvPicPr>
            <a:picLocks noChangeAspect="1"/>
          </p:cNvPicPr>
          <p:nvPr/>
        </p:nvPicPr>
        <p:blipFill>
          <a:blip r:embed="rId13"/>
          <a:stretch>
            <a:fillRect/>
          </a:stretch>
        </p:blipFill>
        <p:spPr>
          <a:xfrm>
            <a:off x="7543800" y="5925281"/>
            <a:ext cx="365760" cy="365760"/>
          </a:xfrm>
          <a:prstGeom prst="rect">
            <a:avLst/>
          </a:prstGeom>
        </p:spPr>
      </p:pic>
      <p:sp>
        <p:nvSpPr>
          <p:cNvPr id="37" name="Text 24"/>
          <p:cNvSpPr/>
          <p:nvPr/>
        </p:nvSpPr>
        <p:spPr>
          <a:xfrm>
            <a:off x="8092440" y="5852129"/>
            <a:ext cx="3383280" cy="502920"/>
          </a:xfrm>
          <a:prstGeom prst="rect">
            <a:avLst/>
          </a:prstGeom>
          <a:noFill/>
          <a:ln/>
        </p:spPr>
        <p:txBody>
          <a:bodyPr wrap="square" lIns="0" tIns="0" rIns="0" bIns="0" rtlCol="0" anchor="ctr"/>
          <a:lstStyle/>
          <a:p>
            <a:pPr marL="0" indent="0">
              <a:lnSpc>
                <a:spcPct val="100000"/>
              </a:lnSpc>
              <a:buNone/>
            </a:pPr>
            <a:r>
              <a:rPr lang="en-US" sz="1100" dirty="0">
                <a:solidFill>
                  <a:srgbClr val="FFFFFF"/>
                </a:solidFill>
                <a:latin typeface="Arial" pitchFamily="34" charset="0"/>
                <a:ea typeface="Arial" pitchFamily="34" charset="-122"/>
                <a:cs typeface="Arial" pitchFamily="34" charset="-120"/>
              </a:rPr>
              <a:t>Send questions to Antonia: </a:t>
            </a:r>
            <a:r>
              <a:rPr lang="en-US" sz="1100" b="1" dirty="0">
                <a:solidFill>
                  <a:srgbClr val="FFFFFF"/>
                </a:solidFill>
                <a:latin typeface="Arial" pitchFamily="34" charset="0"/>
                <a:ea typeface="Arial" pitchFamily="34" charset="-122"/>
                <a:cs typeface="Arial" pitchFamily="34" charset="-120"/>
              </a:rPr>
              <a:t>antonia.acanfora@manchester.ac.uk</a:t>
            </a:r>
            <a:endParaRPr lang="en-US" sz="11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8BA95B5-F4F3-782A-F5D9-EC0B4B5DB1B0}"/>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2868682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TotalTime>
  <Words>274</Words>
  <Application>Microsoft Office PowerPoint</Application>
  <PresentationFormat>Widescreen</PresentationFormat>
  <Paragraphs>18</Paragraphs>
  <Slides>2</Slides>
  <Notes>1</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2</vt:i4>
      </vt:variant>
    </vt:vector>
  </HeadingPairs>
  <TitlesOfParts>
    <vt:vector size="4" baseType="lpstr">
      <vt:lpstr>Arial</vt:lpstr>
      <vt:lpstr>Office Theme</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NeedsHub</dc:title>
  <dc:subject>PptxGenJS Presentation</dc:subject>
  <dc:creator>NeedsHub</dc:creator>
  <cp:lastModifiedBy>Ben Murray</cp:lastModifiedBy>
  <cp:revision>3</cp:revision>
  <dcterms:created xsi:type="dcterms:W3CDTF">2026-06-30T09:07:52Z</dcterms:created>
  <dcterms:modified xsi:type="dcterms:W3CDTF">2026-07-15T08:54:20Z</dcterms:modified>
</cp:coreProperties>
</file>