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304" r:id="rId3"/>
    <p:sldId id="310" r:id="rId4"/>
    <p:sldId id="311" r:id="rId5"/>
    <p:sldId id="312" r:id="rId6"/>
    <p:sldId id="313" r:id="rId7"/>
    <p:sldId id="309" r:id="rId8"/>
    <p:sldId id="307" r:id="rId9"/>
    <p:sldId id="314" r:id="rId10"/>
    <p:sldId id="308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959597"/>
    <a:srgbClr val="6D009D"/>
    <a:srgbClr val="5368E0"/>
    <a:srgbClr val="34BE52"/>
    <a:srgbClr val="D22332"/>
    <a:srgbClr val="C400AE"/>
    <a:srgbClr val="CC9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8" autoAdjust="0"/>
    <p:restoredTop sz="89164" autoAdjust="0"/>
  </p:normalViewPr>
  <p:slideViewPr>
    <p:cSldViewPr>
      <p:cViewPr varScale="1">
        <p:scale>
          <a:sx n="104" d="100"/>
          <a:sy n="104" d="100"/>
        </p:scale>
        <p:origin x="-18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EBB3AD49-82CC-024C-A9A5-6251813DA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0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08E35A29-B467-D74A-A8D0-3A01FCCF35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16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5F7B4F-F022-C646-BA0B-6A3036BD881D}" type="slidenum">
              <a:rPr lang="en-US"/>
              <a:pPr/>
              <a:t>1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6953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2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Policy:</a:t>
            </a:r>
            <a:r>
              <a:rPr lang="en-US" baseline="0" dirty="0" smtClean="0"/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not here to discuss,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 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istory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Still supportive and there to improve everyone’s quality (including reviewers)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Not just excellence, also other levels of quality, good is good too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Many different ways of being good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Meet with college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Preparation documentation, survey data </a:t>
            </a:r>
            <a:r>
              <a:rPr lang="en-GB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etc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+mn-cs"/>
              </a:rPr>
              <a:t>, assessment, possibly meeting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3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4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GB" dirty="0" smtClean="0"/>
              <a:t>And hopefully the University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5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6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7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8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They may not all be able to articulate that in the same</a:t>
            </a:r>
            <a:r>
              <a:rPr lang="en-US" baseline="0" dirty="0" smtClean="0"/>
              <a:t> way, so evidence from the actual teaching also fine, but something in answer to ‘why have you chosen to assess the course in this way’?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9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They may not all be able to articulate that in the same</a:t>
            </a:r>
            <a:r>
              <a:rPr lang="en-US" baseline="0" dirty="0" smtClean="0"/>
              <a:t> way, so evidence from the actual teaching also fine, but something in answer to ‘why have you chosen to assess the course in this way’?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E8090-F349-1B40-90DC-DEE4E0FDEF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7ACCF-33AA-FB45-A9ED-E33960A721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333375"/>
            <a:ext cx="2057400" cy="57927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19800" cy="57927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63EC-F970-0747-888E-836DC2D8B3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B5B9D-51F9-7B4D-AAA7-867C52C08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CD38F-8C4E-954E-ADF2-097BF109AB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4E2E7-298A-1948-B520-F7B48B7BC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832B7-3709-D547-9A01-DACD7B8301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2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433A7-B326-CD4F-92DE-F5D06E1624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3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86DB0-34E8-3346-B037-9985055B42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AFA02-7727-9549-9FE0-33CD618096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1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563B-9F5B-D945-A413-E7B124812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6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0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F7A7580B-3F25-8945-B7F4-95FEAE6C16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484313"/>
            <a:ext cx="6913563" cy="1470025"/>
          </a:xfrm>
        </p:spPr>
        <p:txBody>
          <a:bodyPr/>
          <a:lstStyle/>
          <a:p>
            <a:r>
              <a:rPr lang="en-GB" sz="3800" b="1" dirty="0" smtClean="0"/>
              <a:t>Faculty Peer Review of Teaching</a:t>
            </a:r>
            <a:endParaRPr lang="en-GB" sz="3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924175"/>
            <a:ext cx="6400800" cy="1752600"/>
          </a:xfrm>
        </p:spPr>
        <p:txBody>
          <a:bodyPr/>
          <a:lstStyle/>
          <a:p>
            <a:pPr algn="l"/>
            <a:r>
              <a:rPr lang="en-GB" sz="2800" dirty="0" smtClean="0">
                <a:latin typeface="Arial" charset="0"/>
              </a:rPr>
              <a:t>Training for members of </a:t>
            </a:r>
          </a:p>
          <a:p>
            <a:pPr algn="l"/>
            <a:r>
              <a:rPr lang="en-GB" sz="2800" dirty="0" smtClean="0">
                <a:latin typeface="Arial" charset="0"/>
              </a:rPr>
              <a:t>Faculty College of Peer Reviewers</a:t>
            </a:r>
            <a:endParaRPr lang="en-GB" sz="2800" dirty="0">
              <a:latin typeface="Arial" charset="0"/>
            </a:endParaRPr>
          </a:p>
        </p:txBody>
      </p:sp>
      <p:pic>
        <p:nvPicPr>
          <p:cNvPr id="25607" name="Picture 7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392113" y="1892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92696"/>
            <a:ext cx="7776864" cy="604867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Visual aids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Interaction with visual aids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Opportunities </a:t>
            </a:r>
            <a:r>
              <a:rPr lang="en-GB" sz="3200" dirty="0">
                <a:latin typeface="Arial" charset="0"/>
              </a:rPr>
              <a:t>for interaction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>
                <a:latin typeface="Arial" charset="0"/>
              </a:rPr>
              <a:t>Reaction to interruptions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Reference to “real life examples”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2780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6400800" cy="5184576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Outline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Policy and associated form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Role of College Peer Reviewer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Preparation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Follow-up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Evidence for levels of quality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692696"/>
            <a:ext cx="8064896" cy="6021288"/>
          </a:xfrm>
        </p:spPr>
        <p:txBody>
          <a:bodyPr/>
          <a:lstStyle/>
          <a:p>
            <a:pPr algn="l"/>
            <a:r>
              <a:rPr lang="en-GB" sz="3200" dirty="0">
                <a:latin typeface="Arial" charset="0"/>
              </a:rPr>
              <a:t>Policy and associated form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University framework, Faculty implementation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Evidence of teaching quality for promotion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Consistency across the institution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Gathering information about good practice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Trigger for support</a:t>
            </a:r>
          </a:p>
          <a:p>
            <a:pPr marL="457200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Main differences with existing local processes: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External reviewer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Assessment descriptor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600" dirty="0" smtClean="0">
                <a:latin typeface="Arial" charset="0"/>
              </a:rPr>
              <a:t>(Timing)</a:t>
            </a:r>
          </a:p>
        </p:txBody>
      </p:sp>
    </p:spTree>
    <p:extLst>
      <p:ext uri="{BB962C8B-B14F-4D97-AF65-F5344CB8AC3E}">
        <p14:creationId xmlns:p14="http://schemas.microsoft.com/office/powerpoint/2010/main" val="225286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20688"/>
            <a:ext cx="8064896" cy="576064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Role of College Peer Reviewer</a:t>
            </a:r>
            <a:endParaRPr lang="en-GB" sz="32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400" dirty="0" smtClean="0">
                <a:latin typeface="Arial"/>
                <a:cs typeface="Arial"/>
              </a:rPr>
              <a:t>‘</a:t>
            </a:r>
            <a:r>
              <a:rPr lang="en-US" sz="2400" dirty="0">
                <a:latin typeface="Arial"/>
                <a:cs typeface="Arial"/>
              </a:rPr>
              <a:t>colleagues with broad teaching experience who are trusted to assess teaching fairly across the range of disciplines within the Faculty and to provide thoughtful and sensitive feedback to </a:t>
            </a:r>
            <a:r>
              <a:rPr lang="en-US" sz="2400" dirty="0" err="1" smtClean="0">
                <a:latin typeface="Arial"/>
                <a:cs typeface="Arial"/>
              </a:rPr>
              <a:t>reviewees</a:t>
            </a:r>
            <a:r>
              <a:rPr lang="en-GB" sz="2400" dirty="0" smtClean="0">
                <a:latin typeface="Arial"/>
                <a:cs typeface="Arial"/>
              </a:rPr>
              <a:t>’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consistency across the Faculty and University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that policy is adhered to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Provide information about suitable support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Forward examples of good practice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NOT role of line manager</a:t>
            </a:r>
          </a:p>
        </p:txBody>
      </p:sp>
    </p:spTree>
    <p:extLst>
      <p:ext uri="{BB962C8B-B14F-4D97-AF65-F5344CB8AC3E}">
        <p14:creationId xmlns:p14="http://schemas.microsoft.com/office/powerpoint/2010/main" val="299551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692696"/>
            <a:ext cx="8064896" cy="540060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Preparation</a:t>
            </a:r>
            <a:endParaRPr lang="en-GB" sz="32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/>
                <a:cs typeface="Arial"/>
              </a:rPr>
              <a:t>Consider material submitted in advance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/>
                <a:cs typeface="Arial"/>
              </a:rPr>
              <a:t>information about what courses taught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Agree with internal peer reviewer which sessions to observe and communicate to </a:t>
            </a:r>
            <a:r>
              <a:rPr lang="en-GB" sz="2800" dirty="0" err="1" smtClean="0">
                <a:latin typeface="Arial" charset="0"/>
              </a:rPr>
              <a:t>reviewee</a:t>
            </a:r>
            <a:r>
              <a:rPr lang="en-GB" sz="2800" dirty="0" smtClean="0">
                <a:latin typeface="Arial" charset="0"/>
              </a:rPr>
              <a:t> with at least a week’s notice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err="1" smtClean="0">
                <a:latin typeface="Arial" charset="0"/>
                <a:cs typeface="Arial"/>
              </a:rPr>
              <a:t>Reviewee</a:t>
            </a:r>
            <a:r>
              <a:rPr lang="en-GB" sz="2800" dirty="0" smtClean="0">
                <a:latin typeface="Arial" charset="0"/>
                <a:cs typeface="Arial"/>
              </a:rPr>
              <a:t> to send at least </a:t>
            </a:r>
            <a:r>
              <a:rPr lang="en-GB" sz="2800" dirty="0" err="1" smtClean="0">
                <a:latin typeface="Arial" charset="0"/>
                <a:cs typeface="Arial"/>
              </a:rPr>
              <a:t>ouline</a:t>
            </a:r>
            <a:r>
              <a:rPr lang="en-GB" sz="2800" dirty="0" smtClean="0">
                <a:latin typeface="Arial" charset="0"/>
                <a:cs typeface="Arial"/>
              </a:rPr>
              <a:t> for the selected course(s)</a:t>
            </a:r>
            <a:endParaRPr lang="en-GB" sz="2800" dirty="0">
              <a:latin typeface="Arial"/>
              <a:cs typeface="Arial"/>
            </a:endParaRP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/>
                <a:cs typeface="Arial"/>
              </a:rPr>
              <a:t>Possibly </a:t>
            </a:r>
            <a:r>
              <a:rPr lang="en-GB" sz="2800" dirty="0" err="1">
                <a:latin typeface="Arial"/>
                <a:cs typeface="Arial"/>
              </a:rPr>
              <a:t>handouts</a:t>
            </a:r>
            <a:r>
              <a:rPr lang="en-GB" sz="2800" dirty="0">
                <a:latin typeface="Arial"/>
                <a:cs typeface="Arial"/>
              </a:rPr>
              <a:t>, slides, Bb9 material, </a:t>
            </a:r>
            <a:r>
              <a:rPr lang="en-GB" sz="2800" dirty="0" smtClean="0">
                <a:latin typeface="Arial"/>
                <a:cs typeface="Arial"/>
              </a:rPr>
              <a:t>assessment, evaluations…</a:t>
            </a:r>
            <a:endParaRPr lang="en-GB" sz="2800" dirty="0">
              <a:latin typeface="Arial"/>
              <a:cs typeface="Arial"/>
            </a:endParaRPr>
          </a:p>
          <a:p>
            <a:pPr marL="457200" indent="-457200" algn="l">
              <a:buFont typeface="Arial"/>
              <a:buChar char="•"/>
            </a:pPr>
            <a:endParaRPr lang="en-GB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82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196752"/>
            <a:ext cx="8064896" cy="5400600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Follow up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Complete and agree review form no later than two weeks after the latest observation</a:t>
            </a:r>
            <a:endParaRPr lang="en-GB" sz="28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Possibly meet with </a:t>
            </a:r>
            <a:r>
              <a:rPr lang="en-GB" sz="2800" dirty="0" err="1" smtClean="0">
                <a:latin typeface="Arial" charset="0"/>
              </a:rPr>
              <a:t>reviewee</a:t>
            </a:r>
            <a:endParaRPr lang="en-GB" sz="2800" dirty="0" smtClean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Ensure that information about good practice is communicated as agreed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Direct </a:t>
            </a:r>
            <a:r>
              <a:rPr lang="en-GB" sz="2800" dirty="0" err="1" smtClean="0">
                <a:latin typeface="Arial" charset="0"/>
              </a:rPr>
              <a:t>reviewee</a:t>
            </a:r>
            <a:r>
              <a:rPr lang="en-GB" sz="2800" dirty="0" smtClean="0">
                <a:latin typeface="Arial" charset="0"/>
              </a:rPr>
              <a:t> to support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353341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992888" cy="5544616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Follow-up</a:t>
            </a:r>
          </a:p>
          <a:p>
            <a:pPr marL="457200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Feedback should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Be clear, helpful and constructive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Be professional not personal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Motivate assessment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3200" dirty="0" smtClean="0">
                <a:latin typeface="Arial" charset="0"/>
              </a:rPr>
              <a:t>Take into account context</a:t>
            </a:r>
          </a:p>
        </p:txBody>
      </p:sp>
    </p:spTree>
    <p:extLst>
      <p:ext uri="{BB962C8B-B14F-4D97-AF65-F5344CB8AC3E}">
        <p14:creationId xmlns:p14="http://schemas.microsoft.com/office/powerpoint/2010/main" val="394427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704856" cy="568863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Good teaching can take many different forms!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General intellectual and analytical engagement with teaching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Awareness of role of course unit within programme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Blackboard pages (if access arranged)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Outline, </a:t>
            </a:r>
            <a:r>
              <a:rPr lang="en-GB" sz="2800" dirty="0" err="1" smtClean="0">
                <a:latin typeface="Arial" charset="0"/>
              </a:rPr>
              <a:t>handouts</a:t>
            </a:r>
            <a:r>
              <a:rPr lang="en-GB" sz="2800" dirty="0" smtClean="0">
                <a:latin typeface="Arial" charset="0"/>
              </a:rPr>
              <a:t>, assessment (as appropriate)</a:t>
            </a:r>
          </a:p>
        </p:txBody>
      </p:sp>
    </p:spTree>
    <p:extLst>
      <p:ext uri="{BB962C8B-B14F-4D97-AF65-F5344CB8AC3E}">
        <p14:creationId xmlns:p14="http://schemas.microsoft.com/office/powerpoint/2010/main" val="37727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836712"/>
            <a:ext cx="7704856" cy="5688632"/>
          </a:xfrm>
        </p:spPr>
        <p:txBody>
          <a:bodyPr/>
          <a:lstStyle/>
          <a:p>
            <a:pPr algn="l"/>
            <a:r>
              <a:rPr lang="en-GB" sz="3200" dirty="0" smtClean="0">
                <a:latin typeface="Arial" charset="0"/>
              </a:rPr>
              <a:t>Evidence: discussion points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Organisation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Time </a:t>
            </a:r>
            <a:r>
              <a:rPr lang="en-GB" sz="2800" dirty="0" smtClean="0">
                <a:latin typeface="Arial" charset="0"/>
              </a:rPr>
              <a:t>management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Context of the session within the course made clear to students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Clarity and </a:t>
            </a:r>
            <a:r>
              <a:rPr lang="en-GB" sz="2800" dirty="0" smtClean="0">
                <a:latin typeface="Arial" charset="0"/>
              </a:rPr>
              <a:t>pace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Command of </a:t>
            </a:r>
            <a:r>
              <a:rPr lang="en-GB" sz="2800" dirty="0" smtClean="0">
                <a:latin typeface="Arial" charset="0"/>
              </a:rPr>
              <a:t>class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>
                <a:latin typeface="Arial" charset="0"/>
              </a:rPr>
              <a:t>“</a:t>
            </a:r>
            <a:r>
              <a:rPr lang="en-GB" sz="2800">
                <a:latin typeface="Arial" charset="0"/>
              </a:rPr>
              <a:t>Personalisation</a:t>
            </a:r>
            <a:r>
              <a:rPr lang="en-GB" sz="2800" smtClean="0">
                <a:latin typeface="Arial" charset="0"/>
              </a:rPr>
              <a:t>”</a:t>
            </a:r>
            <a:endParaRPr lang="en-GB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19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115e745ab986693abd5fff75e0cf8f7544d765"/>
</p:tagLst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8FF"/>
      </a:hlink>
      <a:folHlink>
        <a:srgbClr val="FBFCFF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11323</TotalTime>
  <Words>488</Words>
  <Application>Microsoft Office PowerPoint</Application>
  <PresentationFormat>On-screen Show (4:3)</PresentationFormat>
  <Paragraphs>82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Faculty Peer Review of Teaching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Manchester Computing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Daniel Taylor</cp:lastModifiedBy>
  <cp:revision>327</cp:revision>
  <cp:lastPrinted>2010-01-14T09:52:39Z</cp:lastPrinted>
  <dcterms:created xsi:type="dcterms:W3CDTF">2004-06-01T09:06:51Z</dcterms:created>
  <dcterms:modified xsi:type="dcterms:W3CDTF">2015-12-10T14:55:12Z</dcterms:modified>
</cp:coreProperties>
</file>