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6.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15" r:id="rId4"/>
    <p:sldMasterId id="2147483727" r:id="rId5"/>
    <p:sldMasterId id="2147483739" r:id="rId6"/>
    <p:sldMasterId id="2147483751" r:id="rId7"/>
    <p:sldMasterId id="2147483766" r:id="rId8"/>
    <p:sldMasterId id="2147483780" r:id="rId9"/>
    <p:sldMasterId id="2147483792" r:id="rId10"/>
    <p:sldMasterId id="2147483806" r:id="rId11"/>
    <p:sldMasterId id="2147483820" r:id="rId12"/>
    <p:sldMasterId id="2147483834" r:id="rId13"/>
    <p:sldMasterId id="2147483848" r:id="rId14"/>
    <p:sldMasterId id="2147483862" r:id="rId15"/>
    <p:sldMasterId id="2147483876" r:id="rId16"/>
    <p:sldMasterId id="2147483890" r:id="rId17"/>
    <p:sldMasterId id="2147483902" r:id="rId18"/>
  </p:sldMasterIdLst>
  <p:notesMasterIdLst>
    <p:notesMasterId r:id="rId62"/>
  </p:notesMasterIdLst>
  <p:sldIdLst>
    <p:sldId id="259" r:id="rId19"/>
    <p:sldId id="263" r:id="rId20"/>
    <p:sldId id="309" r:id="rId21"/>
    <p:sldId id="268" r:id="rId22"/>
    <p:sldId id="275" r:id="rId23"/>
    <p:sldId id="266" r:id="rId24"/>
    <p:sldId id="273" r:id="rId25"/>
    <p:sldId id="272" r:id="rId26"/>
    <p:sldId id="265" r:id="rId27"/>
    <p:sldId id="278" r:id="rId28"/>
    <p:sldId id="279" r:id="rId29"/>
    <p:sldId id="264" r:id="rId30"/>
    <p:sldId id="267" r:id="rId31"/>
    <p:sldId id="269" r:id="rId32"/>
    <p:sldId id="276" r:id="rId33"/>
    <p:sldId id="281" r:id="rId34"/>
    <p:sldId id="283" r:id="rId35"/>
    <p:sldId id="280" r:id="rId36"/>
    <p:sldId id="284" r:id="rId37"/>
    <p:sldId id="285" r:id="rId38"/>
    <p:sldId id="286" r:id="rId39"/>
    <p:sldId id="287" r:id="rId40"/>
    <p:sldId id="289" r:id="rId41"/>
    <p:sldId id="288" r:id="rId42"/>
    <p:sldId id="290" r:id="rId43"/>
    <p:sldId id="291" r:id="rId44"/>
    <p:sldId id="292" r:id="rId45"/>
    <p:sldId id="293" r:id="rId46"/>
    <p:sldId id="294" r:id="rId47"/>
    <p:sldId id="295" r:id="rId48"/>
    <p:sldId id="296" r:id="rId49"/>
    <p:sldId id="298" r:id="rId50"/>
    <p:sldId id="299" r:id="rId51"/>
    <p:sldId id="300" r:id="rId52"/>
    <p:sldId id="301" r:id="rId53"/>
    <p:sldId id="302" r:id="rId54"/>
    <p:sldId id="271" r:id="rId55"/>
    <p:sldId id="303" r:id="rId56"/>
    <p:sldId id="305" r:id="rId57"/>
    <p:sldId id="306" r:id="rId58"/>
    <p:sldId id="304" r:id="rId59"/>
    <p:sldId id="307" r:id="rId60"/>
    <p:sldId id="261" r:id="rId61"/>
  </p:sldIdLst>
  <p:sldSz cx="9144000" cy="6858000" type="screen4x3"/>
  <p:notesSz cx="6858000" cy="9144000"/>
  <p:defaultTextStyle>
    <a:defPPr>
      <a:defRPr lang="en-US"/>
    </a:defPPr>
    <a:lvl1pPr marL="0" algn="l" defTabSz="913599" rtl="0" eaLnBrk="1" latinLnBrk="0" hangingPunct="1">
      <a:defRPr sz="1800" kern="1200">
        <a:solidFill>
          <a:schemeClr val="tx1"/>
        </a:solidFill>
        <a:latin typeface="+mn-lt"/>
        <a:ea typeface="+mn-ea"/>
        <a:cs typeface="+mn-cs"/>
      </a:defRPr>
    </a:lvl1pPr>
    <a:lvl2pPr marL="456800" algn="l" defTabSz="913599" rtl="0" eaLnBrk="1" latinLnBrk="0" hangingPunct="1">
      <a:defRPr sz="1800" kern="1200">
        <a:solidFill>
          <a:schemeClr val="tx1"/>
        </a:solidFill>
        <a:latin typeface="+mn-lt"/>
        <a:ea typeface="+mn-ea"/>
        <a:cs typeface="+mn-cs"/>
      </a:defRPr>
    </a:lvl2pPr>
    <a:lvl3pPr marL="913599" algn="l" defTabSz="913599" rtl="0" eaLnBrk="1" latinLnBrk="0" hangingPunct="1">
      <a:defRPr sz="1800" kern="1200">
        <a:solidFill>
          <a:schemeClr val="tx1"/>
        </a:solidFill>
        <a:latin typeface="+mn-lt"/>
        <a:ea typeface="+mn-ea"/>
        <a:cs typeface="+mn-cs"/>
      </a:defRPr>
    </a:lvl3pPr>
    <a:lvl4pPr marL="1370396" algn="l" defTabSz="913599" rtl="0" eaLnBrk="1" latinLnBrk="0" hangingPunct="1">
      <a:defRPr sz="1800" kern="1200">
        <a:solidFill>
          <a:schemeClr val="tx1"/>
        </a:solidFill>
        <a:latin typeface="+mn-lt"/>
        <a:ea typeface="+mn-ea"/>
        <a:cs typeface="+mn-cs"/>
      </a:defRPr>
    </a:lvl4pPr>
    <a:lvl5pPr marL="1827198" algn="l" defTabSz="913599" rtl="0" eaLnBrk="1" latinLnBrk="0" hangingPunct="1">
      <a:defRPr sz="1800" kern="1200">
        <a:solidFill>
          <a:schemeClr val="tx1"/>
        </a:solidFill>
        <a:latin typeface="+mn-lt"/>
        <a:ea typeface="+mn-ea"/>
        <a:cs typeface="+mn-cs"/>
      </a:defRPr>
    </a:lvl5pPr>
    <a:lvl6pPr marL="2283995" algn="l" defTabSz="913599" rtl="0" eaLnBrk="1" latinLnBrk="0" hangingPunct="1">
      <a:defRPr sz="1800" kern="1200">
        <a:solidFill>
          <a:schemeClr val="tx1"/>
        </a:solidFill>
        <a:latin typeface="+mn-lt"/>
        <a:ea typeface="+mn-ea"/>
        <a:cs typeface="+mn-cs"/>
      </a:defRPr>
    </a:lvl6pPr>
    <a:lvl7pPr marL="2740796" algn="l" defTabSz="913599" rtl="0" eaLnBrk="1" latinLnBrk="0" hangingPunct="1">
      <a:defRPr sz="1800" kern="1200">
        <a:solidFill>
          <a:schemeClr val="tx1"/>
        </a:solidFill>
        <a:latin typeface="+mn-lt"/>
        <a:ea typeface="+mn-ea"/>
        <a:cs typeface="+mn-cs"/>
      </a:defRPr>
    </a:lvl7pPr>
    <a:lvl8pPr marL="3197599" algn="l" defTabSz="913599" rtl="0" eaLnBrk="1" latinLnBrk="0" hangingPunct="1">
      <a:defRPr sz="1800" kern="1200">
        <a:solidFill>
          <a:schemeClr val="tx1"/>
        </a:solidFill>
        <a:latin typeface="+mn-lt"/>
        <a:ea typeface="+mn-ea"/>
        <a:cs typeface="+mn-cs"/>
      </a:defRPr>
    </a:lvl8pPr>
    <a:lvl9pPr marL="3654396" algn="l" defTabSz="91359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CEE0F-7581-411A-8805-703E88D9654B}" type="datetimeFigureOut">
              <a:rPr lang="en-GB" smtClean="0"/>
              <a:t>08/08/2019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4AFF0-1DB8-4619-BE09-B8FE89044736}" type="slidenum">
              <a:rPr lang="en-GB" smtClean="0"/>
              <a:t>‹#›</a:t>
            </a:fld>
            <a:endParaRPr lang="en-GB" dirty="0"/>
          </a:p>
        </p:txBody>
      </p:sp>
    </p:spTree>
    <p:extLst>
      <p:ext uri="{BB962C8B-B14F-4D97-AF65-F5344CB8AC3E}">
        <p14:creationId xmlns:p14="http://schemas.microsoft.com/office/powerpoint/2010/main" val="438282318"/>
      </p:ext>
    </p:extLst>
  </p:cSld>
  <p:clrMap bg1="lt1" tx1="dk1" bg2="lt2" tx2="dk2" accent1="accent1" accent2="accent2" accent3="accent3" accent4="accent4" accent5="accent5" accent6="accent6" hlink="hlink" folHlink="folHlink"/>
  <p:notesStyle>
    <a:lvl1pPr marL="0" algn="l" defTabSz="913599" rtl="0" eaLnBrk="1" latinLnBrk="0" hangingPunct="1">
      <a:defRPr sz="1200" kern="1200">
        <a:solidFill>
          <a:schemeClr val="tx1"/>
        </a:solidFill>
        <a:latin typeface="+mn-lt"/>
        <a:ea typeface="+mn-ea"/>
        <a:cs typeface="+mn-cs"/>
      </a:defRPr>
    </a:lvl1pPr>
    <a:lvl2pPr marL="456800" algn="l" defTabSz="913599" rtl="0" eaLnBrk="1" latinLnBrk="0" hangingPunct="1">
      <a:defRPr sz="1200" kern="1200">
        <a:solidFill>
          <a:schemeClr val="tx1"/>
        </a:solidFill>
        <a:latin typeface="+mn-lt"/>
        <a:ea typeface="+mn-ea"/>
        <a:cs typeface="+mn-cs"/>
      </a:defRPr>
    </a:lvl2pPr>
    <a:lvl3pPr marL="913599" algn="l" defTabSz="913599" rtl="0" eaLnBrk="1" latinLnBrk="0" hangingPunct="1">
      <a:defRPr sz="1200" kern="1200">
        <a:solidFill>
          <a:schemeClr val="tx1"/>
        </a:solidFill>
        <a:latin typeface="+mn-lt"/>
        <a:ea typeface="+mn-ea"/>
        <a:cs typeface="+mn-cs"/>
      </a:defRPr>
    </a:lvl3pPr>
    <a:lvl4pPr marL="1370396" algn="l" defTabSz="913599" rtl="0" eaLnBrk="1" latinLnBrk="0" hangingPunct="1">
      <a:defRPr sz="1200" kern="1200">
        <a:solidFill>
          <a:schemeClr val="tx1"/>
        </a:solidFill>
        <a:latin typeface="+mn-lt"/>
        <a:ea typeface="+mn-ea"/>
        <a:cs typeface="+mn-cs"/>
      </a:defRPr>
    </a:lvl4pPr>
    <a:lvl5pPr marL="1827198" algn="l" defTabSz="913599" rtl="0" eaLnBrk="1" latinLnBrk="0" hangingPunct="1">
      <a:defRPr sz="1200" kern="1200">
        <a:solidFill>
          <a:schemeClr val="tx1"/>
        </a:solidFill>
        <a:latin typeface="+mn-lt"/>
        <a:ea typeface="+mn-ea"/>
        <a:cs typeface="+mn-cs"/>
      </a:defRPr>
    </a:lvl5pPr>
    <a:lvl6pPr marL="2283995" algn="l" defTabSz="913599" rtl="0" eaLnBrk="1" latinLnBrk="0" hangingPunct="1">
      <a:defRPr sz="1200" kern="1200">
        <a:solidFill>
          <a:schemeClr val="tx1"/>
        </a:solidFill>
        <a:latin typeface="+mn-lt"/>
        <a:ea typeface="+mn-ea"/>
        <a:cs typeface="+mn-cs"/>
      </a:defRPr>
    </a:lvl6pPr>
    <a:lvl7pPr marL="2740796" algn="l" defTabSz="913599" rtl="0" eaLnBrk="1" latinLnBrk="0" hangingPunct="1">
      <a:defRPr sz="1200" kern="1200">
        <a:solidFill>
          <a:schemeClr val="tx1"/>
        </a:solidFill>
        <a:latin typeface="+mn-lt"/>
        <a:ea typeface="+mn-ea"/>
        <a:cs typeface="+mn-cs"/>
      </a:defRPr>
    </a:lvl7pPr>
    <a:lvl8pPr marL="3197599" algn="l" defTabSz="913599" rtl="0" eaLnBrk="1" latinLnBrk="0" hangingPunct="1">
      <a:defRPr sz="1200" kern="1200">
        <a:solidFill>
          <a:schemeClr val="tx1"/>
        </a:solidFill>
        <a:latin typeface="+mn-lt"/>
        <a:ea typeface="+mn-ea"/>
        <a:cs typeface="+mn-cs"/>
      </a:defRPr>
    </a:lvl8pPr>
    <a:lvl9pPr marL="3654396" algn="l" defTabSz="9135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67416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80678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248024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0.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3.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4.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5.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6.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8.xml"/><Relationship Id="rId5" Type="http://schemas.openxmlformats.org/officeDocument/2006/relationships/image" Target="../media/image6.tiff"/><Relationship Id="rId4" Type="http://schemas.openxmlformats.org/officeDocument/2006/relationships/image" Target="../media/image5.jpe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 Id="rId5" Type="http://schemas.openxmlformats.org/officeDocument/2006/relationships/image" Target="../media/image6.tiff"/><Relationship Id="rId4" Type="http://schemas.openxmlformats.org/officeDocument/2006/relationships/image" Target="../media/image5.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8.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3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32"/>
            <a:ext cx="2808312" cy="283392"/>
          </a:xfrm>
          <a:prstGeom prst="rect">
            <a:avLst/>
          </a:prstGeom>
          <a:noFill/>
        </p:spPr>
        <p:txBody>
          <a:bodyPr wrap="square" lIns="0" tIns="45680" rIns="91360" bIns="45680" rtlCol="0">
            <a:spAutoFit/>
          </a:bodyPr>
          <a:lstStyle/>
          <a:p>
            <a:pPr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7" y="989117"/>
            <a:ext cx="4176464" cy="1512168"/>
          </a:xfrm>
          <a:solidFill>
            <a:schemeClr val="tx2">
              <a:lumMod val="75000"/>
            </a:schemeClr>
          </a:solidFill>
        </p:spPr>
        <p:txBody>
          <a:bodyPr lIns="251780" tIns="273360" rIns="25178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7" y="2488937"/>
            <a:ext cx="4176464" cy="664498"/>
          </a:xfrm>
          <a:solidFill>
            <a:schemeClr val="tx2">
              <a:lumMod val="75000"/>
            </a:schemeClr>
          </a:solidFill>
        </p:spPr>
        <p:txBody>
          <a:bodyPr lIns="251780" tIns="0" rIns="251780" bIns="154664"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3" y="1447804"/>
            <a:ext cx="184569" cy="461584"/>
          </a:xfrm>
          <a:prstGeom prst="rect">
            <a:avLst/>
          </a:prstGeom>
          <a:noFill/>
        </p:spPr>
        <p:txBody>
          <a:bodyPr wrap="none" lIns="91360" tIns="45680" rIns="91360" bIns="45680" rtlCol="0">
            <a:spAutoFit/>
          </a:bodyPr>
          <a:lstStyle/>
          <a:p>
            <a:pPr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192090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35756519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979670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3390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42466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9571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59502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22550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45203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43044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81109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156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230192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488512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56621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133277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29565464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685371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0846392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3067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1368573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600211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52908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11"/>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10"/>
            <a:ext cx="3008313" cy="4691063"/>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58278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020720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2259214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534685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5409799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990175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40820429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3271228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1273348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024698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7410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6800" indent="0">
              <a:buNone/>
              <a:defRPr sz="2800"/>
            </a:lvl2pPr>
            <a:lvl3pPr marL="913599" indent="0">
              <a:buNone/>
              <a:defRPr sz="2400"/>
            </a:lvl3pPr>
            <a:lvl4pPr marL="1370396" indent="0">
              <a:buNone/>
              <a:defRPr sz="2000"/>
            </a:lvl4pPr>
            <a:lvl5pPr marL="1827198" indent="0">
              <a:buNone/>
              <a:defRPr sz="2000"/>
            </a:lvl5pPr>
            <a:lvl6pPr marL="2283995" indent="0">
              <a:buNone/>
              <a:defRPr sz="2000"/>
            </a:lvl6pPr>
            <a:lvl7pPr marL="2740796" indent="0">
              <a:buNone/>
              <a:defRPr sz="2000"/>
            </a:lvl7pPr>
            <a:lvl8pPr marL="3197599" indent="0">
              <a:buNone/>
              <a:defRPr sz="2000"/>
            </a:lvl8pPr>
            <a:lvl9pPr marL="3654396"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89400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9675251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699753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96646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692065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6311810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9211909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029075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416986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3605229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52865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313"/>
            <a:ext cx="18351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7" y="3486150"/>
            <a:ext cx="1958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29013"/>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15" y="3486158"/>
            <a:ext cx="19589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519488"/>
            <a:ext cx="19081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46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360" tIns="45680" rIns="91360" bIns="4568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eaLnBrk="1" hangingPunct="1">
              <a:defRPr/>
            </a:pPr>
            <a:endParaRPr lang="en-US" altLang="en-US" dirty="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6" y="5734054"/>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2482476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059733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2576939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39665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5512769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147799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7843295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9055861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37557677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058027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70595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3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32"/>
            <a:ext cx="2808312" cy="283392"/>
          </a:xfrm>
          <a:prstGeom prst="rect">
            <a:avLst/>
          </a:prstGeom>
          <a:noFill/>
        </p:spPr>
        <p:txBody>
          <a:bodyPr wrap="square" lIns="0" tIns="45680" rIns="91360" bIns="45680" rtlCol="0">
            <a:spAutoFit/>
          </a:bodyPr>
          <a:lstStyle/>
          <a:p>
            <a:pPr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7" y="989117"/>
            <a:ext cx="4176464" cy="1512168"/>
          </a:xfrm>
          <a:solidFill>
            <a:schemeClr val="tx2">
              <a:lumMod val="75000"/>
            </a:schemeClr>
          </a:solidFill>
        </p:spPr>
        <p:txBody>
          <a:bodyPr lIns="251780" tIns="273360" rIns="25178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7" y="2488937"/>
            <a:ext cx="4176464" cy="664498"/>
          </a:xfrm>
          <a:solidFill>
            <a:schemeClr val="tx2">
              <a:lumMod val="75000"/>
            </a:schemeClr>
          </a:solidFill>
        </p:spPr>
        <p:txBody>
          <a:bodyPr lIns="251780" tIns="0" rIns="251780" bIns="154664"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3" y="1447804"/>
            <a:ext cx="184569" cy="461584"/>
          </a:xfrm>
          <a:prstGeom prst="rect">
            <a:avLst/>
          </a:prstGeom>
          <a:noFill/>
        </p:spPr>
        <p:txBody>
          <a:bodyPr wrap="none" lIns="91360" tIns="45680" rIns="91360" bIns="45680" rtlCol="0">
            <a:spAutoFit/>
          </a:bodyPr>
          <a:lstStyle/>
          <a:p>
            <a:pPr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94729002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565215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7931053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29912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06080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1411661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2481717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428614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1774135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79969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1153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rtlCol="0" anchor="t" anchorCtr="0" compatLnSpc="1">
            <a:prstTxWarp prst="textNoShape">
              <a:avLst/>
            </a:prstTxWarp>
          </a:bodyPr>
          <a:lstStyle/>
          <a:p>
            <a:pPr marL="342600" indent="-3426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50" y="3"/>
            <a:ext cx="9143999" cy="461584"/>
          </a:xfrm>
          <a:prstGeom prst="rect">
            <a:avLst/>
          </a:prstGeom>
          <a:solidFill>
            <a:schemeClr val="tx2">
              <a:lumMod val="75000"/>
            </a:schemeClr>
          </a:solidFill>
        </p:spPr>
        <p:txBody>
          <a:bodyPr wrap="square" lIns="91360" tIns="45680" rIns="91360" bIns="45680" rtlCol="0">
            <a:spAutoFit/>
          </a:bodyPr>
          <a:lstStyle/>
          <a:p>
            <a:pPr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3"/>
            <a:ext cx="4392488" cy="2490105"/>
          </a:xfrm>
          <a:prstGeom prst="rect">
            <a:avLst/>
          </a:prstGeom>
          <a:noFill/>
        </p:spPr>
        <p:txBody>
          <a:bodyPr wrap="square" lIns="0" tIns="0" rIns="0" bIns="0" rtlCol="0">
            <a:spAutoFit/>
          </a:bodyPr>
          <a:lstStyle/>
          <a:p>
            <a:pPr fontAlgn="b">
              <a:lnSpc>
                <a:spcPts val="5000"/>
              </a:lnSpc>
              <a:spcAft>
                <a:spcPct val="0"/>
              </a:spcAft>
              <a:defRPr/>
            </a:pPr>
            <a:r>
              <a:rPr lang="en-US" sz="4800" spc="-100" dirty="0">
                <a:solidFill>
                  <a:srgbClr val="A47D00"/>
                </a:solidFill>
                <a:latin typeface="Century Schoolbook"/>
                <a:cs typeface="Century Schoolbook"/>
              </a:rPr>
              <a:t>THE UK’S EUROPEAN UNIVERSITY</a:t>
            </a:r>
          </a:p>
          <a:p>
            <a:pPr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7" y="5939663"/>
            <a:ext cx="2736304" cy="317394"/>
          </a:xfrm>
          <a:prstGeom prst="rect">
            <a:avLst/>
          </a:prstGeom>
          <a:noFill/>
        </p:spPr>
        <p:txBody>
          <a:bodyPr wrap="square" lIns="0" tIns="0" rIns="0" bIns="0" rtlCol="0" anchor="b" anchorCtr="0">
            <a:spAutoFit/>
          </a:bodyPr>
          <a:lstStyle/>
          <a:p>
            <a:pPr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3746028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17775047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925133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0615198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5352644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33482129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9274473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707566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233467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7690176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2953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61967332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551580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647215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2808746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40496984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756088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7139899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7109716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1208762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36302374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3379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6" y="2276879"/>
            <a:ext cx="4176464" cy="935658"/>
          </a:xfrm>
          <a:solidFill>
            <a:srgbClr val="002A62"/>
          </a:solidFill>
          <a:ln>
            <a:noFill/>
          </a:ln>
        </p:spPr>
        <p:txBody>
          <a:bodyPr lIns="719369" rIns="359685" bIns="10791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5548856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464386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838186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864542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3658189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624703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2869955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24283397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6869598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093007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38371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7"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7" y="2348880"/>
            <a:ext cx="4176464" cy="720080"/>
          </a:xfrm>
          <a:solidFill>
            <a:schemeClr val="tx2">
              <a:lumMod val="75000"/>
            </a:schemeClr>
          </a:solidFill>
        </p:spPr>
        <p:txBody>
          <a:bodyPr lIns="719369" rIns="359685" bIns="10791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03155629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5731861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368665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0136893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505236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5475414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9433691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1598443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720975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741892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132838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rtlCol="0" anchor="t" anchorCtr="0" compatLnSpc="1">
            <a:prstTxWarp prst="textNoShape">
              <a:avLst/>
            </a:prstTxWarp>
          </a:bodyPr>
          <a:lstStyle/>
          <a:p>
            <a:pPr marL="342600" indent="-3426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50" y="3"/>
            <a:ext cx="9143999" cy="461584"/>
          </a:xfrm>
          <a:prstGeom prst="rect">
            <a:avLst/>
          </a:prstGeom>
          <a:solidFill>
            <a:schemeClr val="tx2">
              <a:lumMod val="75000"/>
            </a:schemeClr>
          </a:solidFill>
        </p:spPr>
        <p:txBody>
          <a:bodyPr wrap="square" lIns="91360" tIns="45680" rIns="91360" bIns="45680" rtlCol="0">
            <a:spAutoFit/>
          </a:bodyPr>
          <a:lstStyle/>
          <a:p>
            <a:pPr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3"/>
            <a:ext cx="4392488" cy="2490105"/>
          </a:xfrm>
          <a:prstGeom prst="rect">
            <a:avLst/>
          </a:prstGeom>
          <a:noFill/>
        </p:spPr>
        <p:txBody>
          <a:bodyPr wrap="square" lIns="0" tIns="0" rIns="0" bIns="0" rtlCol="0">
            <a:spAutoFit/>
          </a:bodyPr>
          <a:lstStyle/>
          <a:p>
            <a:pPr fontAlgn="b">
              <a:lnSpc>
                <a:spcPts val="5000"/>
              </a:lnSpc>
              <a:spcAft>
                <a:spcPct val="0"/>
              </a:spcAft>
              <a:defRPr/>
            </a:pPr>
            <a:r>
              <a:rPr lang="en-US" sz="4800" spc="-100" dirty="0">
                <a:solidFill>
                  <a:srgbClr val="A47D00"/>
                </a:solidFill>
                <a:latin typeface="Century Schoolbook"/>
                <a:cs typeface="Century Schoolbook"/>
              </a:rPr>
              <a:t>THE UK’S EUROPEAN UNIVERSITY</a:t>
            </a:r>
          </a:p>
          <a:p>
            <a:pPr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7" y="5939663"/>
            <a:ext cx="2736304" cy="317394"/>
          </a:xfrm>
          <a:prstGeom prst="rect">
            <a:avLst/>
          </a:prstGeom>
          <a:noFill/>
        </p:spPr>
        <p:txBody>
          <a:bodyPr wrap="square" lIns="0" tIns="0" rIns="0" bIns="0" rtlCol="0" anchor="b" anchorCtr="0">
            <a:spAutoFit/>
          </a:bodyPr>
          <a:lstStyle/>
          <a:p>
            <a:pPr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cstate="print">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5"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69003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12"/>
            <a:ext cx="2376264" cy="1728192"/>
          </a:xfrm>
        </p:spPr>
        <p:txBody>
          <a:bodyPr tIns="46760" anchor="b"/>
          <a:lstStyle>
            <a:lvl1pPr marL="0" indent="0">
              <a:buNone/>
              <a:defRPr sz="1600"/>
            </a:lvl1pPr>
          </a:lstStyle>
          <a:p>
            <a:r>
              <a:rPr lang="en-US" dirty="0" smtClean="0"/>
              <a:t>Click icon to add picture</a:t>
            </a:r>
            <a:endParaRPr lang="en-GB" dirty="0"/>
          </a:p>
        </p:txBody>
      </p:sp>
      <p:sp>
        <p:nvSpPr>
          <p:cNvPr id="15" name="Picture Placeholder 7"/>
          <p:cNvSpPr>
            <a:spLocks noGrp="1"/>
          </p:cNvSpPr>
          <p:nvPr>
            <p:ph type="pic" sz="quarter" idx="16"/>
          </p:nvPr>
        </p:nvSpPr>
        <p:spPr>
          <a:xfrm>
            <a:off x="6372200" y="1484792"/>
            <a:ext cx="2376264" cy="1728192"/>
          </a:xfrm>
        </p:spPr>
        <p:txBody>
          <a:bodyPr anchor="b"/>
          <a:lstStyle>
            <a:lvl1pPr marL="0" indent="0">
              <a:buNone/>
              <a:defRPr sz="1600"/>
            </a:lvl1pPr>
          </a:lstStyle>
          <a:p>
            <a:r>
              <a:rPr lang="en-US" dirty="0"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21" name="TextBox 20"/>
          <p:cNvSpPr txBox="1"/>
          <p:nvPr userDrawn="1"/>
        </p:nvSpPr>
        <p:spPr>
          <a:xfrm>
            <a:off x="3419872" y="3229757"/>
            <a:ext cx="2376264" cy="338473"/>
          </a:xfrm>
          <a:prstGeom prst="rect">
            <a:avLst/>
          </a:prstGeom>
          <a:noFill/>
        </p:spPr>
        <p:txBody>
          <a:bodyPr wrap="square" lIns="91360" tIns="45680" rIns="91360" bIns="45680" rtlCol="0">
            <a:spAutoFit/>
          </a:bodyPr>
          <a:lstStyle/>
          <a:p>
            <a:pPr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92"/>
            <a:ext cx="2376264" cy="1728192"/>
          </a:xfrm>
        </p:spPr>
        <p:txBody>
          <a:bodyPr tIns="46760" anchor="b"/>
          <a:lstStyle>
            <a:lvl1pPr marL="0" indent="0">
              <a:buNone/>
              <a:defRPr sz="1600"/>
            </a:lvl1pPr>
          </a:lstStyle>
          <a:p>
            <a:r>
              <a:rPr lang="en-US" dirty="0" smtClean="0"/>
              <a:t>Click icon to add picture</a:t>
            </a:r>
            <a:endParaRPr lang="en-GB" dirty="0"/>
          </a:p>
        </p:txBody>
      </p:sp>
      <p:sp>
        <p:nvSpPr>
          <p:cNvPr id="25" name="Text Placeholder 24"/>
          <p:cNvSpPr>
            <a:spLocks noGrp="1"/>
          </p:cNvSpPr>
          <p:nvPr>
            <p:ph type="body" sz="quarter" idx="22"/>
          </p:nvPr>
        </p:nvSpPr>
        <p:spPr>
          <a:xfrm>
            <a:off x="468313" y="322898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3249724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1489149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2689932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621337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34119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96378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4810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70427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79268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30516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1951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9395301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25991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81023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66443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C7C3CC-15DB-4BF2-972E-F0B3A4DE2D69}" type="datetimeFigureOut">
              <a:rPr lang="en-GB" smtClean="0">
                <a:solidFill>
                  <a:prstClr val="black">
                    <a:tint val="75000"/>
                  </a:prstClr>
                </a:solidFill>
              </a:rPr>
              <a:pPr/>
              <a:t>08/08/2019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2D7836-0155-4F7F-A839-E1D7C614E06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41039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296582231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smtClean="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smtClean="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smtClean="0">
                <a:solidFill>
                  <a:srgbClr val="FFFFFF"/>
                </a:solidFill>
                <a:latin typeface="Century Schoolbook"/>
                <a:cs typeface="Century Schoolbook"/>
              </a:rPr>
              <a:t>www.kent.ac.uk</a:t>
            </a:r>
            <a:endParaRPr lang="en-US" sz="2000" kern="1400" spc="-100" dirty="0">
              <a:solidFill>
                <a:srgbClr val="FFFFFF"/>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cstate="print">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5"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23193074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53998021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05345801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05620281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solidFill>
                  <a:srgbClr val="000000"/>
                </a:solidFill>
              </a:rPr>
              <a:t>Footer text</a:t>
            </a:r>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smtClean="0">
                <a:solidFill>
                  <a:srgbClr val="000000"/>
                </a:solidFill>
              </a:rPr>
              <a:t>Caption</a:t>
            </a:r>
            <a:endParaRPr lang="en-GB" sz="1600" dirty="0">
              <a:solidFill>
                <a:srgbClr val="000000"/>
              </a:solidFill>
            </a:endParaRP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78378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5" y="1535117"/>
            <a:ext cx="4041775"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7701127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262163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001819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38827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19836429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0835286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844119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Footer text</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94714408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313"/>
            <a:ext cx="18351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86150"/>
            <a:ext cx="1958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29013"/>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13" y="3486150"/>
            <a:ext cx="19589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519488"/>
            <a:ext cx="19081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46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defTabSz="914400" eaLnBrk="1" hangingPunct="1">
              <a:defRPr/>
            </a:pPr>
            <a:endParaRPr lang="en-US" altLang="en-US" dirty="0" smtClean="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5734050"/>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2336599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01310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121478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539805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11"/>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10"/>
            <a:ext cx="3008313" cy="4691063"/>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318442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6800" indent="0">
              <a:buNone/>
              <a:defRPr sz="2800"/>
            </a:lvl2pPr>
            <a:lvl3pPr marL="913599" indent="0">
              <a:buNone/>
              <a:defRPr sz="2400"/>
            </a:lvl3pPr>
            <a:lvl4pPr marL="1370396" indent="0">
              <a:buNone/>
              <a:defRPr sz="2000"/>
            </a:lvl4pPr>
            <a:lvl5pPr marL="1827198" indent="0">
              <a:buNone/>
              <a:defRPr sz="2000"/>
            </a:lvl5pPr>
            <a:lvl6pPr marL="2283995" indent="0">
              <a:buNone/>
              <a:defRPr sz="2000"/>
            </a:lvl6pPr>
            <a:lvl7pPr marL="2740796" indent="0">
              <a:buNone/>
              <a:defRPr sz="2000"/>
            </a:lvl7pPr>
            <a:lvl8pPr marL="3197599" indent="0">
              <a:buNone/>
              <a:defRPr sz="2000"/>
            </a:lvl8pPr>
            <a:lvl9pPr marL="3654396"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30221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3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32"/>
            <a:ext cx="2808312" cy="283392"/>
          </a:xfrm>
          <a:prstGeom prst="rect">
            <a:avLst/>
          </a:prstGeom>
          <a:noFill/>
        </p:spPr>
        <p:txBody>
          <a:bodyPr wrap="square" lIns="0" tIns="45680" rIns="91360" bIns="45680" rtlCol="0">
            <a:spAutoFit/>
          </a:bodyPr>
          <a:lstStyle/>
          <a:p>
            <a:pPr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7" y="989117"/>
            <a:ext cx="4176464" cy="1512168"/>
          </a:xfrm>
          <a:solidFill>
            <a:schemeClr val="tx2">
              <a:lumMod val="75000"/>
            </a:schemeClr>
          </a:solidFill>
        </p:spPr>
        <p:txBody>
          <a:bodyPr lIns="251780" tIns="273360" rIns="25178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7" y="2488937"/>
            <a:ext cx="4176464" cy="664498"/>
          </a:xfrm>
          <a:solidFill>
            <a:schemeClr val="tx2">
              <a:lumMod val="75000"/>
            </a:schemeClr>
          </a:solidFill>
        </p:spPr>
        <p:txBody>
          <a:bodyPr lIns="251780" tIns="0" rIns="251780" bIns="154664"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3" y="1447804"/>
            <a:ext cx="184569" cy="461584"/>
          </a:xfrm>
          <a:prstGeom prst="rect">
            <a:avLst/>
          </a:prstGeom>
          <a:noFill/>
        </p:spPr>
        <p:txBody>
          <a:bodyPr wrap="none" lIns="91360" tIns="45680" rIns="91360" bIns="45680" rtlCol="0">
            <a:spAutoFit/>
          </a:bodyPr>
          <a:lstStyle/>
          <a:p>
            <a:pPr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21635605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rtlCol="0" anchor="t" anchorCtr="0" compatLnSpc="1">
            <a:prstTxWarp prst="textNoShape">
              <a:avLst/>
            </a:prstTxWarp>
          </a:bodyPr>
          <a:lstStyle/>
          <a:p>
            <a:pPr marL="342600" indent="-3426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50" y="3"/>
            <a:ext cx="9143999" cy="461584"/>
          </a:xfrm>
          <a:prstGeom prst="rect">
            <a:avLst/>
          </a:prstGeom>
          <a:solidFill>
            <a:schemeClr val="tx2">
              <a:lumMod val="75000"/>
            </a:schemeClr>
          </a:solidFill>
        </p:spPr>
        <p:txBody>
          <a:bodyPr wrap="square" lIns="91360" tIns="45680" rIns="91360" bIns="45680" rtlCol="0">
            <a:spAutoFit/>
          </a:bodyPr>
          <a:lstStyle/>
          <a:p>
            <a:pPr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3"/>
            <a:ext cx="4392488" cy="2490105"/>
          </a:xfrm>
          <a:prstGeom prst="rect">
            <a:avLst/>
          </a:prstGeom>
          <a:noFill/>
        </p:spPr>
        <p:txBody>
          <a:bodyPr wrap="square" lIns="0" tIns="0" rIns="0" bIns="0" rtlCol="0">
            <a:spAutoFit/>
          </a:bodyPr>
          <a:lstStyle/>
          <a:p>
            <a:pPr fontAlgn="b">
              <a:lnSpc>
                <a:spcPts val="5000"/>
              </a:lnSpc>
              <a:spcAft>
                <a:spcPct val="0"/>
              </a:spcAft>
              <a:defRPr/>
            </a:pPr>
            <a:r>
              <a:rPr lang="en-US" sz="4800" spc="-100" dirty="0">
                <a:solidFill>
                  <a:srgbClr val="A47D00"/>
                </a:solidFill>
                <a:latin typeface="Century Schoolbook"/>
                <a:cs typeface="Century Schoolbook"/>
              </a:rPr>
              <a:t>THE UK’S EUROPEAN UNIVERSITY</a:t>
            </a:r>
          </a:p>
          <a:p>
            <a:pPr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7" y="5939663"/>
            <a:ext cx="2736304" cy="317394"/>
          </a:xfrm>
          <a:prstGeom prst="rect">
            <a:avLst/>
          </a:prstGeom>
          <a:noFill/>
        </p:spPr>
        <p:txBody>
          <a:bodyPr wrap="square" lIns="0" tIns="0" rIns="0" bIns="0" rtlCol="0" anchor="b" anchorCtr="0">
            <a:spAutoFit/>
          </a:bodyPr>
          <a:lstStyle/>
          <a:p>
            <a:pPr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170191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6368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859277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6" y="2276879"/>
            <a:ext cx="4176464" cy="935658"/>
          </a:xfrm>
          <a:solidFill>
            <a:srgbClr val="002A62"/>
          </a:solidFill>
          <a:ln>
            <a:noFill/>
          </a:ln>
        </p:spPr>
        <p:txBody>
          <a:bodyPr lIns="719369" rIns="359685" bIns="10791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641602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7"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7" y="2348880"/>
            <a:ext cx="4176464" cy="720080"/>
          </a:xfrm>
          <a:solidFill>
            <a:schemeClr val="tx2">
              <a:lumMod val="75000"/>
            </a:schemeClr>
          </a:solidFill>
        </p:spPr>
        <p:txBody>
          <a:bodyPr lIns="719369" rIns="359685" bIns="10791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042841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12"/>
            <a:ext cx="2376264" cy="1728192"/>
          </a:xfrm>
        </p:spPr>
        <p:txBody>
          <a:bodyPr tIns="46760" anchor="b"/>
          <a:lstStyle>
            <a:lvl1pPr marL="0" indent="0">
              <a:buNone/>
              <a:defRPr sz="1600"/>
            </a:lvl1pPr>
          </a:lstStyle>
          <a:p>
            <a:r>
              <a:rPr lang="en-US" dirty="0" smtClean="0"/>
              <a:t>Click icon to add picture</a:t>
            </a:r>
            <a:endParaRPr lang="en-GB" dirty="0"/>
          </a:p>
        </p:txBody>
      </p:sp>
      <p:sp>
        <p:nvSpPr>
          <p:cNvPr id="15" name="Picture Placeholder 7"/>
          <p:cNvSpPr>
            <a:spLocks noGrp="1"/>
          </p:cNvSpPr>
          <p:nvPr>
            <p:ph type="pic" sz="quarter" idx="16"/>
          </p:nvPr>
        </p:nvSpPr>
        <p:spPr>
          <a:xfrm>
            <a:off x="6372200" y="1484792"/>
            <a:ext cx="2376264" cy="1728192"/>
          </a:xfrm>
        </p:spPr>
        <p:txBody>
          <a:bodyPr anchor="b"/>
          <a:lstStyle>
            <a:lvl1pPr marL="0" indent="0">
              <a:buNone/>
              <a:defRPr sz="1600"/>
            </a:lvl1pPr>
          </a:lstStyle>
          <a:p>
            <a:r>
              <a:rPr lang="en-US" dirty="0"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21" name="TextBox 20"/>
          <p:cNvSpPr txBox="1"/>
          <p:nvPr userDrawn="1"/>
        </p:nvSpPr>
        <p:spPr>
          <a:xfrm>
            <a:off x="3419872" y="3229757"/>
            <a:ext cx="2376264" cy="338473"/>
          </a:xfrm>
          <a:prstGeom prst="rect">
            <a:avLst/>
          </a:prstGeom>
          <a:noFill/>
        </p:spPr>
        <p:txBody>
          <a:bodyPr wrap="square" lIns="91360" tIns="45680" rIns="91360" bIns="45680" rtlCol="0">
            <a:spAutoFit/>
          </a:bodyPr>
          <a:lstStyle/>
          <a:p>
            <a:pPr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92"/>
            <a:ext cx="2376264" cy="1728192"/>
          </a:xfrm>
        </p:spPr>
        <p:txBody>
          <a:bodyPr tIns="46760" anchor="b"/>
          <a:lstStyle>
            <a:lvl1pPr marL="0" indent="0">
              <a:buNone/>
              <a:defRPr sz="1600"/>
            </a:lvl1pPr>
          </a:lstStyle>
          <a:p>
            <a:r>
              <a:rPr lang="en-US" dirty="0" smtClean="0"/>
              <a:t>Click icon to add picture</a:t>
            </a:r>
            <a:endParaRPr lang="en-GB" dirty="0"/>
          </a:p>
        </p:txBody>
      </p:sp>
      <p:sp>
        <p:nvSpPr>
          <p:cNvPr id="25" name="Text Placeholder 24"/>
          <p:cNvSpPr>
            <a:spLocks noGrp="1"/>
          </p:cNvSpPr>
          <p:nvPr>
            <p:ph type="body" sz="quarter" idx="22"/>
          </p:nvPr>
        </p:nvSpPr>
        <p:spPr>
          <a:xfrm>
            <a:off x="468313" y="322898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68754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787065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5" y="1535117"/>
            <a:ext cx="4041775"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250713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246956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3277078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343725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11"/>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10"/>
            <a:ext cx="3008313" cy="4691063"/>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65101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6" y="2276879"/>
            <a:ext cx="4176464" cy="935658"/>
          </a:xfrm>
          <a:solidFill>
            <a:srgbClr val="002A62"/>
          </a:solidFill>
          <a:ln>
            <a:noFill/>
          </a:ln>
        </p:spPr>
        <p:txBody>
          <a:bodyPr lIns="719369" rIns="359685" bIns="10791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86875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6800" indent="0">
              <a:buNone/>
              <a:defRPr sz="2800"/>
            </a:lvl2pPr>
            <a:lvl3pPr marL="913599" indent="0">
              <a:buNone/>
              <a:defRPr sz="2400"/>
            </a:lvl3pPr>
            <a:lvl4pPr marL="1370396" indent="0">
              <a:buNone/>
              <a:defRPr sz="2000"/>
            </a:lvl4pPr>
            <a:lvl5pPr marL="1827198" indent="0">
              <a:buNone/>
              <a:defRPr sz="2000"/>
            </a:lvl5pPr>
            <a:lvl6pPr marL="2283995" indent="0">
              <a:buNone/>
              <a:defRPr sz="2000"/>
            </a:lvl6pPr>
            <a:lvl7pPr marL="2740796" indent="0">
              <a:buNone/>
              <a:defRPr sz="2000"/>
            </a:lvl7pPr>
            <a:lvl8pPr marL="3197599" indent="0">
              <a:buNone/>
              <a:defRPr sz="2000"/>
            </a:lvl8pPr>
            <a:lvl9pPr marL="3654396"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83805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818"/>
            <a:ext cx="183494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84" y="3485555"/>
            <a:ext cx="1959129"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950" y="3528715"/>
            <a:ext cx="1904710" cy="126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105" y="3485558"/>
            <a:ext cx="1959129" cy="130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500" y="3519795"/>
            <a:ext cx="1907500" cy="126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364"/>
          </a:xfrm>
          <a:prstGeom prst="rect">
            <a:avLst/>
          </a:prstGeom>
          <a:solidFill>
            <a:schemeClr val="accent1"/>
          </a:solidFill>
          <a:ln w="9525" algn="ctr">
            <a:noFill/>
            <a:miter lim="800000"/>
            <a:headEnd/>
            <a:tailEnd/>
          </a:ln>
          <a:effectLst/>
        </p:spPr>
        <p:txBody>
          <a:bodyPr wrap="none" lIns="91360" tIns="45680" rIns="91360" bIns="4568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3680" eaLnBrk="1" fontAlgn="b" hangingPunct="1">
              <a:spcBef>
                <a:spcPct val="30000"/>
              </a:spcBef>
              <a:spcAft>
                <a:spcPct val="0"/>
              </a:spcAft>
              <a:defRPr/>
            </a:pPr>
            <a:endParaRPr lang="en-US" altLang="en-US" dirty="0" smtClean="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917" y="5734351"/>
            <a:ext cx="1078638" cy="58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414328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51AA69D6-BCED-4432-A528-E17736B28BC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01095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00" indent="0">
              <a:buNone/>
              <a:defRPr sz="1800"/>
            </a:lvl2pPr>
            <a:lvl3pPr marL="913599" indent="0">
              <a:buNone/>
              <a:defRPr sz="1600"/>
            </a:lvl3pPr>
            <a:lvl4pPr marL="1370396" indent="0">
              <a:buNone/>
              <a:defRPr sz="1400"/>
            </a:lvl4pPr>
            <a:lvl5pPr marL="1827198" indent="0">
              <a:buNone/>
              <a:defRPr sz="1400"/>
            </a:lvl5pPr>
            <a:lvl6pPr marL="2283995" indent="0">
              <a:buNone/>
              <a:defRPr sz="1400"/>
            </a:lvl6pPr>
            <a:lvl7pPr marL="2740796" indent="0">
              <a:buNone/>
              <a:defRPr sz="1400"/>
            </a:lvl7pPr>
            <a:lvl8pPr marL="3197599" indent="0">
              <a:buNone/>
              <a:defRPr sz="1400"/>
            </a:lvl8pPr>
            <a:lvl9pPr marL="3654396"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32D599A7-293D-4FCB-994E-38E648BC691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64390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DC861D26-00A5-43BB-B64E-D5AFCC34BA5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269282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5" y="1535117"/>
            <a:ext cx="4041775"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8"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F72A660F-50B0-490D-A05C-09E8F1E88C9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7738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4"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425CADE8-B845-4E7F-BAE0-4A8DD8C64DA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319664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3"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A1A2B4B0-9BF8-4A6F-A1EF-897F95F5034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622166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10"/>
            <a:ext cx="3008313" cy="4691063"/>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7A9DC97C-B54D-4EB2-97B9-868F18C4851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62243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6800" indent="0">
              <a:buNone/>
              <a:defRPr sz="2800"/>
            </a:lvl2pPr>
            <a:lvl3pPr marL="913599" indent="0">
              <a:buNone/>
              <a:defRPr sz="2400"/>
            </a:lvl3pPr>
            <a:lvl4pPr marL="1370396" indent="0">
              <a:buNone/>
              <a:defRPr sz="2000"/>
            </a:lvl4pPr>
            <a:lvl5pPr marL="1827198" indent="0">
              <a:buNone/>
              <a:defRPr sz="2000"/>
            </a:lvl5pPr>
            <a:lvl6pPr marL="2283995" indent="0">
              <a:buNone/>
              <a:defRPr sz="2000"/>
            </a:lvl6pPr>
            <a:lvl7pPr marL="2740796" indent="0">
              <a:buNone/>
              <a:defRPr sz="2000"/>
            </a:lvl7pPr>
            <a:lvl8pPr marL="3197599" indent="0">
              <a:buNone/>
              <a:defRPr sz="2000"/>
            </a:lvl8pPr>
            <a:lvl9pPr marL="3654396" indent="0">
              <a:buNone/>
              <a:defRPr sz="2000"/>
            </a:lvl9pPr>
          </a:lstStyle>
          <a:p>
            <a:pPr lvl="0"/>
            <a:endParaRPr lang="en-GB" noProof="0" dirty="0" smtClean="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6800" indent="0">
              <a:buNone/>
              <a:defRPr sz="1200"/>
            </a:lvl2pPr>
            <a:lvl3pPr marL="913599" indent="0">
              <a:buNone/>
              <a:defRPr sz="1000"/>
            </a:lvl3pPr>
            <a:lvl4pPr marL="1370396" indent="0">
              <a:buNone/>
              <a:defRPr sz="900"/>
            </a:lvl4pPr>
            <a:lvl5pPr marL="1827198" indent="0">
              <a:buNone/>
              <a:defRPr sz="900"/>
            </a:lvl5pPr>
            <a:lvl6pPr marL="2283995" indent="0">
              <a:buNone/>
              <a:defRPr sz="900"/>
            </a:lvl6pPr>
            <a:lvl7pPr marL="2740796" indent="0">
              <a:buNone/>
              <a:defRPr sz="900"/>
            </a:lvl7pPr>
            <a:lvl8pPr marL="3197599" indent="0">
              <a:buNone/>
              <a:defRPr sz="900"/>
            </a:lvl8pPr>
            <a:lvl9pPr marL="3654396"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273F44C5-7B74-4A72-A358-49725AABE21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2542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53"/>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7" y="764704"/>
            <a:ext cx="4176464" cy="1584176"/>
          </a:xfrm>
          <a:solidFill>
            <a:schemeClr val="tx2">
              <a:lumMod val="75000"/>
            </a:schemeClr>
          </a:solidFill>
        </p:spPr>
        <p:txBody>
          <a:bodyPr lIns="719369" tIns="273360" rIns="359685"/>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7" y="2348880"/>
            <a:ext cx="4176464" cy="720080"/>
          </a:xfrm>
          <a:solidFill>
            <a:schemeClr val="tx2">
              <a:lumMod val="75000"/>
            </a:schemeClr>
          </a:solidFill>
        </p:spPr>
        <p:txBody>
          <a:bodyPr lIns="719369" rIns="359685" bIns="10791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204369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E5344BD0-B1BF-4893-A06F-1EBD0A753D2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43741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549285"/>
            <a:ext cx="2071688"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549285"/>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1B9F5E9B-27FF-4635-ADFB-08DB1BDD19C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579138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816"/>
            <a:ext cx="183494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82" y="3485555"/>
            <a:ext cx="1959129"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950" y="3528715"/>
            <a:ext cx="1904710" cy="126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103" y="3485558"/>
            <a:ext cx="1959129" cy="130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500" y="3519793"/>
            <a:ext cx="1907500" cy="126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364"/>
          </a:xfrm>
          <a:prstGeom prst="rect">
            <a:avLst/>
          </a:prstGeom>
          <a:solidFill>
            <a:schemeClr val="accent1"/>
          </a:solidFill>
          <a:ln w="9525" algn="ctr">
            <a:noFill/>
            <a:miter lim="800000"/>
            <a:headEnd/>
            <a:tailEnd/>
          </a:ln>
          <a:effectLst/>
        </p:spPr>
        <p:txBody>
          <a:bodyPr wrap="none" lIns="91376" tIns="45688" rIns="91376" bIns="45688"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3840" eaLnBrk="1" fontAlgn="b" hangingPunct="1">
              <a:spcBef>
                <a:spcPct val="30000"/>
              </a:spcBef>
              <a:spcAft>
                <a:spcPct val="0"/>
              </a:spcAft>
              <a:defRPr/>
            </a:pPr>
            <a:endParaRPr lang="en-US" altLang="en-US" dirty="0" smtClean="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917" y="5734351"/>
            <a:ext cx="1078638" cy="58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2239665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51AA69D6-BCED-4432-A528-E17736B28BC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583248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6880" indent="0">
              <a:buNone/>
              <a:defRPr sz="1800"/>
            </a:lvl2pPr>
            <a:lvl3pPr marL="913760" indent="0">
              <a:buNone/>
              <a:defRPr sz="1600"/>
            </a:lvl3pPr>
            <a:lvl4pPr marL="1370638" indent="0">
              <a:buNone/>
              <a:defRPr sz="1400"/>
            </a:lvl4pPr>
            <a:lvl5pPr marL="1827518" indent="0">
              <a:buNone/>
              <a:defRPr sz="1400"/>
            </a:lvl5pPr>
            <a:lvl6pPr marL="2284396" indent="0">
              <a:buNone/>
              <a:defRPr sz="1400"/>
            </a:lvl6pPr>
            <a:lvl7pPr marL="2741276" indent="0">
              <a:buNone/>
              <a:defRPr sz="1400"/>
            </a:lvl7pPr>
            <a:lvl8pPr marL="3198159" indent="0">
              <a:buNone/>
              <a:defRPr sz="1400"/>
            </a:lvl8pPr>
            <a:lvl9pPr marL="3655036"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32D599A7-293D-4FCB-994E-38E648BC691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77278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21"/>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21"/>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DC861D26-00A5-43BB-B64E-D5AFCC34BA5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57355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6880" indent="0">
              <a:buNone/>
              <a:defRPr sz="2000" b="1"/>
            </a:lvl2pPr>
            <a:lvl3pPr marL="913760" indent="0">
              <a:buNone/>
              <a:defRPr sz="1800" b="1"/>
            </a:lvl3pPr>
            <a:lvl4pPr marL="1370638" indent="0">
              <a:buNone/>
              <a:defRPr sz="1600" b="1"/>
            </a:lvl4pPr>
            <a:lvl5pPr marL="1827518" indent="0">
              <a:buNone/>
              <a:defRPr sz="1600" b="1"/>
            </a:lvl5pPr>
            <a:lvl6pPr marL="2284396" indent="0">
              <a:buNone/>
              <a:defRPr sz="1600" b="1"/>
            </a:lvl6pPr>
            <a:lvl7pPr marL="2741276" indent="0">
              <a:buNone/>
              <a:defRPr sz="1600" b="1"/>
            </a:lvl7pPr>
            <a:lvl8pPr marL="3198159" indent="0">
              <a:buNone/>
              <a:defRPr sz="1600" b="1"/>
            </a:lvl8pPr>
            <a:lvl9pPr marL="3655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6880" indent="0">
              <a:buNone/>
              <a:defRPr sz="2000" b="1"/>
            </a:lvl2pPr>
            <a:lvl3pPr marL="913760" indent="0">
              <a:buNone/>
              <a:defRPr sz="1800" b="1"/>
            </a:lvl3pPr>
            <a:lvl4pPr marL="1370638" indent="0">
              <a:buNone/>
              <a:defRPr sz="1600" b="1"/>
            </a:lvl4pPr>
            <a:lvl5pPr marL="1827518" indent="0">
              <a:buNone/>
              <a:defRPr sz="1600" b="1"/>
            </a:lvl5pPr>
            <a:lvl6pPr marL="2284396" indent="0">
              <a:buNone/>
              <a:defRPr sz="1600" b="1"/>
            </a:lvl6pPr>
            <a:lvl7pPr marL="2741276" indent="0">
              <a:buNone/>
              <a:defRPr sz="1600" b="1"/>
            </a:lvl7pPr>
            <a:lvl8pPr marL="3198159" indent="0">
              <a:buNone/>
              <a:defRPr sz="1600" b="1"/>
            </a:lvl8pPr>
            <a:lvl9pPr marL="3655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8"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F72A660F-50B0-490D-A05C-09E8F1E88C9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1530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4"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425CADE8-B845-4E7F-BAE0-4A8DD8C64DA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94569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3"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A1A2B4B0-9BF8-4A6F-A1EF-897F95F5034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777707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8"/>
            <a:ext cx="3008313" cy="4691063"/>
          </a:xfrm>
        </p:spPr>
        <p:txBody>
          <a:bodyPr/>
          <a:lstStyle>
            <a:lvl1pPr marL="0" indent="0">
              <a:buNone/>
              <a:defRPr sz="1400"/>
            </a:lvl1pPr>
            <a:lvl2pPr marL="456880" indent="0">
              <a:buNone/>
              <a:defRPr sz="1200"/>
            </a:lvl2pPr>
            <a:lvl3pPr marL="913760" indent="0">
              <a:buNone/>
              <a:defRPr sz="1000"/>
            </a:lvl3pPr>
            <a:lvl4pPr marL="1370638" indent="0">
              <a:buNone/>
              <a:defRPr sz="900"/>
            </a:lvl4pPr>
            <a:lvl5pPr marL="1827518" indent="0">
              <a:buNone/>
              <a:defRPr sz="900"/>
            </a:lvl5pPr>
            <a:lvl6pPr marL="2284396" indent="0">
              <a:buNone/>
              <a:defRPr sz="900"/>
            </a:lvl6pPr>
            <a:lvl7pPr marL="2741276" indent="0">
              <a:buNone/>
              <a:defRPr sz="900"/>
            </a:lvl7pPr>
            <a:lvl8pPr marL="3198159" indent="0">
              <a:buNone/>
              <a:defRPr sz="900"/>
            </a:lvl8pPr>
            <a:lvl9pPr marL="3655036"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7A9DC97C-B54D-4EB2-97B9-868F18C4851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3991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12"/>
            <a:ext cx="2376264" cy="1728192"/>
          </a:xfrm>
        </p:spPr>
        <p:txBody>
          <a:bodyPr tIns="4676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92"/>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7"/>
            <a:ext cx="2376264" cy="338473"/>
          </a:xfrm>
          <a:prstGeom prst="rect">
            <a:avLst/>
          </a:prstGeom>
          <a:noFill/>
        </p:spPr>
        <p:txBody>
          <a:bodyPr wrap="square" lIns="91360" tIns="45680" rIns="91360" bIns="45680" rtlCol="0">
            <a:spAutoFit/>
          </a:bodyPr>
          <a:lstStyle/>
          <a:p>
            <a:pPr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92"/>
            <a:ext cx="2376264" cy="1728192"/>
          </a:xfrm>
        </p:spPr>
        <p:txBody>
          <a:bodyPr tIns="4676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8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62277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6880" indent="0">
              <a:buNone/>
              <a:defRPr sz="2800"/>
            </a:lvl2pPr>
            <a:lvl3pPr marL="913760" indent="0">
              <a:buNone/>
              <a:defRPr sz="2400"/>
            </a:lvl3pPr>
            <a:lvl4pPr marL="1370638" indent="0">
              <a:buNone/>
              <a:defRPr sz="2000"/>
            </a:lvl4pPr>
            <a:lvl5pPr marL="1827518" indent="0">
              <a:buNone/>
              <a:defRPr sz="2000"/>
            </a:lvl5pPr>
            <a:lvl6pPr marL="2284396" indent="0">
              <a:buNone/>
              <a:defRPr sz="2000"/>
            </a:lvl6pPr>
            <a:lvl7pPr marL="2741276" indent="0">
              <a:buNone/>
              <a:defRPr sz="2000"/>
            </a:lvl7pPr>
            <a:lvl8pPr marL="3198159" indent="0">
              <a:buNone/>
              <a:defRPr sz="2000"/>
            </a:lvl8pPr>
            <a:lvl9pPr marL="3655036" indent="0">
              <a:buNone/>
              <a:defRPr sz="2000"/>
            </a:lvl9pPr>
          </a:lstStyle>
          <a:p>
            <a:pPr lvl="0"/>
            <a:endParaRPr lang="en-GB" noProof="0" dirty="0" smtClean="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6880" indent="0">
              <a:buNone/>
              <a:defRPr sz="1200"/>
            </a:lvl2pPr>
            <a:lvl3pPr marL="913760" indent="0">
              <a:buNone/>
              <a:defRPr sz="1000"/>
            </a:lvl3pPr>
            <a:lvl4pPr marL="1370638" indent="0">
              <a:buNone/>
              <a:defRPr sz="900"/>
            </a:lvl4pPr>
            <a:lvl5pPr marL="1827518" indent="0">
              <a:buNone/>
              <a:defRPr sz="900"/>
            </a:lvl5pPr>
            <a:lvl6pPr marL="2284396" indent="0">
              <a:buNone/>
              <a:defRPr sz="900"/>
            </a:lvl6pPr>
            <a:lvl7pPr marL="2741276" indent="0">
              <a:buNone/>
              <a:defRPr sz="900"/>
            </a:lvl7pPr>
            <a:lvl8pPr marL="3198159" indent="0">
              <a:buNone/>
              <a:defRPr sz="900"/>
            </a:lvl8pPr>
            <a:lvl9pPr marL="3655036"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273F44C5-7B74-4A72-A358-49725AABE21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934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E5344BD0-B1BF-4893-A06F-1EBD0A753D2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30230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549283"/>
            <a:ext cx="2071688"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549283"/>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solidFill>
                  <a:srgbClr val="000000"/>
                </a:solidFill>
              </a:rPr>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altLang="en-US" dirty="0">
                <a:solidFill>
                  <a:srgbClr val="000000"/>
                </a:solidFill>
              </a:rPr>
              <a:t>Page </a:t>
            </a:r>
            <a:fld id="{1B9F5E9B-27FF-4635-ADFB-08DB1BDD19C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314596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813"/>
            <a:ext cx="183494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79" y="3485555"/>
            <a:ext cx="1959129"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950" y="3528715"/>
            <a:ext cx="1904710" cy="126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100" y="3485558"/>
            <a:ext cx="1959129" cy="130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500" y="3519790"/>
            <a:ext cx="1907500" cy="126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364"/>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00" tIns="45700" rIns="91400" bIns="457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4080" eaLnBrk="1" fontAlgn="b" hangingPunct="1">
              <a:spcBef>
                <a:spcPct val="30000"/>
              </a:spcBef>
              <a:spcAft>
                <a:spcPct val="0"/>
              </a:spcAft>
              <a:defRPr/>
            </a:pPr>
            <a:endParaRPr lang="en-US" altLang="en-US" dirty="0" smtClean="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917" y="5734351"/>
            <a:ext cx="1078638" cy="58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1166169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dirty="0"/>
              <a:t>Page </a:t>
            </a:r>
            <a:fld id="{5B4E7A3E-962D-4409-BAA5-ABE732736CA6}" type="slidenum">
              <a:rPr lang="en-GB"/>
              <a:pPr>
                <a:defRPr/>
              </a:pPr>
              <a:t>‹#›</a:t>
            </a:fld>
            <a:endParaRPr lang="en-GB" dirty="0"/>
          </a:p>
        </p:txBody>
      </p:sp>
    </p:spTree>
    <p:extLst>
      <p:ext uri="{BB962C8B-B14F-4D97-AF65-F5344CB8AC3E}">
        <p14:creationId xmlns:p14="http://schemas.microsoft.com/office/powerpoint/2010/main" val="183723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00" indent="0">
              <a:buNone/>
              <a:defRPr sz="1800"/>
            </a:lvl2pPr>
            <a:lvl3pPr marL="914000" indent="0">
              <a:buNone/>
              <a:defRPr sz="1600"/>
            </a:lvl3pPr>
            <a:lvl4pPr marL="1371000" indent="0">
              <a:buNone/>
              <a:defRPr sz="1400"/>
            </a:lvl4pPr>
            <a:lvl5pPr marL="1827999" indent="0">
              <a:buNone/>
              <a:defRPr sz="1400"/>
            </a:lvl5pPr>
            <a:lvl6pPr marL="2284997" indent="0">
              <a:buNone/>
              <a:defRPr sz="1400"/>
            </a:lvl6pPr>
            <a:lvl7pPr marL="2741997" indent="0">
              <a:buNone/>
              <a:defRPr sz="1400"/>
            </a:lvl7pPr>
            <a:lvl8pPr marL="3198999" indent="0">
              <a:buNone/>
              <a:defRPr sz="1400"/>
            </a:lvl8pPr>
            <a:lvl9pPr marL="3655997"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dirty="0"/>
              <a:t>Page </a:t>
            </a:r>
            <a:fld id="{A4BF215D-7547-4D19-B3E5-E992FCBDFA39}" type="slidenum">
              <a:rPr lang="en-GB"/>
              <a:pPr>
                <a:defRPr/>
              </a:pPr>
              <a:t>‹#›</a:t>
            </a:fld>
            <a:endParaRPr lang="en-GB" dirty="0"/>
          </a:p>
        </p:txBody>
      </p:sp>
    </p:spTree>
    <p:extLst>
      <p:ext uri="{BB962C8B-B14F-4D97-AF65-F5344CB8AC3E}">
        <p14:creationId xmlns:p14="http://schemas.microsoft.com/office/powerpoint/2010/main" val="2735551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8"/>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8"/>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dirty="0"/>
              <a:t>Page </a:t>
            </a:r>
            <a:fld id="{2AA057C4-BE78-46DC-816D-B39A39D1AE67}" type="slidenum">
              <a:rPr lang="en-GB"/>
              <a:pPr>
                <a:defRPr/>
              </a:pPr>
              <a:t>‹#›</a:t>
            </a:fld>
            <a:endParaRPr lang="en-GB" dirty="0"/>
          </a:p>
        </p:txBody>
      </p:sp>
    </p:spTree>
    <p:extLst>
      <p:ext uri="{BB962C8B-B14F-4D97-AF65-F5344CB8AC3E}">
        <p14:creationId xmlns:p14="http://schemas.microsoft.com/office/powerpoint/2010/main" val="1233903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7000" indent="0">
              <a:buNone/>
              <a:defRPr sz="2000" b="1"/>
            </a:lvl2pPr>
            <a:lvl3pPr marL="914000" indent="0">
              <a:buNone/>
              <a:defRPr sz="1800" b="1"/>
            </a:lvl3pPr>
            <a:lvl4pPr marL="1371000" indent="0">
              <a:buNone/>
              <a:defRPr sz="1600" b="1"/>
            </a:lvl4pPr>
            <a:lvl5pPr marL="1827999" indent="0">
              <a:buNone/>
              <a:defRPr sz="1600" b="1"/>
            </a:lvl5pPr>
            <a:lvl6pPr marL="2284997" indent="0">
              <a:buNone/>
              <a:defRPr sz="1600" b="1"/>
            </a:lvl6pPr>
            <a:lvl7pPr marL="2741997" indent="0">
              <a:buNone/>
              <a:defRPr sz="1600" b="1"/>
            </a:lvl7pPr>
            <a:lvl8pPr marL="3198999" indent="0">
              <a:buNone/>
              <a:defRPr sz="1600" b="1"/>
            </a:lvl8pPr>
            <a:lvl9pPr marL="36559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7"/>
            <a:ext cx="4041775" cy="639762"/>
          </a:xfrm>
        </p:spPr>
        <p:txBody>
          <a:bodyPr anchor="b"/>
          <a:lstStyle>
            <a:lvl1pPr marL="0" indent="0">
              <a:buNone/>
              <a:defRPr sz="2400" b="1"/>
            </a:lvl1pPr>
            <a:lvl2pPr marL="457000" indent="0">
              <a:buNone/>
              <a:defRPr sz="2000" b="1"/>
            </a:lvl2pPr>
            <a:lvl3pPr marL="914000" indent="0">
              <a:buNone/>
              <a:defRPr sz="1800" b="1"/>
            </a:lvl3pPr>
            <a:lvl4pPr marL="1371000" indent="0">
              <a:buNone/>
              <a:defRPr sz="1600" b="1"/>
            </a:lvl4pPr>
            <a:lvl5pPr marL="1827999" indent="0">
              <a:buNone/>
              <a:defRPr sz="1600" b="1"/>
            </a:lvl5pPr>
            <a:lvl6pPr marL="2284997" indent="0">
              <a:buNone/>
              <a:defRPr sz="1600" b="1"/>
            </a:lvl6pPr>
            <a:lvl7pPr marL="2741997" indent="0">
              <a:buNone/>
              <a:defRPr sz="1600" b="1"/>
            </a:lvl7pPr>
            <a:lvl8pPr marL="3198999" indent="0">
              <a:buNone/>
              <a:defRPr sz="1600" b="1"/>
            </a:lvl8pPr>
            <a:lvl9pPr marL="36559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8" name="Rectangle 5"/>
          <p:cNvSpPr>
            <a:spLocks noGrp="1" noChangeArrowheads="1"/>
          </p:cNvSpPr>
          <p:nvPr>
            <p:ph type="sldNum" sz="quarter" idx="11"/>
          </p:nvPr>
        </p:nvSpPr>
        <p:spPr>
          <a:ln/>
        </p:spPr>
        <p:txBody>
          <a:bodyPr/>
          <a:lstStyle>
            <a:lvl1pPr>
              <a:defRPr/>
            </a:lvl1pPr>
          </a:lstStyle>
          <a:p>
            <a:pPr>
              <a:defRPr/>
            </a:pPr>
            <a:r>
              <a:rPr lang="en-GB" dirty="0"/>
              <a:t>Page </a:t>
            </a:r>
            <a:fld id="{3011D5A2-6511-47DF-8554-9CDACB97E8D2}" type="slidenum">
              <a:rPr lang="en-GB"/>
              <a:pPr>
                <a:defRPr/>
              </a:pPr>
              <a:t>‹#›</a:t>
            </a:fld>
            <a:endParaRPr lang="en-GB" dirty="0"/>
          </a:p>
        </p:txBody>
      </p:sp>
    </p:spTree>
    <p:extLst>
      <p:ext uri="{BB962C8B-B14F-4D97-AF65-F5344CB8AC3E}">
        <p14:creationId xmlns:p14="http://schemas.microsoft.com/office/powerpoint/2010/main" val="911391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4" name="Rectangle 5"/>
          <p:cNvSpPr>
            <a:spLocks noGrp="1" noChangeArrowheads="1"/>
          </p:cNvSpPr>
          <p:nvPr>
            <p:ph type="sldNum" sz="quarter" idx="11"/>
          </p:nvPr>
        </p:nvSpPr>
        <p:spPr>
          <a:ln/>
        </p:spPr>
        <p:txBody>
          <a:bodyPr/>
          <a:lstStyle>
            <a:lvl1pPr>
              <a:defRPr/>
            </a:lvl1pPr>
          </a:lstStyle>
          <a:p>
            <a:pPr>
              <a:defRPr/>
            </a:pPr>
            <a:r>
              <a:rPr lang="en-GB" dirty="0"/>
              <a:t>Page </a:t>
            </a:r>
            <a:fld id="{705B44DB-D08B-4D2C-9815-40FFF405A40D}" type="slidenum">
              <a:rPr lang="en-GB"/>
              <a:pPr>
                <a:defRPr/>
              </a:pPr>
              <a:t>‹#›</a:t>
            </a:fld>
            <a:endParaRPr lang="en-GB" dirty="0"/>
          </a:p>
        </p:txBody>
      </p:sp>
    </p:spTree>
    <p:extLst>
      <p:ext uri="{BB962C8B-B14F-4D97-AF65-F5344CB8AC3E}">
        <p14:creationId xmlns:p14="http://schemas.microsoft.com/office/powerpoint/2010/main" val="3625327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3" name="Rectangle 5"/>
          <p:cNvSpPr>
            <a:spLocks noGrp="1" noChangeArrowheads="1"/>
          </p:cNvSpPr>
          <p:nvPr>
            <p:ph type="sldNum" sz="quarter" idx="11"/>
          </p:nvPr>
        </p:nvSpPr>
        <p:spPr>
          <a:ln/>
        </p:spPr>
        <p:txBody>
          <a:bodyPr/>
          <a:lstStyle>
            <a:lvl1pPr>
              <a:defRPr/>
            </a:lvl1pPr>
          </a:lstStyle>
          <a:p>
            <a:pPr>
              <a:defRPr/>
            </a:pPr>
            <a:r>
              <a:rPr lang="en-GB" dirty="0"/>
              <a:t>Page </a:t>
            </a:r>
            <a:fld id="{ABD4DA1F-AFA6-4643-9F49-E2FF3FD92933}" type="slidenum">
              <a:rPr lang="en-GB"/>
              <a:pPr>
                <a:defRPr/>
              </a:pPr>
              <a:t>‹#›</a:t>
            </a:fld>
            <a:endParaRPr lang="en-GB" dirty="0"/>
          </a:p>
        </p:txBody>
      </p:sp>
    </p:spTree>
    <p:extLst>
      <p:ext uri="{BB962C8B-B14F-4D97-AF65-F5344CB8AC3E}">
        <p14:creationId xmlns:p14="http://schemas.microsoft.com/office/powerpoint/2010/main" val="404331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2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109962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5"/>
            <a:ext cx="3008313" cy="4691063"/>
          </a:xfrm>
        </p:spPr>
        <p:txBody>
          <a:bodyPr/>
          <a:lstStyle>
            <a:lvl1pPr marL="0" indent="0">
              <a:buNone/>
              <a:defRPr sz="1400"/>
            </a:lvl1pPr>
            <a:lvl2pPr marL="457000" indent="0">
              <a:buNone/>
              <a:defRPr sz="1200"/>
            </a:lvl2pPr>
            <a:lvl3pPr marL="914000" indent="0">
              <a:buNone/>
              <a:defRPr sz="1000"/>
            </a:lvl3pPr>
            <a:lvl4pPr marL="1371000" indent="0">
              <a:buNone/>
              <a:defRPr sz="900"/>
            </a:lvl4pPr>
            <a:lvl5pPr marL="1827999" indent="0">
              <a:buNone/>
              <a:defRPr sz="900"/>
            </a:lvl5pPr>
            <a:lvl6pPr marL="2284997" indent="0">
              <a:buNone/>
              <a:defRPr sz="900"/>
            </a:lvl6pPr>
            <a:lvl7pPr marL="2741997" indent="0">
              <a:buNone/>
              <a:defRPr sz="900"/>
            </a:lvl7pPr>
            <a:lvl8pPr marL="3198999" indent="0">
              <a:buNone/>
              <a:defRPr sz="900"/>
            </a:lvl8pPr>
            <a:lvl9pPr marL="3655997"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dirty="0"/>
              <a:t>Page </a:t>
            </a:r>
            <a:fld id="{E64CD2DF-7CC9-4489-A006-7771FD9481CE}" type="slidenum">
              <a:rPr lang="en-GB"/>
              <a:pPr>
                <a:defRPr/>
              </a:pPr>
              <a:t>‹#›</a:t>
            </a:fld>
            <a:endParaRPr lang="en-GB" dirty="0"/>
          </a:p>
        </p:txBody>
      </p:sp>
    </p:spTree>
    <p:extLst>
      <p:ext uri="{BB962C8B-B14F-4D97-AF65-F5344CB8AC3E}">
        <p14:creationId xmlns:p14="http://schemas.microsoft.com/office/powerpoint/2010/main" val="147287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4"/>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7000" indent="0">
              <a:buNone/>
              <a:defRPr sz="2800"/>
            </a:lvl2pPr>
            <a:lvl3pPr marL="914000" indent="0">
              <a:buNone/>
              <a:defRPr sz="2400"/>
            </a:lvl3pPr>
            <a:lvl4pPr marL="1371000" indent="0">
              <a:buNone/>
              <a:defRPr sz="2000"/>
            </a:lvl4pPr>
            <a:lvl5pPr marL="1827999" indent="0">
              <a:buNone/>
              <a:defRPr sz="2000"/>
            </a:lvl5pPr>
            <a:lvl6pPr marL="2284997" indent="0">
              <a:buNone/>
              <a:defRPr sz="2000"/>
            </a:lvl6pPr>
            <a:lvl7pPr marL="2741997" indent="0">
              <a:buNone/>
              <a:defRPr sz="2000"/>
            </a:lvl7pPr>
            <a:lvl8pPr marL="3198999" indent="0">
              <a:buNone/>
              <a:defRPr sz="2000"/>
            </a:lvl8pPr>
            <a:lvl9pPr marL="3655997" indent="0">
              <a:buNone/>
              <a:defRPr sz="2000"/>
            </a:lvl9pPr>
          </a:lstStyle>
          <a:p>
            <a:pPr lvl="0"/>
            <a:endParaRPr lang="en-GB" noProof="0" dirty="0" smtClean="0"/>
          </a:p>
        </p:txBody>
      </p:sp>
      <p:sp>
        <p:nvSpPr>
          <p:cNvPr id="4" name="Text Placeholder 3"/>
          <p:cNvSpPr>
            <a:spLocks noGrp="1"/>
          </p:cNvSpPr>
          <p:nvPr>
            <p:ph type="body" sz="half" idx="2"/>
          </p:nvPr>
        </p:nvSpPr>
        <p:spPr>
          <a:xfrm>
            <a:off x="1792290" y="5367342"/>
            <a:ext cx="5486400" cy="804862"/>
          </a:xfrm>
        </p:spPr>
        <p:txBody>
          <a:bodyPr/>
          <a:lstStyle>
            <a:lvl1pPr marL="0" indent="0">
              <a:buNone/>
              <a:defRPr sz="1400"/>
            </a:lvl1pPr>
            <a:lvl2pPr marL="457000" indent="0">
              <a:buNone/>
              <a:defRPr sz="1200"/>
            </a:lvl2pPr>
            <a:lvl3pPr marL="914000" indent="0">
              <a:buNone/>
              <a:defRPr sz="1000"/>
            </a:lvl3pPr>
            <a:lvl4pPr marL="1371000" indent="0">
              <a:buNone/>
              <a:defRPr sz="900"/>
            </a:lvl4pPr>
            <a:lvl5pPr marL="1827999" indent="0">
              <a:buNone/>
              <a:defRPr sz="900"/>
            </a:lvl5pPr>
            <a:lvl6pPr marL="2284997" indent="0">
              <a:buNone/>
              <a:defRPr sz="900"/>
            </a:lvl6pPr>
            <a:lvl7pPr marL="2741997" indent="0">
              <a:buNone/>
              <a:defRPr sz="900"/>
            </a:lvl7pPr>
            <a:lvl8pPr marL="3198999" indent="0">
              <a:buNone/>
              <a:defRPr sz="900"/>
            </a:lvl8pPr>
            <a:lvl9pPr marL="3655997"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6" name="Rectangle 5"/>
          <p:cNvSpPr>
            <a:spLocks noGrp="1" noChangeArrowheads="1"/>
          </p:cNvSpPr>
          <p:nvPr>
            <p:ph type="sldNum" sz="quarter" idx="11"/>
          </p:nvPr>
        </p:nvSpPr>
        <p:spPr>
          <a:ln/>
        </p:spPr>
        <p:txBody>
          <a:bodyPr/>
          <a:lstStyle>
            <a:lvl1pPr>
              <a:defRPr/>
            </a:lvl1pPr>
          </a:lstStyle>
          <a:p>
            <a:pPr>
              <a:defRPr/>
            </a:pPr>
            <a:r>
              <a:rPr lang="en-GB" dirty="0"/>
              <a:t>Page </a:t>
            </a:r>
            <a:fld id="{6203AB25-6476-417B-870B-8F6142807CFC}" type="slidenum">
              <a:rPr lang="en-GB"/>
              <a:pPr>
                <a:defRPr/>
              </a:pPr>
              <a:t>‹#›</a:t>
            </a:fld>
            <a:endParaRPr lang="en-GB" dirty="0"/>
          </a:p>
        </p:txBody>
      </p:sp>
    </p:spTree>
    <p:extLst>
      <p:ext uri="{BB962C8B-B14F-4D97-AF65-F5344CB8AC3E}">
        <p14:creationId xmlns:p14="http://schemas.microsoft.com/office/powerpoint/2010/main" val="489131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dirty="0"/>
              <a:t>Page </a:t>
            </a:r>
            <a:fld id="{1753557C-60BA-4CC2-ACB5-8336EEEEE0B3}" type="slidenum">
              <a:rPr lang="en-GB"/>
              <a:pPr>
                <a:defRPr/>
              </a:pPr>
              <a:t>‹#›</a:t>
            </a:fld>
            <a:endParaRPr lang="en-GB" dirty="0"/>
          </a:p>
        </p:txBody>
      </p:sp>
    </p:spTree>
    <p:extLst>
      <p:ext uri="{BB962C8B-B14F-4D97-AF65-F5344CB8AC3E}">
        <p14:creationId xmlns:p14="http://schemas.microsoft.com/office/powerpoint/2010/main" val="2867858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549280"/>
            <a:ext cx="2071688"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549280"/>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GSA November 19-25 2008</a:t>
            </a:r>
          </a:p>
        </p:txBody>
      </p:sp>
      <p:sp>
        <p:nvSpPr>
          <p:cNvPr id="5" name="Rectangle 5"/>
          <p:cNvSpPr>
            <a:spLocks noGrp="1" noChangeArrowheads="1"/>
          </p:cNvSpPr>
          <p:nvPr>
            <p:ph type="sldNum" sz="quarter" idx="11"/>
          </p:nvPr>
        </p:nvSpPr>
        <p:spPr>
          <a:ln/>
        </p:spPr>
        <p:txBody>
          <a:bodyPr/>
          <a:lstStyle>
            <a:lvl1pPr>
              <a:defRPr/>
            </a:lvl1pPr>
          </a:lstStyle>
          <a:p>
            <a:pPr>
              <a:defRPr/>
            </a:pPr>
            <a:r>
              <a:rPr lang="en-GB" dirty="0"/>
              <a:t>Page </a:t>
            </a:r>
            <a:fld id="{E21D486F-C4F6-45C4-B12F-43CCED867A6F}" type="slidenum">
              <a:rPr lang="en-GB"/>
              <a:pPr>
                <a:defRPr/>
              </a:pPr>
              <a:t>‹#›</a:t>
            </a:fld>
            <a:endParaRPr lang="en-GB" dirty="0"/>
          </a:p>
        </p:txBody>
      </p:sp>
    </p:spTree>
    <p:extLst>
      <p:ext uri="{BB962C8B-B14F-4D97-AF65-F5344CB8AC3E}">
        <p14:creationId xmlns:p14="http://schemas.microsoft.com/office/powerpoint/2010/main" val="10853361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340133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cstate="print">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5"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4096348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718881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0489312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10791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2390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5" y="1535117"/>
            <a:ext cx="4041775" cy="639762"/>
          </a:xfrm>
        </p:spPr>
        <p:txBody>
          <a:bodyPr anchor="b"/>
          <a:lstStyle>
            <a:lvl1pPr marL="0" indent="0">
              <a:buNone/>
              <a:defRPr sz="2400" b="1"/>
            </a:lvl1pPr>
            <a:lvl2pPr marL="456800" indent="0">
              <a:buNone/>
              <a:defRPr sz="2000" b="1"/>
            </a:lvl2pPr>
            <a:lvl3pPr marL="913599" indent="0">
              <a:buNone/>
              <a:defRPr sz="1800" b="1"/>
            </a:lvl3pPr>
            <a:lvl4pPr marL="1370396" indent="0">
              <a:buNone/>
              <a:defRPr sz="1600" b="1"/>
            </a:lvl4pPr>
            <a:lvl5pPr marL="1827198" indent="0">
              <a:buNone/>
              <a:defRPr sz="1600" b="1"/>
            </a:lvl5pPr>
            <a:lvl6pPr marL="2283995" indent="0">
              <a:buNone/>
              <a:defRPr sz="1600" b="1"/>
            </a:lvl6pPr>
            <a:lvl7pPr marL="2740796" indent="0">
              <a:buNone/>
              <a:defRPr sz="1600" b="1"/>
            </a:lvl7pPr>
            <a:lvl8pPr marL="3197599" indent="0">
              <a:buNone/>
              <a:defRPr sz="1600" b="1"/>
            </a:lvl8pPr>
            <a:lvl9pPr marL="36543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7900211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103384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394712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332939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586954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292105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7898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335300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313"/>
            <a:ext cx="18351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86150"/>
            <a:ext cx="1958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29013"/>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13" y="3486150"/>
            <a:ext cx="19589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519488"/>
            <a:ext cx="19081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0"/>
            <a:ext cx="9144000" cy="357346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defTabSz="914400" eaLnBrk="1" hangingPunct="1">
              <a:defRPr/>
            </a:pPr>
            <a:endParaRPr lang="en-US" altLang="en-US" dirty="0">
              <a:solidFill>
                <a:srgbClr val="000000"/>
              </a:solidFill>
            </a:endParaRPr>
          </a:p>
        </p:txBody>
      </p:sp>
      <p:pic>
        <p:nvPicPr>
          <p:cNvPr id="10" name="Picture 17" descr="Uok_Logo_PMS294_P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5734050"/>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ctrTitle"/>
          </p:nvPr>
        </p:nvSpPr>
        <p:spPr>
          <a:xfrm>
            <a:off x="323850" y="1628775"/>
            <a:ext cx="5903913" cy="1295400"/>
          </a:xfrm>
        </p:spPr>
        <p:txBody>
          <a:bodyPr anchor="b"/>
          <a:lstStyle>
            <a:lvl1pPr algn="r">
              <a:lnSpc>
                <a:spcPct val="90000"/>
              </a:lnSpc>
              <a:defRPr b="0">
                <a:solidFill>
                  <a:srgbClr val="FFFFFF"/>
                </a:solidFill>
                <a:latin typeface="Century Schoolbook" pitchFamily="18" charset="0"/>
              </a:defRPr>
            </a:lvl1pPr>
          </a:lstStyle>
          <a:p>
            <a:r>
              <a:rPr lang="en-GB"/>
              <a:t>Click to edit Master title style</a:t>
            </a:r>
          </a:p>
        </p:txBody>
      </p:sp>
      <p:sp>
        <p:nvSpPr>
          <p:cNvPr id="5129" name="Rectangle 9"/>
          <p:cNvSpPr>
            <a:spLocks noGrp="1" noChangeArrowheads="1"/>
          </p:cNvSpPr>
          <p:nvPr>
            <p:ph type="subTitle" idx="1"/>
          </p:nvPr>
        </p:nvSpPr>
        <p:spPr>
          <a:xfrm>
            <a:off x="323850" y="549275"/>
            <a:ext cx="5903913" cy="647700"/>
          </a:xfrm>
        </p:spPr>
        <p:txBody>
          <a:bodyPr/>
          <a:lstStyle>
            <a:lvl1pPr marL="0" indent="0" algn="r">
              <a:lnSpc>
                <a:spcPct val="80000"/>
              </a:lnSpc>
              <a:spcBef>
                <a:spcPct val="0"/>
              </a:spcBef>
              <a:buFontTx/>
              <a:buNone/>
              <a:defRPr sz="1200">
                <a:solidFill>
                  <a:srgbClr val="FFFFFF"/>
                </a:solidFill>
              </a:defRPr>
            </a:lvl1pPr>
          </a:lstStyle>
          <a:p>
            <a:r>
              <a:rPr lang="en-GB"/>
              <a:t>Click to edit Master subtitle style</a:t>
            </a:r>
          </a:p>
        </p:txBody>
      </p:sp>
    </p:spTree>
    <p:extLst>
      <p:ext uri="{BB962C8B-B14F-4D97-AF65-F5344CB8AC3E}">
        <p14:creationId xmlns:p14="http://schemas.microsoft.com/office/powerpoint/2010/main" val="28105365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defTabSz="914400" fontAlgn="b">
              <a:spcBef>
                <a:spcPct val="30000"/>
              </a:spcBef>
              <a:spcAft>
                <a:spcPct val="0"/>
              </a:spcAft>
            </a:pPr>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pPr defTabSz="914400"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106632618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defTabSz="914400" fontAlgn="b">
              <a:spcBef>
                <a:spcPct val="30000"/>
              </a:spcBef>
              <a:spcAft>
                <a:spcPct val="0"/>
              </a:spcAft>
            </a:pPr>
            <a:endParaRPr lang="en-US" sz="2400" dirty="0">
              <a:solidFill>
                <a:srgbClr val="000000"/>
              </a:solidFill>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pPr defTabSz="914400"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defTabSz="914400" fontAlgn="b">
              <a:lnSpc>
                <a:spcPts val="5000"/>
              </a:lnSpc>
              <a:spcAft>
                <a:spcPct val="0"/>
              </a:spcAft>
              <a:defRPr/>
            </a:pPr>
            <a:r>
              <a:rPr lang="en-US" sz="4800" spc="-100" dirty="0">
                <a:solidFill>
                  <a:srgbClr val="A47D00"/>
                </a:solidFill>
                <a:latin typeface="Century Schoolbook"/>
                <a:cs typeface="Century Schoolbook"/>
              </a:rPr>
              <a:t>THE UK’S EUROPEAN UNIVERSITY</a:t>
            </a:r>
          </a:p>
          <a:p>
            <a:pPr defTabSz="914400"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pPr defTabSz="914400" fontAlgn="b">
              <a:spcBef>
                <a:spcPct val="30000"/>
              </a:spcBef>
              <a:spcAft>
                <a:spcPct val="0"/>
              </a:spcAft>
            </a:pPr>
            <a:r>
              <a:rPr lang="en-US" sz="2000" kern="1400" spc="-100" dirty="0">
                <a:solidFill>
                  <a:srgbClr val="FFFFFF"/>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330674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75599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8792898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0243758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1251689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solidFill>
                  <a:srgbClr val="000000"/>
                </a:solidFill>
              </a:rPr>
              <a:t>BSG 2018</a:t>
            </a:r>
            <a:endParaRPr lang="en-GB" dirty="0">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pPr defTabSz="914400" fontAlgn="b">
              <a:spcBef>
                <a:spcPct val="30000"/>
              </a:spcBef>
              <a:spcAft>
                <a:spcPct val="0"/>
              </a:spcAft>
            </a:pPr>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9487708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953339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04811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8112212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5603945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880802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BSG 2018</a:t>
            </a:r>
            <a:endParaRPr lang="en-GB" dirty="0">
              <a:solidFill>
                <a:srgbClr val="000000"/>
              </a:solidFill>
            </a:endParaRPr>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291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1.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1.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1.pn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1.pn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1.pn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7.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6" Type="http://schemas.openxmlformats.org/officeDocument/2006/relationships/image" Target="../media/image1.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theme" Target="../theme/theme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1" y="54928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2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8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lvl1pPr marL="0" marR="0" indent="0" algn="l" defTabSz="913599"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lIns="91360" tIns="45680" rIns="91360" bIns="45680" anchor="ctr"/>
          <a:lstStyle/>
          <a:p>
            <a:pPr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9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69462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6800" algn="l" rtl="0" eaLnBrk="1" fontAlgn="base" hangingPunct="1">
        <a:spcBef>
          <a:spcPct val="0"/>
        </a:spcBef>
        <a:spcAft>
          <a:spcPct val="0"/>
        </a:spcAft>
        <a:defRPr sz="2800" b="1">
          <a:solidFill>
            <a:schemeClr val="tx2"/>
          </a:solidFill>
          <a:latin typeface="Arial" charset="0"/>
          <a:cs typeface="Arial" charset="0"/>
        </a:defRPr>
      </a:lvl6pPr>
      <a:lvl7pPr marL="913599" algn="l" rtl="0" eaLnBrk="1" fontAlgn="base" hangingPunct="1">
        <a:spcBef>
          <a:spcPct val="0"/>
        </a:spcBef>
        <a:spcAft>
          <a:spcPct val="0"/>
        </a:spcAft>
        <a:defRPr sz="2800" b="1">
          <a:solidFill>
            <a:schemeClr val="tx2"/>
          </a:solidFill>
          <a:latin typeface="Arial" charset="0"/>
          <a:cs typeface="Arial" charset="0"/>
        </a:defRPr>
      </a:lvl7pPr>
      <a:lvl8pPr marL="1370396" algn="l" rtl="0" eaLnBrk="1" fontAlgn="base" hangingPunct="1">
        <a:spcBef>
          <a:spcPct val="0"/>
        </a:spcBef>
        <a:spcAft>
          <a:spcPct val="0"/>
        </a:spcAft>
        <a:defRPr sz="2800" b="1">
          <a:solidFill>
            <a:schemeClr val="tx2"/>
          </a:solidFill>
          <a:latin typeface="Arial" charset="0"/>
          <a:cs typeface="Arial" charset="0"/>
        </a:defRPr>
      </a:lvl8pPr>
      <a:lvl9pPr marL="1827198" algn="l" rtl="0" eaLnBrk="1" fontAlgn="base" hangingPunct="1">
        <a:spcBef>
          <a:spcPct val="0"/>
        </a:spcBef>
        <a:spcAft>
          <a:spcPct val="0"/>
        </a:spcAft>
        <a:defRPr sz="2800" b="1">
          <a:solidFill>
            <a:schemeClr val="tx2"/>
          </a:solidFill>
          <a:latin typeface="Arial" charset="0"/>
          <a:cs typeface="Arial" charset="0"/>
        </a:defRPr>
      </a:lvl9pPr>
    </p:titleStyle>
    <p:bodyStyle>
      <a:lvl1pPr marL="355289" indent="-355289"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087" indent="-277570"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7371" indent="-176058"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2665" indent="-176058"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7952" indent="-176058" algn="l" rtl="0" eaLnBrk="1" fontAlgn="base" hangingPunct="1">
        <a:spcBef>
          <a:spcPct val="0"/>
        </a:spcBef>
        <a:spcAft>
          <a:spcPct val="0"/>
        </a:spcAft>
        <a:buChar char="»"/>
        <a:defRPr sz="1400">
          <a:solidFill>
            <a:schemeClr val="tx1"/>
          </a:solidFill>
          <a:latin typeface="+mn-lt"/>
          <a:cs typeface="+mn-cs"/>
        </a:defRPr>
      </a:lvl5pPr>
      <a:lvl6pPr marL="2334750" indent="-176058" algn="l" rtl="0" eaLnBrk="1" fontAlgn="base" hangingPunct="1">
        <a:spcBef>
          <a:spcPct val="0"/>
        </a:spcBef>
        <a:spcAft>
          <a:spcPct val="0"/>
        </a:spcAft>
        <a:buChar char="»"/>
        <a:defRPr sz="1400">
          <a:solidFill>
            <a:schemeClr val="tx1"/>
          </a:solidFill>
          <a:latin typeface="+mn-lt"/>
          <a:cs typeface="+mn-cs"/>
        </a:defRPr>
      </a:lvl6pPr>
      <a:lvl7pPr marL="2791550" indent="-176058" algn="l" rtl="0" eaLnBrk="1" fontAlgn="base" hangingPunct="1">
        <a:spcBef>
          <a:spcPct val="0"/>
        </a:spcBef>
        <a:spcAft>
          <a:spcPct val="0"/>
        </a:spcAft>
        <a:buChar char="»"/>
        <a:defRPr sz="1400">
          <a:solidFill>
            <a:schemeClr val="tx1"/>
          </a:solidFill>
          <a:latin typeface="+mn-lt"/>
          <a:cs typeface="+mn-cs"/>
        </a:defRPr>
      </a:lvl7pPr>
      <a:lvl8pPr marL="3248350" indent="-176058" algn="l" rtl="0" eaLnBrk="1" fontAlgn="base" hangingPunct="1">
        <a:spcBef>
          <a:spcPct val="0"/>
        </a:spcBef>
        <a:spcAft>
          <a:spcPct val="0"/>
        </a:spcAft>
        <a:buChar char="»"/>
        <a:defRPr sz="1400">
          <a:solidFill>
            <a:schemeClr val="tx1"/>
          </a:solidFill>
          <a:latin typeface="+mn-lt"/>
          <a:cs typeface="+mn-cs"/>
        </a:defRPr>
      </a:lvl8pPr>
      <a:lvl9pPr marL="3705149" indent="-176058"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3599" rtl="0" eaLnBrk="1" latinLnBrk="0" hangingPunct="1">
        <a:defRPr sz="1800" kern="1200">
          <a:solidFill>
            <a:schemeClr val="tx1"/>
          </a:solidFill>
          <a:latin typeface="+mn-lt"/>
          <a:ea typeface="+mn-ea"/>
          <a:cs typeface="+mn-cs"/>
        </a:defRPr>
      </a:lvl1pPr>
      <a:lvl2pPr marL="456800" algn="l" defTabSz="913599" rtl="0" eaLnBrk="1" latinLnBrk="0" hangingPunct="1">
        <a:defRPr sz="1800" kern="1200">
          <a:solidFill>
            <a:schemeClr val="tx1"/>
          </a:solidFill>
          <a:latin typeface="+mn-lt"/>
          <a:ea typeface="+mn-ea"/>
          <a:cs typeface="+mn-cs"/>
        </a:defRPr>
      </a:lvl2pPr>
      <a:lvl3pPr marL="913599" algn="l" defTabSz="913599" rtl="0" eaLnBrk="1" latinLnBrk="0" hangingPunct="1">
        <a:defRPr sz="1800" kern="1200">
          <a:solidFill>
            <a:schemeClr val="tx1"/>
          </a:solidFill>
          <a:latin typeface="+mn-lt"/>
          <a:ea typeface="+mn-ea"/>
          <a:cs typeface="+mn-cs"/>
        </a:defRPr>
      </a:lvl3pPr>
      <a:lvl4pPr marL="1370396" algn="l" defTabSz="913599" rtl="0" eaLnBrk="1" latinLnBrk="0" hangingPunct="1">
        <a:defRPr sz="1800" kern="1200">
          <a:solidFill>
            <a:schemeClr val="tx1"/>
          </a:solidFill>
          <a:latin typeface="+mn-lt"/>
          <a:ea typeface="+mn-ea"/>
          <a:cs typeface="+mn-cs"/>
        </a:defRPr>
      </a:lvl4pPr>
      <a:lvl5pPr marL="1827198" algn="l" defTabSz="913599" rtl="0" eaLnBrk="1" latinLnBrk="0" hangingPunct="1">
        <a:defRPr sz="1800" kern="1200">
          <a:solidFill>
            <a:schemeClr val="tx1"/>
          </a:solidFill>
          <a:latin typeface="+mn-lt"/>
          <a:ea typeface="+mn-ea"/>
          <a:cs typeface="+mn-cs"/>
        </a:defRPr>
      </a:lvl5pPr>
      <a:lvl6pPr marL="2283995" algn="l" defTabSz="913599" rtl="0" eaLnBrk="1" latinLnBrk="0" hangingPunct="1">
        <a:defRPr sz="1800" kern="1200">
          <a:solidFill>
            <a:schemeClr val="tx1"/>
          </a:solidFill>
          <a:latin typeface="+mn-lt"/>
          <a:ea typeface="+mn-ea"/>
          <a:cs typeface="+mn-cs"/>
        </a:defRPr>
      </a:lvl6pPr>
      <a:lvl7pPr marL="2740796" algn="l" defTabSz="913599" rtl="0" eaLnBrk="1" latinLnBrk="0" hangingPunct="1">
        <a:defRPr sz="1800" kern="1200">
          <a:solidFill>
            <a:schemeClr val="tx1"/>
          </a:solidFill>
          <a:latin typeface="+mn-lt"/>
          <a:ea typeface="+mn-ea"/>
          <a:cs typeface="+mn-cs"/>
        </a:defRPr>
      </a:lvl7pPr>
      <a:lvl8pPr marL="3197599" algn="l" defTabSz="913599" rtl="0" eaLnBrk="1" latinLnBrk="0" hangingPunct="1">
        <a:defRPr sz="1800" kern="1200">
          <a:solidFill>
            <a:schemeClr val="tx1"/>
          </a:solidFill>
          <a:latin typeface="+mn-lt"/>
          <a:ea typeface="+mn-ea"/>
          <a:cs typeface="+mn-cs"/>
        </a:defRPr>
      </a:lvl8pPr>
      <a:lvl9pPr marL="3654396" algn="l" defTabSz="91359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1235382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04999913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2484733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60865948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8472208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231422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5989023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4C7C3CC-15DB-4BF2-972E-F0B3A4DE2D69}" type="datetimeFigureOut">
              <a:rPr lang="en-GB" smtClean="0">
                <a:solidFill>
                  <a:prstClr val="black">
                    <a:tint val="75000"/>
                  </a:prstClr>
                </a:solidFill>
              </a:rPr>
              <a:pPr defTabSz="914400"/>
              <a:t>08/08/2019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A2D7836-0155-4F7F-A839-E1D7C614E06B}"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355218409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smtClean="0">
                <a:solidFill>
                  <a:srgbClr val="000000"/>
                </a:solidFill>
              </a:rPr>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smtClean="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0748727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1" y="54928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2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8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lvl1pPr marL="0" marR="0" indent="0" algn="l" defTabSz="913599" rtl="0" eaLnBrk="1" fontAlgn="base" latinLnBrk="0" hangingPunct="1">
              <a:lnSpc>
                <a:spcPct val="100000"/>
              </a:lnSpc>
              <a:spcBef>
                <a:spcPct val="0"/>
              </a:spcBef>
              <a:spcAft>
                <a:spcPct val="0"/>
              </a:spcAft>
              <a:buClrTx/>
              <a:buSzTx/>
              <a:buFontTx/>
              <a:buNone/>
              <a:tabLst/>
              <a:defRPr sz="1000"/>
            </a:lvl1pPr>
          </a:lstStyle>
          <a:p>
            <a:endParaRPr lang="en-GB" dirty="0" smtClean="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lIns="91360" tIns="45680" rIns="91360" bIns="45680" anchor="ctr"/>
          <a:lstStyle/>
          <a:p>
            <a:pPr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9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fontAlgn="b">
              <a:spcBef>
                <a:spcPct val="30000"/>
              </a:spcBef>
              <a:spcAft>
                <a:spcPct val="0"/>
              </a:spcAft>
            </a:pPr>
            <a:r>
              <a:rPr lang="en-US" dirty="0" smtClean="0">
                <a:solidFill>
                  <a:srgbClr val="000000"/>
                </a:solidFill>
              </a:rPr>
              <a:t>Page </a:t>
            </a:r>
            <a:fld id="{BB9ACB3B-81A4-6247-87B5-FC3E0A04C89B}" type="slidenum">
              <a:rPr lang="en-US" smtClean="0">
                <a:solidFill>
                  <a:srgbClr val="000000"/>
                </a:solidFill>
              </a:rPr>
              <a:pPr algn="l"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659172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6800" algn="l" rtl="0" eaLnBrk="1" fontAlgn="base" hangingPunct="1">
        <a:spcBef>
          <a:spcPct val="0"/>
        </a:spcBef>
        <a:spcAft>
          <a:spcPct val="0"/>
        </a:spcAft>
        <a:defRPr sz="2800" b="1">
          <a:solidFill>
            <a:schemeClr val="tx2"/>
          </a:solidFill>
          <a:latin typeface="Arial" charset="0"/>
          <a:cs typeface="Arial" charset="0"/>
        </a:defRPr>
      </a:lvl6pPr>
      <a:lvl7pPr marL="913599" algn="l" rtl="0" eaLnBrk="1" fontAlgn="base" hangingPunct="1">
        <a:spcBef>
          <a:spcPct val="0"/>
        </a:spcBef>
        <a:spcAft>
          <a:spcPct val="0"/>
        </a:spcAft>
        <a:defRPr sz="2800" b="1">
          <a:solidFill>
            <a:schemeClr val="tx2"/>
          </a:solidFill>
          <a:latin typeface="Arial" charset="0"/>
          <a:cs typeface="Arial" charset="0"/>
        </a:defRPr>
      </a:lvl7pPr>
      <a:lvl8pPr marL="1370396" algn="l" rtl="0" eaLnBrk="1" fontAlgn="base" hangingPunct="1">
        <a:spcBef>
          <a:spcPct val="0"/>
        </a:spcBef>
        <a:spcAft>
          <a:spcPct val="0"/>
        </a:spcAft>
        <a:defRPr sz="2800" b="1">
          <a:solidFill>
            <a:schemeClr val="tx2"/>
          </a:solidFill>
          <a:latin typeface="Arial" charset="0"/>
          <a:cs typeface="Arial" charset="0"/>
        </a:defRPr>
      </a:lvl8pPr>
      <a:lvl9pPr marL="1827198" algn="l" rtl="0" eaLnBrk="1" fontAlgn="base" hangingPunct="1">
        <a:spcBef>
          <a:spcPct val="0"/>
        </a:spcBef>
        <a:spcAft>
          <a:spcPct val="0"/>
        </a:spcAft>
        <a:defRPr sz="2800" b="1">
          <a:solidFill>
            <a:schemeClr val="tx2"/>
          </a:solidFill>
          <a:latin typeface="Arial" charset="0"/>
          <a:cs typeface="Arial" charset="0"/>
        </a:defRPr>
      </a:lvl9pPr>
    </p:titleStyle>
    <p:bodyStyle>
      <a:lvl1pPr marL="355289" indent="-355289"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087" indent="-277570"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7371" indent="-176058"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2665" indent="-176058"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7952" indent="-176058" algn="l" rtl="0" eaLnBrk="1" fontAlgn="base" hangingPunct="1">
        <a:spcBef>
          <a:spcPct val="0"/>
        </a:spcBef>
        <a:spcAft>
          <a:spcPct val="0"/>
        </a:spcAft>
        <a:buChar char="»"/>
        <a:defRPr sz="1400">
          <a:solidFill>
            <a:schemeClr val="tx1"/>
          </a:solidFill>
          <a:latin typeface="+mn-lt"/>
          <a:cs typeface="+mn-cs"/>
        </a:defRPr>
      </a:lvl5pPr>
      <a:lvl6pPr marL="2334750" indent="-176058" algn="l" rtl="0" eaLnBrk="1" fontAlgn="base" hangingPunct="1">
        <a:spcBef>
          <a:spcPct val="0"/>
        </a:spcBef>
        <a:spcAft>
          <a:spcPct val="0"/>
        </a:spcAft>
        <a:buChar char="»"/>
        <a:defRPr sz="1400">
          <a:solidFill>
            <a:schemeClr val="tx1"/>
          </a:solidFill>
          <a:latin typeface="+mn-lt"/>
          <a:cs typeface="+mn-cs"/>
        </a:defRPr>
      </a:lvl6pPr>
      <a:lvl7pPr marL="2791550" indent="-176058" algn="l" rtl="0" eaLnBrk="1" fontAlgn="base" hangingPunct="1">
        <a:spcBef>
          <a:spcPct val="0"/>
        </a:spcBef>
        <a:spcAft>
          <a:spcPct val="0"/>
        </a:spcAft>
        <a:buChar char="»"/>
        <a:defRPr sz="1400">
          <a:solidFill>
            <a:schemeClr val="tx1"/>
          </a:solidFill>
          <a:latin typeface="+mn-lt"/>
          <a:cs typeface="+mn-cs"/>
        </a:defRPr>
      </a:lvl7pPr>
      <a:lvl8pPr marL="3248350" indent="-176058" algn="l" rtl="0" eaLnBrk="1" fontAlgn="base" hangingPunct="1">
        <a:spcBef>
          <a:spcPct val="0"/>
        </a:spcBef>
        <a:spcAft>
          <a:spcPct val="0"/>
        </a:spcAft>
        <a:buChar char="»"/>
        <a:defRPr sz="1400">
          <a:solidFill>
            <a:schemeClr val="tx1"/>
          </a:solidFill>
          <a:latin typeface="+mn-lt"/>
          <a:cs typeface="+mn-cs"/>
        </a:defRPr>
      </a:lvl8pPr>
      <a:lvl9pPr marL="3705149" indent="-176058"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3599" rtl="0" eaLnBrk="1" latinLnBrk="0" hangingPunct="1">
        <a:defRPr sz="1800" kern="1200">
          <a:solidFill>
            <a:schemeClr val="tx1"/>
          </a:solidFill>
          <a:latin typeface="+mn-lt"/>
          <a:ea typeface="+mn-ea"/>
          <a:cs typeface="+mn-cs"/>
        </a:defRPr>
      </a:lvl1pPr>
      <a:lvl2pPr marL="456800" algn="l" defTabSz="913599" rtl="0" eaLnBrk="1" latinLnBrk="0" hangingPunct="1">
        <a:defRPr sz="1800" kern="1200">
          <a:solidFill>
            <a:schemeClr val="tx1"/>
          </a:solidFill>
          <a:latin typeface="+mn-lt"/>
          <a:ea typeface="+mn-ea"/>
          <a:cs typeface="+mn-cs"/>
        </a:defRPr>
      </a:lvl2pPr>
      <a:lvl3pPr marL="913599" algn="l" defTabSz="913599" rtl="0" eaLnBrk="1" latinLnBrk="0" hangingPunct="1">
        <a:defRPr sz="1800" kern="1200">
          <a:solidFill>
            <a:schemeClr val="tx1"/>
          </a:solidFill>
          <a:latin typeface="+mn-lt"/>
          <a:ea typeface="+mn-ea"/>
          <a:cs typeface="+mn-cs"/>
        </a:defRPr>
      </a:lvl3pPr>
      <a:lvl4pPr marL="1370396" algn="l" defTabSz="913599" rtl="0" eaLnBrk="1" latinLnBrk="0" hangingPunct="1">
        <a:defRPr sz="1800" kern="1200">
          <a:solidFill>
            <a:schemeClr val="tx1"/>
          </a:solidFill>
          <a:latin typeface="+mn-lt"/>
          <a:ea typeface="+mn-ea"/>
          <a:cs typeface="+mn-cs"/>
        </a:defRPr>
      </a:lvl4pPr>
      <a:lvl5pPr marL="1827198" algn="l" defTabSz="913599" rtl="0" eaLnBrk="1" latinLnBrk="0" hangingPunct="1">
        <a:defRPr sz="1800" kern="1200">
          <a:solidFill>
            <a:schemeClr val="tx1"/>
          </a:solidFill>
          <a:latin typeface="+mn-lt"/>
          <a:ea typeface="+mn-ea"/>
          <a:cs typeface="+mn-cs"/>
        </a:defRPr>
      </a:lvl5pPr>
      <a:lvl6pPr marL="2283995" algn="l" defTabSz="913599" rtl="0" eaLnBrk="1" latinLnBrk="0" hangingPunct="1">
        <a:defRPr sz="1800" kern="1200">
          <a:solidFill>
            <a:schemeClr val="tx1"/>
          </a:solidFill>
          <a:latin typeface="+mn-lt"/>
          <a:ea typeface="+mn-ea"/>
          <a:cs typeface="+mn-cs"/>
        </a:defRPr>
      </a:lvl6pPr>
      <a:lvl7pPr marL="2740796" algn="l" defTabSz="913599" rtl="0" eaLnBrk="1" latinLnBrk="0" hangingPunct="1">
        <a:defRPr sz="1800" kern="1200">
          <a:solidFill>
            <a:schemeClr val="tx1"/>
          </a:solidFill>
          <a:latin typeface="+mn-lt"/>
          <a:ea typeface="+mn-ea"/>
          <a:cs typeface="+mn-cs"/>
        </a:defRPr>
      </a:lvl7pPr>
      <a:lvl8pPr marL="3197599" algn="l" defTabSz="913599" rtl="0" eaLnBrk="1" latinLnBrk="0" hangingPunct="1">
        <a:defRPr sz="1800" kern="1200">
          <a:solidFill>
            <a:schemeClr val="tx1"/>
          </a:solidFill>
          <a:latin typeface="+mn-lt"/>
          <a:ea typeface="+mn-ea"/>
          <a:cs typeface="+mn-cs"/>
        </a:defRPr>
      </a:lvl8pPr>
      <a:lvl9pPr marL="3654396" algn="l" defTabSz="9135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1" y="54928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2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8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0" tIns="45680" rIns="91360" bIns="45680" numCol="1" anchor="t" anchorCtr="0" compatLnSpc="1">
            <a:prstTxWarp prst="textNoShape">
              <a:avLst/>
            </a:prstTxWarp>
          </a:bodyPr>
          <a:lstStyle>
            <a:lvl1pPr marL="0" marR="0" indent="0" algn="l" defTabSz="913599" rtl="0" eaLnBrk="1" fontAlgn="base" latinLnBrk="0" hangingPunct="1">
              <a:lnSpc>
                <a:spcPct val="100000"/>
              </a:lnSpc>
              <a:spcBef>
                <a:spcPct val="0"/>
              </a:spcBef>
              <a:spcAft>
                <a:spcPct val="0"/>
              </a:spcAft>
              <a:buClrTx/>
              <a:buSzTx/>
              <a:buFontTx/>
              <a:buNone/>
              <a:tabLst/>
              <a:defRPr sz="1000"/>
            </a:lvl1pPr>
          </a:lstStyle>
          <a:p>
            <a:endParaRPr lang="en-GB" dirty="0" smtClean="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lIns="91360" tIns="45680" rIns="91360" bIns="45680" anchor="ctr"/>
          <a:lstStyle/>
          <a:p>
            <a:pPr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9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360" tIns="45680" rIns="91360" bIns="45680" rtlCol="0" anchor="ctr"/>
          <a:lstStyle>
            <a:lvl1pPr algn="r">
              <a:defRPr sz="1000">
                <a:solidFill>
                  <a:schemeClr val="tx1"/>
                </a:solidFill>
              </a:defRPr>
            </a:lvl1pPr>
          </a:lstStyle>
          <a:p>
            <a:pPr algn="l" fontAlgn="b">
              <a:spcBef>
                <a:spcPct val="30000"/>
              </a:spcBef>
              <a:spcAft>
                <a:spcPct val="0"/>
              </a:spcAft>
            </a:pPr>
            <a:r>
              <a:rPr lang="en-US" dirty="0" smtClean="0">
                <a:solidFill>
                  <a:srgbClr val="000000"/>
                </a:solidFill>
              </a:rPr>
              <a:t>Page </a:t>
            </a:r>
            <a:fld id="{BB9ACB3B-81A4-6247-87B5-FC3E0A04C89B}" type="slidenum">
              <a:rPr lang="en-US" smtClean="0">
                <a:solidFill>
                  <a:srgbClr val="000000"/>
                </a:solidFill>
              </a:rPr>
              <a:pPr algn="l"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7255607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6800" algn="l" rtl="0" eaLnBrk="1" fontAlgn="base" hangingPunct="1">
        <a:spcBef>
          <a:spcPct val="0"/>
        </a:spcBef>
        <a:spcAft>
          <a:spcPct val="0"/>
        </a:spcAft>
        <a:defRPr sz="2800" b="1">
          <a:solidFill>
            <a:schemeClr val="tx2"/>
          </a:solidFill>
          <a:latin typeface="Arial" charset="0"/>
          <a:cs typeface="Arial" charset="0"/>
        </a:defRPr>
      </a:lvl6pPr>
      <a:lvl7pPr marL="913599" algn="l" rtl="0" eaLnBrk="1" fontAlgn="base" hangingPunct="1">
        <a:spcBef>
          <a:spcPct val="0"/>
        </a:spcBef>
        <a:spcAft>
          <a:spcPct val="0"/>
        </a:spcAft>
        <a:defRPr sz="2800" b="1">
          <a:solidFill>
            <a:schemeClr val="tx2"/>
          </a:solidFill>
          <a:latin typeface="Arial" charset="0"/>
          <a:cs typeface="Arial" charset="0"/>
        </a:defRPr>
      </a:lvl7pPr>
      <a:lvl8pPr marL="1370396" algn="l" rtl="0" eaLnBrk="1" fontAlgn="base" hangingPunct="1">
        <a:spcBef>
          <a:spcPct val="0"/>
        </a:spcBef>
        <a:spcAft>
          <a:spcPct val="0"/>
        </a:spcAft>
        <a:defRPr sz="2800" b="1">
          <a:solidFill>
            <a:schemeClr val="tx2"/>
          </a:solidFill>
          <a:latin typeface="Arial" charset="0"/>
          <a:cs typeface="Arial" charset="0"/>
        </a:defRPr>
      </a:lvl8pPr>
      <a:lvl9pPr marL="1827198" algn="l" rtl="0" eaLnBrk="1" fontAlgn="base" hangingPunct="1">
        <a:spcBef>
          <a:spcPct val="0"/>
        </a:spcBef>
        <a:spcAft>
          <a:spcPct val="0"/>
        </a:spcAft>
        <a:defRPr sz="2800" b="1">
          <a:solidFill>
            <a:schemeClr val="tx2"/>
          </a:solidFill>
          <a:latin typeface="Arial" charset="0"/>
          <a:cs typeface="Arial" charset="0"/>
        </a:defRPr>
      </a:lvl9pPr>
    </p:titleStyle>
    <p:bodyStyle>
      <a:lvl1pPr marL="355289" indent="-355289"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087" indent="-277570"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7371" indent="-176058"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2665" indent="-176058"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7952" indent="-176058" algn="l" rtl="0" eaLnBrk="1" fontAlgn="base" hangingPunct="1">
        <a:spcBef>
          <a:spcPct val="0"/>
        </a:spcBef>
        <a:spcAft>
          <a:spcPct val="0"/>
        </a:spcAft>
        <a:buChar char="»"/>
        <a:defRPr sz="1400">
          <a:solidFill>
            <a:schemeClr val="tx1"/>
          </a:solidFill>
          <a:latin typeface="+mn-lt"/>
          <a:cs typeface="+mn-cs"/>
        </a:defRPr>
      </a:lvl5pPr>
      <a:lvl6pPr marL="2334750" indent="-176058" algn="l" rtl="0" eaLnBrk="1" fontAlgn="base" hangingPunct="1">
        <a:spcBef>
          <a:spcPct val="0"/>
        </a:spcBef>
        <a:spcAft>
          <a:spcPct val="0"/>
        </a:spcAft>
        <a:buChar char="»"/>
        <a:defRPr sz="1400">
          <a:solidFill>
            <a:schemeClr val="tx1"/>
          </a:solidFill>
          <a:latin typeface="+mn-lt"/>
          <a:cs typeface="+mn-cs"/>
        </a:defRPr>
      </a:lvl6pPr>
      <a:lvl7pPr marL="2791550" indent="-176058" algn="l" rtl="0" eaLnBrk="1" fontAlgn="base" hangingPunct="1">
        <a:spcBef>
          <a:spcPct val="0"/>
        </a:spcBef>
        <a:spcAft>
          <a:spcPct val="0"/>
        </a:spcAft>
        <a:buChar char="»"/>
        <a:defRPr sz="1400">
          <a:solidFill>
            <a:schemeClr val="tx1"/>
          </a:solidFill>
          <a:latin typeface="+mn-lt"/>
          <a:cs typeface="+mn-cs"/>
        </a:defRPr>
      </a:lvl7pPr>
      <a:lvl8pPr marL="3248350" indent="-176058" algn="l" rtl="0" eaLnBrk="1" fontAlgn="base" hangingPunct="1">
        <a:spcBef>
          <a:spcPct val="0"/>
        </a:spcBef>
        <a:spcAft>
          <a:spcPct val="0"/>
        </a:spcAft>
        <a:buChar char="»"/>
        <a:defRPr sz="1400">
          <a:solidFill>
            <a:schemeClr val="tx1"/>
          </a:solidFill>
          <a:latin typeface="+mn-lt"/>
          <a:cs typeface="+mn-cs"/>
        </a:defRPr>
      </a:lvl8pPr>
      <a:lvl9pPr marL="3705149" indent="-176058"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3599" rtl="0" eaLnBrk="1" latinLnBrk="0" hangingPunct="1">
        <a:defRPr sz="1800" kern="1200">
          <a:solidFill>
            <a:schemeClr val="tx1"/>
          </a:solidFill>
          <a:latin typeface="+mn-lt"/>
          <a:ea typeface="+mn-ea"/>
          <a:cs typeface="+mn-cs"/>
        </a:defRPr>
      </a:lvl1pPr>
      <a:lvl2pPr marL="456800" algn="l" defTabSz="913599" rtl="0" eaLnBrk="1" latinLnBrk="0" hangingPunct="1">
        <a:defRPr sz="1800" kern="1200">
          <a:solidFill>
            <a:schemeClr val="tx1"/>
          </a:solidFill>
          <a:latin typeface="+mn-lt"/>
          <a:ea typeface="+mn-ea"/>
          <a:cs typeface="+mn-cs"/>
        </a:defRPr>
      </a:lvl2pPr>
      <a:lvl3pPr marL="913599" algn="l" defTabSz="913599" rtl="0" eaLnBrk="1" latinLnBrk="0" hangingPunct="1">
        <a:defRPr sz="1800" kern="1200">
          <a:solidFill>
            <a:schemeClr val="tx1"/>
          </a:solidFill>
          <a:latin typeface="+mn-lt"/>
          <a:ea typeface="+mn-ea"/>
          <a:cs typeface="+mn-cs"/>
        </a:defRPr>
      </a:lvl3pPr>
      <a:lvl4pPr marL="1370396" algn="l" defTabSz="913599" rtl="0" eaLnBrk="1" latinLnBrk="0" hangingPunct="1">
        <a:defRPr sz="1800" kern="1200">
          <a:solidFill>
            <a:schemeClr val="tx1"/>
          </a:solidFill>
          <a:latin typeface="+mn-lt"/>
          <a:ea typeface="+mn-ea"/>
          <a:cs typeface="+mn-cs"/>
        </a:defRPr>
      </a:lvl4pPr>
      <a:lvl5pPr marL="1827198" algn="l" defTabSz="913599" rtl="0" eaLnBrk="1" latinLnBrk="0" hangingPunct="1">
        <a:defRPr sz="1800" kern="1200">
          <a:solidFill>
            <a:schemeClr val="tx1"/>
          </a:solidFill>
          <a:latin typeface="+mn-lt"/>
          <a:ea typeface="+mn-ea"/>
          <a:cs typeface="+mn-cs"/>
        </a:defRPr>
      </a:lvl5pPr>
      <a:lvl6pPr marL="2283995" algn="l" defTabSz="913599" rtl="0" eaLnBrk="1" latinLnBrk="0" hangingPunct="1">
        <a:defRPr sz="1800" kern="1200">
          <a:solidFill>
            <a:schemeClr val="tx1"/>
          </a:solidFill>
          <a:latin typeface="+mn-lt"/>
          <a:ea typeface="+mn-ea"/>
          <a:cs typeface="+mn-cs"/>
        </a:defRPr>
      </a:lvl6pPr>
      <a:lvl7pPr marL="2740796" algn="l" defTabSz="913599" rtl="0" eaLnBrk="1" latinLnBrk="0" hangingPunct="1">
        <a:defRPr sz="1800" kern="1200">
          <a:solidFill>
            <a:schemeClr val="tx1"/>
          </a:solidFill>
          <a:latin typeface="+mn-lt"/>
          <a:ea typeface="+mn-ea"/>
          <a:cs typeface="+mn-cs"/>
        </a:defRPr>
      </a:lvl7pPr>
      <a:lvl8pPr marL="3197599" algn="l" defTabSz="913599" rtl="0" eaLnBrk="1" latinLnBrk="0" hangingPunct="1">
        <a:defRPr sz="1800" kern="1200">
          <a:solidFill>
            <a:schemeClr val="tx1"/>
          </a:solidFill>
          <a:latin typeface="+mn-lt"/>
          <a:ea typeface="+mn-ea"/>
          <a:cs typeface="+mn-cs"/>
        </a:defRPr>
      </a:lvl8pPr>
      <a:lvl9pPr marL="3654396" algn="l" defTabSz="91359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693" y="549176"/>
            <a:ext cx="8291415" cy="5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332609" y="1483823"/>
            <a:ext cx="6983933" cy="48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en-GB" altLang="en-US" smtClean="0"/>
              <a:t>Click to edit Master text styles</a:t>
            </a:r>
          </a:p>
          <a:p>
            <a:pPr lvl="1"/>
            <a:r>
              <a:rPr lang="en-GB" altLang="en-US" smtClean="0"/>
              <a:t>Second level on two lines – now what would happen now what do you think?</a:t>
            </a:r>
          </a:p>
          <a:p>
            <a:pPr lvl="2"/>
            <a:r>
              <a:rPr lang="en-GB" altLang="en-US" smtClean="0"/>
              <a:t>Third level</a:t>
            </a:r>
          </a:p>
          <a:p>
            <a:pPr lvl="3"/>
            <a:r>
              <a:rPr lang="en-GB" altLang="en-US" smtClean="0"/>
              <a:t>Fourth level</a:t>
            </a:r>
          </a:p>
          <a:p>
            <a:pPr lvl="4"/>
            <a:r>
              <a:rPr lang="en-GB" altLang="en-US" smtClean="0"/>
              <a:t>Fifth level</a:t>
            </a:r>
          </a:p>
        </p:txBody>
      </p:sp>
      <p:sp>
        <p:nvSpPr>
          <p:cNvPr id="4100" name="Rectangle 4"/>
          <p:cNvSpPr>
            <a:spLocks noGrp="1" noChangeArrowheads="1"/>
          </p:cNvSpPr>
          <p:nvPr>
            <p:ph type="ftr" sz="quarter" idx="3"/>
          </p:nvPr>
        </p:nvSpPr>
        <p:spPr bwMode="auto">
          <a:xfrm>
            <a:off x="1332609" y="6524630"/>
            <a:ext cx="6263911" cy="267891"/>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l" fontAlgn="base">
              <a:spcBef>
                <a:spcPct val="0"/>
              </a:spcBef>
              <a:defRPr sz="1000">
                <a:latin typeface="Arial" charset="0"/>
                <a:cs typeface="Arial" charset="0"/>
              </a:defRPr>
            </a:lvl1pPr>
          </a:lstStyle>
          <a:p>
            <a:pPr defTabSz="913680">
              <a:spcAft>
                <a:spcPct val="0"/>
              </a:spcAft>
              <a:defRPr/>
            </a:pPr>
            <a:r>
              <a:rPr lang="en-GB" dirty="0" smtClean="0">
                <a:solidFill>
                  <a:srgbClr val="000000"/>
                </a:solidFill>
              </a:rPr>
              <a:t>GSA November 19-25 2008</a:t>
            </a:r>
            <a:endParaRPr lang="en-GB" dirty="0">
              <a:solidFill>
                <a:srgbClr val="000000"/>
              </a:solidFill>
            </a:endParaRPr>
          </a:p>
        </p:txBody>
      </p:sp>
      <p:sp>
        <p:nvSpPr>
          <p:cNvPr id="4101" name="Rectangle 5"/>
          <p:cNvSpPr>
            <a:spLocks noGrp="1" noChangeArrowheads="1"/>
          </p:cNvSpPr>
          <p:nvPr>
            <p:ph type="sldNum" sz="quarter" idx="4"/>
          </p:nvPr>
        </p:nvSpPr>
        <p:spPr bwMode="auto">
          <a:xfrm>
            <a:off x="449326" y="6524630"/>
            <a:ext cx="791187" cy="267891"/>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l" fontAlgn="base">
              <a:spcBef>
                <a:spcPct val="0"/>
              </a:spcBef>
              <a:defRPr sz="1000"/>
            </a:lvl1pPr>
          </a:lstStyle>
          <a:p>
            <a:pPr defTabSz="913680">
              <a:spcAft>
                <a:spcPct val="0"/>
              </a:spcAft>
              <a:defRPr/>
            </a:pPr>
            <a:r>
              <a:rPr lang="en-GB" altLang="en-US" dirty="0" smtClean="0">
                <a:solidFill>
                  <a:srgbClr val="000000"/>
                </a:solidFill>
              </a:rPr>
              <a:t>Page </a:t>
            </a:r>
            <a:fld id="{3EFC0F12-565F-4CDB-98CD-434D7ABE5D70}" type="slidenum">
              <a:rPr lang="en-GB" altLang="en-US" smtClean="0">
                <a:solidFill>
                  <a:srgbClr val="000000"/>
                </a:solidFill>
              </a:rPr>
              <a:pPr defTabSz="913680">
                <a:spcAft>
                  <a:spcPct val="0"/>
                </a:spcAft>
                <a:defRPr/>
              </a:pPr>
              <a:t>‹#›</a:t>
            </a:fld>
            <a:endParaRPr lang="en-GB" altLang="en-US" dirty="0">
              <a:solidFill>
                <a:srgbClr val="000000"/>
              </a:solidFill>
            </a:endParaRPr>
          </a:p>
        </p:txBody>
      </p:sp>
      <p:sp>
        <p:nvSpPr>
          <p:cNvPr id="4102" name="Rectangle 6"/>
          <p:cNvSpPr>
            <a:spLocks noChangeArrowheads="1"/>
          </p:cNvSpPr>
          <p:nvPr/>
        </p:nvSpPr>
        <p:spPr bwMode="auto">
          <a:xfrm>
            <a:off x="0" y="-1489"/>
            <a:ext cx="9144000" cy="287239"/>
          </a:xfrm>
          <a:prstGeom prst="rect">
            <a:avLst/>
          </a:prstGeom>
          <a:gradFill rotWithShape="1">
            <a:gsLst>
              <a:gs pos="0">
                <a:schemeClr val="bg1"/>
              </a:gs>
              <a:gs pos="100000">
                <a:schemeClr val="accent1"/>
              </a:gs>
            </a:gsLst>
            <a:lin ang="0" scaled="1"/>
          </a:gradFill>
          <a:ln w="9525">
            <a:noFill/>
            <a:miter lim="800000"/>
            <a:headEnd/>
            <a:tailEnd/>
          </a:ln>
          <a:effectLst/>
        </p:spPr>
        <p:txBody>
          <a:bodyPr wrap="none" lIns="91360" tIns="45680" rIns="91360" bIns="4568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3680" eaLnBrk="1" fontAlgn="b" hangingPunct="1">
              <a:spcBef>
                <a:spcPct val="30000"/>
              </a:spcBef>
              <a:spcAft>
                <a:spcPct val="0"/>
              </a:spcAft>
              <a:defRPr/>
            </a:pPr>
            <a:endParaRPr lang="en-US" altLang="en-US" dirty="0" smtClean="0">
              <a:solidFill>
                <a:srgbClr val="000000"/>
              </a:solidFill>
            </a:endParaRPr>
          </a:p>
        </p:txBody>
      </p:sp>
      <p:pic>
        <p:nvPicPr>
          <p:cNvPr id="1031" name="Picture 9" descr="Uok_horiz_PMS29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0226" y="6552903"/>
            <a:ext cx="1368878"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587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6800" algn="l" rtl="0" fontAlgn="base">
        <a:spcBef>
          <a:spcPct val="0"/>
        </a:spcBef>
        <a:spcAft>
          <a:spcPct val="0"/>
        </a:spcAft>
        <a:defRPr sz="2800" b="1">
          <a:solidFill>
            <a:schemeClr val="tx2"/>
          </a:solidFill>
          <a:latin typeface="Arial" charset="0"/>
          <a:cs typeface="Arial" charset="0"/>
        </a:defRPr>
      </a:lvl6pPr>
      <a:lvl7pPr marL="913599" algn="l" rtl="0" fontAlgn="base">
        <a:spcBef>
          <a:spcPct val="0"/>
        </a:spcBef>
        <a:spcAft>
          <a:spcPct val="0"/>
        </a:spcAft>
        <a:defRPr sz="2800" b="1">
          <a:solidFill>
            <a:schemeClr val="tx2"/>
          </a:solidFill>
          <a:latin typeface="Arial" charset="0"/>
          <a:cs typeface="Arial" charset="0"/>
        </a:defRPr>
      </a:lvl7pPr>
      <a:lvl8pPr marL="1370396" algn="l" rtl="0" fontAlgn="base">
        <a:spcBef>
          <a:spcPct val="0"/>
        </a:spcBef>
        <a:spcAft>
          <a:spcPct val="0"/>
        </a:spcAft>
        <a:defRPr sz="2800" b="1">
          <a:solidFill>
            <a:schemeClr val="tx2"/>
          </a:solidFill>
          <a:latin typeface="Arial" charset="0"/>
          <a:cs typeface="Arial" charset="0"/>
        </a:defRPr>
      </a:lvl8pPr>
      <a:lvl9pPr marL="1827198" algn="l" rtl="0" fontAlgn="base">
        <a:spcBef>
          <a:spcPct val="0"/>
        </a:spcBef>
        <a:spcAft>
          <a:spcPct val="0"/>
        </a:spcAft>
        <a:defRPr sz="2800" b="1">
          <a:solidFill>
            <a:schemeClr val="tx2"/>
          </a:solidFill>
          <a:latin typeface="Arial" charset="0"/>
          <a:cs typeface="Arial" charset="0"/>
        </a:defRPr>
      </a:lvl9pPr>
    </p:titleStyle>
    <p:bodyStyle>
      <a:lvl1pPr marL="355271" indent="-355271"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0818" indent="-276481" algn="l" rtl="0" eaLnBrk="0" fontAlgn="ctr" hangingPunct="0">
        <a:spcBef>
          <a:spcPct val="0"/>
        </a:spcBef>
        <a:spcAft>
          <a:spcPct val="0"/>
        </a:spcAft>
        <a:buClr>
          <a:schemeClr val="tx1"/>
        </a:buClr>
        <a:buFont typeface="Wingdings" pitchFamily="2" charset="2"/>
        <a:buChar char="§"/>
        <a:defRPr sz="2000">
          <a:solidFill>
            <a:schemeClr val="tx1"/>
          </a:solidFill>
          <a:latin typeface="+mn-lt"/>
          <a:cs typeface="+mn-cs"/>
        </a:defRPr>
      </a:lvl2pPr>
      <a:lvl3pPr marL="1166085" indent="-174771" algn="l" rtl="0" eaLnBrk="0" fontAlgn="ctr" hangingPunct="0">
        <a:spcBef>
          <a:spcPct val="0"/>
        </a:spcBef>
        <a:spcAft>
          <a:spcPct val="0"/>
        </a:spcAft>
        <a:buChar char="•"/>
        <a:defRPr>
          <a:solidFill>
            <a:schemeClr val="tx1"/>
          </a:solidFill>
          <a:latin typeface="+mn-lt"/>
          <a:cs typeface="+mn-cs"/>
        </a:defRPr>
      </a:lvl3pPr>
      <a:lvl4pPr marL="1521358" indent="-174771" algn="l" rtl="0" eaLnBrk="0" fontAlgn="ctr" hangingPunct="0">
        <a:spcBef>
          <a:spcPct val="0"/>
        </a:spcBef>
        <a:spcAft>
          <a:spcPct val="0"/>
        </a:spcAft>
        <a:buFont typeface="Arial" charset="0"/>
        <a:buChar char="–"/>
        <a:defRPr>
          <a:solidFill>
            <a:schemeClr val="tx1"/>
          </a:solidFill>
          <a:latin typeface="+mn-lt"/>
          <a:cs typeface="+mn-cs"/>
        </a:defRPr>
      </a:lvl4pPr>
      <a:lvl5pPr marL="1876627" indent="-174771" algn="l" rtl="0" eaLnBrk="0" fontAlgn="base" hangingPunct="0">
        <a:spcBef>
          <a:spcPct val="0"/>
        </a:spcBef>
        <a:spcAft>
          <a:spcPct val="0"/>
        </a:spcAft>
        <a:buChar char="»"/>
        <a:defRPr sz="1400">
          <a:solidFill>
            <a:schemeClr val="tx1"/>
          </a:solidFill>
          <a:latin typeface="+mn-lt"/>
          <a:cs typeface="+mn-cs"/>
        </a:defRPr>
      </a:lvl5pPr>
      <a:lvl6pPr marL="2334750" indent="-176058" algn="l" rtl="0" fontAlgn="base">
        <a:spcBef>
          <a:spcPct val="0"/>
        </a:spcBef>
        <a:spcAft>
          <a:spcPct val="0"/>
        </a:spcAft>
        <a:buChar char="»"/>
        <a:defRPr sz="1400">
          <a:solidFill>
            <a:schemeClr val="tx1"/>
          </a:solidFill>
          <a:latin typeface="+mn-lt"/>
          <a:cs typeface="+mn-cs"/>
        </a:defRPr>
      </a:lvl6pPr>
      <a:lvl7pPr marL="2791550" indent="-176058" algn="l" rtl="0" fontAlgn="base">
        <a:spcBef>
          <a:spcPct val="0"/>
        </a:spcBef>
        <a:spcAft>
          <a:spcPct val="0"/>
        </a:spcAft>
        <a:buChar char="»"/>
        <a:defRPr sz="1400">
          <a:solidFill>
            <a:schemeClr val="tx1"/>
          </a:solidFill>
          <a:latin typeface="+mn-lt"/>
          <a:cs typeface="+mn-cs"/>
        </a:defRPr>
      </a:lvl7pPr>
      <a:lvl8pPr marL="3248350" indent="-176058" algn="l" rtl="0" fontAlgn="base">
        <a:spcBef>
          <a:spcPct val="0"/>
        </a:spcBef>
        <a:spcAft>
          <a:spcPct val="0"/>
        </a:spcAft>
        <a:buChar char="»"/>
        <a:defRPr sz="1400">
          <a:solidFill>
            <a:schemeClr val="tx1"/>
          </a:solidFill>
          <a:latin typeface="+mn-lt"/>
          <a:cs typeface="+mn-cs"/>
        </a:defRPr>
      </a:lvl8pPr>
      <a:lvl9pPr marL="3705149" indent="-176058" algn="l" rtl="0" fontAlgn="base">
        <a:spcBef>
          <a:spcPct val="0"/>
        </a:spcBef>
        <a:spcAft>
          <a:spcPct val="0"/>
        </a:spcAft>
        <a:buChar char="»"/>
        <a:defRPr sz="1400">
          <a:solidFill>
            <a:schemeClr val="tx1"/>
          </a:solidFill>
          <a:latin typeface="+mn-lt"/>
          <a:cs typeface="+mn-cs"/>
        </a:defRPr>
      </a:lvl9pPr>
    </p:bodyStyle>
    <p:otherStyle>
      <a:defPPr>
        <a:defRPr lang="en-US"/>
      </a:defPPr>
      <a:lvl1pPr marL="0" algn="l" defTabSz="913599" rtl="0" eaLnBrk="1" latinLnBrk="0" hangingPunct="1">
        <a:defRPr sz="1800" kern="1200">
          <a:solidFill>
            <a:schemeClr val="tx1"/>
          </a:solidFill>
          <a:latin typeface="+mn-lt"/>
          <a:ea typeface="+mn-ea"/>
          <a:cs typeface="+mn-cs"/>
        </a:defRPr>
      </a:lvl1pPr>
      <a:lvl2pPr marL="456800" algn="l" defTabSz="913599" rtl="0" eaLnBrk="1" latinLnBrk="0" hangingPunct="1">
        <a:defRPr sz="1800" kern="1200">
          <a:solidFill>
            <a:schemeClr val="tx1"/>
          </a:solidFill>
          <a:latin typeface="+mn-lt"/>
          <a:ea typeface="+mn-ea"/>
          <a:cs typeface="+mn-cs"/>
        </a:defRPr>
      </a:lvl2pPr>
      <a:lvl3pPr marL="913599" algn="l" defTabSz="913599" rtl="0" eaLnBrk="1" latinLnBrk="0" hangingPunct="1">
        <a:defRPr sz="1800" kern="1200">
          <a:solidFill>
            <a:schemeClr val="tx1"/>
          </a:solidFill>
          <a:latin typeface="+mn-lt"/>
          <a:ea typeface="+mn-ea"/>
          <a:cs typeface="+mn-cs"/>
        </a:defRPr>
      </a:lvl3pPr>
      <a:lvl4pPr marL="1370396" algn="l" defTabSz="913599" rtl="0" eaLnBrk="1" latinLnBrk="0" hangingPunct="1">
        <a:defRPr sz="1800" kern="1200">
          <a:solidFill>
            <a:schemeClr val="tx1"/>
          </a:solidFill>
          <a:latin typeface="+mn-lt"/>
          <a:ea typeface="+mn-ea"/>
          <a:cs typeface="+mn-cs"/>
        </a:defRPr>
      </a:lvl4pPr>
      <a:lvl5pPr marL="1827198" algn="l" defTabSz="913599" rtl="0" eaLnBrk="1" latinLnBrk="0" hangingPunct="1">
        <a:defRPr sz="1800" kern="1200">
          <a:solidFill>
            <a:schemeClr val="tx1"/>
          </a:solidFill>
          <a:latin typeface="+mn-lt"/>
          <a:ea typeface="+mn-ea"/>
          <a:cs typeface="+mn-cs"/>
        </a:defRPr>
      </a:lvl5pPr>
      <a:lvl6pPr marL="2283995" algn="l" defTabSz="913599" rtl="0" eaLnBrk="1" latinLnBrk="0" hangingPunct="1">
        <a:defRPr sz="1800" kern="1200">
          <a:solidFill>
            <a:schemeClr val="tx1"/>
          </a:solidFill>
          <a:latin typeface="+mn-lt"/>
          <a:ea typeface="+mn-ea"/>
          <a:cs typeface="+mn-cs"/>
        </a:defRPr>
      </a:lvl6pPr>
      <a:lvl7pPr marL="2740796" algn="l" defTabSz="913599" rtl="0" eaLnBrk="1" latinLnBrk="0" hangingPunct="1">
        <a:defRPr sz="1800" kern="1200">
          <a:solidFill>
            <a:schemeClr val="tx1"/>
          </a:solidFill>
          <a:latin typeface="+mn-lt"/>
          <a:ea typeface="+mn-ea"/>
          <a:cs typeface="+mn-cs"/>
        </a:defRPr>
      </a:lvl7pPr>
      <a:lvl8pPr marL="3197599" algn="l" defTabSz="913599" rtl="0" eaLnBrk="1" latinLnBrk="0" hangingPunct="1">
        <a:defRPr sz="1800" kern="1200">
          <a:solidFill>
            <a:schemeClr val="tx1"/>
          </a:solidFill>
          <a:latin typeface="+mn-lt"/>
          <a:ea typeface="+mn-ea"/>
          <a:cs typeface="+mn-cs"/>
        </a:defRPr>
      </a:lvl8pPr>
      <a:lvl9pPr marL="3654396" algn="l" defTabSz="91359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693" y="549176"/>
            <a:ext cx="8291415" cy="5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332607" y="1483823"/>
            <a:ext cx="6983933" cy="48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GB" altLang="en-US" smtClean="0"/>
              <a:t>Click to edit Master text styles</a:t>
            </a:r>
          </a:p>
          <a:p>
            <a:pPr lvl="1"/>
            <a:r>
              <a:rPr lang="en-GB" altLang="en-US" smtClean="0"/>
              <a:t>Second level on two lines – now what would happen now what do you think?</a:t>
            </a:r>
          </a:p>
          <a:p>
            <a:pPr lvl="2"/>
            <a:r>
              <a:rPr lang="en-GB" altLang="en-US" smtClean="0"/>
              <a:t>Third level</a:t>
            </a:r>
          </a:p>
          <a:p>
            <a:pPr lvl="3"/>
            <a:r>
              <a:rPr lang="en-GB" altLang="en-US" smtClean="0"/>
              <a:t>Fourth level</a:t>
            </a:r>
          </a:p>
          <a:p>
            <a:pPr lvl="4"/>
            <a:r>
              <a:rPr lang="en-GB" altLang="en-US" smtClean="0"/>
              <a:t>Fifth level</a:t>
            </a:r>
          </a:p>
        </p:txBody>
      </p:sp>
      <p:sp>
        <p:nvSpPr>
          <p:cNvPr id="4100" name="Rectangle 4"/>
          <p:cNvSpPr>
            <a:spLocks noGrp="1" noChangeArrowheads="1"/>
          </p:cNvSpPr>
          <p:nvPr>
            <p:ph type="ftr" sz="quarter" idx="3"/>
          </p:nvPr>
        </p:nvSpPr>
        <p:spPr bwMode="auto">
          <a:xfrm>
            <a:off x="1332607" y="6524630"/>
            <a:ext cx="6263911" cy="267891"/>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l" fontAlgn="base">
              <a:spcBef>
                <a:spcPct val="0"/>
              </a:spcBef>
              <a:defRPr sz="1000">
                <a:latin typeface="Arial" charset="0"/>
                <a:cs typeface="Arial" charset="0"/>
              </a:defRPr>
            </a:lvl1pPr>
          </a:lstStyle>
          <a:p>
            <a:pPr defTabSz="913840">
              <a:spcAft>
                <a:spcPct val="0"/>
              </a:spcAft>
              <a:defRPr/>
            </a:pPr>
            <a:r>
              <a:rPr lang="en-GB" dirty="0" smtClean="0">
                <a:solidFill>
                  <a:srgbClr val="000000"/>
                </a:solidFill>
              </a:rPr>
              <a:t>GSA November 19-25 2008</a:t>
            </a:r>
            <a:endParaRPr lang="en-GB" dirty="0">
              <a:solidFill>
                <a:srgbClr val="000000"/>
              </a:solidFill>
            </a:endParaRPr>
          </a:p>
        </p:txBody>
      </p:sp>
      <p:sp>
        <p:nvSpPr>
          <p:cNvPr id="4101" name="Rectangle 5"/>
          <p:cNvSpPr>
            <a:spLocks noGrp="1" noChangeArrowheads="1"/>
          </p:cNvSpPr>
          <p:nvPr>
            <p:ph type="sldNum" sz="quarter" idx="4"/>
          </p:nvPr>
        </p:nvSpPr>
        <p:spPr bwMode="auto">
          <a:xfrm>
            <a:off x="449324" y="6524630"/>
            <a:ext cx="791187" cy="267891"/>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l" fontAlgn="base">
              <a:spcBef>
                <a:spcPct val="0"/>
              </a:spcBef>
              <a:defRPr sz="1000"/>
            </a:lvl1pPr>
          </a:lstStyle>
          <a:p>
            <a:pPr defTabSz="913840">
              <a:spcAft>
                <a:spcPct val="0"/>
              </a:spcAft>
              <a:defRPr/>
            </a:pPr>
            <a:r>
              <a:rPr lang="en-GB" altLang="en-US" dirty="0" smtClean="0">
                <a:solidFill>
                  <a:srgbClr val="000000"/>
                </a:solidFill>
              </a:rPr>
              <a:t>Page </a:t>
            </a:r>
            <a:fld id="{3EFC0F12-565F-4CDB-98CD-434D7ABE5D70}" type="slidenum">
              <a:rPr lang="en-GB" altLang="en-US" smtClean="0">
                <a:solidFill>
                  <a:srgbClr val="000000"/>
                </a:solidFill>
              </a:rPr>
              <a:pPr defTabSz="913840">
                <a:spcAft>
                  <a:spcPct val="0"/>
                </a:spcAft>
                <a:defRPr/>
              </a:pPr>
              <a:t>‹#›</a:t>
            </a:fld>
            <a:endParaRPr lang="en-GB" altLang="en-US" dirty="0">
              <a:solidFill>
                <a:srgbClr val="000000"/>
              </a:solidFill>
            </a:endParaRPr>
          </a:p>
        </p:txBody>
      </p:sp>
      <p:sp>
        <p:nvSpPr>
          <p:cNvPr id="4102" name="Rectangle 6"/>
          <p:cNvSpPr>
            <a:spLocks noChangeArrowheads="1"/>
          </p:cNvSpPr>
          <p:nvPr/>
        </p:nvSpPr>
        <p:spPr bwMode="auto">
          <a:xfrm>
            <a:off x="0" y="-1489"/>
            <a:ext cx="9144000" cy="287239"/>
          </a:xfrm>
          <a:prstGeom prst="rect">
            <a:avLst/>
          </a:prstGeom>
          <a:gradFill rotWithShape="1">
            <a:gsLst>
              <a:gs pos="0">
                <a:schemeClr val="bg1"/>
              </a:gs>
              <a:gs pos="100000">
                <a:schemeClr val="accent1"/>
              </a:gs>
            </a:gsLst>
            <a:lin ang="0" scaled="1"/>
          </a:gradFill>
          <a:ln w="9525">
            <a:noFill/>
            <a:miter lim="800000"/>
            <a:headEnd/>
            <a:tailEnd/>
          </a:ln>
          <a:effectLst/>
        </p:spPr>
        <p:txBody>
          <a:bodyPr wrap="none" lIns="91376" tIns="45688" rIns="91376" bIns="45688"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3840" eaLnBrk="1" fontAlgn="b" hangingPunct="1">
              <a:spcBef>
                <a:spcPct val="30000"/>
              </a:spcBef>
              <a:spcAft>
                <a:spcPct val="0"/>
              </a:spcAft>
              <a:defRPr/>
            </a:pPr>
            <a:endParaRPr lang="en-US" altLang="en-US" dirty="0" smtClean="0">
              <a:solidFill>
                <a:srgbClr val="000000"/>
              </a:solidFill>
            </a:endParaRPr>
          </a:p>
        </p:txBody>
      </p:sp>
      <p:pic>
        <p:nvPicPr>
          <p:cNvPr id="1031" name="Picture 9" descr="Uok_horiz_PMS29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0226" y="6552903"/>
            <a:ext cx="1368878"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6360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6880" algn="l" rtl="0" fontAlgn="base">
        <a:spcBef>
          <a:spcPct val="0"/>
        </a:spcBef>
        <a:spcAft>
          <a:spcPct val="0"/>
        </a:spcAft>
        <a:defRPr sz="2800" b="1">
          <a:solidFill>
            <a:schemeClr val="tx2"/>
          </a:solidFill>
          <a:latin typeface="Arial" charset="0"/>
          <a:cs typeface="Arial" charset="0"/>
        </a:defRPr>
      </a:lvl6pPr>
      <a:lvl7pPr marL="913760" algn="l" rtl="0" fontAlgn="base">
        <a:spcBef>
          <a:spcPct val="0"/>
        </a:spcBef>
        <a:spcAft>
          <a:spcPct val="0"/>
        </a:spcAft>
        <a:defRPr sz="2800" b="1">
          <a:solidFill>
            <a:schemeClr val="tx2"/>
          </a:solidFill>
          <a:latin typeface="Arial" charset="0"/>
          <a:cs typeface="Arial" charset="0"/>
        </a:defRPr>
      </a:lvl7pPr>
      <a:lvl8pPr marL="1370638" algn="l" rtl="0" fontAlgn="base">
        <a:spcBef>
          <a:spcPct val="0"/>
        </a:spcBef>
        <a:spcAft>
          <a:spcPct val="0"/>
        </a:spcAft>
        <a:defRPr sz="2800" b="1">
          <a:solidFill>
            <a:schemeClr val="tx2"/>
          </a:solidFill>
          <a:latin typeface="Arial" charset="0"/>
          <a:cs typeface="Arial" charset="0"/>
        </a:defRPr>
      </a:lvl8pPr>
      <a:lvl9pPr marL="1827518" algn="l" rtl="0" fontAlgn="base">
        <a:spcBef>
          <a:spcPct val="0"/>
        </a:spcBef>
        <a:spcAft>
          <a:spcPct val="0"/>
        </a:spcAft>
        <a:defRPr sz="2800" b="1">
          <a:solidFill>
            <a:schemeClr val="tx2"/>
          </a:solidFill>
          <a:latin typeface="Arial" charset="0"/>
          <a:cs typeface="Arial" charset="0"/>
        </a:defRPr>
      </a:lvl9pPr>
    </p:titleStyle>
    <p:bodyStyle>
      <a:lvl1pPr marL="355333" indent="-355333"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0960" indent="-276530" algn="l" rtl="0" eaLnBrk="0" fontAlgn="ctr" hangingPunct="0">
        <a:spcBef>
          <a:spcPct val="0"/>
        </a:spcBef>
        <a:spcAft>
          <a:spcPct val="0"/>
        </a:spcAft>
        <a:buClr>
          <a:schemeClr val="tx1"/>
        </a:buClr>
        <a:buFont typeface="Wingdings" pitchFamily="2" charset="2"/>
        <a:buChar char="§"/>
        <a:defRPr sz="2000">
          <a:solidFill>
            <a:schemeClr val="tx1"/>
          </a:solidFill>
          <a:latin typeface="+mn-lt"/>
          <a:cs typeface="+mn-cs"/>
        </a:defRPr>
      </a:lvl2pPr>
      <a:lvl3pPr marL="1166290" indent="-174801" algn="l" rtl="0" eaLnBrk="0" fontAlgn="ctr" hangingPunct="0">
        <a:spcBef>
          <a:spcPct val="0"/>
        </a:spcBef>
        <a:spcAft>
          <a:spcPct val="0"/>
        </a:spcAft>
        <a:buChar char="•"/>
        <a:defRPr>
          <a:solidFill>
            <a:schemeClr val="tx1"/>
          </a:solidFill>
          <a:latin typeface="+mn-lt"/>
          <a:cs typeface="+mn-cs"/>
        </a:defRPr>
      </a:lvl3pPr>
      <a:lvl4pPr marL="1521624" indent="-174801" algn="l" rtl="0" eaLnBrk="0" fontAlgn="ctr" hangingPunct="0">
        <a:spcBef>
          <a:spcPct val="0"/>
        </a:spcBef>
        <a:spcAft>
          <a:spcPct val="0"/>
        </a:spcAft>
        <a:buFont typeface="Arial" charset="0"/>
        <a:buChar char="–"/>
        <a:defRPr>
          <a:solidFill>
            <a:schemeClr val="tx1"/>
          </a:solidFill>
          <a:latin typeface="+mn-lt"/>
          <a:cs typeface="+mn-cs"/>
        </a:defRPr>
      </a:lvl4pPr>
      <a:lvl5pPr marL="1876956" indent="-174801" algn="l" rtl="0" eaLnBrk="0" fontAlgn="base" hangingPunct="0">
        <a:spcBef>
          <a:spcPct val="0"/>
        </a:spcBef>
        <a:spcAft>
          <a:spcPct val="0"/>
        </a:spcAft>
        <a:buChar char="»"/>
        <a:defRPr sz="1400">
          <a:solidFill>
            <a:schemeClr val="tx1"/>
          </a:solidFill>
          <a:latin typeface="+mn-lt"/>
          <a:cs typeface="+mn-cs"/>
        </a:defRPr>
      </a:lvl5pPr>
      <a:lvl6pPr marL="2335160" indent="-176089" algn="l" rtl="0" fontAlgn="base">
        <a:spcBef>
          <a:spcPct val="0"/>
        </a:spcBef>
        <a:spcAft>
          <a:spcPct val="0"/>
        </a:spcAft>
        <a:buChar char="»"/>
        <a:defRPr sz="1400">
          <a:solidFill>
            <a:schemeClr val="tx1"/>
          </a:solidFill>
          <a:latin typeface="+mn-lt"/>
          <a:cs typeface="+mn-cs"/>
        </a:defRPr>
      </a:lvl6pPr>
      <a:lvl7pPr marL="2792040" indent="-176089" algn="l" rtl="0" fontAlgn="base">
        <a:spcBef>
          <a:spcPct val="0"/>
        </a:spcBef>
        <a:spcAft>
          <a:spcPct val="0"/>
        </a:spcAft>
        <a:buChar char="»"/>
        <a:defRPr sz="1400">
          <a:solidFill>
            <a:schemeClr val="tx1"/>
          </a:solidFill>
          <a:latin typeface="+mn-lt"/>
          <a:cs typeface="+mn-cs"/>
        </a:defRPr>
      </a:lvl7pPr>
      <a:lvl8pPr marL="3248920" indent="-176089" algn="l" rtl="0" fontAlgn="base">
        <a:spcBef>
          <a:spcPct val="0"/>
        </a:spcBef>
        <a:spcAft>
          <a:spcPct val="0"/>
        </a:spcAft>
        <a:buChar char="»"/>
        <a:defRPr sz="1400">
          <a:solidFill>
            <a:schemeClr val="tx1"/>
          </a:solidFill>
          <a:latin typeface="+mn-lt"/>
          <a:cs typeface="+mn-cs"/>
        </a:defRPr>
      </a:lvl8pPr>
      <a:lvl9pPr marL="3705799" indent="-176089" algn="l" rtl="0" fontAlgn="base">
        <a:spcBef>
          <a:spcPct val="0"/>
        </a:spcBef>
        <a:spcAft>
          <a:spcPct val="0"/>
        </a:spcAft>
        <a:buChar char="»"/>
        <a:defRPr sz="1400">
          <a:solidFill>
            <a:schemeClr val="tx1"/>
          </a:solidFill>
          <a:latin typeface="+mn-lt"/>
          <a:cs typeface="+mn-cs"/>
        </a:defRPr>
      </a:lvl9pPr>
    </p:bodyStyle>
    <p:otherStyle>
      <a:defPPr>
        <a:defRPr lang="en-US"/>
      </a:defPPr>
      <a:lvl1pPr marL="0" algn="l" defTabSz="913760" rtl="0" eaLnBrk="1" latinLnBrk="0" hangingPunct="1">
        <a:defRPr sz="1800" kern="1200">
          <a:solidFill>
            <a:schemeClr val="tx1"/>
          </a:solidFill>
          <a:latin typeface="+mn-lt"/>
          <a:ea typeface="+mn-ea"/>
          <a:cs typeface="+mn-cs"/>
        </a:defRPr>
      </a:lvl1pPr>
      <a:lvl2pPr marL="456880" algn="l" defTabSz="913760" rtl="0" eaLnBrk="1" latinLnBrk="0" hangingPunct="1">
        <a:defRPr sz="1800" kern="1200">
          <a:solidFill>
            <a:schemeClr val="tx1"/>
          </a:solidFill>
          <a:latin typeface="+mn-lt"/>
          <a:ea typeface="+mn-ea"/>
          <a:cs typeface="+mn-cs"/>
        </a:defRPr>
      </a:lvl2pPr>
      <a:lvl3pPr marL="913760" algn="l" defTabSz="913760" rtl="0" eaLnBrk="1" latinLnBrk="0" hangingPunct="1">
        <a:defRPr sz="1800" kern="1200">
          <a:solidFill>
            <a:schemeClr val="tx1"/>
          </a:solidFill>
          <a:latin typeface="+mn-lt"/>
          <a:ea typeface="+mn-ea"/>
          <a:cs typeface="+mn-cs"/>
        </a:defRPr>
      </a:lvl3pPr>
      <a:lvl4pPr marL="1370638" algn="l" defTabSz="913760" rtl="0" eaLnBrk="1" latinLnBrk="0" hangingPunct="1">
        <a:defRPr sz="1800" kern="1200">
          <a:solidFill>
            <a:schemeClr val="tx1"/>
          </a:solidFill>
          <a:latin typeface="+mn-lt"/>
          <a:ea typeface="+mn-ea"/>
          <a:cs typeface="+mn-cs"/>
        </a:defRPr>
      </a:lvl4pPr>
      <a:lvl5pPr marL="1827518" algn="l" defTabSz="913760" rtl="0" eaLnBrk="1" latinLnBrk="0" hangingPunct="1">
        <a:defRPr sz="1800" kern="1200">
          <a:solidFill>
            <a:schemeClr val="tx1"/>
          </a:solidFill>
          <a:latin typeface="+mn-lt"/>
          <a:ea typeface="+mn-ea"/>
          <a:cs typeface="+mn-cs"/>
        </a:defRPr>
      </a:lvl5pPr>
      <a:lvl6pPr marL="2284396" algn="l" defTabSz="913760" rtl="0" eaLnBrk="1" latinLnBrk="0" hangingPunct="1">
        <a:defRPr sz="1800" kern="1200">
          <a:solidFill>
            <a:schemeClr val="tx1"/>
          </a:solidFill>
          <a:latin typeface="+mn-lt"/>
          <a:ea typeface="+mn-ea"/>
          <a:cs typeface="+mn-cs"/>
        </a:defRPr>
      </a:lvl6pPr>
      <a:lvl7pPr marL="2741276" algn="l" defTabSz="913760" rtl="0" eaLnBrk="1" latinLnBrk="0" hangingPunct="1">
        <a:defRPr sz="1800" kern="1200">
          <a:solidFill>
            <a:schemeClr val="tx1"/>
          </a:solidFill>
          <a:latin typeface="+mn-lt"/>
          <a:ea typeface="+mn-ea"/>
          <a:cs typeface="+mn-cs"/>
        </a:defRPr>
      </a:lvl7pPr>
      <a:lvl8pPr marL="3198159" algn="l" defTabSz="913760" rtl="0" eaLnBrk="1" latinLnBrk="0" hangingPunct="1">
        <a:defRPr sz="1800" kern="1200">
          <a:solidFill>
            <a:schemeClr val="tx1"/>
          </a:solidFill>
          <a:latin typeface="+mn-lt"/>
          <a:ea typeface="+mn-ea"/>
          <a:cs typeface="+mn-cs"/>
        </a:defRPr>
      </a:lvl8pPr>
      <a:lvl9pPr marL="3655036" algn="l" defTabSz="91376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693" y="549176"/>
            <a:ext cx="8291415" cy="5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1332604" y="1483821"/>
            <a:ext cx="6983933" cy="48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t" anchorCtr="0" compatLnSpc="1">
            <a:prstTxWarp prst="textNoShape">
              <a:avLst/>
            </a:prstTxWarp>
          </a:bodyPr>
          <a:lstStyle/>
          <a:p>
            <a:pPr lvl="0"/>
            <a:r>
              <a:rPr lang="en-GB" altLang="en-US" smtClean="0"/>
              <a:t>Click to edit Master text styles</a:t>
            </a:r>
          </a:p>
          <a:p>
            <a:pPr lvl="1"/>
            <a:r>
              <a:rPr lang="en-GB" altLang="en-US" smtClean="0"/>
              <a:t>Second level on two lines – now what would happen now what do you think?</a:t>
            </a:r>
          </a:p>
          <a:p>
            <a:pPr lvl="2"/>
            <a:r>
              <a:rPr lang="en-GB" altLang="en-US" smtClean="0"/>
              <a:t>Third level</a:t>
            </a:r>
          </a:p>
          <a:p>
            <a:pPr lvl="3"/>
            <a:r>
              <a:rPr lang="en-GB" altLang="en-US" smtClean="0"/>
              <a:t>Fourth level</a:t>
            </a:r>
          </a:p>
          <a:p>
            <a:pPr lvl="4"/>
            <a:r>
              <a:rPr lang="en-GB" altLang="en-US" smtClean="0"/>
              <a:t>Fifth level</a:t>
            </a:r>
          </a:p>
        </p:txBody>
      </p:sp>
      <p:sp>
        <p:nvSpPr>
          <p:cNvPr id="4100" name="Rectangle 4"/>
          <p:cNvSpPr>
            <a:spLocks noGrp="1" noChangeArrowheads="1"/>
          </p:cNvSpPr>
          <p:nvPr>
            <p:ph type="ftr" sz="quarter" idx="3"/>
          </p:nvPr>
        </p:nvSpPr>
        <p:spPr bwMode="auto">
          <a:xfrm>
            <a:off x="1332604" y="6524629"/>
            <a:ext cx="6263911" cy="267891"/>
          </a:xfrm>
          <a:prstGeom prst="rect">
            <a:avLst/>
          </a:prstGeom>
          <a:noFill/>
          <a:ln w="9525">
            <a:noFill/>
            <a:miter lim="800000"/>
            <a:headEnd/>
            <a:tailEnd/>
          </a:ln>
          <a:effectLst/>
        </p:spPr>
        <p:txBody>
          <a:bodyPr vert="horz" wrap="square" lIns="91400" tIns="45700" rIns="91400" bIns="45700" numCol="1" anchor="t" anchorCtr="0" compatLnSpc="1">
            <a:prstTxWarp prst="textNoShape">
              <a:avLst/>
            </a:prstTxWarp>
          </a:bodyPr>
          <a:lstStyle>
            <a:lvl1pPr algn="l" fontAlgn="base">
              <a:spcBef>
                <a:spcPct val="0"/>
              </a:spcBef>
              <a:defRPr sz="1000">
                <a:solidFill>
                  <a:srgbClr val="000000"/>
                </a:solidFill>
                <a:latin typeface="Arial" charset="0"/>
                <a:cs typeface="Arial" charset="0"/>
              </a:defRPr>
            </a:lvl1pPr>
          </a:lstStyle>
          <a:p>
            <a:pPr defTabSz="914080">
              <a:spcAft>
                <a:spcPct val="0"/>
              </a:spcAft>
              <a:defRPr/>
            </a:pPr>
            <a:r>
              <a:rPr lang="en-GB" dirty="0" smtClean="0"/>
              <a:t>GSA November 19-25 2008</a:t>
            </a:r>
            <a:endParaRPr lang="en-GB" dirty="0"/>
          </a:p>
        </p:txBody>
      </p:sp>
      <p:sp>
        <p:nvSpPr>
          <p:cNvPr id="4101" name="Rectangle 5"/>
          <p:cNvSpPr>
            <a:spLocks noGrp="1" noChangeArrowheads="1"/>
          </p:cNvSpPr>
          <p:nvPr>
            <p:ph type="sldNum" sz="quarter" idx="4"/>
          </p:nvPr>
        </p:nvSpPr>
        <p:spPr bwMode="auto">
          <a:xfrm>
            <a:off x="449321" y="6524629"/>
            <a:ext cx="791187" cy="267891"/>
          </a:xfrm>
          <a:prstGeom prst="rect">
            <a:avLst/>
          </a:prstGeom>
          <a:noFill/>
          <a:ln w="9525">
            <a:noFill/>
            <a:miter lim="800000"/>
            <a:headEnd/>
            <a:tailEnd/>
          </a:ln>
          <a:effectLst/>
        </p:spPr>
        <p:txBody>
          <a:bodyPr vert="horz" wrap="square" lIns="91400" tIns="45700" rIns="91400" bIns="45700" numCol="1" anchor="t" anchorCtr="0" compatLnSpc="1">
            <a:prstTxWarp prst="textNoShape">
              <a:avLst/>
            </a:prstTxWarp>
          </a:bodyPr>
          <a:lstStyle>
            <a:lvl1pPr algn="l" fontAlgn="base">
              <a:spcBef>
                <a:spcPct val="0"/>
              </a:spcBef>
              <a:defRPr sz="1000">
                <a:solidFill>
                  <a:srgbClr val="000000"/>
                </a:solidFill>
              </a:defRPr>
            </a:lvl1pPr>
          </a:lstStyle>
          <a:p>
            <a:pPr defTabSz="914080">
              <a:spcAft>
                <a:spcPct val="0"/>
              </a:spcAft>
              <a:defRPr/>
            </a:pPr>
            <a:r>
              <a:rPr lang="en-GB" dirty="0" smtClean="0"/>
              <a:t>Page </a:t>
            </a:r>
            <a:fld id="{72760EDC-6BEA-400E-9DA7-8F545F74A39C}" type="slidenum">
              <a:rPr lang="en-GB" smtClean="0"/>
              <a:pPr defTabSz="914080">
                <a:spcAft>
                  <a:spcPct val="0"/>
                </a:spcAft>
                <a:defRPr/>
              </a:pPr>
              <a:t>‹#›</a:t>
            </a:fld>
            <a:endParaRPr lang="en-GB" dirty="0"/>
          </a:p>
        </p:txBody>
      </p:sp>
      <p:sp>
        <p:nvSpPr>
          <p:cNvPr id="2054" name="Rectangle 6"/>
          <p:cNvSpPr>
            <a:spLocks noChangeArrowheads="1"/>
          </p:cNvSpPr>
          <p:nvPr/>
        </p:nvSpPr>
        <p:spPr bwMode="auto">
          <a:xfrm>
            <a:off x="0" y="-1489"/>
            <a:ext cx="9144000" cy="287239"/>
          </a:xfrm>
          <a:prstGeom prst="rect">
            <a:avLst/>
          </a:prstGeom>
          <a:gradFill rotWithShape="1">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 hangingPunct="0">
              <a:spcBef>
                <a:spcPct val="30000"/>
              </a:spcBef>
              <a:spcAft>
                <a:spcPct val="0"/>
              </a:spcAft>
              <a:defRPr>
                <a:solidFill>
                  <a:schemeClr val="tx1"/>
                </a:solidFill>
                <a:latin typeface="Arial" charset="0"/>
                <a:cs typeface="Arial" charset="0"/>
              </a:defRPr>
            </a:lvl6pPr>
            <a:lvl7pPr marL="2971800" indent="-228600" algn="ctr" eaLnBrk="0" fontAlgn="b" hangingPunct="0">
              <a:spcBef>
                <a:spcPct val="30000"/>
              </a:spcBef>
              <a:spcAft>
                <a:spcPct val="0"/>
              </a:spcAft>
              <a:defRPr>
                <a:solidFill>
                  <a:schemeClr val="tx1"/>
                </a:solidFill>
                <a:latin typeface="Arial" charset="0"/>
                <a:cs typeface="Arial" charset="0"/>
              </a:defRPr>
            </a:lvl7pPr>
            <a:lvl8pPr marL="3429000" indent="-228600" algn="ctr" eaLnBrk="0" fontAlgn="b" hangingPunct="0">
              <a:spcBef>
                <a:spcPct val="30000"/>
              </a:spcBef>
              <a:spcAft>
                <a:spcPct val="0"/>
              </a:spcAft>
              <a:defRPr>
                <a:solidFill>
                  <a:schemeClr val="tx1"/>
                </a:solidFill>
                <a:latin typeface="Arial" charset="0"/>
                <a:cs typeface="Arial" charset="0"/>
              </a:defRPr>
            </a:lvl8pPr>
            <a:lvl9pPr marL="3886200" indent="-228600" algn="ctr" eaLnBrk="0" fontAlgn="b" hangingPunct="0">
              <a:spcBef>
                <a:spcPct val="30000"/>
              </a:spcBef>
              <a:spcAft>
                <a:spcPct val="0"/>
              </a:spcAft>
              <a:defRPr>
                <a:solidFill>
                  <a:schemeClr val="tx1"/>
                </a:solidFill>
                <a:latin typeface="Arial" charset="0"/>
                <a:cs typeface="Arial" charset="0"/>
              </a:defRPr>
            </a:lvl9pPr>
          </a:lstStyle>
          <a:p>
            <a:pPr algn="ctr" defTabSz="914080" eaLnBrk="1" fontAlgn="b" hangingPunct="1">
              <a:spcBef>
                <a:spcPct val="30000"/>
              </a:spcBef>
              <a:spcAft>
                <a:spcPct val="0"/>
              </a:spcAft>
              <a:defRPr/>
            </a:pPr>
            <a:endParaRPr lang="en-US" altLang="en-US" dirty="0" smtClean="0">
              <a:solidFill>
                <a:srgbClr val="000000"/>
              </a:solidFill>
            </a:endParaRPr>
          </a:p>
        </p:txBody>
      </p:sp>
      <p:pic>
        <p:nvPicPr>
          <p:cNvPr id="2055" name="Picture 9" descr="Uok_horiz_PMS29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0226" y="6552903"/>
            <a:ext cx="1368878"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80390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000" algn="l" rtl="0" fontAlgn="base">
        <a:spcBef>
          <a:spcPct val="0"/>
        </a:spcBef>
        <a:spcAft>
          <a:spcPct val="0"/>
        </a:spcAft>
        <a:defRPr sz="2800" b="1">
          <a:solidFill>
            <a:schemeClr val="tx2"/>
          </a:solidFill>
          <a:latin typeface="Arial" charset="0"/>
          <a:cs typeface="Arial" charset="0"/>
        </a:defRPr>
      </a:lvl6pPr>
      <a:lvl7pPr marL="914000" algn="l" rtl="0" fontAlgn="base">
        <a:spcBef>
          <a:spcPct val="0"/>
        </a:spcBef>
        <a:spcAft>
          <a:spcPct val="0"/>
        </a:spcAft>
        <a:defRPr sz="2800" b="1">
          <a:solidFill>
            <a:schemeClr val="tx2"/>
          </a:solidFill>
          <a:latin typeface="Arial" charset="0"/>
          <a:cs typeface="Arial" charset="0"/>
        </a:defRPr>
      </a:lvl7pPr>
      <a:lvl8pPr marL="1371000" algn="l" rtl="0" fontAlgn="base">
        <a:spcBef>
          <a:spcPct val="0"/>
        </a:spcBef>
        <a:spcAft>
          <a:spcPct val="0"/>
        </a:spcAft>
        <a:defRPr sz="2800" b="1">
          <a:solidFill>
            <a:schemeClr val="tx2"/>
          </a:solidFill>
          <a:latin typeface="Arial" charset="0"/>
          <a:cs typeface="Arial" charset="0"/>
        </a:defRPr>
      </a:lvl8pPr>
      <a:lvl9pPr marL="1827999" algn="l" rtl="0" fontAlgn="base">
        <a:spcBef>
          <a:spcPct val="0"/>
        </a:spcBef>
        <a:spcAft>
          <a:spcPct val="0"/>
        </a:spcAft>
        <a:defRPr sz="2800" b="1">
          <a:solidFill>
            <a:schemeClr val="tx2"/>
          </a:solidFill>
          <a:latin typeface="Arial" charset="0"/>
          <a:cs typeface="Arial" charset="0"/>
        </a:defRPr>
      </a:lvl9pPr>
    </p:titleStyle>
    <p:bodyStyle>
      <a:lvl1pPr marL="355426" indent="-355426"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1173" indent="-276602" algn="l" rtl="0" eaLnBrk="0" fontAlgn="ctr" hangingPunct="0">
        <a:spcBef>
          <a:spcPct val="0"/>
        </a:spcBef>
        <a:spcAft>
          <a:spcPct val="0"/>
        </a:spcAft>
        <a:buClr>
          <a:schemeClr val="tx1"/>
        </a:buClr>
        <a:buFont typeface="Wingdings" pitchFamily="2" charset="2"/>
        <a:buChar char="§"/>
        <a:defRPr sz="2000">
          <a:solidFill>
            <a:schemeClr val="tx1"/>
          </a:solidFill>
          <a:latin typeface="+mn-lt"/>
          <a:cs typeface="+mn-cs"/>
        </a:defRPr>
      </a:lvl2pPr>
      <a:lvl3pPr marL="1166597" indent="-174847" algn="l" rtl="0" eaLnBrk="0" fontAlgn="ctr" hangingPunct="0">
        <a:spcBef>
          <a:spcPct val="0"/>
        </a:spcBef>
        <a:spcAft>
          <a:spcPct val="0"/>
        </a:spcAft>
        <a:buChar char="•"/>
        <a:defRPr>
          <a:solidFill>
            <a:schemeClr val="tx1"/>
          </a:solidFill>
          <a:latin typeface="+mn-lt"/>
          <a:cs typeface="+mn-cs"/>
        </a:defRPr>
      </a:lvl3pPr>
      <a:lvl4pPr marL="1522025" indent="-174847" algn="l" rtl="0" eaLnBrk="0" fontAlgn="ctr" hangingPunct="0">
        <a:spcBef>
          <a:spcPct val="0"/>
        </a:spcBef>
        <a:spcAft>
          <a:spcPct val="0"/>
        </a:spcAft>
        <a:buFont typeface="Arial" charset="0"/>
        <a:buChar char="–"/>
        <a:defRPr>
          <a:solidFill>
            <a:schemeClr val="tx1"/>
          </a:solidFill>
          <a:latin typeface="+mn-lt"/>
          <a:cs typeface="+mn-cs"/>
        </a:defRPr>
      </a:lvl4pPr>
      <a:lvl5pPr marL="1877450" indent="-174847" algn="l" rtl="0" eaLnBrk="0" fontAlgn="base" hangingPunct="0">
        <a:spcBef>
          <a:spcPct val="0"/>
        </a:spcBef>
        <a:spcAft>
          <a:spcPct val="0"/>
        </a:spcAft>
        <a:buChar char="»"/>
        <a:defRPr sz="1400">
          <a:solidFill>
            <a:schemeClr val="tx1"/>
          </a:solidFill>
          <a:latin typeface="+mn-lt"/>
          <a:cs typeface="+mn-cs"/>
        </a:defRPr>
      </a:lvl5pPr>
      <a:lvl6pPr marL="2335775" indent="-176135" algn="l" rtl="0" fontAlgn="base">
        <a:spcBef>
          <a:spcPct val="0"/>
        </a:spcBef>
        <a:spcAft>
          <a:spcPct val="0"/>
        </a:spcAft>
        <a:buChar char="»"/>
        <a:defRPr sz="1400">
          <a:solidFill>
            <a:schemeClr val="tx1"/>
          </a:solidFill>
          <a:latin typeface="+mn-lt"/>
          <a:cs typeface="+mn-cs"/>
        </a:defRPr>
      </a:lvl6pPr>
      <a:lvl7pPr marL="2792775" indent="-176135" algn="l" rtl="0" fontAlgn="base">
        <a:spcBef>
          <a:spcPct val="0"/>
        </a:spcBef>
        <a:spcAft>
          <a:spcPct val="0"/>
        </a:spcAft>
        <a:buChar char="»"/>
        <a:defRPr sz="1400">
          <a:solidFill>
            <a:schemeClr val="tx1"/>
          </a:solidFill>
          <a:latin typeface="+mn-lt"/>
          <a:cs typeface="+mn-cs"/>
        </a:defRPr>
      </a:lvl7pPr>
      <a:lvl8pPr marL="3249775" indent="-176135" algn="l" rtl="0" fontAlgn="base">
        <a:spcBef>
          <a:spcPct val="0"/>
        </a:spcBef>
        <a:spcAft>
          <a:spcPct val="0"/>
        </a:spcAft>
        <a:buChar char="»"/>
        <a:defRPr sz="1400">
          <a:solidFill>
            <a:schemeClr val="tx1"/>
          </a:solidFill>
          <a:latin typeface="+mn-lt"/>
          <a:cs typeface="+mn-cs"/>
        </a:defRPr>
      </a:lvl8pPr>
      <a:lvl9pPr marL="3706774" indent="-176135" algn="l" rtl="0" fontAlgn="base">
        <a:spcBef>
          <a:spcPct val="0"/>
        </a:spcBef>
        <a:spcAft>
          <a:spcPct val="0"/>
        </a:spcAft>
        <a:buChar char="»"/>
        <a:defRPr sz="1400">
          <a:solidFill>
            <a:schemeClr val="tx1"/>
          </a:solidFill>
          <a:latin typeface="+mn-lt"/>
          <a:cs typeface="+mn-cs"/>
        </a:defRPr>
      </a:lvl9pPr>
    </p:bodyStyle>
    <p:otherStyle>
      <a:defPPr>
        <a:defRPr lang="en-US"/>
      </a:defPPr>
      <a:lvl1pPr marL="0" algn="l" defTabSz="914000" rtl="0" eaLnBrk="1" latinLnBrk="0" hangingPunct="1">
        <a:defRPr sz="1800" kern="1200">
          <a:solidFill>
            <a:schemeClr val="tx1"/>
          </a:solidFill>
          <a:latin typeface="+mn-lt"/>
          <a:ea typeface="+mn-ea"/>
          <a:cs typeface="+mn-cs"/>
        </a:defRPr>
      </a:lvl1pPr>
      <a:lvl2pPr marL="457000" algn="l" defTabSz="914000" rtl="0" eaLnBrk="1" latinLnBrk="0" hangingPunct="1">
        <a:defRPr sz="1800" kern="1200">
          <a:solidFill>
            <a:schemeClr val="tx1"/>
          </a:solidFill>
          <a:latin typeface="+mn-lt"/>
          <a:ea typeface="+mn-ea"/>
          <a:cs typeface="+mn-cs"/>
        </a:defRPr>
      </a:lvl2pPr>
      <a:lvl3pPr marL="914000" algn="l" defTabSz="914000" rtl="0" eaLnBrk="1" latinLnBrk="0" hangingPunct="1">
        <a:defRPr sz="1800" kern="1200">
          <a:solidFill>
            <a:schemeClr val="tx1"/>
          </a:solidFill>
          <a:latin typeface="+mn-lt"/>
          <a:ea typeface="+mn-ea"/>
          <a:cs typeface="+mn-cs"/>
        </a:defRPr>
      </a:lvl3pPr>
      <a:lvl4pPr marL="1371000" algn="l" defTabSz="914000" rtl="0" eaLnBrk="1" latinLnBrk="0" hangingPunct="1">
        <a:defRPr sz="1800" kern="1200">
          <a:solidFill>
            <a:schemeClr val="tx1"/>
          </a:solidFill>
          <a:latin typeface="+mn-lt"/>
          <a:ea typeface="+mn-ea"/>
          <a:cs typeface="+mn-cs"/>
        </a:defRPr>
      </a:lvl4pPr>
      <a:lvl5pPr marL="1827999" algn="l" defTabSz="914000" rtl="0" eaLnBrk="1" latinLnBrk="0" hangingPunct="1">
        <a:defRPr sz="1800" kern="1200">
          <a:solidFill>
            <a:schemeClr val="tx1"/>
          </a:solidFill>
          <a:latin typeface="+mn-lt"/>
          <a:ea typeface="+mn-ea"/>
          <a:cs typeface="+mn-cs"/>
        </a:defRPr>
      </a:lvl5pPr>
      <a:lvl6pPr marL="2284997" algn="l" defTabSz="914000" rtl="0" eaLnBrk="1" latinLnBrk="0" hangingPunct="1">
        <a:defRPr sz="1800" kern="1200">
          <a:solidFill>
            <a:schemeClr val="tx1"/>
          </a:solidFill>
          <a:latin typeface="+mn-lt"/>
          <a:ea typeface="+mn-ea"/>
          <a:cs typeface="+mn-cs"/>
        </a:defRPr>
      </a:lvl6pPr>
      <a:lvl7pPr marL="2741997" algn="l" defTabSz="914000" rtl="0" eaLnBrk="1" latinLnBrk="0" hangingPunct="1">
        <a:defRPr sz="1800" kern="1200">
          <a:solidFill>
            <a:schemeClr val="tx1"/>
          </a:solidFill>
          <a:latin typeface="+mn-lt"/>
          <a:ea typeface="+mn-ea"/>
          <a:cs typeface="+mn-cs"/>
        </a:defRPr>
      </a:lvl7pPr>
      <a:lvl8pPr marL="3198999" algn="l" defTabSz="914000" rtl="0" eaLnBrk="1" latinLnBrk="0" hangingPunct="1">
        <a:defRPr sz="1800" kern="1200">
          <a:solidFill>
            <a:schemeClr val="tx1"/>
          </a:solidFill>
          <a:latin typeface="+mn-lt"/>
          <a:ea typeface="+mn-ea"/>
          <a:cs typeface="+mn-cs"/>
        </a:defRPr>
      </a:lvl8pPr>
      <a:lvl9pPr marL="3655997" algn="l" defTabSz="9140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20016439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smtClean="0">
                <a:solidFill>
                  <a:srgbClr val="000000"/>
                </a:solidFill>
              </a:rPr>
              <a:t>BSG 2018</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pPr defTabSz="914400"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defTabSz="914400" fontAlgn="b">
              <a:spcBef>
                <a:spcPct val="30000"/>
              </a:spcBef>
              <a:spcAft>
                <a:spcPct val="0"/>
              </a:spcAft>
            </a:pPr>
            <a:r>
              <a:rPr lang="en-US" dirty="0" smtClean="0">
                <a:solidFill>
                  <a:srgbClr val="000000"/>
                </a:solidFill>
              </a:rPr>
              <a:t>Page </a:t>
            </a:r>
            <a:fld id="{BB9ACB3B-81A4-6247-87B5-FC3E0A04C89B}" type="slidenum">
              <a:rPr lang="en-US" smtClean="0">
                <a:solidFill>
                  <a:srgbClr val="000000"/>
                </a:solidFill>
              </a:rPr>
              <a:pPr algn="l" defTabSz="914400"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48572476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4C7C3CC-15DB-4BF2-972E-F0B3A4DE2D69}" type="datetimeFigureOut">
              <a:rPr lang="en-GB" smtClean="0">
                <a:solidFill>
                  <a:prstClr val="black">
                    <a:tint val="75000"/>
                  </a:prstClr>
                </a:solidFill>
              </a:rPr>
              <a:pPr defTabSz="914400"/>
              <a:t>08/08/2019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A2D7836-0155-4F7F-A839-E1D7C614E06B}"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39948651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0.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0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628775"/>
            <a:ext cx="8280598" cy="1295400"/>
          </a:xfrm>
        </p:spPr>
        <p:txBody>
          <a:bodyPr/>
          <a:lstStyle/>
          <a:p>
            <a:pPr algn="l"/>
            <a:r>
              <a:rPr lang="en-GB" sz="3600" b="1" dirty="0">
                <a:latin typeface="+mj-lt"/>
              </a:rPr>
              <a:t>Extending Working Lives: the implications for winners and losers in the changed UK policy landscape</a:t>
            </a:r>
            <a:endParaRPr lang="en-GB" altLang="en-US" sz="3600" dirty="0">
              <a:solidFill>
                <a:schemeClr val="bg1"/>
              </a:solidFill>
              <a:latin typeface="+mj-lt"/>
              <a:cs typeface="Arial" panose="020B0604020202020204" pitchFamily="34" charset="0"/>
            </a:endParaRPr>
          </a:p>
        </p:txBody>
      </p:sp>
      <p:sp>
        <p:nvSpPr>
          <p:cNvPr id="5123" name="Rectangle 3"/>
          <p:cNvSpPr>
            <a:spLocks noGrp="1" noChangeArrowheads="1"/>
          </p:cNvSpPr>
          <p:nvPr>
            <p:ph type="subTitle" idx="1"/>
          </p:nvPr>
        </p:nvSpPr>
        <p:spPr>
          <a:xfrm>
            <a:off x="323531" y="476672"/>
            <a:ext cx="8424614" cy="647700"/>
          </a:xfrm>
        </p:spPr>
        <p:txBody>
          <a:bodyPr/>
          <a:lstStyle/>
          <a:p>
            <a:pPr algn="ctr"/>
            <a:endParaRPr lang="en-US" altLang="en-US" sz="3200" dirty="0"/>
          </a:p>
        </p:txBody>
      </p:sp>
      <p:sp>
        <p:nvSpPr>
          <p:cNvPr id="4" name="TextBox 3"/>
          <p:cNvSpPr txBox="1"/>
          <p:nvPr/>
        </p:nvSpPr>
        <p:spPr>
          <a:xfrm>
            <a:off x="107507" y="5517239"/>
            <a:ext cx="4536504" cy="461584"/>
          </a:xfrm>
          <a:prstGeom prst="rect">
            <a:avLst/>
          </a:prstGeom>
          <a:noFill/>
        </p:spPr>
        <p:txBody>
          <a:bodyPr wrap="square" lIns="91360" tIns="45680" rIns="91360" bIns="45680" rtlCol="0">
            <a:spAutoFit/>
          </a:bodyPr>
          <a:lstStyle/>
          <a:p>
            <a:pPr algn="ctr"/>
            <a:r>
              <a:rPr lang="en-US" altLang="en-US" sz="2400" dirty="0">
                <a:solidFill>
                  <a:srgbClr val="000000"/>
                </a:solidFill>
              </a:rPr>
              <a:t>Sarah Vickerstaff</a:t>
            </a:r>
          </a:p>
        </p:txBody>
      </p:sp>
    </p:spTree>
    <p:extLst>
      <p:ext uri="{BB962C8B-B14F-4D97-AF65-F5344CB8AC3E}">
        <p14:creationId xmlns:p14="http://schemas.microsoft.com/office/powerpoint/2010/main" val="4046972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Choice or Employer Action?</a:t>
            </a:r>
            <a:endParaRPr lang="en-GB" dirty="0"/>
          </a:p>
        </p:txBody>
      </p:sp>
      <p:sp>
        <p:nvSpPr>
          <p:cNvPr id="3" name="Content Placeholder 2"/>
          <p:cNvSpPr>
            <a:spLocks noGrp="1"/>
          </p:cNvSpPr>
          <p:nvPr>
            <p:ph idx="1"/>
          </p:nvPr>
        </p:nvSpPr>
        <p:spPr>
          <a:xfrm>
            <a:off x="755576" y="764704"/>
            <a:ext cx="7661189" cy="5640070"/>
          </a:xfrm>
        </p:spPr>
        <p:txBody>
          <a:bodyPr/>
          <a:lstStyle/>
          <a:p>
            <a:pPr marL="0" indent="0">
              <a:buNone/>
            </a:pPr>
            <a:endParaRPr lang="en-GB" sz="2200" dirty="0"/>
          </a:p>
          <a:p>
            <a:r>
              <a:rPr lang="en-GB" sz="2000" dirty="0"/>
              <a:t>Much of the policy discussion stresses that the impact of these policy reforms is to extend </a:t>
            </a:r>
            <a:r>
              <a:rPr lang="en-GB" sz="2000" b="1" dirty="0"/>
              <a:t>individual choice </a:t>
            </a:r>
            <a:r>
              <a:rPr lang="en-GB" sz="2000" dirty="0"/>
              <a:t>about when and how to retire.</a:t>
            </a:r>
          </a:p>
          <a:p>
            <a:r>
              <a:rPr lang="en-GB" sz="2000" dirty="0"/>
              <a:t>In  reality these policy changes firmly place the onus on </a:t>
            </a:r>
            <a:r>
              <a:rPr lang="en-GB" sz="2000" b="1" dirty="0"/>
              <a:t>employers to recruit and retain </a:t>
            </a:r>
            <a:r>
              <a:rPr lang="en-GB" sz="2000" dirty="0"/>
              <a:t>older workers. </a:t>
            </a:r>
            <a:endParaRPr lang="en-GB" sz="2000" dirty="0" smtClean="0"/>
          </a:p>
          <a:p>
            <a:r>
              <a:rPr lang="en-GB" sz="2000" dirty="0" smtClean="0"/>
              <a:t>Do people want to work for longer? Are people able to work for longer?</a:t>
            </a:r>
            <a:endParaRPr lang="en-GB" sz="2000" dirty="0"/>
          </a:p>
        </p:txBody>
      </p:sp>
      <p:sp>
        <p:nvSpPr>
          <p:cNvPr id="4" name="Footer Placeholder 3"/>
          <p:cNvSpPr>
            <a:spLocks noGrp="1"/>
          </p:cNvSpPr>
          <p:nvPr>
            <p:ph type="ftr" sz="quarter" idx="10"/>
          </p:nvPr>
        </p:nvSpPr>
        <p:spPr/>
        <p:txBody>
          <a:bodyPr/>
          <a:lstStyle/>
          <a:p>
            <a:r>
              <a:rPr lang="nl-NL" smtClean="0">
                <a:solidFill>
                  <a:srgbClr val="000000"/>
                </a:solidFill>
              </a:rPr>
              <a:t>BSG 2018</a:t>
            </a:r>
            <a:endParaRPr lang="en-GB" dirty="0">
              <a:solidFill>
                <a:srgbClr val="000000"/>
              </a:solidFill>
            </a:endParaRPr>
          </a:p>
        </p:txBody>
      </p:sp>
      <p:sp>
        <p:nvSpPr>
          <p:cNvPr id="6" name="Slide Number Placeholder 5"/>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10</a:t>
            </a:fld>
            <a:endParaRPr lang="en-US" dirty="0">
              <a:solidFill>
                <a:srgbClr val="000000"/>
              </a:solidFill>
            </a:endParaRPr>
          </a:p>
        </p:txBody>
      </p:sp>
      <p:pic>
        <p:nvPicPr>
          <p:cNvPr id="1026" name="Picture 2" descr="V:\Sarah Vickerstaff\cartoons\jmo1454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240" y="3733994"/>
            <a:ext cx="3454400" cy="28300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Sarah Vickerstaff\cartoons\jmo1535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568" y="3733994"/>
            <a:ext cx="1932431" cy="283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94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tx2"/>
                </a:solidFill>
                <a:latin typeface="Arial" panose="020B0604020202020204" pitchFamily="34" charset="0"/>
                <a:cs typeface="Arial" panose="020B0604020202020204" pitchFamily="34" charset="0"/>
              </a:rPr>
              <a:t>Images of older age</a:t>
            </a:r>
            <a:endParaRPr lang="en-GB" sz="28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400" dirty="0">
                <a:latin typeface="Arial" panose="020B0604020202020204" pitchFamily="34" charset="0"/>
                <a:cs typeface="Arial" panose="020B0604020202020204" pitchFamily="34" charset="0"/>
              </a:rPr>
              <a:t>People live longer and healthier lives than previous generations so it is natural that they should work for longer</a:t>
            </a:r>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36639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24944"/>
            <a:ext cx="17494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4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Still working at 100 years old</a:t>
            </a:r>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12</a:t>
            </a:fld>
            <a:endParaRPr lang="en-US" dirty="0">
              <a:solidFill>
                <a:srgbClr val="0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706" y="1628810"/>
            <a:ext cx="5620999"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03648" y="5877276"/>
            <a:ext cx="6480720" cy="369251"/>
          </a:xfrm>
          <a:prstGeom prst="rect">
            <a:avLst/>
          </a:prstGeom>
          <a:noFill/>
        </p:spPr>
        <p:txBody>
          <a:bodyPr wrap="square" lIns="91360" tIns="45680" rIns="91360" bIns="45680" rtlCol="0">
            <a:spAutoFit/>
          </a:bodyPr>
          <a:lstStyle/>
          <a:p>
            <a:r>
              <a:rPr lang="en-GB" dirty="0" smtClean="0"/>
              <a:t>June Spencer  who plays Peggy Woolley in The Archers</a:t>
            </a:r>
            <a:endParaRPr lang="en-GB" dirty="0"/>
          </a:p>
        </p:txBody>
      </p:sp>
    </p:spTree>
    <p:extLst>
      <p:ext uri="{BB962C8B-B14F-4D97-AF65-F5344CB8AC3E}">
        <p14:creationId xmlns:p14="http://schemas.microsoft.com/office/powerpoint/2010/main" val="95806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 longer – work longer?</a:t>
            </a:r>
            <a:endParaRPr lang="en-GB" dirty="0"/>
          </a:p>
        </p:txBody>
      </p:sp>
      <p:sp>
        <p:nvSpPr>
          <p:cNvPr id="3" name="Content Placeholder 2"/>
          <p:cNvSpPr>
            <a:spLocks noGrp="1"/>
          </p:cNvSpPr>
          <p:nvPr>
            <p:ph idx="1"/>
          </p:nvPr>
        </p:nvSpPr>
        <p:spPr>
          <a:xfrm>
            <a:off x="899602" y="1340772"/>
            <a:ext cx="7417321" cy="5040982"/>
          </a:xfrm>
        </p:spPr>
        <p:txBody>
          <a:bodyPr/>
          <a:lstStyle/>
          <a:p>
            <a:pPr marL="0" indent="0">
              <a:buNone/>
            </a:pPr>
            <a:r>
              <a:rPr lang="en-GB" dirty="0" smtClean="0"/>
              <a:t>If life expectancy is increasing then it is reasonable to expect people to work for longer</a:t>
            </a:r>
          </a:p>
          <a:p>
            <a:r>
              <a:rPr lang="en-GB" b="1" dirty="0" smtClean="0">
                <a:solidFill>
                  <a:srgbClr val="FF0000"/>
                </a:solidFill>
              </a:rPr>
              <a:t>BUT</a:t>
            </a:r>
            <a:r>
              <a:rPr lang="en-GB" dirty="0" smtClean="0"/>
              <a:t> must remember three aspects of life expectancy:</a:t>
            </a:r>
          </a:p>
          <a:p>
            <a:pPr lvl="1"/>
            <a:r>
              <a:rPr lang="en-GB" dirty="0" smtClean="0"/>
              <a:t>There are sharp social gradients in life expectancy with working class people often not enjoying the same life expectancy as more middle class people</a:t>
            </a:r>
          </a:p>
          <a:p>
            <a:pPr lvl="1"/>
            <a:endParaRPr lang="en-GB" dirty="0" smtClean="0"/>
          </a:p>
          <a:p>
            <a:pPr lvl="1"/>
            <a:r>
              <a:rPr lang="en-GB" dirty="0" smtClean="0"/>
              <a:t>Whilst we live longer we do not necessarily remain healthy for longer</a:t>
            </a:r>
          </a:p>
          <a:p>
            <a:pPr lvl="1"/>
            <a:endParaRPr lang="en-GB" dirty="0"/>
          </a:p>
          <a:p>
            <a:pPr lvl="1"/>
            <a:r>
              <a:rPr lang="en-GB" dirty="0" smtClean="0"/>
              <a:t>In conditions of continuing austerity it appears that increases in longevity are slowing or even starting to reverse for some groups</a:t>
            </a:r>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13</a:t>
            </a:fld>
            <a:endParaRPr lang="en-US" dirty="0">
              <a:solidFill>
                <a:srgbClr val="000000"/>
              </a:solidFill>
            </a:endParaRPr>
          </a:p>
        </p:txBody>
      </p:sp>
    </p:spTree>
    <p:extLst>
      <p:ext uri="{BB962C8B-B14F-4D97-AF65-F5344CB8AC3E}">
        <p14:creationId xmlns:p14="http://schemas.microsoft.com/office/powerpoint/2010/main" val="111781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solidFill>
                  <a:srgbClr val="000000"/>
                </a:solidFill>
              </a:rPr>
              <a:t>United Kingdom, April 2015 - March 2016 			</a:t>
            </a: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14</a:t>
            </a:fld>
            <a:endParaRPr lang="en-US" dirty="0">
              <a:solidFill>
                <a:srgbClr val="000000"/>
              </a:solidFill>
            </a:endParaRPr>
          </a:p>
        </p:txBody>
      </p:sp>
      <p:sp>
        <p:nvSpPr>
          <p:cNvPr id="6" name="Title 1"/>
          <p:cNvSpPr>
            <a:spLocks noGrp="1"/>
          </p:cNvSpPr>
          <p:nvPr>
            <p:ph type="title"/>
          </p:nvPr>
        </p:nvSpPr>
        <p:spPr/>
        <p:txBody>
          <a:bodyPr/>
          <a:lstStyle/>
          <a:p>
            <a:r>
              <a:rPr lang="en-GB" altLang="en-US" dirty="0" smtClean="0"/>
              <a:t>								</a:t>
            </a:r>
            <a:br>
              <a:rPr lang="en-GB" altLang="en-US" dirty="0" smtClean="0"/>
            </a:br>
            <a:r>
              <a:rPr lang="en-GB" altLang="en-US" dirty="0" smtClean="0"/>
              <a:t/>
            </a:r>
            <a:br>
              <a:rPr lang="en-GB" altLang="en-US" dirty="0" smtClean="0"/>
            </a:br>
            <a:r>
              <a:rPr lang="en-GB" altLang="en-US" dirty="0" smtClean="0"/>
              <a:t>Number </a:t>
            </a:r>
            <a:r>
              <a:rPr lang="en-GB" altLang="en-US" dirty="0"/>
              <a:t>and percentage of people who are economically inactive aged between 50 and State Pension Age: by reason for leaving last </a:t>
            </a:r>
            <a:r>
              <a:rPr lang="en-GB" altLang="en-US" dirty="0" smtClean="0"/>
              <a:t>job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369961"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08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Inequalities in choice and risk:</a:t>
            </a:r>
          </a:p>
        </p:txBody>
      </p:sp>
      <p:sp>
        <p:nvSpPr>
          <p:cNvPr id="3" name="Content Placeholder 2"/>
          <p:cNvSpPr>
            <a:spLocks noGrp="1"/>
          </p:cNvSpPr>
          <p:nvPr>
            <p:ph idx="1"/>
          </p:nvPr>
        </p:nvSpPr>
        <p:spPr>
          <a:xfrm>
            <a:off x="1043608" y="1340768"/>
            <a:ext cx="7273305" cy="5040983"/>
          </a:xfrm>
        </p:spPr>
        <p:txBody>
          <a:bodyPr/>
          <a:lstStyle/>
          <a:p>
            <a:r>
              <a:rPr lang="en-GB" dirty="0"/>
              <a:t>Amongst the well- pensioned: finance brings discretion to stay or go</a:t>
            </a:r>
          </a:p>
          <a:p>
            <a:r>
              <a:rPr lang="en-GB" dirty="0"/>
              <a:t>Highly educated and well paid more opportunities to retire gradually, to craft their preferred transition</a:t>
            </a:r>
          </a:p>
          <a:p>
            <a:r>
              <a:rPr lang="en-GB" dirty="0"/>
              <a:t>Finance, health, caring may limit ‘choice to work’ or ‘choice not to work’</a:t>
            </a:r>
          </a:p>
          <a:p>
            <a:r>
              <a:rPr lang="en-GB" dirty="0"/>
              <a:t>Lower skilled may want to work but not be able to find jobs</a:t>
            </a:r>
          </a:p>
          <a:p>
            <a:r>
              <a:rPr lang="en-GB" dirty="0" smtClean="0"/>
              <a:t>Among </a:t>
            </a:r>
            <a:r>
              <a:rPr lang="en-GB" dirty="0"/>
              <a:t>low paid blue collar workers worries about ability to work until new state pension ages</a:t>
            </a:r>
          </a:p>
          <a:p>
            <a:pPr marL="0" indent="0">
              <a:buNone/>
            </a:pPr>
            <a:endParaRPr lang="en-GB" dirty="0"/>
          </a:p>
        </p:txBody>
      </p:sp>
    </p:spTree>
    <p:extLst>
      <p:ext uri="{BB962C8B-B14F-4D97-AF65-F5344CB8AC3E}">
        <p14:creationId xmlns:p14="http://schemas.microsoft.com/office/powerpoint/2010/main" val="2857396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of extending working lives</a:t>
            </a:r>
            <a:endParaRPr lang="en-GB" dirty="0"/>
          </a:p>
        </p:txBody>
      </p:sp>
      <p:sp>
        <p:nvSpPr>
          <p:cNvPr id="4" name="Text Placeholder 3"/>
          <p:cNvSpPr>
            <a:spLocks noGrp="1"/>
          </p:cNvSpPr>
          <p:nvPr>
            <p:ph type="body" idx="1"/>
          </p:nvPr>
        </p:nvSpPr>
        <p:spPr/>
        <p:txBody>
          <a:bodyPr/>
          <a:lstStyle/>
          <a:p>
            <a:r>
              <a:rPr lang="en-GB" dirty="0"/>
              <a:t>The </a:t>
            </a:r>
            <a:r>
              <a:rPr lang="en-GB" dirty="0" smtClean="0"/>
              <a:t>obvious losers</a:t>
            </a:r>
            <a:endParaRPr lang="en-GB" dirty="0"/>
          </a:p>
        </p:txBody>
      </p:sp>
      <p:sp>
        <p:nvSpPr>
          <p:cNvPr id="3" name="Content Placeholder 2"/>
          <p:cNvSpPr>
            <a:spLocks noGrp="1"/>
          </p:cNvSpPr>
          <p:nvPr>
            <p:ph sz="half" idx="2"/>
          </p:nvPr>
        </p:nvSpPr>
        <p:spPr/>
        <p:txBody>
          <a:bodyPr/>
          <a:lstStyle/>
          <a:p>
            <a:r>
              <a:rPr lang="en-GB" dirty="0" smtClean="0"/>
              <a:t>People with poor health and/or limiting conditions</a:t>
            </a:r>
          </a:p>
          <a:p>
            <a:r>
              <a:rPr lang="en-GB" dirty="0" smtClean="0"/>
              <a:t>People with caring responsibilities</a:t>
            </a:r>
            <a:endParaRPr lang="en-GB" dirty="0"/>
          </a:p>
          <a:p>
            <a:r>
              <a:rPr lang="en-GB" dirty="0" smtClean="0"/>
              <a:t>People who cannot find employment by reason of the opportunities in their local labour market, their skills and/or discrimination</a:t>
            </a:r>
            <a:endParaRPr lang="en-GB" dirty="0"/>
          </a:p>
        </p:txBody>
      </p:sp>
      <p:sp>
        <p:nvSpPr>
          <p:cNvPr id="5" name="Text Placeholder 4"/>
          <p:cNvSpPr>
            <a:spLocks noGrp="1"/>
          </p:cNvSpPr>
          <p:nvPr>
            <p:ph type="body" sz="quarter" idx="3"/>
          </p:nvPr>
        </p:nvSpPr>
        <p:spPr>
          <a:xfrm>
            <a:off x="4645035" y="980728"/>
            <a:ext cx="4041775" cy="1194151"/>
          </a:xfrm>
        </p:spPr>
        <p:txBody>
          <a:bodyPr/>
          <a:lstStyle/>
          <a:p>
            <a:r>
              <a:rPr lang="en-GB" dirty="0"/>
              <a:t>T</a:t>
            </a:r>
            <a:r>
              <a:rPr lang="en-GB" dirty="0" smtClean="0"/>
              <a:t>he less obvious losers</a:t>
            </a:r>
            <a:endParaRPr lang="en-GB" dirty="0"/>
          </a:p>
        </p:txBody>
      </p:sp>
      <p:sp>
        <p:nvSpPr>
          <p:cNvPr id="6" name="Content Placeholder 5"/>
          <p:cNvSpPr>
            <a:spLocks noGrp="1"/>
          </p:cNvSpPr>
          <p:nvPr>
            <p:ph sz="quarter" idx="4"/>
          </p:nvPr>
        </p:nvSpPr>
        <p:spPr/>
        <p:txBody>
          <a:bodyPr/>
          <a:lstStyle/>
          <a:p>
            <a:endParaRPr lang="en-GB" dirty="0" smtClean="0"/>
          </a:p>
          <a:p>
            <a:r>
              <a:rPr lang="en-GB" dirty="0" smtClean="0"/>
              <a:t>People </a:t>
            </a:r>
            <a:r>
              <a:rPr lang="en-GB" dirty="0"/>
              <a:t>in employment with relatively secure jobs who nevertheless feel precarious</a:t>
            </a:r>
          </a:p>
          <a:p>
            <a:endParaRPr lang="en-GB" dirty="0"/>
          </a:p>
        </p:txBody>
      </p:sp>
    </p:spTree>
    <p:extLst>
      <p:ext uri="{BB962C8B-B14F-4D97-AF65-F5344CB8AC3E}">
        <p14:creationId xmlns:p14="http://schemas.microsoft.com/office/powerpoint/2010/main" val="33314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Differential impact of policy change on women</a:t>
            </a:r>
            <a:endParaRPr lang="en-GB" dirty="0"/>
          </a:p>
        </p:txBody>
      </p:sp>
      <p:sp>
        <p:nvSpPr>
          <p:cNvPr id="3" name="Content Placeholder 2"/>
          <p:cNvSpPr>
            <a:spLocks noGrp="1"/>
          </p:cNvSpPr>
          <p:nvPr>
            <p:ph idx="1"/>
          </p:nvPr>
        </p:nvSpPr>
        <p:spPr>
          <a:xfrm>
            <a:off x="1331913" y="1340769"/>
            <a:ext cx="6985000" cy="5040982"/>
          </a:xfrm>
        </p:spPr>
        <p:txBody>
          <a:bodyPr/>
          <a:lstStyle/>
          <a:p>
            <a:r>
              <a:rPr lang="en-GB" altLang="en-US" dirty="0"/>
              <a:t>State Pension age rising faster for women</a:t>
            </a:r>
          </a:p>
          <a:p>
            <a:r>
              <a:rPr lang="en-GB" altLang="en-US" dirty="0"/>
              <a:t>Poor communication of changes to SPA</a:t>
            </a:r>
          </a:p>
          <a:p>
            <a:r>
              <a:rPr lang="en-GB" altLang="en-US" dirty="0"/>
              <a:t>Gender pay gap translates to gender pension gap</a:t>
            </a:r>
          </a:p>
          <a:p>
            <a:r>
              <a:rPr lang="en-GB" altLang="en-US" dirty="0"/>
              <a:t>A high proportion of women in low paid jobs with attendant health and satisfaction consequences</a:t>
            </a:r>
          </a:p>
          <a:p>
            <a:r>
              <a:rPr lang="en-GB" altLang="en-US" dirty="0"/>
              <a:t>Ageing population: increasing burden of elder care falling more on women</a:t>
            </a:r>
          </a:p>
          <a:p>
            <a:r>
              <a:rPr lang="en-GB" altLang="en-US" dirty="0"/>
              <a:t>Intergenerational pressure to support younger generations’ ability to work through grand parenting</a:t>
            </a:r>
          </a:p>
        </p:txBody>
      </p:sp>
    </p:spTree>
    <p:extLst>
      <p:ext uri="{BB962C8B-B14F-4D97-AF65-F5344CB8AC3E}">
        <p14:creationId xmlns:p14="http://schemas.microsoft.com/office/powerpoint/2010/main" val="2759177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Precarity </a:t>
            </a:r>
            <a:r>
              <a:rPr lang="en-GB" dirty="0" smtClean="0"/>
              <a:t>or risk as </a:t>
            </a:r>
            <a:r>
              <a:rPr lang="en-GB" dirty="0"/>
              <a:t>a lived experience </a:t>
            </a:r>
          </a:p>
        </p:txBody>
      </p:sp>
      <p:sp>
        <p:nvSpPr>
          <p:cNvPr id="3" name="Content Placeholder 2"/>
          <p:cNvSpPr>
            <a:spLocks noGrp="1"/>
          </p:cNvSpPr>
          <p:nvPr>
            <p:ph idx="1"/>
          </p:nvPr>
        </p:nvSpPr>
        <p:spPr/>
        <p:txBody>
          <a:bodyPr/>
          <a:lstStyle/>
          <a:p>
            <a:r>
              <a:rPr lang="en-GB" dirty="0"/>
              <a:t>Ontological precarity: subjective experience of insecurity; depends upon individuals viewing their reality as being precarious. </a:t>
            </a:r>
            <a:endParaRPr lang="en-GB" dirty="0" smtClean="0"/>
          </a:p>
          <a:p>
            <a:r>
              <a:rPr lang="en-GB" dirty="0" smtClean="0"/>
              <a:t>State of anxiety about current and future circumstances</a:t>
            </a:r>
          </a:p>
          <a:p>
            <a:r>
              <a:rPr lang="en-GB" dirty="0" smtClean="0"/>
              <a:t>Not just about employment but also about the intersections between employment, family and the welfare state</a:t>
            </a:r>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18</a:t>
            </a:fld>
            <a:endParaRPr lang="en-US" dirty="0">
              <a:solidFill>
                <a:srgbClr val="000000"/>
              </a:solidFill>
            </a:endParaRPr>
          </a:p>
        </p:txBody>
      </p:sp>
    </p:spTree>
    <p:extLst>
      <p:ext uri="{BB962C8B-B14F-4D97-AF65-F5344CB8AC3E}">
        <p14:creationId xmlns:p14="http://schemas.microsoft.com/office/powerpoint/2010/main" val="4213149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Risks for older workers</a:t>
            </a:r>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8960" y="1371600"/>
            <a:ext cx="5852203" cy="479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04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6" name="Slide Number Placeholder 5"/>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2</a:t>
            </a:fld>
            <a:endParaRPr lang="en-US" dirty="0">
              <a:solidFill>
                <a:srgbClr val="000000"/>
              </a:solidFill>
            </a:endParaRPr>
          </a:p>
        </p:txBody>
      </p:sp>
      <p:sp>
        <p:nvSpPr>
          <p:cNvPr id="3" name="Content Placeholder 2"/>
          <p:cNvSpPr>
            <a:spLocks noGrp="1"/>
          </p:cNvSpPr>
          <p:nvPr>
            <p:ph idx="1"/>
          </p:nvPr>
        </p:nvSpPr>
        <p:spPr>
          <a:xfrm>
            <a:off x="670560" y="548641"/>
            <a:ext cx="7646353" cy="5833110"/>
          </a:xfrm>
        </p:spPr>
        <p:txBody>
          <a:bodyPr/>
          <a:lstStyle/>
          <a:p>
            <a:endParaRPr lang="en-GB" dirty="0" smtClean="0">
              <a:solidFill>
                <a:srgbClr val="FF0000"/>
              </a:solidFill>
              <a:latin typeface="AdvOT031da8bf"/>
            </a:endParaRPr>
          </a:p>
          <a:p>
            <a:endParaRPr lang="en-GB" dirty="0">
              <a:solidFill>
                <a:srgbClr val="FF0000"/>
              </a:solidFill>
              <a:latin typeface="AdvOT031da8bf"/>
            </a:endParaRPr>
          </a:p>
          <a:p>
            <a:endParaRPr lang="en-GB" dirty="0" smtClean="0">
              <a:solidFill>
                <a:srgbClr val="FF0000"/>
              </a:solidFill>
              <a:latin typeface="AdvOT031da8bf"/>
            </a:endParaRPr>
          </a:p>
          <a:p>
            <a:endParaRPr lang="en-GB" dirty="0" smtClean="0">
              <a:solidFill>
                <a:srgbClr val="FF0000"/>
              </a:solidFill>
              <a:latin typeface="AdvOT031da8bf"/>
            </a:endParaRPr>
          </a:p>
          <a:p>
            <a:endParaRPr lang="en-GB" dirty="0">
              <a:solidFill>
                <a:srgbClr val="FF0000"/>
              </a:solidFill>
              <a:latin typeface="AdvOT031da8bf"/>
            </a:endParaRPr>
          </a:p>
          <a:p>
            <a:endParaRPr lang="en-GB" sz="2000" dirty="0">
              <a:solidFill>
                <a:srgbClr val="FF0000"/>
              </a:solidFill>
              <a:latin typeface="AdvOT031da8bf"/>
            </a:endParaRPr>
          </a:p>
          <a:p>
            <a:endParaRPr lang="en-GB" sz="2000" dirty="0">
              <a:solidFill>
                <a:srgbClr val="FF0000"/>
              </a:solidFill>
              <a:latin typeface="AdvOT031da8bf"/>
            </a:endParaRPr>
          </a:p>
          <a:p>
            <a:endParaRPr lang="en-GB" sz="2000" dirty="0">
              <a:solidFill>
                <a:srgbClr val="FF0000"/>
              </a:solidFill>
              <a:latin typeface="AdvOT031da8bf"/>
            </a:endParaRPr>
          </a:p>
          <a:p>
            <a:r>
              <a:rPr lang="en-GB" sz="2000" dirty="0">
                <a:solidFill>
                  <a:srgbClr val="FF0000"/>
                </a:solidFill>
              </a:rPr>
              <a:t>Funding.</a:t>
            </a:r>
            <a:r>
              <a:rPr lang="en-GB" sz="2000" dirty="0">
                <a:solidFill>
                  <a:srgbClr val="CD0000"/>
                </a:solidFill>
              </a:rPr>
              <a:t> </a:t>
            </a:r>
            <a:r>
              <a:rPr lang="en-GB" sz="2000" dirty="0">
                <a:solidFill>
                  <a:srgbClr val="000000"/>
                </a:solidFill>
              </a:rPr>
              <a:t>This research was part of the ‘Uncertain Futures: Managing Late Career Transitions and Extended Working Life’ project funded by the Economic and Social Research Council (reference ES/L002949/1).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818" y="1196762"/>
            <a:ext cx="35306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188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precarious welfare state</a:t>
            </a:r>
            <a:endParaRPr lang="en-GB" dirty="0"/>
          </a:p>
        </p:txBody>
      </p:sp>
      <p:sp>
        <p:nvSpPr>
          <p:cNvPr id="3" name="Content Placeholder 2"/>
          <p:cNvSpPr>
            <a:spLocks noGrp="1"/>
          </p:cNvSpPr>
          <p:nvPr>
            <p:ph idx="1"/>
          </p:nvPr>
        </p:nvSpPr>
        <p:spPr/>
        <p:txBody>
          <a:bodyPr/>
          <a:lstStyle/>
          <a:p>
            <a:r>
              <a:rPr lang="en-GB" dirty="0" smtClean="0"/>
              <a:t>People have the right to continue working context of intensified financial pressures</a:t>
            </a:r>
          </a:p>
          <a:p>
            <a:pPr marL="0" indent="0">
              <a:buNone/>
            </a:pPr>
            <a:endParaRPr lang="en-GB" dirty="0" smtClean="0"/>
          </a:p>
          <a:p>
            <a:pPr lvl="1"/>
            <a:r>
              <a:rPr lang="en-GB" dirty="0" smtClean="0"/>
              <a:t>State pension ages rising rapidly and end point unclear, with no early pension available</a:t>
            </a:r>
          </a:p>
          <a:p>
            <a:pPr lvl="1"/>
            <a:r>
              <a:rPr lang="en-GB" dirty="0" smtClean="0"/>
              <a:t>Withdrawal of early pension credit, previously available from age 60</a:t>
            </a:r>
          </a:p>
          <a:p>
            <a:pPr lvl="1"/>
            <a:r>
              <a:rPr lang="en-GB" dirty="0" smtClean="0"/>
              <a:t>Unemployment and ill-health benefits worth half of pension credit</a:t>
            </a:r>
          </a:p>
          <a:p>
            <a:pPr lvl="1"/>
            <a:r>
              <a:rPr lang="en-GB" dirty="0" smtClean="0"/>
              <a:t>Shift from Defined benefit to defined Contribution private pensions</a:t>
            </a:r>
          </a:p>
          <a:p>
            <a:pPr lvl="1"/>
            <a:endParaRPr lang="en-GB" dirty="0"/>
          </a:p>
        </p:txBody>
      </p:sp>
    </p:spTree>
    <p:extLst>
      <p:ext uri="{BB962C8B-B14F-4D97-AF65-F5344CB8AC3E}">
        <p14:creationId xmlns:p14="http://schemas.microsoft.com/office/powerpoint/2010/main" val="427306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Precarious jobs</a:t>
            </a:r>
            <a:endParaRPr lang="en-GB" dirty="0"/>
          </a:p>
        </p:txBody>
      </p:sp>
      <p:sp>
        <p:nvSpPr>
          <p:cNvPr id="3" name="Content Placeholder 2"/>
          <p:cNvSpPr>
            <a:spLocks noGrp="1"/>
          </p:cNvSpPr>
          <p:nvPr>
            <p:ph idx="1"/>
          </p:nvPr>
        </p:nvSpPr>
        <p:spPr/>
        <p:txBody>
          <a:bodyPr/>
          <a:lstStyle/>
          <a:p>
            <a:r>
              <a:rPr lang="en-GB" dirty="0" smtClean="0"/>
              <a:t>Anxiety about prospects for continued employment (inside and outside the organisation)</a:t>
            </a:r>
          </a:p>
          <a:p>
            <a:pPr marL="0" indent="0">
              <a:buNone/>
            </a:pPr>
            <a:endParaRPr lang="en-GB" dirty="0" smtClean="0"/>
          </a:p>
          <a:p>
            <a:pPr lvl="1"/>
            <a:r>
              <a:rPr lang="en-GB" dirty="0" smtClean="0"/>
              <a:t>Risk of dismissal (insecure employment)</a:t>
            </a:r>
          </a:p>
          <a:p>
            <a:pPr lvl="1"/>
            <a:r>
              <a:rPr lang="en-GB" dirty="0" smtClean="0"/>
              <a:t>Limited suitable alternative employment, leaving the old workers feeling trapped inside their jobs</a:t>
            </a:r>
          </a:p>
          <a:p>
            <a:r>
              <a:rPr lang="en-GB" dirty="0" smtClean="0"/>
              <a:t>Anxiety about the sustainability of work itself</a:t>
            </a:r>
          </a:p>
          <a:p>
            <a:pPr marL="0" indent="0">
              <a:buNone/>
            </a:pPr>
            <a:endParaRPr lang="en-GB" dirty="0" smtClean="0"/>
          </a:p>
          <a:p>
            <a:pPr lvl="1"/>
            <a:r>
              <a:rPr lang="en-GB" dirty="0" smtClean="0"/>
              <a:t>Work intensification/ stress/ long hours</a:t>
            </a:r>
          </a:p>
          <a:p>
            <a:pPr lvl="1"/>
            <a:r>
              <a:rPr lang="en-GB" dirty="0" smtClean="0"/>
              <a:t>Physically demanding work</a:t>
            </a:r>
            <a:endParaRPr lang="en-GB" dirty="0"/>
          </a:p>
        </p:txBody>
      </p:sp>
    </p:spTree>
    <p:extLst>
      <p:ext uri="{BB962C8B-B14F-4D97-AF65-F5344CB8AC3E}">
        <p14:creationId xmlns:p14="http://schemas.microsoft.com/office/powerpoint/2010/main" val="1689803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Precarious households</a:t>
            </a:r>
            <a:endParaRPr lang="en-GB" dirty="0"/>
          </a:p>
        </p:txBody>
      </p:sp>
      <p:sp>
        <p:nvSpPr>
          <p:cNvPr id="3" name="Content Placeholder 2"/>
          <p:cNvSpPr>
            <a:spLocks noGrp="1"/>
          </p:cNvSpPr>
          <p:nvPr>
            <p:ph idx="1"/>
          </p:nvPr>
        </p:nvSpPr>
        <p:spPr/>
        <p:txBody>
          <a:bodyPr/>
          <a:lstStyle/>
          <a:p>
            <a:r>
              <a:rPr lang="en-GB" dirty="0"/>
              <a:t>Household circumstances enhance or mitigate precarity related to jobs or the welfare </a:t>
            </a:r>
            <a:r>
              <a:rPr lang="en-GB" dirty="0" smtClean="0"/>
              <a:t>state:</a:t>
            </a:r>
          </a:p>
          <a:p>
            <a:pPr marL="0" indent="0">
              <a:buNone/>
            </a:pPr>
            <a:endParaRPr lang="en-GB" dirty="0" smtClean="0"/>
          </a:p>
          <a:p>
            <a:pPr lvl="1"/>
            <a:r>
              <a:rPr lang="en-GB" dirty="0"/>
              <a:t>Growth of single-person households, following divorce etc. </a:t>
            </a:r>
            <a:endParaRPr lang="en-GB" dirty="0" smtClean="0"/>
          </a:p>
          <a:p>
            <a:pPr marL="534987" lvl="1" indent="0">
              <a:buNone/>
            </a:pPr>
            <a:endParaRPr lang="en-GB" dirty="0" smtClean="0"/>
          </a:p>
          <a:p>
            <a:pPr lvl="1"/>
            <a:r>
              <a:rPr lang="en-GB" dirty="0"/>
              <a:t>More complex family structures and responsibilities following re-marriage etc. </a:t>
            </a:r>
            <a:endParaRPr lang="en-GB" dirty="0" smtClean="0"/>
          </a:p>
          <a:p>
            <a:pPr marL="534987" lvl="1" indent="0">
              <a:buNone/>
            </a:pPr>
            <a:endParaRPr lang="en-GB" dirty="0" smtClean="0"/>
          </a:p>
          <a:p>
            <a:pPr lvl="1"/>
            <a:r>
              <a:rPr lang="en-GB" dirty="0"/>
              <a:t>Decline of full home ownership in older age and rise of renting and out-standing mortgage debts</a:t>
            </a:r>
          </a:p>
          <a:p>
            <a:pPr lvl="1"/>
            <a:endParaRPr lang="en-GB" dirty="0" smtClean="0"/>
          </a:p>
        </p:txBody>
      </p:sp>
    </p:spTree>
    <p:extLst>
      <p:ext uri="{BB962C8B-B14F-4D97-AF65-F5344CB8AC3E}">
        <p14:creationId xmlns:p14="http://schemas.microsoft.com/office/powerpoint/2010/main" val="2159864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Research</a:t>
            </a:r>
          </a:p>
        </p:txBody>
      </p:sp>
      <p:sp>
        <p:nvSpPr>
          <p:cNvPr id="3" name="Content Placeholder 2"/>
          <p:cNvSpPr>
            <a:spLocks noGrp="1"/>
          </p:cNvSpPr>
          <p:nvPr>
            <p:ph idx="1"/>
          </p:nvPr>
        </p:nvSpPr>
        <p:spPr>
          <a:xfrm>
            <a:off x="670560" y="1484313"/>
            <a:ext cx="7646353" cy="4897437"/>
          </a:xfrm>
        </p:spPr>
        <p:txBody>
          <a:bodyPr/>
          <a:lstStyle/>
          <a:p>
            <a:r>
              <a:rPr lang="en-GB" sz="2000" dirty="0"/>
              <a:t>Case study approach was used to examine how transitions from work to retirement and the policy of EWL are managed within </a:t>
            </a:r>
            <a:r>
              <a:rPr lang="en-GB" sz="2000" dirty="0" smtClean="0"/>
              <a:t> 5 contrasting </a:t>
            </a:r>
            <a:r>
              <a:rPr lang="en-GB" sz="2000" dirty="0"/>
              <a:t>organisations.</a:t>
            </a:r>
          </a:p>
          <a:p>
            <a:r>
              <a:rPr lang="en-GB" sz="2000" dirty="0"/>
              <a:t>Data were gathered on managers’ and older employees’ (aged 50+ years) attitudes and perspectives on issues relating to extending working lives and retirement: 360 degree view</a:t>
            </a:r>
          </a:p>
          <a:p>
            <a:r>
              <a:rPr lang="en-GB" sz="2000" dirty="0"/>
              <a:t>Focus here on </a:t>
            </a:r>
            <a:r>
              <a:rPr lang="en-GB" sz="2000" dirty="0" smtClean="0"/>
              <a:t>two of the cases:</a:t>
            </a:r>
          </a:p>
          <a:p>
            <a:endParaRPr lang="en-GB" sz="2000" dirty="0" smtClean="0"/>
          </a:p>
          <a:p>
            <a:pPr lvl="1"/>
            <a:r>
              <a:rPr lang="en-GB" sz="1600" dirty="0" smtClean="0"/>
              <a:t>the </a:t>
            </a:r>
            <a:r>
              <a:rPr lang="en-GB" sz="1600" i="1" dirty="0"/>
              <a:t>Hospitality</a:t>
            </a:r>
            <a:r>
              <a:rPr lang="en-GB" sz="1600" dirty="0"/>
              <a:t> case study: we interviewed 30 people, 22 employees, 5 line managers and 3 HR/occupational health managers</a:t>
            </a:r>
            <a:r>
              <a:rPr lang="en-GB" sz="1600" dirty="0" smtClean="0"/>
              <a:t>.</a:t>
            </a:r>
          </a:p>
          <a:p>
            <a:pPr marL="534987" lvl="1" indent="0">
              <a:buNone/>
            </a:pPr>
            <a:endParaRPr lang="en-GB" sz="1600" dirty="0" smtClean="0"/>
          </a:p>
          <a:p>
            <a:pPr lvl="1"/>
            <a:r>
              <a:rPr lang="en-GB" sz="1600" dirty="0" smtClean="0"/>
              <a:t>The </a:t>
            </a:r>
            <a:r>
              <a:rPr lang="en-GB" sz="1600" i="1" dirty="0" smtClean="0"/>
              <a:t>Local Government </a:t>
            </a:r>
            <a:r>
              <a:rPr lang="en-GB" sz="1600" dirty="0" smtClean="0"/>
              <a:t>case study: we interviewed 51 people, 37 employees, 11 line managers and 5 HR managers.</a:t>
            </a:r>
            <a:endParaRPr lang="en-GB" sz="1600" i="1" dirty="0" smtClean="0"/>
          </a:p>
          <a:p>
            <a:pPr marL="534987" lvl="1" indent="0">
              <a:buNone/>
            </a:pPr>
            <a:endParaRPr lang="en-GB" sz="1600" dirty="0"/>
          </a:p>
        </p:txBody>
      </p:sp>
    </p:spTree>
    <p:extLst>
      <p:ext uri="{BB962C8B-B14F-4D97-AF65-F5344CB8AC3E}">
        <p14:creationId xmlns:p14="http://schemas.microsoft.com/office/powerpoint/2010/main" val="174383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the interactions between precarious employment, welfare states and households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2880" y="1473200"/>
            <a:ext cx="6236901" cy="45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98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precarious jobs (1)</a:t>
            </a:r>
            <a:endParaRPr lang="en-GB" dirty="0"/>
          </a:p>
        </p:txBody>
      </p:sp>
      <p:sp>
        <p:nvSpPr>
          <p:cNvPr id="3" name="Content Placeholder 2"/>
          <p:cNvSpPr>
            <a:spLocks noGrp="1"/>
          </p:cNvSpPr>
          <p:nvPr>
            <p:ph idx="1"/>
          </p:nvPr>
        </p:nvSpPr>
        <p:spPr>
          <a:xfrm>
            <a:off x="611560" y="1484313"/>
            <a:ext cx="7992888" cy="4897437"/>
          </a:xfrm>
        </p:spPr>
        <p:txBody>
          <a:bodyPr/>
          <a:lstStyle/>
          <a:p>
            <a:pPr marL="0" indent="0">
              <a:buNone/>
            </a:pPr>
            <a:r>
              <a:rPr lang="en-GB" dirty="0" smtClean="0"/>
              <a:t>In Local Government fear of job loss was common:</a:t>
            </a:r>
          </a:p>
          <a:p>
            <a:pPr marL="0" indent="0">
              <a:buNone/>
            </a:pPr>
            <a:r>
              <a:rPr lang="en-GB" dirty="0"/>
              <a:t>	</a:t>
            </a:r>
            <a:r>
              <a:rPr lang="en-GB" dirty="0" smtClean="0"/>
              <a:t>“I’ve </a:t>
            </a:r>
            <a:r>
              <a:rPr lang="en-GB" dirty="0"/>
              <a:t>always felt insecure since they’ve had </a:t>
            </a:r>
            <a:r>
              <a:rPr lang="en-GB" dirty="0" smtClean="0"/>
              <a:t>all the 	budget cuts, things </a:t>
            </a:r>
            <a:r>
              <a:rPr lang="en-GB" dirty="0"/>
              <a:t>about my job. I </a:t>
            </a:r>
            <a:r>
              <a:rPr lang="en-GB" dirty="0" smtClean="0"/>
              <a:t>never-</a:t>
            </a:r>
            <a:r>
              <a:rPr lang="en-GB" dirty="0"/>
              <a:t>-, I used </a:t>
            </a:r>
            <a:r>
              <a:rPr lang="en-GB" dirty="0" smtClean="0"/>
              <a:t>	to </a:t>
            </a:r>
            <a:r>
              <a:rPr lang="en-GB" dirty="0"/>
              <a:t>be more carefree </a:t>
            </a:r>
            <a:r>
              <a:rPr lang="en-GB" dirty="0" smtClean="0"/>
              <a:t>about 	things </a:t>
            </a:r>
            <a:r>
              <a:rPr lang="en-GB" dirty="0"/>
              <a:t>but I think the </a:t>
            </a:r>
            <a:r>
              <a:rPr lang="en-GB" dirty="0" smtClean="0"/>
              <a:t>	last </a:t>
            </a:r>
            <a:r>
              <a:rPr lang="en-GB" dirty="0"/>
              <a:t>three years I’ve </a:t>
            </a:r>
            <a:r>
              <a:rPr lang="en-GB" dirty="0" smtClean="0"/>
              <a:t>	been </a:t>
            </a:r>
            <a:r>
              <a:rPr lang="en-GB" dirty="0"/>
              <a:t>a bit more </a:t>
            </a:r>
            <a:r>
              <a:rPr lang="en-GB" dirty="0" smtClean="0"/>
              <a:t>worried about 	it. </a:t>
            </a:r>
            <a:r>
              <a:rPr lang="en-GB" sz="1800" dirty="0" smtClean="0"/>
              <a:t>(</a:t>
            </a:r>
            <a:r>
              <a:rPr lang="en-GB" sz="1800" dirty="0"/>
              <a:t>LGF06: </a:t>
            </a:r>
            <a:r>
              <a:rPr lang="en-GB" sz="1800" dirty="0" smtClean="0"/>
              <a:t>Female</a:t>
            </a:r>
            <a:r>
              <a:rPr lang="en-GB" sz="1800" dirty="0"/>
              <a:t>, aged 58, married, good health, white collar</a:t>
            </a:r>
            <a:r>
              <a:rPr lang="en-GB" sz="1800" dirty="0" smtClean="0"/>
              <a:t>)</a:t>
            </a:r>
          </a:p>
          <a:p>
            <a:pPr marL="0" indent="0">
              <a:buNone/>
            </a:pPr>
            <a:r>
              <a:rPr lang="en-GB" dirty="0" smtClean="0"/>
              <a:t>Limited expectations of finding new work:</a:t>
            </a:r>
          </a:p>
          <a:p>
            <a:pPr marL="0" indent="0">
              <a:buNone/>
            </a:pPr>
            <a:r>
              <a:rPr lang="en-GB" dirty="0"/>
              <a:t>	I’m mindful that, you know, reading </a:t>
            </a:r>
            <a:r>
              <a:rPr lang="en-GB" dirty="0" smtClean="0"/>
              <a:t>the press</a:t>
            </a:r>
            <a:r>
              <a:rPr lang="en-GB" dirty="0"/>
              <a:t>, </a:t>
            </a:r>
            <a:r>
              <a:rPr lang="en-GB" dirty="0" smtClean="0"/>
              <a:t>	people </a:t>
            </a:r>
            <a:r>
              <a:rPr lang="en-GB" dirty="0"/>
              <a:t>who </a:t>
            </a:r>
            <a:r>
              <a:rPr lang="en-GB" dirty="0" smtClean="0"/>
              <a:t>are over </a:t>
            </a:r>
            <a:r>
              <a:rPr lang="en-GB" dirty="0"/>
              <a:t>55 you don’t </a:t>
            </a:r>
            <a:r>
              <a:rPr lang="en-GB" dirty="0" smtClean="0"/>
              <a:t>always </a:t>
            </a:r>
            <a:r>
              <a:rPr lang="en-GB" dirty="0"/>
              <a:t>get a job </a:t>
            </a:r>
            <a:r>
              <a:rPr lang="en-GB" dirty="0" smtClean="0"/>
              <a:t>	…</a:t>
            </a:r>
            <a:r>
              <a:rPr lang="en-GB" dirty="0"/>
              <a:t>So that’s a bit </a:t>
            </a:r>
            <a:r>
              <a:rPr lang="en-GB" dirty="0" smtClean="0"/>
              <a:t>worrying </a:t>
            </a:r>
            <a:r>
              <a:rPr lang="en-GB" sz="1800" dirty="0" smtClean="0"/>
              <a:t>(LGF36</a:t>
            </a:r>
            <a:r>
              <a:rPr lang="en-GB" sz="1800" dirty="0"/>
              <a:t>: Female, aged 55, </a:t>
            </a:r>
            <a:r>
              <a:rPr lang="en-GB" sz="1800" dirty="0" smtClean="0"/>
              <a:t>	divorced</a:t>
            </a:r>
            <a:r>
              <a:rPr lang="en-GB" sz="1800" dirty="0"/>
              <a:t>, health </a:t>
            </a:r>
            <a:r>
              <a:rPr lang="en-GB" sz="1800" dirty="0" smtClean="0"/>
              <a:t>status unknown</a:t>
            </a:r>
            <a:r>
              <a:rPr lang="en-GB" sz="1800" dirty="0"/>
              <a:t>, managerial)</a:t>
            </a:r>
          </a:p>
        </p:txBody>
      </p:sp>
    </p:spTree>
    <p:extLst>
      <p:ext uri="{BB962C8B-B14F-4D97-AF65-F5344CB8AC3E}">
        <p14:creationId xmlns:p14="http://schemas.microsoft.com/office/powerpoint/2010/main" val="3776259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precarious jobs </a:t>
            </a:r>
            <a:r>
              <a:rPr lang="en-GB" dirty="0" smtClean="0"/>
              <a:t>(2)</a:t>
            </a:r>
            <a:endParaRPr lang="en-GB" dirty="0"/>
          </a:p>
        </p:txBody>
      </p:sp>
      <p:sp>
        <p:nvSpPr>
          <p:cNvPr id="3" name="Content Placeholder 2"/>
          <p:cNvSpPr>
            <a:spLocks noGrp="1"/>
          </p:cNvSpPr>
          <p:nvPr>
            <p:ph idx="1"/>
          </p:nvPr>
        </p:nvSpPr>
        <p:spPr>
          <a:xfrm>
            <a:off x="611560" y="1484313"/>
            <a:ext cx="7992888" cy="4897437"/>
          </a:xfrm>
        </p:spPr>
        <p:txBody>
          <a:bodyPr/>
          <a:lstStyle/>
          <a:p>
            <a:pPr marL="0" indent="0">
              <a:buNone/>
            </a:pPr>
            <a:r>
              <a:rPr lang="en-GB" dirty="0" smtClean="0"/>
              <a:t>In both organisations there was the experience that work had intensified leading to fears about the sustainability of employment:</a:t>
            </a:r>
          </a:p>
          <a:p>
            <a:pPr marL="0" indent="0">
              <a:buNone/>
            </a:pPr>
            <a:r>
              <a:rPr lang="en-GB" dirty="0"/>
              <a:t>	I just don’t like work anymore. I dislike work, it’s </a:t>
            </a:r>
            <a:r>
              <a:rPr lang="en-GB" dirty="0" smtClean="0"/>
              <a:t>	too </a:t>
            </a:r>
            <a:r>
              <a:rPr lang="en-GB" dirty="0"/>
              <a:t>much pressure. It’s mainly I guess because of </a:t>
            </a:r>
            <a:r>
              <a:rPr lang="en-GB" dirty="0" smtClean="0"/>
              <a:t>	the </a:t>
            </a:r>
            <a:r>
              <a:rPr lang="en-GB" dirty="0"/>
              <a:t>way we’ve been restructured, we’ve lost staff… </a:t>
            </a:r>
            <a:r>
              <a:rPr lang="en-GB" dirty="0" smtClean="0"/>
              <a:t>	</a:t>
            </a:r>
            <a:r>
              <a:rPr lang="en-GB" sz="1800" dirty="0" smtClean="0"/>
              <a:t>(</a:t>
            </a:r>
            <a:r>
              <a:rPr lang="en-GB" sz="1800" dirty="0"/>
              <a:t>LGM20: Male, aged 55, married, white collar) </a:t>
            </a:r>
            <a:endParaRPr lang="en-GB" sz="1800" dirty="0" smtClean="0"/>
          </a:p>
          <a:p>
            <a:pPr marL="0" indent="0">
              <a:buNone/>
            </a:pPr>
            <a:r>
              <a:rPr lang="en-GB" sz="1800" dirty="0"/>
              <a:t>	</a:t>
            </a:r>
            <a:r>
              <a:rPr lang="en-GB" dirty="0" smtClean="0"/>
              <a:t>The </a:t>
            </a:r>
            <a:r>
              <a:rPr lang="en-GB" dirty="0"/>
              <a:t>job sort of gets more and more demanding </a:t>
            </a:r>
            <a:r>
              <a:rPr lang="en-GB" dirty="0" smtClean="0"/>
              <a:t>	and </a:t>
            </a:r>
            <a:r>
              <a:rPr lang="en-GB" dirty="0"/>
              <a:t>physical, and you think, I can’t see me doing </a:t>
            </a:r>
            <a:r>
              <a:rPr lang="en-GB" dirty="0" smtClean="0"/>
              <a:t>	this </a:t>
            </a:r>
            <a:r>
              <a:rPr lang="en-GB" dirty="0"/>
              <a:t>is in another couple of years or five years </a:t>
            </a:r>
            <a:r>
              <a:rPr lang="en-GB" dirty="0" smtClean="0"/>
              <a:t>	</a:t>
            </a:r>
            <a:r>
              <a:rPr lang="en-GB" sz="1800" dirty="0" smtClean="0"/>
              <a:t>(</a:t>
            </a:r>
            <a:r>
              <a:rPr lang="en-GB" sz="1800" dirty="0"/>
              <a:t>HF11: Female aged 50, divorced, fair health, managerial)</a:t>
            </a:r>
          </a:p>
        </p:txBody>
      </p:sp>
    </p:spTree>
    <p:extLst>
      <p:ext uri="{BB962C8B-B14F-4D97-AF65-F5344CB8AC3E}">
        <p14:creationId xmlns:p14="http://schemas.microsoft.com/office/powerpoint/2010/main" val="2039271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precarious </a:t>
            </a:r>
            <a:r>
              <a:rPr lang="en-GB" dirty="0" smtClean="0"/>
              <a:t>welfare states (1)</a:t>
            </a:r>
            <a:endParaRPr lang="en-GB" dirty="0"/>
          </a:p>
        </p:txBody>
      </p:sp>
      <p:sp>
        <p:nvSpPr>
          <p:cNvPr id="3" name="Content Placeholder 2"/>
          <p:cNvSpPr>
            <a:spLocks noGrp="1"/>
          </p:cNvSpPr>
          <p:nvPr>
            <p:ph idx="1"/>
          </p:nvPr>
        </p:nvSpPr>
        <p:spPr>
          <a:xfrm>
            <a:off x="539552" y="1484784"/>
            <a:ext cx="7992888" cy="4897437"/>
          </a:xfrm>
        </p:spPr>
        <p:txBody>
          <a:bodyPr/>
          <a:lstStyle/>
          <a:p>
            <a:pPr marL="0" indent="0">
              <a:buNone/>
            </a:pPr>
            <a:r>
              <a:rPr lang="en-GB" dirty="0" smtClean="0"/>
              <a:t>Rise in State Pension ages leading to the financial need to work longer but worries about future health:</a:t>
            </a:r>
          </a:p>
          <a:p>
            <a:pPr marL="0" indent="0">
              <a:buNone/>
            </a:pPr>
            <a:r>
              <a:rPr lang="en-GB" dirty="0"/>
              <a:t>	 I’d like to go pretty soon, actually, but I can’t </a:t>
            </a:r>
            <a:r>
              <a:rPr lang="en-GB" dirty="0" smtClean="0"/>
              <a:t>	afford </a:t>
            </a:r>
            <a:r>
              <a:rPr lang="en-GB" dirty="0"/>
              <a:t>it. It basically comes down to money, </a:t>
            </a:r>
            <a:r>
              <a:rPr lang="en-GB" dirty="0" smtClean="0"/>
              <a:t>	really</a:t>
            </a:r>
            <a:r>
              <a:rPr lang="en-GB" dirty="0"/>
              <a:t>. I mean, you’re not going to get much in the </a:t>
            </a:r>
            <a:r>
              <a:rPr lang="en-GB" dirty="0" smtClean="0"/>
              <a:t>	State </a:t>
            </a:r>
            <a:r>
              <a:rPr lang="en-GB" dirty="0"/>
              <a:t>Pension and, you know, they keep putting </a:t>
            </a:r>
            <a:r>
              <a:rPr lang="en-GB" dirty="0" smtClean="0"/>
              <a:t>	the </a:t>
            </a:r>
            <a:r>
              <a:rPr lang="en-GB" dirty="0"/>
              <a:t>age up and quite frankly, I can’t see me </a:t>
            </a:r>
            <a:r>
              <a:rPr lang="en-GB" dirty="0" smtClean="0"/>
              <a:t>	physically </a:t>
            </a:r>
            <a:r>
              <a:rPr lang="en-GB" dirty="0"/>
              <a:t>and mentally being able to do this job, </a:t>
            </a:r>
            <a:r>
              <a:rPr lang="en-GB" dirty="0" smtClean="0"/>
              <a:t>	you </a:t>
            </a:r>
            <a:r>
              <a:rPr lang="en-GB" dirty="0"/>
              <a:t>know, at those ages they’re talking about. I </a:t>
            </a:r>
            <a:r>
              <a:rPr lang="en-GB" dirty="0" smtClean="0"/>
              <a:t>	think </a:t>
            </a:r>
            <a:r>
              <a:rPr lang="en-GB" dirty="0"/>
              <a:t>it’s 66 for me […] I mean, that’s ridiculous. I </a:t>
            </a:r>
            <a:r>
              <a:rPr lang="en-GB" dirty="0" smtClean="0"/>
              <a:t>	really </a:t>
            </a:r>
            <a:r>
              <a:rPr lang="en-GB" dirty="0"/>
              <a:t>cannot see me being able to cope with all </a:t>
            </a:r>
            <a:r>
              <a:rPr lang="en-GB" dirty="0" smtClean="0"/>
              <a:t>	the </a:t>
            </a:r>
            <a:r>
              <a:rPr lang="en-GB" dirty="0"/>
              <a:t>workloads, not in this job, you know. You </a:t>
            </a:r>
            <a:r>
              <a:rPr lang="en-GB" dirty="0" smtClean="0"/>
              <a:t>	know</a:t>
            </a:r>
            <a:r>
              <a:rPr lang="en-GB" dirty="0"/>
              <a:t>, you just couldn’t do it. </a:t>
            </a:r>
            <a:r>
              <a:rPr lang="en-GB" sz="1800" dirty="0"/>
              <a:t>(HF24: Female, aged 60, </a:t>
            </a:r>
            <a:r>
              <a:rPr lang="en-GB" sz="1800" dirty="0" smtClean="0"/>
              <a:t>	cohabiting</a:t>
            </a:r>
            <a:r>
              <a:rPr lang="en-GB" sz="1800" dirty="0"/>
              <a:t>, fair health, blue collar)</a:t>
            </a:r>
          </a:p>
        </p:txBody>
      </p:sp>
    </p:spTree>
    <p:extLst>
      <p:ext uri="{BB962C8B-B14F-4D97-AF65-F5344CB8AC3E}">
        <p14:creationId xmlns:p14="http://schemas.microsoft.com/office/powerpoint/2010/main" val="3524451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882"/>
                </a:solidFill>
              </a:rPr>
              <a:t>Findings: precarious welfare states </a:t>
            </a:r>
            <a:r>
              <a:rPr lang="en-GB" dirty="0" smtClean="0">
                <a:solidFill>
                  <a:srgbClr val="003882"/>
                </a:solidFill>
              </a:rPr>
              <a:t>(2)</a:t>
            </a:r>
            <a:endParaRPr lang="en-GB" dirty="0"/>
          </a:p>
        </p:txBody>
      </p:sp>
      <p:sp>
        <p:nvSpPr>
          <p:cNvPr id="3" name="Content Placeholder 2"/>
          <p:cNvSpPr>
            <a:spLocks noGrp="1"/>
          </p:cNvSpPr>
          <p:nvPr>
            <p:ph idx="1"/>
          </p:nvPr>
        </p:nvSpPr>
        <p:spPr>
          <a:xfrm>
            <a:off x="827584" y="1484313"/>
            <a:ext cx="7489329" cy="4897437"/>
          </a:xfrm>
        </p:spPr>
        <p:txBody>
          <a:bodyPr/>
          <a:lstStyle/>
          <a:p>
            <a:pPr marL="0" indent="0">
              <a:buNone/>
            </a:pPr>
            <a:r>
              <a:rPr lang="en-GB" dirty="0"/>
              <a:t>	I’m not going to lie to you, yeah, I am finding it </a:t>
            </a:r>
            <a:r>
              <a:rPr lang="en-GB" dirty="0" smtClean="0"/>
              <a:t>	very</a:t>
            </a:r>
            <a:r>
              <a:rPr lang="en-GB" dirty="0"/>
              <a:t>, very tough and some days I think oh, </a:t>
            </a:r>
            <a:r>
              <a:rPr lang="en-GB" dirty="0" smtClean="0"/>
              <a:t>	God</a:t>
            </a:r>
            <a:r>
              <a:rPr lang="en-GB" dirty="0"/>
              <a:t>, I don’t know how I’m going to carry on </a:t>
            </a:r>
            <a:r>
              <a:rPr lang="en-GB" dirty="0" smtClean="0"/>
              <a:t>	doing </a:t>
            </a:r>
            <a:r>
              <a:rPr lang="en-GB" dirty="0"/>
              <a:t>this. ‘Cause I’ve had my letter from the </a:t>
            </a:r>
            <a:r>
              <a:rPr lang="en-GB" dirty="0" smtClean="0"/>
              <a:t>	pension </a:t>
            </a:r>
            <a:r>
              <a:rPr lang="en-GB" dirty="0"/>
              <a:t>people, “You can’t retire till you’re 67.” </a:t>
            </a:r>
            <a:r>
              <a:rPr lang="en-GB" dirty="0" smtClean="0"/>
              <a:t>	[</a:t>
            </a:r>
            <a:r>
              <a:rPr lang="en-GB" dirty="0"/>
              <a:t>Laughs] I probably won’t even </a:t>
            </a:r>
            <a:r>
              <a:rPr lang="en-GB" dirty="0" smtClean="0"/>
              <a:t>be here </a:t>
            </a:r>
            <a:r>
              <a:rPr lang="en-GB" dirty="0"/>
              <a:t>by the </a:t>
            </a:r>
            <a:r>
              <a:rPr lang="en-GB" dirty="0" smtClean="0"/>
              <a:t>	time </a:t>
            </a:r>
            <a:r>
              <a:rPr lang="en-GB" dirty="0"/>
              <a:t>I’m 67. […]it’s tough because I know that I </a:t>
            </a:r>
            <a:r>
              <a:rPr lang="en-GB" dirty="0" smtClean="0"/>
              <a:t>	can’t </a:t>
            </a:r>
            <a:r>
              <a:rPr lang="en-GB" dirty="0"/>
              <a:t>pay my bills without going to work […] I </a:t>
            </a:r>
            <a:r>
              <a:rPr lang="en-GB" dirty="0" smtClean="0"/>
              <a:t>	know </a:t>
            </a:r>
            <a:r>
              <a:rPr lang="en-GB" dirty="0"/>
              <a:t>I’ve got to carry on working till the day I </a:t>
            </a:r>
            <a:r>
              <a:rPr lang="en-GB" dirty="0" smtClean="0"/>
              <a:t>	drop</a:t>
            </a:r>
            <a:r>
              <a:rPr lang="en-GB" dirty="0"/>
              <a:t>, basically, and there’s nothing I can do </a:t>
            </a:r>
            <a:r>
              <a:rPr lang="en-GB" dirty="0" smtClean="0"/>
              <a:t>	about </a:t>
            </a:r>
            <a:r>
              <a:rPr lang="en-GB" dirty="0"/>
              <a:t>it. </a:t>
            </a:r>
            <a:r>
              <a:rPr lang="en-GB" sz="1800" dirty="0"/>
              <a:t>(HF28: Female, aged 57, married, </a:t>
            </a:r>
            <a:r>
              <a:rPr lang="en-GB" sz="1800" dirty="0" smtClean="0"/>
              <a:t>poor </a:t>
            </a:r>
            <a:r>
              <a:rPr lang="en-GB" sz="1800" dirty="0"/>
              <a:t>health, blue </a:t>
            </a:r>
            <a:r>
              <a:rPr lang="en-GB" sz="1800" dirty="0" smtClean="0"/>
              <a:t>	collar</a:t>
            </a:r>
            <a:r>
              <a:rPr lang="en-GB" sz="1800" dirty="0"/>
              <a:t>)</a:t>
            </a:r>
          </a:p>
        </p:txBody>
      </p:sp>
    </p:spTree>
    <p:extLst>
      <p:ext uri="{BB962C8B-B14F-4D97-AF65-F5344CB8AC3E}">
        <p14:creationId xmlns:p14="http://schemas.microsoft.com/office/powerpoint/2010/main" val="85027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precarious households (1)</a:t>
            </a:r>
            <a:endParaRPr lang="en-GB" dirty="0"/>
          </a:p>
        </p:txBody>
      </p:sp>
      <p:sp>
        <p:nvSpPr>
          <p:cNvPr id="3" name="Content Placeholder 2"/>
          <p:cNvSpPr>
            <a:spLocks noGrp="1"/>
          </p:cNvSpPr>
          <p:nvPr>
            <p:ph idx="1"/>
          </p:nvPr>
        </p:nvSpPr>
        <p:spPr/>
        <p:txBody>
          <a:bodyPr/>
          <a:lstStyle/>
          <a:p>
            <a:pPr marL="0" indent="0">
              <a:buNone/>
            </a:pPr>
            <a:r>
              <a:rPr lang="en-GB" dirty="0"/>
              <a:t>Household circumstances that reinforced the impact of precarious work: </a:t>
            </a:r>
            <a:endParaRPr lang="en-GB" dirty="0" smtClean="0"/>
          </a:p>
          <a:p>
            <a:pPr marL="0" indent="0">
              <a:buNone/>
            </a:pPr>
            <a:endParaRPr lang="en-GB" dirty="0" smtClean="0"/>
          </a:p>
          <a:p>
            <a:pPr lvl="1"/>
            <a:r>
              <a:rPr lang="en-GB" dirty="0" smtClean="0"/>
              <a:t>Single/divorced</a:t>
            </a:r>
          </a:p>
          <a:p>
            <a:pPr lvl="1"/>
            <a:r>
              <a:rPr lang="en-GB" dirty="0" smtClean="0"/>
              <a:t>Low-income </a:t>
            </a:r>
          </a:p>
          <a:p>
            <a:pPr lvl="1"/>
            <a:r>
              <a:rPr lang="en-GB" dirty="0" smtClean="0"/>
              <a:t>Housing costs </a:t>
            </a:r>
          </a:p>
          <a:p>
            <a:pPr lvl="1"/>
            <a:r>
              <a:rPr lang="en-GB" dirty="0" smtClean="0"/>
              <a:t>Low/no pension savings </a:t>
            </a:r>
          </a:p>
          <a:p>
            <a:pPr lvl="1"/>
            <a:r>
              <a:rPr lang="en-GB" dirty="0" smtClean="0"/>
              <a:t>Dependent children at home </a:t>
            </a:r>
          </a:p>
          <a:p>
            <a:pPr marL="0" indent="0">
              <a:buNone/>
            </a:pPr>
            <a:endParaRPr lang="en-GB" dirty="0" smtClean="0"/>
          </a:p>
          <a:p>
            <a:pPr marL="0" lvl="1" indent="0">
              <a:spcBef>
                <a:spcPct val="35000"/>
              </a:spcBef>
              <a:buClr>
                <a:schemeClr val="tx2"/>
              </a:buClr>
              <a:buSzPct val="175000"/>
              <a:buNone/>
            </a:pPr>
            <a:r>
              <a:rPr lang="en-GB" sz="2400" dirty="0" smtClean="0"/>
              <a:t>Gendered nature of household-related precarity</a:t>
            </a:r>
          </a:p>
          <a:p>
            <a:pPr marL="0" indent="0">
              <a:buNone/>
            </a:pPr>
            <a:endParaRPr lang="en-GB" dirty="0" smtClean="0"/>
          </a:p>
        </p:txBody>
      </p:sp>
    </p:spTree>
    <p:extLst>
      <p:ext uri="{BB962C8B-B14F-4D97-AF65-F5344CB8AC3E}">
        <p14:creationId xmlns:p14="http://schemas.microsoft.com/office/powerpoint/2010/main" val="80166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91513" cy="576263"/>
          </a:xfrm>
        </p:spPr>
        <p:txBody>
          <a:bodyPr/>
          <a:lstStyle/>
          <a:p>
            <a:pPr>
              <a:defRPr/>
            </a:pPr>
            <a:r>
              <a:rPr lang="en-GB" altLang="en-US" dirty="0" smtClean="0"/>
              <a:t>Department for Work and Pensions (DWP) perspective</a:t>
            </a:r>
            <a:endParaRPr lang="en-GB" altLang="en-US" dirty="0"/>
          </a:p>
        </p:txBody>
      </p:sp>
      <p:sp>
        <p:nvSpPr>
          <p:cNvPr id="3" name="Content Placeholder 2"/>
          <p:cNvSpPr>
            <a:spLocks noGrp="1"/>
          </p:cNvSpPr>
          <p:nvPr>
            <p:ph idx="1"/>
          </p:nvPr>
        </p:nvSpPr>
        <p:spPr>
          <a:xfrm>
            <a:off x="1331913" y="1268761"/>
            <a:ext cx="6985000" cy="5112990"/>
          </a:xfrm>
        </p:spPr>
        <p:txBody>
          <a:bodyPr/>
          <a:lstStyle/>
          <a:p>
            <a:pPr marL="0" indent="0">
              <a:defRPr/>
            </a:pPr>
            <a:endParaRPr lang="en-GB" altLang="en-US" dirty="0"/>
          </a:p>
          <a:p>
            <a:pPr>
              <a:defRPr/>
            </a:pPr>
            <a:r>
              <a:rPr lang="en-GB" dirty="0"/>
              <a:t>“Early exit from the labour market can have serious implications for the health, wellbeing and incomes of individuals.” </a:t>
            </a:r>
          </a:p>
          <a:p>
            <a:pPr>
              <a:defRPr/>
            </a:pPr>
            <a:endParaRPr lang="en-GB" dirty="0"/>
          </a:p>
          <a:p>
            <a:pPr>
              <a:defRPr/>
            </a:pPr>
            <a:r>
              <a:rPr lang="en-GB" dirty="0"/>
              <a:t>“Furthermore, there is evidence that work is generally good for physical and mental health and well-being. Research suggests that unplanned early labour market exit can be harmful to overall well-being, particularly where there is less social interaction in retirement.”</a:t>
            </a:r>
          </a:p>
          <a:p>
            <a:pPr marL="0" indent="0">
              <a:buNone/>
            </a:pPr>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3</a:t>
            </a:fld>
            <a:endParaRPr lang="en-US" dirty="0">
              <a:solidFill>
                <a:srgbClr val="000000"/>
              </a:solidFill>
            </a:endParaRPr>
          </a:p>
        </p:txBody>
      </p:sp>
    </p:spTree>
    <p:extLst>
      <p:ext uri="{BB962C8B-B14F-4D97-AF65-F5344CB8AC3E}">
        <p14:creationId xmlns:p14="http://schemas.microsoft.com/office/powerpoint/2010/main" val="3514043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882"/>
                </a:solidFill>
              </a:rPr>
              <a:t>Findings: precarious households </a:t>
            </a:r>
            <a:r>
              <a:rPr lang="en-GB" dirty="0" smtClean="0">
                <a:solidFill>
                  <a:srgbClr val="003882"/>
                </a:solidFill>
              </a:rPr>
              <a:t>(2)</a:t>
            </a:r>
            <a:endParaRPr lang="en-GB" dirty="0"/>
          </a:p>
        </p:txBody>
      </p:sp>
      <p:sp>
        <p:nvSpPr>
          <p:cNvPr id="3" name="Content Placeholder 2"/>
          <p:cNvSpPr>
            <a:spLocks noGrp="1"/>
          </p:cNvSpPr>
          <p:nvPr>
            <p:ph idx="1"/>
          </p:nvPr>
        </p:nvSpPr>
        <p:spPr>
          <a:xfrm>
            <a:off x="827584" y="1484313"/>
            <a:ext cx="7489329" cy="4897437"/>
          </a:xfrm>
        </p:spPr>
        <p:txBody>
          <a:bodyPr/>
          <a:lstStyle/>
          <a:p>
            <a:pPr marL="0" indent="0">
              <a:buNone/>
            </a:pPr>
            <a:r>
              <a:rPr lang="en-GB" dirty="0"/>
              <a:t>Divorced women at particular risk of financial precarity</a:t>
            </a:r>
            <a:r>
              <a:rPr lang="en-GB" dirty="0" smtClean="0"/>
              <a:t>: </a:t>
            </a:r>
            <a:endParaRPr lang="en-GB" dirty="0">
              <a:solidFill>
                <a:srgbClr val="000000"/>
              </a:solidFill>
            </a:endParaRPr>
          </a:p>
          <a:p>
            <a:pPr lvl="1">
              <a:buClr>
                <a:srgbClr val="000000"/>
              </a:buClr>
            </a:pPr>
            <a:r>
              <a:rPr lang="en-GB" dirty="0"/>
              <a:t>Time out of labour market for childcare means minimal </a:t>
            </a:r>
            <a:r>
              <a:rPr lang="en-GB" dirty="0" smtClean="0"/>
              <a:t>pension </a:t>
            </a:r>
            <a:r>
              <a:rPr lang="en-GB" dirty="0"/>
              <a:t>savings </a:t>
            </a:r>
            <a:r>
              <a:rPr lang="en-GB" dirty="0" smtClean="0">
                <a:solidFill>
                  <a:srgbClr val="000000"/>
                </a:solidFill>
              </a:rPr>
              <a:t>Low-income </a:t>
            </a:r>
            <a:endParaRPr lang="en-GB" dirty="0">
              <a:solidFill>
                <a:srgbClr val="000000"/>
              </a:solidFill>
            </a:endParaRPr>
          </a:p>
          <a:p>
            <a:pPr lvl="1">
              <a:buClr>
                <a:srgbClr val="000000"/>
              </a:buClr>
            </a:pPr>
            <a:r>
              <a:rPr lang="en-GB" dirty="0"/>
              <a:t>Lost access to husband’s income &amp; pension </a:t>
            </a:r>
            <a:r>
              <a:rPr lang="en-GB" dirty="0" smtClean="0"/>
              <a:t>savings</a:t>
            </a:r>
            <a:endParaRPr lang="en-GB" dirty="0">
              <a:solidFill>
                <a:srgbClr val="000000"/>
              </a:solidFill>
            </a:endParaRPr>
          </a:p>
          <a:p>
            <a:pPr lvl="1">
              <a:buClr>
                <a:srgbClr val="000000"/>
              </a:buClr>
            </a:pPr>
            <a:r>
              <a:rPr lang="en-GB" dirty="0" smtClean="0">
                <a:solidFill>
                  <a:srgbClr val="000000"/>
                </a:solidFill>
              </a:rPr>
              <a:t>Housing costs</a:t>
            </a:r>
            <a:r>
              <a:rPr lang="en-GB" dirty="0"/>
              <a:t>	</a:t>
            </a:r>
            <a:endParaRPr lang="en-GB" sz="2000" dirty="0" smtClean="0"/>
          </a:p>
          <a:p>
            <a:pPr marL="0" indent="0">
              <a:buNone/>
            </a:pPr>
            <a:r>
              <a:rPr lang="en-GB" dirty="0" smtClean="0"/>
              <a:t> 	‘</a:t>
            </a:r>
            <a:r>
              <a:rPr lang="en-GB" dirty="0"/>
              <a:t>I often do think will I retire ever, will I be able to </a:t>
            </a:r>
            <a:r>
              <a:rPr lang="en-GB" dirty="0" smtClean="0"/>
              <a:t>	retire</a:t>
            </a:r>
            <a:r>
              <a:rPr lang="en-GB" dirty="0"/>
              <a:t>? …I keep doing the sums and looking at </a:t>
            </a:r>
            <a:r>
              <a:rPr lang="en-GB" dirty="0" smtClean="0"/>
              <a:t>	figures </a:t>
            </a:r>
            <a:r>
              <a:rPr lang="en-GB" dirty="0"/>
              <a:t>and thinking I want to do things and if I </a:t>
            </a:r>
            <a:r>
              <a:rPr lang="en-GB" dirty="0" smtClean="0"/>
              <a:t>	retire </a:t>
            </a:r>
            <a:r>
              <a:rPr lang="en-GB" dirty="0"/>
              <a:t>I won’t be able to do anything ‘cause I </a:t>
            </a:r>
            <a:r>
              <a:rPr lang="en-GB" dirty="0" smtClean="0"/>
              <a:t>	won’t 	have </a:t>
            </a:r>
            <a:r>
              <a:rPr lang="en-GB" dirty="0"/>
              <a:t>any... I’ll have just about enough </a:t>
            </a:r>
            <a:r>
              <a:rPr lang="en-GB" dirty="0" smtClean="0"/>
              <a:t>	income </a:t>
            </a:r>
            <a:r>
              <a:rPr lang="en-GB" dirty="0"/>
              <a:t>to </a:t>
            </a:r>
            <a:r>
              <a:rPr lang="en-GB" dirty="0" smtClean="0"/>
              <a:t>survive</a:t>
            </a:r>
            <a:r>
              <a:rPr lang="en-GB" dirty="0"/>
              <a:t>’ </a:t>
            </a:r>
            <a:r>
              <a:rPr lang="en-GB" sz="1800" dirty="0"/>
              <a:t>(Hospitality, aged 64, divorced, good </a:t>
            </a:r>
            <a:r>
              <a:rPr lang="en-GB" sz="1800" dirty="0" smtClean="0"/>
              <a:t>	health</a:t>
            </a:r>
            <a:r>
              <a:rPr lang="en-GB" sz="1800" dirty="0"/>
              <a:t>, white </a:t>
            </a:r>
            <a:r>
              <a:rPr lang="en-GB" sz="1800" dirty="0" smtClean="0"/>
              <a:t>collar </a:t>
            </a:r>
            <a:r>
              <a:rPr lang="en-GB" sz="1800" dirty="0"/>
              <a:t>worker)</a:t>
            </a:r>
          </a:p>
        </p:txBody>
      </p:sp>
    </p:spTree>
    <p:extLst>
      <p:ext uri="{BB962C8B-B14F-4D97-AF65-F5344CB8AC3E}">
        <p14:creationId xmlns:p14="http://schemas.microsoft.com/office/powerpoint/2010/main" val="262361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Household context as a buffer against precarity</a:t>
            </a:r>
            <a:endParaRPr lang="en-GB" dirty="0"/>
          </a:p>
        </p:txBody>
      </p:sp>
      <p:sp>
        <p:nvSpPr>
          <p:cNvPr id="3" name="Content Placeholder 2"/>
          <p:cNvSpPr>
            <a:spLocks noGrp="1"/>
          </p:cNvSpPr>
          <p:nvPr>
            <p:ph idx="1"/>
          </p:nvPr>
        </p:nvSpPr>
        <p:spPr/>
        <p:txBody>
          <a:bodyPr/>
          <a:lstStyle/>
          <a:p>
            <a:r>
              <a:rPr lang="en-GB" dirty="0" smtClean="0"/>
              <a:t>Who was least affected by work-related precarity:</a:t>
            </a:r>
          </a:p>
          <a:p>
            <a:pPr lvl="1"/>
            <a:r>
              <a:rPr lang="en-GB" sz="2400" dirty="0" smtClean="0"/>
              <a:t>Married/partnered</a:t>
            </a:r>
          </a:p>
          <a:p>
            <a:pPr lvl="1"/>
            <a:r>
              <a:rPr lang="en-GB" sz="2400" dirty="0" smtClean="0"/>
              <a:t>Dual-earner households</a:t>
            </a:r>
          </a:p>
          <a:p>
            <a:pPr lvl="1"/>
            <a:r>
              <a:rPr lang="en-GB" sz="2400" dirty="0" smtClean="0"/>
              <a:t>Owned home outright</a:t>
            </a:r>
          </a:p>
          <a:p>
            <a:pPr lvl="1"/>
            <a:r>
              <a:rPr lang="en-GB" sz="2400" dirty="0" smtClean="0"/>
              <a:t>Pension savings</a:t>
            </a:r>
          </a:p>
          <a:p>
            <a:pPr lvl="1"/>
            <a:r>
              <a:rPr lang="en-GB" sz="2400" dirty="0" smtClean="0"/>
              <a:t>No dependent children</a:t>
            </a:r>
          </a:p>
          <a:p>
            <a:pPr marL="0" indent="0">
              <a:buNone/>
            </a:pPr>
            <a:r>
              <a:rPr lang="en-GB" dirty="0" smtClean="0"/>
              <a:t>I </a:t>
            </a:r>
            <a:r>
              <a:rPr lang="en-GB" dirty="0"/>
              <a:t>haven’t got as much to lose, I mean, I don’t have a mortgage to pay and my kids, I’m nearly financially stable, so I don’t have the pressure that younger people have. </a:t>
            </a:r>
            <a:r>
              <a:rPr lang="en-GB" sz="1800" dirty="0"/>
              <a:t>(LGF02, female, aged 56, married, good health, white collar)</a:t>
            </a:r>
            <a:r>
              <a:rPr lang="en-GB" dirty="0"/>
              <a:t>	</a:t>
            </a:r>
            <a:endParaRPr lang="en-GB" dirty="0" smtClean="0"/>
          </a:p>
          <a:p>
            <a:pPr marL="0" indent="0">
              <a:buNone/>
            </a:pPr>
            <a:r>
              <a:rPr lang="en-GB" dirty="0"/>
              <a:t>	</a:t>
            </a:r>
          </a:p>
        </p:txBody>
      </p:sp>
    </p:spTree>
    <p:extLst>
      <p:ext uri="{BB962C8B-B14F-4D97-AF65-F5344CB8AC3E}">
        <p14:creationId xmlns:p14="http://schemas.microsoft.com/office/powerpoint/2010/main" val="3517598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Angela: Between precarious employment and a precarious welfare </a:t>
            </a:r>
            <a:r>
              <a:rPr lang="en-GB" dirty="0" smtClean="0"/>
              <a:t>state in a poor household</a:t>
            </a:r>
            <a:endParaRPr lang="en-GB" dirty="0"/>
          </a:p>
        </p:txBody>
      </p:sp>
      <p:sp>
        <p:nvSpPr>
          <p:cNvPr id="3" name="Content Placeholder 2"/>
          <p:cNvSpPr>
            <a:spLocks noGrp="1"/>
          </p:cNvSpPr>
          <p:nvPr>
            <p:ph idx="1"/>
          </p:nvPr>
        </p:nvSpPr>
        <p:spPr>
          <a:xfrm>
            <a:off x="574766" y="1484313"/>
            <a:ext cx="8090263" cy="4897437"/>
          </a:xfrm>
        </p:spPr>
        <p:txBody>
          <a:bodyPr/>
          <a:lstStyle/>
          <a:p>
            <a:pPr marL="0" indent="0">
              <a:spcBef>
                <a:spcPts val="600"/>
              </a:spcBef>
              <a:spcAft>
                <a:spcPts val="600"/>
              </a:spcAft>
              <a:buNone/>
            </a:pPr>
            <a:r>
              <a:rPr lang="en-GB" dirty="0"/>
              <a:t>	</a:t>
            </a:r>
            <a:r>
              <a:rPr lang="en-GB" dirty="0" smtClean="0"/>
              <a:t>Aged </a:t>
            </a:r>
            <a:r>
              <a:rPr lang="en-GB" dirty="0"/>
              <a:t>57; married; poor health. </a:t>
            </a:r>
          </a:p>
          <a:p>
            <a:pPr marL="0" indent="0">
              <a:spcBef>
                <a:spcPts val="600"/>
              </a:spcBef>
              <a:spcAft>
                <a:spcPts val="600"/>
              </a:spcAft>
              <a:buNone/>
            </a:pPr>
            <a:r>
              <a:rPr lang="en-GB" dirty="0"/>
              <a:t>Has worked for </a:t>
            </a:r>
            <a:r>
              <a:rPr lang="en-GB" i="1" dirty="0"/>
              <a:t>Hospitality</a:t>
            </a:r>
            <a:r>
              <a:rPr lang="en-GB" dirty="0"/>
              <a:t> for 6 years; 30 hours/ week on a permanent contract as a cleaner.</a:t>
            </a:r>
          </a:p>
          <a:p>
            <a:pPr marL="0" indent="0">
              <a:spcBef>
                <a:spcPts val="600"/>
              </a:spcBef>
              <a:spcAft>
                <a:spcPts val="600"/>
              </a:spcAft>
              <a:buNone/>
            </a:pPr>
            <a:r>
              <a:rPr lang="en-GB" dirty="0"/>
              <a:t>Health problems will make it very difficult to continue working until State Pension age (67 in her case). </a:t>
            </a:r>
          </a:p>
          <a:p>
            <a:pPr marL="0" indent="0">
              <a:spcBef>
                <a:spcPts val="600"/>
              </a:spcBef>
              <a:spcAft>
                <a:spcPts val="600"/>
              </a:spcAft>
              <a:buNone/>
            </a:pPr>
            <a:r>
              <a:rPr lang="en-GB" dirty="0"/>
              <a:t>Work load has increased; Angela finds it increasingly difficult to manage the work</a:t>
            </a:r>
          </a:p>
          <a:p>
            <a:pPr marL="0" indent="0">
              <a:spcBef>
                <a:spcPts val="600"/>
              </a:spcBef>
              <a:spcAft>
                <a:spcPts val="600"/>
              </a:spcAft>
              <a:buNone/>
            </a:pPr>
            <a:r>
              <a:rPr lang="en-GB" dirty="0"/>
              <a:t>Husband also in low paid work so maintaining household income is dependent upon her wage. </a:t>
            </a:r>
          </a:p>
          <a:p>
            <a:pPr marL="0" indent="0">
              <a:spcBef>
                <a:spcPts val="600"/>
              </a:spcBef>
              <a:spcAft>
                <a:spcPts val="600"/>
              </a:spcAft>
              <a:buNone/>
            </a:pPr>
            <a:r>
              <a:rPr lang="en-GB" dirty="0"/>
              <a:t>Precarity arises from the employment </a:t>
            </a:r>
            <a:r>
              <a:rPr lang="en-GB" dirty="0" smtClean="0"/>
              <a:t>(is it sustainable) and </a:t>
            </a:r>
            <a:r>
              <a:rPr lang="en-GB" dirty="0"/>
              <a:t>welfare state </a:t>
            </a:r>
            <a:r>
              <a:rPr lang="en-GB" dirty="0" smtClean="0"/>
              <a:t>domains (need state pension to be able to ‘afford’ to retire.</a:t>
            </a:r>
            <a:endParaRPr lang="en-GB" dirty="0"/>
          </a:p>
        </p:txBody>
      </p:sp>
    </p:spTree>
    <p:extLst>
      <p:ext uri="{BB962C8B-B14F-4D97-AF65-F5344CB8AC3E}">
        <p14:creationId xmlns:p14="http://schemas.microsoft.com/office/powerpoint/2010/main" val="808955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Angela</a:t>
            </a:r>
          </a:p>
        </p:txBody>
      </p:sp>
      <p:sp>
        <p:nvSpPr>
          <p:cNvPr id="3" name="Content Placeholder 2"/>
          <p:cNvSpPr>
            <a:spLocks noGrp="1"/>
          </p:cNvSpPr>
          <p:nvPr>
            <p:ph idx="1"/>
          </p:nvPr>
        </p:nvSpPr>
        <p:spPr>
          <a:xfrm>
            <a:off x="496887" y="1254035"/>
            <a:ext cx="8291513" cy="5087076"/>
          </a:xfrm>
        </p:spPr>
        <p:txBody>
          <a:bodyPr/>
          <a:lstStyle/>
          <a:p>
            <a:pPr>
              <a:spcBef>
                <a:spcPts val="1200"/>
              </a:spcBef>
              <a:spcAft>
                <a:spcPts val="1200"/>
              </a:spcAft>
            </a:pPr>
            <a:r>
              <a:rPr lang="en-GB" dirty="0"/>
              <a:t>“If I went and said to them, you know, “Oh, I’m finding it really difficult,” they normally say, “Well, obviously if you can’t do the job, you need to leave then”. That’s their answer.”</a:t>
            </a:r>
          </a:p>
          <a:p>
            <a:pPr>
              <a:spcBef>
                <a:spcPts val="1200"/>
              </a:spcBef>
              <a:spcAft>
                <a:spcPts val="1200"/>
              </a:spcAft>
            </a:pPr>
            <a:r>
              <a:rPr lang="en-GB" dirty="0"/>
              <a:t>“I was applying for 20 maybe 30 jobs on a daily basis, and this was the only one I got. And it was basically down to my age. I’m not a stupid person, I wasn’t under-qualified for a lot of them, but they look at your age and they go “well, we’re only going to get five years out of her”.”</a:t>
            </a:r>
          </a:p>
          <a:p>
            <a:pPr>
              <a:spcBef>
                <a:spcPts val="1200"/>
              </a:spcBef>
              <a:spcAft>
                <a:spcPts val="1200"/>
              </a:spcAft>
            </a:pPr>
            <a:r>
              <a:rPr lang="en-GB" dirty="0"/>
              <a:t>“I know I’ve got to carry on working till the day I drop, basically, and there’s nothing I can do about it.” </a:t>
            </a:r>
          </a:p>
        </p:txBody>
      </p:sp>
    </p:spTree>
    <p:extLst>
      <p:ext uri="{BB962C8B-B14F-4D97-AF65-F5344CB8AC3E}">
        <p14:creationId xmlns:p14="http://schemas.microsoft.com/office/powerpoint/2010/main" val="3066420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a:t>Pearl: Between a precarious household, precarious employment and a precarious welfare state</a:t>
            </a:r>
          </a:p>
        </p:txBody>
      </p:sp>
      <p:sp>
        <p:nvSpPr>
          <p:cNvPr id="3" name="Content Placeholder 2"/>
          <p:cNvSpPr>
            <a:spLocks noGrp="1"/>
          </p:cNvSpPr>
          <p:nvPr>
            <p:ph idx="1"/>
          </p:nvPr>
        </p:nvSpPr>
        <p:spPr>
          <a:xfrm>
            <a:off x="531224" y="1889759"/>
            <a:ext cx="7776982" cy="4683579"/>
          </a:xfrm>
        </p:spPr>
        <p:txBody>
          <a:bodyPr/>
          <a:lstStyle/>
          <a:p>
            <a:pPr marL="0" indent="0">
              <a:buNone/>
            </a:pPr>
            <a:r>
              <a:rPr lang="en-GB" dirty="0" smtClean="0"/>
              <a:t>	Aged </a:t>
            </a:r>
            <a:r>
              <a:rPr lang="en-GB" dirty="0"/>
              <a:t>61; divorced; fair health. </a:t>
            </a:r>
          </a:p>
          <a:p>
            <a:pPr marL="0" indent="0">
              <a:buNone/>
            </a:pPr>
            <a:r>
              <a:rPr lang="en-GB" dirty="0"/>
              <a:t>She has worked for </a:t>
            </a:r>
            <a:r>
              <a:rPr lang="en-GB" i="1" dirty="0"/>
              <a:t>Hospitality</a:t>
            </a:r>
            <a:r>
              <a:rPr lang="en-GB" dirty="0"/>
              <a:t> for 6 years in a full time permanent white collar office job.  </a:t>
            </a:r>
          </a:p>
          <a:p>
            <a:pPr marL="0" indent="0">
              <a:buNone/>
            </a:pPr>
            <a:r>
              <a:rPr lang="en-GB" dirty="0"/>
              <a:t>Work load has intensified in recent years; Pearl worries about impact on her health - will she be able to carry on doing the work at the current pace? </a:t>
            </a:r>
          </a:p>
          <a:p>
            <a:pPr marL="0" indent="0">
              <a:buNone/>
            </a:pPr>
            <a:r>
              <a:rPr lang="en-GB" dirty="0"/>
              <a:t>Pearl anticipates working until she is 70 because she needs the income from employment. </a:t>
            </a:r>
          </a:p>
          <a:p>
            <a:pPr marL="0" indent="0">
              <a:buNone/>
            </a:pPr>
            <a:r>
              <a:rPr lang="en-GB" dirty="0"/>
              <a:t>Precarity arises from the employment, household and welfare state domains.</a:t>
            </a:r>
          </a:p>
        </p:txBody>
      </p:sp>
    </p:spTree>
    <p:extLst>
      <p:ext uri="{BB962C8B-B14F-4D97-AF65-F5344CB8AC3E}">
        <p14:creationId xmlns:p14="http://schemas.microsoft.com/office/powerpoint/2010/main" val="2924849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Pearl</a:t>
            </a:r>
          </a:p>
        </p:txBody>
      </p:sp>
      <p:sp>
        <p:nvSpPr>
          <p:cNvPr id="3" name="Content Placeholder 2"/>
          <p:cNvSpPr>
            <a:spLocks noGrp="1"/>
          </p:cNvSpPr>
          <p:nvPr>
            <p:ph idx="1"/>
          </p:nvPr>
        </p:nvSpPr>
        <p:spPr>
          <a:xfrm>
            <a:off x="574766" y="1280161"/>
            <a:ext cx="8051074" cy="5101590"/>
          </a:xfrm>
        </p:spPr>
        <p:txBody>
          <a:bodyPr/>
          <a:lstStyle/>
          <a:p>
            <a:pPr>
              <a:spcBef>
                <a:spcPts val="1200"/>
              </a:spcBef>
              <a:spcAft>
                <a:spcPts val="1200"/>
              </a:spcAft>
            </a:pPr>
            <a:r>
              <a:rPr lang="en-GB" sz="2000" dirty="0"/>
              <a:t>“I mean, if I’d still been married, I would have been quite happy to retire at 60, because financially we would have been fine, because the pension that my husband was paying into would have covered both of us. On his leaving, I got left with nothing, so I’ve had to work and start paying into a pension here. So financially I’m not in a position to retire. Even when I get to 67, I still don’t know how financially I would be able to manage. So I would say I would work as long as I could possibly work.”</a:t>
            </a:r>
          </a:p>
          <a:p>
            <a:pPr>
              <a:spcBef>
                <a:spcPts val="1200"/>
              </a:spcBef>
              <a:spcAft>
                <a:spcPts val="1200"/>
              </a:spcAft>
            </a:pPr>
            <a:r>
              <a:rPr lang="en-GB" sz="2000" dirty="0"/>
              <a:t>“Say, for instance, they make it compulsory that we all did till 10pm during conference time, I might have to think about giving up at 67, because I just don’t think I could do it.”</a:t>
            </a:r>
          </a:p>
          <a:p>
            <a:pPr>
              <a:spcBef>
                <a:spcPts val="1200"/>
              </a:spcBef>
              <a:spcAft>
                <a:spcPts val="1200"/>
              </a:spcAft>
            </a:pPr>
            <a:r>
              <a:rPr lang="en-GB" sz="2000" dirty="0"/>
              <a:t>“As you get older, it is a lot harder to find a job. So I think, whereas if I was in my twenties and I was unhappy, I would go and find something else you know….at my age, not so easy.” </a:t>
            </a:r>
          </a:p>
        </p:txBody>
      </p:sp>
    </p:spTree>
    <p:extLst>
      <p:ext uri="{BB962C8B-B14F-4D97-AF65-F5344CB8AC3E}">
        <p14:creationId xmlns:p14="http://schemas.microsoft.com/office/powerpoint/2010/main" val="853249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extended working life policies: choice or necessity</a:t>
            </a:r>
            <a:endParaRPr lang="en-GB" dirty="0"/>
          </a:p>
        </p:txBody>
      </p:sp>
      <p:sp>
        <p:nvSpPr>
          <p:cNvPr id="3" name="Content Placeholder 2"/>
          <p:cNvSpPr>
            <a:spLocks noGrp="1"/>
          </p:cNvSpPr>
          <p:nvPr>
            <p:ph idx="1"/>
          </p:nvPr>
        </p:nvSpPr>
        <p:spPr/>
        <p:txBody>
          <a:bodyPr/>
          <a:lstStyle/>
          <a:p>
            <a:r>
              <a:rPr lang="en-GB" dirty="0" smtClean="0"/>
              <a:t>Some have little choice, health, caring responsibilities or poor labour market opportunities preclude work or make it very difficult</a:t>
            </a:r>
          </a:p>
          <a:p>
            <a:r>
              <a:rPr lang="en-GB" dirty="0" smtClean="0"/>
              <a:t>Many of the workers in our study felt trapped in circumstances they did not choose, the rapid rise in the state pension age for women was a particular issue</a:t>
            </a:r>
          </a:p>
          <a:p>
            <a:r>
              <a:rPr lang="en-GB" dirty="0" smtClean="0"/>
              <a:t>For others not being forced to retire at an arbitrary age gave them choice to carry on working in jobs they liked and enjoyed</a:t>
            </a:r>
            <a:endParaRPr lang="en-GB" dirty="0"/>
          </a:p>
        </p:txBody>
      </p:sp>
    </p:spTree>
    <p:extLst>
      <p:ext uri="{BB962C8B-B14F-4D97-AF65-F5344CB8AC3E}">
        <p14:creationId xmlns:p14="http://schemas.microsoft.com/office/powerpoint/2010/main" val="3166617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Employment rate for people in the UK aged 65+, March to May 1992 to May to July 2016</a:t>
            </a: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solidFill>
                  <a:srgbClr val="000000"/>
                </a:solidFill>
              </a:rPr>
              <a:t>Page </a:t>
            </a:r>
            <a:fld id="{47985034-D618-4B45-8B8F-36BFE2DD7CB6}" type="slidenum">
              <a:rPr lang="en-GB" altLang="en-US" smtClean="0">
                <a:solidFill>
                  <a:srgbClr val="000000"/>
                </a:solidFill>
              </a:rPr>
              <a:pPr/>
              <a:t>37</a:t>
            </a:fld>
            <a:endParaRPr lang="en-GB" altLang="en-US" dirty="0" smtClean="0">
              <a:solidFill>
                <a:srgbClr val="000000"/>
              </a:solidFill>
            </a:endParaRPr>
          </a:p>
        </p:txBody>
      </p:sp>
      <p:pic>
        <p:nvPicPr>
          <p:cNvPr id="2970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2610" y="2070199"/>
            <a:ext cx="6983933" cy="372516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9701" name="TextBox 4"/>
          <p:cNvSpPr txBox="1">
            <a:spLocks noChangeArrowheads="1"/>
          </p:cNvSpPr>
          <p:nvPr/>
        </p:nvSpPr>
        <p:spPr bwMode="auto">
          <a:xfrm>
            <a:off x="1091196" y="5926343"/>
            <a:ext cx="6075534" cy="72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07" tIns="41255" rIns="82507" bIns="41255">
            <a:spAutoFit/>
          </a:bodyPr>
          <a:lstStyle/>
          <a:p>
            <a:pPr defTabSz="825142" fontAlgn="b">
              <a:spcBef>
                <a:spcPct val="30000"/>
              </a:spcBef>
              <a:spcAft>
                <a:spcPct val="0"/>
              </a:spcAft>
            </a:pPr>
            <a:r>
              <a:rPr lang="en-GB" altLang="en-US" sz="1400" dirty="0">
                <a:solidFill>
                  <a:srgbClr val="000000"/>
                </a:solidFill>
              </a:rPr>
              <a:t>https://www.ons.gov.uk/employmentandlabourmarket/peopleinwork/employmentandemployeetypes/articles/fivefactsaboutolderpeopleatwork/2016-10-01</a:t>
            </a:r>
          </a:p>
        </p:txBody>
      </p:sp>
    </p:spTree>
    <p:extLst>
      <p:ext uri="{BB962C8B-B14F-4D97-AF65-F5344CB8AC3E}">
        <p14:creationId xmlns:p14="http://schemas.microsoft.com/office/powerpoint/2010/main" val="1495560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anything can be done for the losers?</a:t>
            </a:r>
            <a:endParaRPr lang="en-GB" dirty="0"/>
          </a:p>
        </p:txBody>
      </p:sp>
      <p:sp>
        <p:nvSpPr>
          <p:cNvPr id="3" name="Content Placeholder 2"/>
          <p:cNvSpPr>
            <a:spLocks noGrp="1"/>
          </p:cNvSpPr>
          <p:nvPr>
            <p:ph idx="1"/>
          </p:nvPr>
        </p:nvSpPr>
        <p:spPr/>
        <p:txBody>
          <a:bodyPr/>
          <a:lstStyle/>
          <a:p>
            <a:r>
              <a:rPr lang="en-GB" dirty="0" smtClean="0"/>
              <a:t>A focus on health at work, reasonable adjustments might reduce the number of people forced to give up work or forced to carry on working with possible detrimental effects on their health</a:t>
            </a:r>
          </a:p>
          <a:p>
            <a:r>
              <a:rPr lang="en-GB" dirty="0" smtClean="0"/>
              <a:t>A proper recognition of caring responsibilities amongst the older population and the impact on the ability to work</a:t>
            </a:r>
          </a:p>
          <a:p>
            <a:r>
              <a:rPr lang="en-GB" dirty="0" smtClean="0"/>
              <a:t>Revisit the possibility of a variable state pension age depending upon circumstances</a:t>
            </a:r>
          </a:p>
          <a:p>
            <a:r>
              <a:rPr lang="en-GB" b="1" dirty="0" smtClean="0"/>
              <a:t>TACKLE AGE DISCRIMINATION</a:t>
            </a:r>
            <a:endParaRPr lang="en-GB" b="1" dirty="0"/>
          </a:p>
        </p:txBody>
      </p:sp>
      <p:sp>
        <p:nvSpPr>
          <p:cNvPr id="4" name="Slide Number Placeholder 3"/>
          <p:cNvSpPr>
            <a:spLocks noGrp="1"/>
          </p:cNvSpPr>
          <p:nvPr>
            <p:ph type="sldNum" sz="quarter" idx="11"/>
          </p:nvPr>
        </p:nvSpPr>
        <p:spPr/>
        <p:txBody>
          <a:bodyPr/>
          <a:lstStyle/>
          <a:p>
            <a:pPr>
              <a:defRPr/>
            </a:pPr>
            <a:r>
              <a:rPr lang="en-GB" altLang="en-US" dirty="0" smtClean="0">
                <a:solidFill>
                  <a:srgbClr val="000000"/>
                </a:solidFill>
              </a:rPr>
              <a:t>Page </a:t>
            </a:r>
            <a:fld id="{51AA69D6-BCED-4432-A528-E17736B28BC7}" type="slidenum">
              <a:rPr lang="en-GB" altLang="en-US" smtClean="0">
                <a:solidFill>
                  <a:srgbClr val="000000"/>
                </a:solidFill>
              </a:rPr>
              <a:pPr>
                <a:defRPr/>
              </a:pPr>
              <a:t>38</a:t>
            </a:fld>
            <a:endParaRPr lang="en-GB" altLang="en-US" dirty="0">
              <a:solidFill>
                <a:srgbClr val="000000"/>
              </a:solidFill>
            </a:endParaRPr>
          </a:p>
        </p:txBody>
      </p:sp>
    </p:spTree>
    <p:extLst>
      <p:ext uri="{BB962C8B-B14F-4D97-AF65-F5344CB8AC3E}">
        <p14:creationId xmlns:p14="http://schemas.microsoft.com/office/powerpoint/2010/main" val="45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37" y="271886"/>
            <a:ext cx="2232248" cy="316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6197"/>
            <a:ext cx="2398018" cy="340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37947" y="3533030"/>
            <a:ext cx="2426141" cy="344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37" y="3437708"/>
            <a:ext cx="2419798" cy="343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3667641"/>
            <a:ext cx="217011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47864" y="1052736"/>
            <a:ext cx="1584176" cy="1077218"/>
          </a:xfrm>
          <a:prstGeom prst="rect">
            <a:avLst/>
          </a:prstGeom>
          <a:noFill/>
        </p:spPr>
        <p:txBody>
          <a:bodyPr wrap="square" rtlCol="0">
            <a:spAutoFit/>
          </a:bodyPr>
          <a:lstStyle/>
          <a:p>
            <a:r>
              <a:rPr lang="en-GB" sz="3200" b="1" dirty="0" smtClean="0">
                <a:solidFill>
                  <a:schemeClr val="tx2"/>
                </a:solidFill>
              </a:rPr>
              <a:t>Casual Ageism</a:t>
            </a:r>
            <a:endParaRPr lang="en-GB" sz="3200" b="1" dirty="0">
              <a:solidFill>
                <a:schemeClr val="tx2"/>
              </a:solidFill>
            </a:endParaRPr>
          </a:p>
        </p:txBody>
      </p:sp>
    </p:spTree>
    <p:extLst>
      <p:ext uri="{BB962C8B-B14F-4D97-AF65-F5344CB8AC3E}">
        <p14:creationId xmlns:p14="http://schemas.microsoft.com/office/powerpoint/2010/main" val="123854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working lives</a:t>
            </a:r>
            <a:endParaRPr lang="en-GB" dirty="0"/>
          </a:p>
        </p:txBody>
      </p:sp>
      <p:sp>
        <p:nvSpPr>
          <p:cNvPr id="3" name="Content Placeholder 2"/>
          <p:cNvSpPr>
            <a:spLocks noGrp="1"/>
          </p:cNvSpPr>
          <p:nvPr>
            <p:ph idx="1"/>
          </p:nvPr>
        </p:nvSpPr>
        <p:spPr/>
        <p:txBody>
          <a:bodyPr/>
          <a:lstStyle/>
          <a:p>
            <a:pPr marL="0" indent="0">
              <a:buNone/>
            </a:pPr>
            <a:r>
              <a:rPr lang="en-GB" dirty="0"/>
              <a:t>Ros Altman, former UK Pensions Minister:</a:t>
            </a:r>
          </a:p>
          <a:p>
            <a:r>
              <a:rPr lang="en-GB" dirty="0"/>
              <a:t>‘As people are living longer, we need to re-think what ‘retirement’ looks like. </a:t>
            </a:r>
            <a:r>
              <a:rPr lang="en-GB" i="1" dirty="0"/>
              <a:t>This is not about forcing people to work on</a:t>
            </a:r>
            <a:r>
              <a:rPr lang="en-GB" dirty="0"/>
              <a:t>, but supporting those who want to maintain a fuller working life...’ (Altman, 2015: 9, our emphasis).</a:t>
            </a:r>
          </a:p>
          <a:p>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4</a:t>
            </a:fld>
            <a:endParaRPr lang="en-US" dirty="0">
              <a:solidFill>
                <a:srgbClr val="000000"/>
              </a:solidFill>
            </a:endParaRPr>
          </a:p>
        </p:txBody>
      </p:sp>
    </p:spTree>
    <p:extLst>
      <p:ext uri="{BB962C8B-B14F-4D97-AF65-F5344CB8AC3E}">
        <p14:creationId xmlns:p14="http://schemas.microsoft.com/office/powerpoint/2010/main" val="2310516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60648"/>
            <a:ext cx="2298841" cy="326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1880" y="289581"/>
            <a:ext cx="2285076" cy="32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0551"/>
            <a:ext cx="2326010" cy="329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645024"/>
            <a:ext cx="2231882" cy="316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3645606"/>
            <a:ext cx="26860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557" y="3645606"/>
            <a:ext cx="268287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779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 categories in surveys</a:t>
            </a:r>
            <a:endParaRPr lang="en-GB" dirty="0"/>
          </a:p>
        </p:txBody>
      </p:sp>
      <p:sp>
        <p:nvSpPr>
          <p:cNvPr id="7" name="Content Placeholder 6"/>
          <p:cNvSpPr>
            <a:spLocks noGrp="1"/>
          </p:cNvSpPr>
          <p:nvPr>
            <p:ph sz="half" idx="2"/>
          </p:nvPr>
        </p:nvSpPr>
        <p:spPr>
          <a:xfrm>
            <a:off x="4900613" y="1340769"/>
            <a:ext cx="3416300" cy="5040992"/>
          </a:xfrm>
        </p:spPr>
        <p:txBody>
          <a:bodyPr/>
          <a:lstStyle/>
          <a:p>
            <a:pPr marL="0" indent="0">
              <a:buNone/>
            </a:pPr>
            <a:r>
              <a:rPr lang="en-GB" dirty="0" smtClean="0"/>
              <a:t>My example</a:t>
            </a:r>
          </a:p>
          <a:p>
            <a:r>
              <a:rPr lang="en-GB" sz="2400" dirty="0" smtClean="0"/>
              <a:t>[ </a:t>
            </a:r>
            <a:r>
              <a:rPr lang="en-GB" sz="2400" dirty="0"/>
              <a:t>] 21 and Under</a:t>
            </a:r>
          </a:p>
          <a:p>
            <a:r>
              <a:rPr lang="en-GB" sz="2400" dirty="0"/>
              <a:t>[ ] 22 to 44</a:t>
            </a:r>
          </a:p>
          <a:p>
            <a:r>
              <a:rPr lang="en-GB" sz="2400" dirty="0"/>
              <a:t>[ ] 45 to 60</a:t>
            </a:r>
          </a:p>
          <a:p>
            <a:r>
              <a:rPr lang="en-GB" sz="2400" dirty="0"/>
              <a:t>[X] 61 to 65</a:t>
            </a:r>
          </a:p>
          <a:p>
            <a:r>
              <a:rPr lang="en-GB" sz="2400" dirty="0"/>
              <a:t>[ ] 66 to 70</a:t>
            </a:r>
          </a:p>
          <a:p>
            <a:r>
              <a:rPr lang="en-GB" sz="2400" dirty="0"/>
              <a:t>[ ] 71 to 75</a:t>
            </a:r>
          </a:p>
          <a:p>
            <a:r>
              <a:rPr lang="en-GB" sz="2400" dirty="0"/>
              <a:t>[ ] 75-80</a:t>
            </a:r>
          </a:p>
          <a:p>
            <a:r>
              <a:rPr lang="en-GB" sz="2400" dirty="0"/>
              <a:t>[ ] 80 </a:t>
            </a:r>
            <a:r>
              <a:rPr lang="en-GB" sz="2400" dirty="0" smtClean="0"/>
              <a:t>+</a:t>
            </a:r>
            <a:endParaRPr lang="en-GB" sz="2400" dirty="0"/>
          </a:p>
          <a:p>
            <a:pPr marL="0" indent="0">
              <a:buNone/>
            </a:pPr>
            <a:r>
              <a:rPr lang="en-GB" sz="2400" dirty="0"/>
              <a:t>Please indicate your actual age</a:t>
            </a:r>
            <a:r>
              <a:rPr lang="en-GB" sz="2400" dirty="0" smtClean="0"/>
              <a:t>: 63</a:t>
            </a:r>
            <a:endParaRPr lang="en-GB" sz="2400" dirty="0"/>
          </a:p>
          <a:p>
            <a:endParaRPr lang="en-GB" sz="2400" dirty="0"/>
          </a:p>
          <a:p>
            <a:endParaRPr lang="en-GB" dirty="0"/>
          </a:p>
          <a:p>
            <a:r>
              <a:rPr lang="en-GB" dirty="0"/>
              <a:t>63</a:t>
            </a:r>
          </a:p>
          <a:p>
            <a:endParaRPr lang="en-GB" dirty="0"/>
          </a:p>
          <a:p>
            <a:endParaRPr lang="en-GB" dirty="0"/>
          </a:p>
        </p:txBody>
      </p:sp>
      <p:sp>
        <p:nvSpPr>
          <p:cNvPr id="4" name="Slide Number Placeholder 3"/>
          <p:cNvSpPr>
            <a:spLocks noGrp="1"/>
          </p:cNvSpPr>
          <p:nvPr>
            <p:ph type="sldNum" sz="quarter" idx="4"/>
          </p:nvPr>
        </p:nvSpPr>
        <p:spPr/>
        <p:txBody>
          <a:bodyPr/>
          <a:lstStyle/>
          <a:p>
            <a:pPr>
              <a:defRPr/>
            </a:pPr>
            <a:r>
              <a:rPr lang="en-GB" altLang="en-US" dirty="0" smtClean="0">
                <a:solidFill>
                  <a:srgbClr val="000000"/>
                </a:solidFill>
              </a:rPr>
              <a:t>Page </a:t>
            </a:r>
            <a:fld id="{51AA69D6-BCED-4432-A528-E17736B28BC7}" type="slidenum">
              <a:rPr lang="en-GB" altLang="en-US" smtClean="0">
                <a:solidFill>
                  <a:srgbClr val="000000"/>
                </a:solidFill>
              </a:rPr>
              <a:pPr>
                <a:defRPr/>
              </a:pPr>
              <a:t>41</a:t>
            </a:fld>
            <a:endParaRPr lang="en-GB" altLang="en-US" dirty="0">
              <a:solidFill>
                <a:srgbClr val="000000"/>
              </a:solidFill>
            </a:endParaRPr>
          </a:p>
        </p:txBody>
      </p:sp>
      <p:sp>
        <p:nvSpPr>
          <p:cNvPr id="8" name="Content Placeholder 7"/>
          <p:cNvSpPr>
            <a:spLocks noGrp="1"/>
          </p:cNvSpPr>
          <p:nvPr>
            <p:ph sz="half" idx="1"/>
          </p:nvPr>
        </p:nvSpPr>
        <p:spPr>
          <a:xfrm>
            <a:off x="1187624" y="1340769"/>
            <a:ext cx="3560589" cy="5040992"/>
          </a:xfrm>
        </p:spPr>
        <p:txBody>
          <a:bodyPr/>
          <a:lstStyle/>
          <a:p>
            <a:pPr marL="0" indent="0">
              <a:buNone/>
            </a:pPr>
            <a:r>
              <a:rPr lang="en-GB" dirty="0"/>
              <a:t>Commonly used groups are:</a:t>
            </a:r>
          </a:p>
          <a:p>
            <a:pPr>
              <a:buFont typeface="Arial"/>
              <a:buChar char="•"/>
            </a:pPr>
            <a:r>
              <a:rPr lang="en-GB" dirty="0"/>
              <a:t>15-24</a:t>
            </a:r>
          </a:p>
          <a:p>
            <a:pPr>
              <a:buFont typeface="Arial"/>
              <a:buChar char="•"/>
            </a:pPr>
            <a:r>
              <a:rPr lang="en-GB" dirty="0"/>
              <a:t>25-34</a:t>
            </a:r>
          </a:p>
          <a:p>
            <a:pPr>
              <a:buFont typeface="Arial"/>
              <a:buChar char="•"/>
            </a:pPr>
            <a:r>
              <a:rPr lang="en-GB" dirty="0"/>
              <a:t>35-44</a:t>
            </a:r>
          </a:p>
          <a:p>
            <a:pPr>
              <a:buFont typeface="Arial"/>
              <a:buChar char="•"/>
            </a:pPr>
            <a:r>
              <a:rPr lang="en-GB" dirty="0"/>
              <a:t>45-54</a:t>
            </a:r>
          </a:p>
          <a:p>
            <a:pPr>
              <a:buFont typeface="Arial"/>
              <a:buChar char="•"/>
            </a:pPr>
            <a:r>
              <a:rPr lang="en-GB" dirty="0"/>
              <a:t>55-64</a:t>
            </a:r>
          </a:p>
          <a:p>
            <a:pPr>
              <a:buFont typeface="Arial"/>
              <a:buChar char="•"/>
            </a:pPr>
            <a:r>
              <a:rPr lang="en-GB" dirty="0"/>
              <a:t>65+</a:t>
            </a:r>
          </a:p>
          <a:p>
            <a:endParaRPr lang="en-GB" dirty="0"/>
          </a:p>
        </p:txBody>
      </p:sp>
    </p:spTree>
    <p:extLst>
      <p:ext uri="{BB962C8B-B14F-4D97-AF65-F5344CB8AC3E}">
        <p14:creationId xmlns:p14="http://schemas.microsoft.com/office/powerpoint/2010/main" val="613785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Winners and Losers</a:t>
            </a:r>
            <a:endParaRPr lang="en-GB" dirty="0"/>
          </a:p>
        </p:txBody>
      </p:sp>
      <p:sp>
        <p:nvSpPr>
          <p:cNvPr id="8" name="Content Placeholder 7"/>
          <p:cNvSpPr>
            <a:spLocks noGrp="1"/>
          </p:cNvSpPr>
          <p:nvPr>
            <p:ph idx="1"/>
          </p:nvPr>
        </p:nvSpPr>
        <p:spPr/>
        <p:txBody>
          <a:bodyPr/>
          <a:lstStyle/>
          <a:p>
            <a:r>
              <a:rPr lang="en-GB" dirty="0" smtClean="0"/>
              <a:t>Extending working lives debates like many other policy areas relies on homogenising age categories, currently a state pension age of 66 but rising…</a:t>
            </a:r>
          </a:p>
          <a:p>
            <a:r>
              <a:rPr lang="en-GB" dirty="0" smtClean="0"/>
              <a:t>Arguably as we age we get less like each other as a life time of accumulated experiences will increasing differentiate us</a:t>
            </a:r>
          </a:p>
          <a:p>
            <a:r>
              <a:rPr lang="en-GB" dirty="0" smtClean="0"/>
              <a:t>So we need to remember this and not engage in 65+ as a way of thinking about anyone over 65.</a:t>
            </a:r>
            <a:endParaRPr lang="en-GB" dirty="0"/>
          </a:p>
        </p:txBody>
      </p:sp>
      <p:sp>
        <p:nvSpPr>
          <p:cNvPr id="5" name="Footer Placeholder 4"/>
          <p:cNvSpPr>
            <a:spLocks noGrp="1"/>
          </p:cNvSpPr>
          <p:nvPr>
            <p:ph type="ftr" sz="quarter" idx="10"/>
          </p:nvPr>
        </p:nvSpPr>
        <p:spPr/>
        <p:txBody>
          <a:bodyPr/>
          <a:lstStyle/>
          <a:p>
            <a:endParaRPr lang="en-GB" dirty="0">
              <a:solidFill>
                <a:srgbClr val="000000"/>
              </a:solidFill>
            </a:endParaRPr>
          </a:p>
        </p:txBody>
      </p:sp>
      <p:sp>
        <p:nvSpPr>
          <p:cNvPr id="6" name="Slide Number Placeholder 5"/>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42</a:t>
            </a:fld>
            <a:endParaRPr lang="en-US" dirty="0">
              <a:solidFill>
                <a:srgbClr val="000000"/>
              </a:solidFill>
            </a:endParaRPr>
          </a:p>
        </p:txBody>
      </p:sp>
    </p:spTree>
    <p:extLst>
      <p:ext uri="{BB962C8B-B14F-4D97-AF65-F5344CB8AC3E}">
        <p14:creationId xmlns:p14="http://schemas.microsoft.com/office/powerpoint/2010/main" val="249316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9276"/>
            <a:ext cx="8291513" cy="935509"/>
          </a:xfrm>
        </p:spPr>
        <p:txBody>
          <a:bodyPr/>
          <a:lstStyle/>
          <a:p>
            <a:r>
              <a:rPr lang="en-GB" altLang="en-US" dirty="0" smtClean="0"/>
              <a:t/>
            </a:r>
            <a:br>
              <a:rPr lang="en-GB" altLang="en-US" dirty="0" smtClean="0"/>
            </a:br>
            <a:r>
              <a:rPr lang="en-GB" altLang="en-US" dirty="0" smtClean="0">
                <a:solidFill>
                  <a:srgbClr val="FF0000"/>
                </a:solidFill>
              </a:rPr>
              <a:t>Thanks </a:t>
            </a:r>
            <a:r>
              <a:rPr lang="en-GB" altLang="en-US" dirty="0">
                <a:solidFill>
                  <a:srgbClr val="FF0000"/>
                </a:solidFill>
              </a:rPr>
              <a:t>to all the people involved with the project</a:t>
            </a:r>
            <a:r>
              <a:rPr lang="en-GB" altLang="en-US" dirty="0" smtClean="0">
                <a:solidFill>
                  <a:srgbClr val="FF0000"/>
                </a:solidFill>
              </a:rPr>
              <a:t>:</a:t>
            </a:r>
            <a:r>
              <a:rPr lang="en-GB" altLang="en-US" dirty="0">
                <a:solidFill>
                  <a:srgbClr val="FF0000"/>
                </a:solidFill>
              </a:rPr>
              <a:t/>
            </a:r>
            <a:br>
              <a:rPr lang="en-GB" altLang="en-US"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683568" y="1628800"/>
            <a:ext cx="8208912" cy="4536504"/>
          </a:xfrm>
        </p:spPr>
        <p:txBody>
          <a:bodyPr/>
          <a:lstStyle/>
          <a:p>
            <a:pPr marL="0" indent="0">
              <a:buNone/>
            </a:pPr>
            <a:r>
              <a:rPr lang="en-GB" altLang="en-US" sz="1800" dirty="0"/>
              <a:t>David Wainwright and Andrew Weyman (University of Bath)</a:t>
            </a:r>
          </a:p>
          <a:p>
            <a:pPr marL="0" indent="0">
              <a:buNone/>
            </a:pPr>
            <a:r>
              <a:rPr lang="en-GB" altLang="en-US" sz="1800" dirty="0"/>
              <a:t>Wendy Loretto and Laura Airey (University of Edinburgh)</a:t>
            </a:r>
          </a:p>
          <a:p>
            <a:pPr marL="0" indent="0">
              <a:buNone/>
            </a:pPr>
            <a:r>
              <a:rPr lang="en-GB" altLang="en-US" sz="1800" dirty="0"/>
              <a:t>Ben Baumberg-Geiger, Amanda Burns and Sue Shepherd (University of Kent) Mariska van der Horst  (formerly University of Kent now Free University of Amsterdam)</a:t>
            </a:r>
          </a:p>
          <a:p>
            <a:pPr marL="0" indent="0">
              <a:buNone/>
            </a:pPr>
            <a:r>
              <a:rPr lang="en-GB" altLang="en-US" sz="1800" dirty="0"/>
              <a:t>Mark Robinson (formerly of Leeds Beckett University)</a:t>
            </a:r>
          </a:p>
          <a:p>
            <a:pPr marL="0" indent="0">
              <a:buNone/>
            </a:pPr>
            <a:r>
              <a:rPr lang="en-GB" altLang="en-US" sz="1800" dirty="0"/>
              <a:t>Chris Phillipson (University of Manchester)</a:t>
            </a:r>
          </a:p>
          <a:p>
            <a:pPr marL="0" indent="0">
              <a:buNone/>
            </a:pPr>
            <a:r>
              <a:rPr lang="en-GB" altLang="en-US" sz="1800" dirty="0"/>
              <a:t>David Lain (University of Newcastle, formerly University of Brighton)</a:t>
            </a:r>
          </a:p>
          <a:p>
            <a:pPr marL="0" indent="0">
              <a:buNone/>
            </a:pPr>
            <a:r>
              <a:rPr lang="en-GB" altLang="en-US" sz="1800" dirty="0"/>
              <a:t>Charlotte Clark and Amanda Fahy (formerly of Queen Mary, University of London)</a:t>
            </a:r>
          </a:p>
          <a:p>
            <a:pPr marL="0" indent="0">
              <a:buNone/>
            </a:pPr>
            <a:r>
              <a:rPr lang="en-GB" altLang="en-US" sz="1800" dirty="0"/>
              <a:t>Joanne Crawford (Institute of Occupational Medicine)</a:t>
            </a:r>
          </a:p>
          <a:p>
            <a:pPr marL="0" indent="0">
              <a:buNone/>
            </a:pPr>
            <a:r>
              <a:rPr lang="en-GB" altLang="en-US" sz="1800" dirty="0"/>
              <a:t>Colleagues at ILC-UK</a:t>
            </a:r>
          </a:p>
          <a:p>
            <a:pPr marL="0" indent="0">
              <a:buNone/>
            </a:pPr>
            <a:r>
              <a:rPr lang="en-GB" altLang="en-US" sz="1800" dirty="0">
                <a:solidFill>
                  <a:srgbClr val="FF0000"/>
                </a:solidFill>
              </a:rPr>
              <a:t>And to all the managers and employees who generously gave of their time to be interviewed. </a:t>
            </a: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43</a:t>
            </a:fld>
            <a:endParaRPr lang="en-US" dirty="0">
              <a:solidFill>
                <a:srgbClr val="000000"/>
              </a:solidFill>
            </a:endParaRPr>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2993805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Fears about the dependency ratio</a:t>
            </a:r>
            <a:endParaRPr lang="en-GB" dirty="0"/>
          </a:p>
        </p:txBody>
      </p:sp>
      <p:sp>
        <p:nvSpPr>
          <p:cNvPr id="3" name="Content Placeholder 2"/>
          <p:cNvSpPr>
            <a:spLocks noGrp="1"/>
          </p:cNvSpPr>
          <p:nvPr>
            <p:ph idx="1"/>
          </p:nvPr>
        </p:nvSpPr>
        <p:spPr/>
        <p:txBody>
          <a:bodyPr/>
          <a:lstStyle/>
          <a:p>
            <a:pPr marL="355550" lvl="0" indent="-355550" algn="just" eaLnBrk="0" hangingPunct="0">
              <a:buClr>
                <a:srgbClr val="003882"/>
              </a:buClr>
              <a:buNone/>
            </a:pPr>
            <a:r>
              <a:rPr lang="en-GB" altLang="en-US" sz="2000" dirty="0">
                <a:solidFill>
                  <a:srgbClr val="000000"/>
                </a:solidFill>
              </a:rPr>
              <a:t>The UK population is forecast to grow from 65m in</a:t>
            </a:r>
          </a:p>
          <a:p>
            <a:pPr marL="355550" lvl="0" indent="-355550" algn="just" eaLnBrk="0" hangingPunct="0">
              <a:buClr>
                <a:srgbClr val="003882"/>
              </a:buClr>
              <a:buNone/>
            </a:pPr>
            <a:r>
              <a:rPr lang="en-GB" altLang="en-US" sz="2000" dirty="0">
                <a:solidFill>
                  <a:srgbClr val="000000"/>
                </a:solidFill>
              </a:rPr>
              <a:t>2015 to 75m in 2040, with the number aged 65-plus</a:t>
            </a:r>
          </a:p>
          <a:p>
            <a:pPr marL="355550" lvl="0" indent="-355550" algn="just" eaLnBrk="0" hangingPunct="0">
              <a:buClr>
                <a:srgbClr val="003882"/>
              </a:buClr>
              <a:buNone/>
            </a:pPr>
            <a:r>
              <a:rPr lang="en-GB" altLang="en-US" sz="2000" dirty="0">
                <a:solidFill>
                  <a:srgbClr val="000000"/>
                </a:solidFill>
              </a:rPr>
              <a:t>set to increase by 50%, from 12m to 18m. The classic</a:t>
            </a:r>
          </a:p>
          <a:p>
            <a:pPr marL="355550" lvl="0" indent="-355550" algn="just" eaLnBrk="0" hangingPunct="0">
              <a:buClr>
                <a:srgbClr val="003882"/>
              </a:buClr>
              <a:buNone/>
            </a:pPr>
            <a:r>
              <a:rPr lang="en-GB" altLang="en-US" sz="2000" dirty="0">
                <a:solidFill>
                  <a:srgbClr val="000000"/>
                </a:solidFill>
              </a:rPr>
              <a:t>“dependency trap” is that an ageing society has fewer</a:t>
            </a:r>
          </a:p>
          <a:p>
            <a:pPr marL="355550" lvl="0" indent="-355550" algn="just" eaLnBrk="0" hangingPunct="0">
              <a:buClr>
                <a:srgbClr val="003882"/>
              </a:buClr>
              <a:buNone/>
            </a:pPr>
            <a:r>
              <a:rPr lang="en-GB" altLang="en-US" sz="2000" dirty="0">
                <a:solidFill>
                  <a:srgbClr val="000000"/>
                </a:solidFill>
              </a:rPr>
              <a:t>workers to support every pensioner, piling pressure on</a:t>
            </a:r>
          </a:p>
          <a:p>
            <a:pPr marL="355550" lvl="0" indent="-355550" algn="just" eaLnBrk="0" hangingPunct="0">
              <a:buClr>
                <a:srgbClr val="003882"/>
              </a:buClr>
              <a:buNone/>
            </a:pPr>
            <a:r>
              <a:rPr lang="en-GB" altLang="en-US" sz="2000" dirty="0">
                <a:solidFill>
                  <a:srgbClr val="000000"/>
                </a:solidFill>
              </a:rPr>
              <a:t>health and social care services, and on the taxpayers that</a:t>
            </a:r>
          </a:p>
          <a:p>
            <a:pPr marL="355550" lvl="0" indent="-355550" algn="just" eaLnBrk="0" hangingPunct="0">
              <a:buClr>
                <a:srgbClr val="003882"/>
              </a:buClr>
              <a:buNone/>
            </a:pPr>
            <a:r>
              <a:rPr lang="en-GB" altLang="en-US" sz="2000" dirty="0">
                <a:solidFill>
                  <a:srgbClr val="000000"/>
                </a:solidFill>
              </a:rPr>
              <a:t>fund them. But the standard ratio of those aged 20-64</a:t>
            </a:r>
          </a:p>
          <a:p>
            <a:pPr marL="355550" lvl="0" indent="-355550" algn="just" eaLnBrk="0" hangingPunct="0">
              <a:buClr>
                <a:srgbClr val="003882"/>
              </a:buClr>
              <a:buNone/>
            </a:pPr>
            <a:r>
              <a:rPr lang="en-GB" altLang="en-US" sz="2000" dirty="0">
                <a:solidFill>
                  <a:srgbClr val="000000"/>
                </a:solidFill>
              </a:rPr>
              <a:t>to those aged 65-plus is a crude measure of whether an</a:t>
            </a:r>
          </a:p>
          <a:p>
            <a:pPr marL="355550" lvl="0" indent="-355550" algn="just" eaLnBrk="0" hangingPunct="0">
              <a:buClr>
                <a:srgbClr val="003882"/>
              </a:buClr>
              <a:buNone/>
            </a:pPr>
            <a:r>
              <a:rPr lang="en-GB" altLang="en-US" sz="2000" dirty="0">
                <a:solidFill>
                  <a:srgbClr val="000000"/>
                </a:solidFill>
              </a:rPr>
              <a:t>economy can thrive as its population ages.”</a:t>
            </a:r>
          </a:p>
          <a:p>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5</a:t>
            </a:fld>
            <a:endParaRPr lang="en-US" dirty="0">
              <a:solidFill>
                <a:srgbClr val="000000"/>
              </a:solidFill>
            </a:endParaRPr>
          </a:p>
        </p:txBody>
      </p:sp>
      <p:sp>
        <p:nvSpPr>
          <p:cNvPr id="6" name="TextBox 5"/>
          <p:cNvSpPr txBox="1"/>
          <p:nvPr/>
        </p:nvSpPr>
        <p:spPr>
          <a:xfrm>
            <a:off x="1115616" y="5661248"/>
            <a:ext cx="6336704" cy="630942"/>
          </a:xfrm>
          <a:prstGeom prst="rect">
            <a:avLst/>
          </a:prstGeom>
          <a:noFill/>
        </p:spPr>
        <p:txBody>
          <a:bodyPr wrap="square" rtlCol="0">
            <a:spAutoFit/>
          </a:bodyPr>
          <a:lstStyle/>
          <a:p>
            <a:pPr defTabSz="825795" fontAlgn="b">
              <a:spcBef>
                <a:spcPct val="50000"/>
              </a:spcBef>
              <a:spcAft>
                <a:spcPct val="0"/>
              </a:spcAft>
            </a:pPr>
            <a:r>
              <a:rPr lang="en-GB" altLang="en-US" sz="1400" dirty="0">
                <a:solidFill>
                  <a:srgbClr val="000000"/>
                </a:solidFill>
              </a:rPr>
              <a:t>Source: Les Mayhew  (2017) </a:t>
            </a:r>
            <a:r>
              <a:rPr lang="en-GB" altLang="en-US" sz="1400" i="1" dirty="0">
                <a:solidFill>
                  <a:srgbClr val="000000"/>
                </a:solidFill>
              </a:rPr>
              <a:t>The Dependency Trap – are we fit</a:t>
            </a:r>
          </a:p>
          <a:p>
            <a:pPr defTabSz="825795" fontAlgn="b">
              <a:spcBef>
                <a:spcPct val="50000"/>
              </a:spcBef>
              <a:spcAft>
                <a:spcPct val="0"/>
              </a:spcAft>
            </a:pPr>
            <a:r>
              <a:rPr lang="en-GB" altLang="en-US" sz="1400" i="1" dirty="0">
                <a:solidFill>
                  <a:srgbClr val="000000"/>
                </a:solidFill>
              </a:rPr>
              <a:t>enough to face the future? </a:t>
            </a:r>
            <a:endParaRPr lang="en-GB" altLang="en-US" sz="1400" dirty="0">
              <a:solidFill>
                <a:srgbClr val="000000"/>
              </a:solidFill>
            </a:endParaRPr>
          </a:p>
        </p:txBody>
      </p:sp>
    </p:spTree>
    <p:extLst>
      <p:ext uri="{BB962C8B-B14F-4D97-AF65-F5344CB8AC3E}">
        <p14:creationId xmlns:p14="http://schemas.microsoft.com/office/powerpoint/2010/main" val="278937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Sixty </a:t>
            </a:r>
            <a:r>
              <a:rPr lang="en-GB" dirty="0"/>
              <a:t>is the new 40: Healthy living means we now hit middle age later</a:t>
            </a:r>
            <a:br>
              <a:rPr lang="en-GB" dirty="0"/>
            </a:br>
            <a:endParaRPr lang="en-GB" dirty="0"/>
          </a:p>
        </p:txBody>
      </p:sp>
      <p:sp>
        <p:nvSpPr>
          <p:cNvPr id="4" name="Footer Placeholder 3"/>
          <p:cNvSpPr>
            <a:spLocks noGrp="1"/>
          </p:cNvSpPr>
          <p:nvPr>
            <p:ph type="ftr" sz="quarter" idx="10"/>
          </p:nvPr>
        </p:nvSpPr>
        <p:spPr/>
        <p:txBody>
          <a:bodyPr/>
          <a:lstStyle/>
          <a:p>
            <a:r>
              <a:rPr lang="en-GB" dirty="0" smtClean="0">
                <a:solidFill>
                  <a:srgbClr val="000000"/>
                </a:solidFill>
              </a:rPr>
              <a:t>Reported in the Mirror</a:t>
            </a:r>
            <a:r>
              <a:rPr lang="en-GB" dirty="0">
                <a:solidFill>
                  <a:srgbClr val="000000"/>
                </a:solidFill>
              </a:rPr>
              <a:t>: 15 April 2015</a:t>
            </a:r>
          </a:p>
          <a:p>
            <a:endParaRPr lang="en-GB" dirty="0">
              <a:solidFill>
                <a:srgbClr val="000000"/>
              </a:solidFill>
            </a:endParaRPr>
          </a:p>
        </p:txBody>
      </p:sp>
      <p:sp>
        <p:nvSpPr>
          <p:cNvPr id="5" name="Slide Number Placeholder 4"/>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6</a:t>
            </a:fld>
            <a:endParaRPr lang="en-US" dirty="0">
              <a:solidFill>
                <a:srgbClr val="00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0062" y="1899839"/>
            <a:ext cx="6108721" cy="406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2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z="3600" dirty="0"/>
              <a:t>How long in retirement?</a:t>
            </a:r>
          </a:p>
        </p:txBody>
      </p:sp>
      <p:sp>
        <p:nvSpPr>
          <p:cNvPr id="16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fontAlgn="ctr" hangingPunct="0">
              <a:spcBef>
                <a:spcPct val="35000"/>
              </a:spcBef>
              <a:buClr>
                <a:schemeClr val="tx2"/>
              </a:buClr>
              <a:buSzPct val="175000"/>
              <a:buChar char="•"/>
              <a:defRPr sz="2400">
                <a:solidFill>
                  <a:schemeClr val="tx1"/>
                </a:solidFill>
                <a:latin typeface="Arial" charset="0"/>
                <a:cs typeface="Arial" charset="0"/>
              </a:defRPr>
            </a:lvl1pPr>
            <a:lvl2pPr marL="742317" indent="-285176" algn="l" eaLnBrk="0" fontAlgn="ctr" hangingPunct="0">
              <a:spcBef>
                <a:spcPct val="0"/>
              </a:spcBef>
              <a:buClr>
                <a:schemeClr val="tx1"/>
              </a:buClr>
              <a:buFont typeface="Wingdings" pitchFamily="2" charset="2"/>
              <a:buChar char="§"/>
              <a:defRPr sz="2000">
                <a:solidFill>
                  <a:schemeClr val="tx1"/>
                </a:solidFill>
                <a:latin typeface="Arial" charset="0"/>
                <a:cs typeface="Arial" charset="0"/>
              </a:defRPr>
            </a:lvl2pPr>
            <a:lvl3pPr marL="1142135" indent="-227854" algn="l" eaLnBrk="0" fontAlgn="ctr" hangingPunct="0">
              <a:spcBef>
                <a:spcPct val="0"/>
              </a:spcBef>
              <a:buChar char="•"/>
              <a:defRPr>
                <a:solidFill>
                  <a:schemeClr val="tx1"/>
                </a:solidFill>
                <a:latin typeface="Arial" charset="0"/>
                <a:cs typeface="Arial" charset="0"/>
              </a:defRPr>
            </a:lvl3pPr>
            <a:lvl4pPr marL="1599277" indent="-227854" algn="l" eaLnBrk="0" fontAlgn="ctr" hangingPunct="0">
              <a:spcBef>
                <a:spcPct val="0"/>
              </a:spcBef>
              <a:buFont typeface="Arial" charset="0"/>
              <a:buChar char="–"/>
              <a:defRPr>
                <a:solidFill>
                  <a:schemeClr val="tx1"/>
                </a:solidFill>
                <a:latin typeface="Arial" charset="0"/>
                <a:cs typeface="Arial" charset="0"/>
              </a:defRPr>
            </a:lvl4pPr>
            <a:lvl5pPr marL="2054985" indent="-227854" algn="l" eaLnBrk="0" fontAlgn="base" hangingPunct="0">
              <a:spcBef>
                <a:spcPct val="0"/>
              </a:spcBef>
              <a:buChar char="»"/>
              <a:defRPr sz="1400">
                <a:solidFill>
                  <a:schemeClr val="tx1"/>
                </a:solidFill>
                <a:latin typeface="Arial" charset="0"/>
                <a:cs typeface="Arial" charset="0"/>
              </a:defRPr>
            </a:lvl5pPr>
            <a:lvl6pPr marL="2467700" indent="-227854" eaLnBrk="0" fontAlgn="base" hangingPunct="0">
              <a:spcBef>
                <a:spcPct val="0"/>
              </a:spcBef>
              <a:spcAft>
                <a:spcPct val="0"/>
              </a:spcAft>
              <a:buChar char="»"/>
              <a:defRPr sz="1400">
                <a:solidFill>
                  <a:schemeClr val="tx1"/>
                </a:solidFill>
                <a:latin typeface="Arial" charset="0"/>
                <a:cs typeface="Arial" charset="0"/>
              </a:defRPr>
            </a:lvl6pPr>
            <a:lvl7pPr marL="2880417" indent="-227854" eaLnBrk="0" fontAlgn="base" hangingPunct="0">
              <a:spcBef>
                <a:spcPct val="0"/>
              </a:spcBef>
              <a:spcAft>
                <a:spcPct val="0"/>
              </a:spcAft>
              <a:buChar char="»"/>
              <a:defRPr sz="1400">
                <a:solidFill>
                  <a:schemeClr val="tx1"/>
                </a:solidFill>
                <a:latin typeface="Arial" charset="0"/>
                <a:cs typeface="Arial" charset="0"/>
              </a:defRPr>
            </a:lvl7pPr>
            <a:lvl8pPr marL="3293132" indent="-227854" eaLnBrk="0" fontAlgn="base" hangingPunct="0">
              <a:spcBef>
                <a:spcPct val="0"/>
              </a:spcBef>
              <a:spcAft>
                <a:spcPct val="0"/>
              </a:spcAft>
              <a:buChar char="»"/>
              <a:defRPr sz="1400">
                <a:solidFill>
                  <a:schemeClr val="tx1"/>
                </a:solidFill>
                <a:latin typeface="Arial" charset="0"/>
                <a:cs typeface="Arial" charset="0"/>
              </a:defRPr>
            </a:lvl8pPr>
            <a:lvl9pPr marL="3705849" indent="-227854" eaLnBrk="0" fontAlgn="base" hangingPunct="0">
              <a:spcBef>
                <a:spcPct val="0"/>
              </a:spcBef>
              <a:spcAft>
                <a:spcPct val="0"/>
              </a:spcAft>
              <a:buChar char="»"/>
              <a:defRPr sz="1400">
                <a:solidFill>
                  <a:schemeClr val="tx1"/>
                </a:solidFill>
                <a:latin typeface="Arial" charset="0"/>
                <a:cs typeface="Arial" charset="0"/>
              </a:defRPr>
            </a:lvl9pPr>
          </a:lstStyle>
          <a:p>
            <a:pPr eaLnBrk="1" fontAlgn="base" hangingPunct="1">
              <a:spcBef>
                <a:spcPct val="0"/>
              </a:spcBef>
              <a:buClrTx/>
              <a:buSzTx/>
              <a:buFontTx/>
              <a:buNone/>
            </a:pPr>
            <a:r>
              <a:rPr lang="en-GB" altLang="en-US" sz="1000" dirty="0">
                <a:solidFill>
                  <a:srgbClr val="000000"/>
                </a:solidFill>
              </a:rPr>
              <a:t>Page </a:t>
            </a:r>
            <a:fld id="{D2AC03A5-9CEF-4977-A390-59D89AA7CEC8}" type="slidenum">
              <a:rPr lang="en-GB" altLang="en-US" sz="1000">
                <a:solidFill>
                  <a:srgbClr val="000000"/>
                </a:solidFill>
              </a:rPr>
              <a:pPr eaLnBrk="1" fontAlgn="base" hangingPunct="1">
                <a:spcBef>
                  <a:spcPct val="0"/>
                </a:spcBef>
                <a:buClrTx/>
                <a:buSzTx/>
                <a:buFontTx/>
                <a:buNone/>
              </a:pPr>
              <a:t>7</a:t>
            </a:fld>
            <a:endParaRPr lang="en-GB" altLang="en-US" sz="1000" dirty="0">
              <a:solidFill>
                <a:srgbClr val="000000"/>
              </a:solidFill>
            </a:endParaRPr>
          </a:p>
        </p:txBody>
      </p:sp>
      <p:sp>
        <p:nvSpPr>
          <p:cNvPr id="16388" name="TextBox 4"/>
          <p:cNvSpPr txBox="1">
            <a:spLocks noChangeArrowheads="1"/>
          </p:cNvSpPr>
          <p:nvPr/>
        </p:nvSpPr>
        <p:spPr bwMode="auto">
          <a:xfrm>
            <a:off x="1153994" y="5859364"/>
            <a:ext cx="6582061" cy="9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spAutoFit/>
          </a:bodyPr>
          <a:lstStyle>
            <a:lvl1pPr algn="l" eaLnBrk="0" fontAlgn="ctr" hangingPunct="0">
              <a:spcBef>
                <a:spcPct val="35000"/>
              </a:spcBef>
              <a:buClr>
                <a:schemeClr val="tx2"/>
              </a:buClr>
              <a:buSzPct val="175000"/>
              <a:buChar char="•"/>
              <a:defRPr sz="2700">
                <a:solidFill>
                  <a:schemeClr val="tx1"/>
                </a:solidFill>
                <a:latin typeface="Arial" charset="0"/>
                <a:cs typeface="Arial" charset="0"/>
              </a:defRPr>
            </a:lvl1pPr>
            <a:lvl2pPr marL="742950" indent="-285750" algn="l" eaLnBrk="0" fontAlgn="ctr" hangingPunct="0">
              <a:spcBef>
                <a:spcPct val="0"/>
              </a:spcBef>
              <a:buClr>
                <a:schemeClr val="tx1"/>
              </a:buClr>
              <a:buFont typeface="Wingdings" pitchFamily="2" charset="2"/>
              <a:buChar char="§"/>
              <a:defRPr sz="2200">
                <a:solidFill>
                  <a:schemeClr val="tx1"/>
                </a:solidFill>
                <a:latin typeface="Arial" charset="0"/>
                <a:cs typeface="Arial" charset="0"/>
              </a:defRPr>
            </a:lvl2pPr>
            <a:lvl3pPr marL="1143000" indent="-228600" algn="l" eaLnBrk="0" fontAlgn="ctr" hangingPunct="0">
              <a:spcBef>
                <a:spcPct val="0"/>
              </a:spcBef>
              <a:buChar char="•"/>
              <a:defRPr>
                <a:solidFill>
                  <a:schemeClr val="tx1"/>
                </a:solidFill>
                <a:latin typeface="Arial" charset="0"/>
                <a:cs typeface="Arial" charset="0"/>
              </a:defRPr>
            </a:lvl3pPr>
            <a:lvl4pPr marL="1600200" indent="-228600" algn="l" eaLnBrk="0" fontAlgn="ctr" hangingPunct="0">
              <a:spcBef>
                <a:spcPct val="0"/>
              </a:spcBef>
              <a:buFont typeface="Arial" charset="0"/>
              <a:buChar char="–"/>
              <a:defRPr>
                <a:solidFill>
                  <a:schemeClr val="tx1"/>
                </a:solidFill>
                <a:latin typeface="Arial" charset="0"/>
                <a:cs typeface="Arial" charset="0"/>
              </a:defRPr>
            </a:lvl4pPr>
            <a:lvl5pPr marL="2057400" indent="-228600" algn="l" eaLnBrk="0" fontAlgn="base" hangingPunct="0">
              <a:spcBef>
                <a:spcPct val="0"/>
              </a:spcBef>
              <a:buChar char="»"/>
              <a:defRPr sz="1600">
                <a:solidFill>
                  <a:schemeClr val="tx1"/>
                </a:solidFill>
                <a:latin typeface="Arial" charset="0"/>
                <a:cs typeface="Arial" charset="0"/>
              </a:defRPr>
            </a:lvl5pPr>
            <a:lvl6pPr marL="2514600" indent="-228600" eaLnBrk="0" fontAlgn="base" hangingPunct="0">
              <a:spcBef>
                <a:spcPct val="0"/>
              </a:spcBef>
              <a:spcAft>
                <a:spcPct val="0"/>
              </a:spcAft>
              <a:buChar char="»"/>
              <a:defRPr sz="1600">
                <a:solidFill>
                  <a:schemeClr val="tx1"/>
                </a:solidFill>
                <a:latin typeface="Arial" charset="0"/>
                <a:cs typeface="Arial" charset="0"/>
              </a:defRPr>
            </a:lvl6pPr>
            <a:lvl7pPr marL="2971800" indent="-228600" eaLnBrk="0" fontAlgn="base" hangingPunct="0">
              <a:spcBef>
                <a:spcPct val="0"/>
              </a:spcBef>
              <a:spcAft>
                <a:spcPct val="0"/>
              </a:spcAft>
              <a:buChar char="»"/>
              <a:defRPr sz="1600">
                <a:solidFill>
                  <a:schemeClr val="tx1"/>
                </a:solidFill>
                <a:latin typeface="Arial" charset="0"/>
                <a:cs typeface="Arial" charset="0"/>
              </a:defRPr>
            </a:lvl7pPr>
            <a:lvl8pPr marL="3429000" indent="-228600" eaLnBrk="0" fontAlgn="base" hangingPunct="0">
              <a:spcBef>
                <a:spcPct val="0"/>
              </a:spcBef>
              <a:spcAft>
                <a:spcPct val="0"/>
              </a:spcAft>
              <a:buChar char="»"/>
              <a:defRPr sz="1600">
                <a:solidFill>
                  <a:schemeClr val="tx1"/>
                </a:solidFill>
                <a:latin typeface="Arial" charset="0"/>
                <a:cs typeface="Arial" charset="0"/>
              </a:defRPr>
            </a:lvl8pPr>
            <a:lvl9pPr marL="3886200" indent="-228600" eaLnBrk="0" fontAlgn="base" hangingPunct="0">
              <a:spcBef>
                <a:spcPct val="0"/>
              </a:spcBef>
              <a:spcAft>
                <a:spcPct val="0"/>
              </a:spcAft>
              <a:buChar char="»"/>
              <a:defRPr sz="1600">
                <a:solidFill>
                  <a:schemeClr val="tx1"/>
                </a:solidFill>
                <a:latin typeface="Arial" charset="0"/>
                <a:cs typeface="Arial" charset="0"/>
              </a:defRPr>
            </a:lvl9pPr>
          </a:lstStyle>
          <a:p>
            <a:pPr defTabSz="825505" eaLnBrk="1" fontAlgn="b" hangingPunct="1">
              <a:spcBef>
                <a:spcPct val="30000"/>
              </a:spcBef>
              <a:spcAft>
                <a:spcPct val="0"/>
              </a:spcAft>
              <a:buClrTx/>
              <a:buSzTx/>
              <a:buNone/>
            </a:pPr>
            <a:r>
              <a:rPr lang="en-GB" altLang="en-US" sz="1300" dirty="0">
                <a:solidFill>
                  <a:srgbClr val="000000"/>
                </a:solidFill>
              </a:rPr>
              <a:t>Source: OECD Pensions at a Glance, 2015  https://www.oecd-ilibrary.org/docserver/pension_glance-2017-en.pdf?expires=1553362825&amp;id=id&amp;accname=guest&amp;checksum=78AEBCA8648FF98E3CFBAE9A27718B67</a:t>
            </a:r>
          </a:p>
        </p:txBody>
      </p:sp>
      <p:sp>
        <p:nvSpPr>
          <p:cNvPr id="16389" name="Content Placeholder 1"/>
          <p:cNvSpPr>
            <a:spLocks noGrp="1"/>
          </p:cNvSpPr>
          <p:nvPr>
            <p:ph idx="1"/>
          </p:nvPr>
        </p:nvSpPr>
        <p:spPr>
          <a:xfrm>
            <a:off x="1332605" y="1468939"/>
            <a:ext cx="6983933" cy="4525863"/>
          </a:xfrm>
        </p:spPr>
        <p:txBody>
          <a:bodyPr/>
          <a:lstStyle/>
          <a:p>
            <a:endParaRPr lang="en-US" altLang="en-US" dirty="0" smtClean="0"/>
          </a:p>
        </p:txBody>
      </p:sp>
      <p:pic>
        <p:nvPicPr>
          <p:cNvPr id="16390" name="Picture 7" descr="C:\Users\User\Documents\sarah\3f4bd50f-413f-4f80-b0e3-a288f2ff85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10" y="1977932"/>
            <a:ext cx="6120186" cy="290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82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dirty="0" smtClean="0"/>
              <a:t>Average retirement ages in the UK by gender</a:t>
            </a:r>
          </a:p>
        </p:txBody>
      </p:sp>
      <p:sp>
        <p:nvSpPr>
          <p:cNvPr id="21507" name="Rectangle 3"/>
          <p:cNvSpPr>
            <a:spLocks noGrp="1" noChangeArrowheads="1"/>
          </p:cNvSpPr>
          <p:nvPr>
            <p:ph type="body" idx="1"/>
          </p:nvPr>
        </p:nvSpPr>
        <p:spPr/>
        <p:txBody>
          <a:bodyPr/>
          <a:lstStyle/>
          <a:p>
            <a:r>
              <a:rPr lang="en-GB" altLang="en-US" sz="2000" dirty="0"/>
              <a:t>In 1950 the average age of retirement for men: 67.2 for women: 63.9</a:t>
            </a:r>
          </a:p>
          <a:p>
            <a:r>
              <a:rPr lang="en-GB" altLang="en-US" sz="2000" dirty="0"/>
              <a:t>In 1990 the average age of retirement for men: was 63.6 for women: 61.1</a:t>
            </a:r>
          </a:p>
          <a:p>
            <a:r>
              <a:rPr lang="en-GB" altLang="en-US" sz="2000" dirty="0"/>
              <a:t>The average age at which men retire in the UK today (2017): 65.1</a:t>
            </a:r>
          </a:p>
          <a:p>
            <a:r>
              <a:rPr lang="en-GB" altLang="en-US" sz="2000" dirty="0"/>
              <a:t>The average age at which women retire in the UK today (2017): 63.6</a:t>
            </a:r>
          </a:p>
        </p:txBody>
      </p:sp>
    </p:spTree>
    <p:extLst>
      <p:ext uri="{BB962C8B-B14F-4D97-AF65-F5344CB8AC3E}">
        <p14:creationId xmlns:p14="http://schemas.microsoft.com/office/powerpoint/2010/main" val="395153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changing employment context for older workers in the UK</a:t>
            </a:r>
            <a:endParaRPr lang="en-GB" dirty="0"/>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
        <p:nvSpPr>
          <p:cNvPr id="6" name="Slide Number Placeholder 5"/>
          <p:cNvSpPr>
            <a:spLocks noGrp="1"/>
          </p:cNvSpPr>
          <p:nvPr>
            <p:ph type="sldNum" sz="quarter" idx="4"/>
          </p:nvPr>
        </p:nvSpPr>
        <p:spPr/>
        <p:txBody>
          <a:bodyPr/>
          <a:lstStyle/>
          <a:p>
            <a:pPr algn="l"/>
            <a:r>
              <a:rPr lang="en-US" dirty="0" smtClean="0">
                <a:solidFill>
                  <a:srgbClr val="000000"/>
                </a:solidFill>
              </a:rPr>
              <a:t>Page </a:t>
            </a:r>
            <a:fld id="{BB9ACB3B-81A4-6247-87B5-FC3E0A04C89B}" type="slidenum">
              <a:rPr lang="en-US" smtClean="0">
                <a:solidFill>
                  <a:srgbClr val="000000"/>
                </a:solidFill>
              </a:rPr>
              <a:pPr algn="l"/>
              <a:t>9</a:t>
            </a:fld>
            <a:endParaRPr lang="en-US" dirty="0">
              <a:solidFill>
                <a:srgbClr val="000000"/>
              </a:solidFill>
            </a:endParaRPr>
          </a:p>
        </p:txBody>
      </p:sp>
      <p:sp>
        <p:nvSpPr>
          <p:cNvPr id="3" name="Content Placeholder 2"/>
          <p:cNvSpPr>
            <a:spLocks noGrp="1"/>
          </p:cNvSpPr>
          <p:nvPr>
            <p:ph idx="1"/>
          </p:nvPr>
        </p:nvSpPr>
        <p:spPr>
          <a:xfrm>
            <a:off x="1331913" y="924561"/>
            <a:ext cx="6985000" cy="5457190"/>
          </a:xfrm>
        </p:spPr>
        <p:txBody>
          <a:bodyPr/>
          <a:lstStyle/>
          <a:p>
            <a:pPr marL="0" indent="0">
              <a:buNone/>
            </a:pPr>
            <a:endParaRPr lang="en-GB" dirty="0"/>
          </a:p>
          <a:p>
            <a:r>
              <a:rPr lang="en-GB" dirty="0"/>
              <a:t>Equalities legislation (2006)</a:t>
            </a:r>
          </a:p>
          <a:p>
            <a:r>
              <a:rPr lang="en-GB" dirty="0"/>
              <a:t>No default retirement age (2011)</a:t>
            </a:r>
          </a:p>
          <a:p>
            <a:r>
              <a:rPr lang="en-GB" dirty="0"/>
              <a:t>Changes to state pension ages (1995/2011/2014 ongoing</a:t>
            </a:r>
            <a:r>
              <a:rPr lang="en-GB" dirty="0" smtClean="0"/>
              <a:t>) with impacts on access to Pension Credit</a:t>
            </a:r>
            <a:endParaRPr lang="en-GB" dirty="0"/>
          </a:p>
          <a:p>
            <a:r>
              <a:rPr lang="en-GB" dirty="0"/>
              <a:t>Pension reform and auto enrolment</a:t>
            </a:r>
          </a:p>
          <a:p>
            <a:r>
              <a:rPr lang="en-GB" dirty="0"/>
              <a:t>Welfare reform (incapacity benefit to employment support allowance)</a:t>
            </a:r>
          </a:p>
          <a:p>
            <a:r>
              <a:rPr lang="en-GB" dirty="0"/>
              <a:t>Right to request flexible employment extended to all (2014</a:t>
            </a:r>
            <a:r>
              <a:rPr lang="en-GB" dirty="0" smtClean="0"/>
              <a:t>)</a:t>
            </a:r>
          </a:p>
          <a:p>
            <a:r>
              <a:rPr lang="en-GB" dirty="0" smtClean="0"/>
              <a:t>Shift from defined benefit to defined contribution occupational pensions</a:t>
            </a:r>
            <a:endParaRPr lang="en-GB" dirty="0"/>
          </a:p>
        </p:txBody>
      </p:sp>
    </p:spTree>
    <p:extLst>
      <p:ext uri="{BB962C8B-B14F-4D97-AF65-F5344CB8AC3E}">
        <p14:creationId xmlns:p14="http://schemas.microsoft.com/office/powerpoint/2010/main" val="362502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ent07-standard-test">
  <a:themeElements>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kent07-standard-te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kent07-standard-test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kent07-standard-test">
  <a:themeElements>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kent07-standard-te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kent07-standard-test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kent07-standard-test">
  <a:themeElements>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kent07-standard-te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 latinLnBrk="0" hangingPunct="1">
          <a:lnSpc>
            <a:spcPct val="100000"/>
          </a:lnSpc>
          <a:spcBef>
            <a:spcPct val="3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ent07-standard-test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kent07-standard-test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kent07-standard-test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kent07-standard-test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kent07-standard-test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kent07-standard-test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kent07-standard-test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4690</TotalTime>
  <Words>2288</Words>
  <Application>Microsoft Office PowerPoint</Application>
  <PresentationFormat>On-screen Show (4:3)</PresentationFormat>
  <Paragraphs>256</Paragraphs>
  <Slides>43</Slides>
  <Notes>3</Notes>
  <HiddenSlides>0</HiddenSlides>
  <MMClips>0</MMClips>
  <ScaleCrop>false</ScaleCrop>
  <HeadingPairs>
    <vt:vector size="4" baseType="variant">
      <vt:variant>
        <vt:lpstr>Theme</vt:lpstr>
      </vt:variant>
      <vt:variant>
        <vt:i4>18</vt:i4>
      </vt:variant>
      <vt:variant>
        <vt:lpstr>Slide Titles</vt:lpstr>
      </vt:variant>
      <vt:variant>
        <vt:i4>43</vt:i4>
      </vt:variant>
    </vt:vector>
  </HeadingPairs>
  <TitlesOfParts>
    <vt:vector size="61" baseType="lpstr">
      <vt:lpstr>kent2013</vt:lpstr>
      <vt:lpstr>1_kent2013</vt:lpstr>
      <vt:lpstr>2_kent2013</vt:lpstr>
      <vt:lpstr>kent07-standard-test</vt:lpstr>
      <vt:lpstr>1_kent07-standard-test</vt:lpstr>
      <vt:lpstr>2_kent07-standard-test</vt:lpstr>
      <vt:lpstr>3_kent2013</vt:lpstr>
      <vt:lpstr>4_kent2013</vt:lpstr>
      <vt:lpstr>Office Theme</vt:lpstr>
      <vt:lpstr>5_kent2013</vt:lpstr>
      <vt:lpstr>6_kent2013</vt:lpstr>
      <vt:lpstr>7_kent2013</vt:lpstr>
      <vt:lpstr>8_kent2013</vt:lpstr>
      <vt:lpstr>9_kent2013</vt:lpstr>
      <vt:lpstr>10_kent2013</vt:lpstr>
      <vt:lpstr>11_kent2013</vt:lpstr>
      <vt:lpstr>1_Office Theme</vt:lpstr>
      <vt:lpstr>12_kent2013</vt:lpstr>
      <vt:lpstr>Extending Working Lives: the implications for winners and losers in the changed UK policy landscape</vt:lpstr>
      <vt:lpstr>PowerPoint Presentation</vt:lpstr>
      <vt:lpstr>Department for Work and Pensions (DWP) perspective</vt:lpstr>
      <vt:lpstr>Extending working lives</vt:lpstr>
      <vt:lpstr>Fears about the dependency ratio</vt:lpstr>
      <vt:lpstr> Sixty is the new 40: Healthy living means we now hit middle age later </vt:lpstr>
      <vt:lpstr>How long in retirement?</vt:lpstr>
      <vt:lpstr>Average retirement ages in the UK by gender</vt:lpstr>
      <vt:lpstr>The changing employment context for older workers in the UK</vt:lpstr>
      <vt:lpstr>Individual Choice or Employer Action?</vt:lpstr>
      <vt:lpstr>Images of older age</vt:lpstr>
      <vt:lpstr>Still working at 100 years old</vt:lpstr>
      <vt:lpstr>Live longer – work longer?</vt:lpstr>
      <vt:lpstr>          Number and percentage of people who are economically inactive aged between 50 and State Pension Age: by reason for leaving last job </vt:lpstr>
      <vt:lpstr>Inequalities in choice and risk:</vt:lpstr>
      <vt:lpstr>The impact of extending working lives</vt:lpstr>
      <vt:lpstr>Differential impact of policy change on women</vt:lpstr>
      <vt:lpstr>Precarity or risk as a lived experience </vt:lpstr>
      <vt:lpstr>Risks for older workers</vt:lpstr>
      <vt:lpstr>A precarious welfare state</vt:lpstr>
      <vt:lpstr>Precarious jobs</vt:lpstr>
      <vt:lpstr>Precarious households</vt:lpstr>
      <vt:lpstr>Qualitative Research</vt:lpstr>
      <vt:lpstr>Mapping the interactions between precarious employment, welfare states and households</vt:lpstr>
      <vt:lpstr>Findings: precarious jobs (1)</vt:lpstr>
      <vt:lpstr>Findings: precarious jobs (2)</vt:lpstr>
      <vt:lpstr>Findings: precarious welfare states (1)</vt:lpstr>
      <vt:lpstr>Findings: precarious welfare states (2)</vt:lpstr>
      <vt:lpstr>Findings: precarious households (1)</vt:lpstr>
      <vt:lpstr>Findings: precarious households (2)</vt:lpstr>
      <vt:lpstr>Household context as a buffer against precarity</vt:lpstr>
      <vt:lpstr>Angela: Between precarious employment and a precarious welfare state in a poor household</vt:lpstr>
      <vt:lpstr>Angela</vt:lpstr>
      <vt:lpstr> Pearl: Between a precarious household, precarious employment and a precarious welfare state</vt:lpstr>
      <vt:lpstr>Pearl</vt:lpstr>
      <vt:lpstr>Impact of extended working life policies: choice or necessity</vt:lpstr>
      <vt:lpstr>Employment rate for people in the UK aged 65+, March to May 1992 to May to July 2016</vt:lpstr>
      <vt:lpstr>What if anything can be done for the losers?</vt:lpstr>
      <vt:lpstr>PowerPoint Presentation</vt:lpstr>
      <vt:lpstr>PowerPoint Presentation</vt:lpstr>
      <vt:lpstr>Age categories in surveys</vt:lpstr>
      <vt:lpstr>Winners and Losers</vt:lpstr>
      <vt:lpstr> Thanks to all the people involved with the project: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Rose Brooke</cp:lastModifiedBy>
  <cp:revision>30</cp:revision>
  <dcterms:created xsi:type="dcterms:W3CDTF">2019-06-11T09:41:36Z</dcterms:created>
  <dcterms:modified xsi:type="dcterms:W3CDTF">2019-08-08T10:36:13Z</dcterms:modified>
</cp:coreProperties>
</file>