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3747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4C47E-FD5D-495F-B27F-65CD2CC0B3D6}" v="39" dt="2025-11-13T15:35:23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orah Bentley" userId="a9e56e53-2f10-491c-8ab9-cbbeee97b518" providerId="ADAL" clId="{86AB4FDC-B0BA-4ED1-8BD5-65A9FDF2968D}"/>
    <pc:docChg chg="modSld">
      <pc:chgData name="Deborah Bentley" userId="a9e56e53-2f10-491c-8ab9-cbbeee97b518" providerId="ADAL" clId="{86AB4FDC-B0BA-4ED1-8BD5-65A9FDF2968D}" dt="2025-11-13T15:04:17.486" v="0" actId="1076"/>
      <pc:docMkLst>
        <pc:docMk/>
      </pc:docMkLst>
      <pc:sldChg chg="modSp mod">
        <pc:chgData name="Deborah Bentley" userId="a9e56e53-2f10-491c-8ab9-cbbeee97b518" providerId="ADAL" clId="{86AB4FDC-B0BA-4ED1-8BD5-65A9FDF2968D}" dt="2025-11-13T15:04:17.486" v="0" actId="1076"/>
        <pc:sldMkLst>
          <pc:docMk/>
          <pc:sldMk cId="43510874" sldId="2147374782"/>
        </pc:sldMkLst>
        <pc:spChg chg="mod">
          <ac:chgData name="Deborah Bentley" userId="a9e56e53-2f10-491c-8ab9-cbbeee97b518" providerId="ADAL" clId="{86AB4FDC-B0BA-4ED1-8BD5-65A9FDF2968D}" dt="2025-11-13T15:04:17.486" v="0" actId="1076"/>
          <ac:spMkLst>
            <pc:docMk/>
            <pc:sldMk cId="43510874" sldId="2147374782"/>
            <ac:spMk id="6" creationId="{BF406676-6FA1-19A5-114D-5614F5806D15}"/>
          </ac:spMkLst>
        </pc:spChg>
      </pc:sldChg>
    </pc:docChg>
  </pc:docChgLst>
  <pc:docChgLst>
    <pc:chgData name="Emma Hatton" userId="391b730b-9e81-4836-9c8c-b149ab1bc0e5" providerId="ADAL" clId="{E9E743BC-6A49-4C4D-ABE1-00A04D9E0BB0}"/>
    <pc:docChg chg="modSld">
      <pc:chgData name="Emma Hatton" userId="391b730b-9e81-4836-9c8c-b149ab1bc0e5" providerId="ADAL" clId="{E9E743BC-6A49-4C4D-ABE1-00A04D9E0BB0}" dt="2025-11-13T15:35:23.715" v="39" actId="14"/>
      <pc:docMkLst>
        <pc:docMk/>
      </pc:docMkLst>
      <pc:sldChg chg="modSp mod modAnim">
        <pc:chgData name="Emma Hatton" userId="391b730b-9e81-4836-9c8c-b149ab1bc0e5" providerId="ADAL" clId="{E9E743BC-6A49-4C4D-ABE1-00A04D9E0BB0}" dt="2025-11-13T15:35:23.715" v="39" actId="14"/>
        <pc:sldMkLst>
          <pc:docMk/>
          <pc:sldMk cId="43510874" sldId="2147374782"/>
        </pc:sldMkLst>
        <pc:spChg chg="mod">
          <ac:chgData name="Emma Hatton" userId="391b730b-9e81-4836-9c8c-b149ab1bc0e5" providerId="ADAL" clId="{E9E743BC-6A49-4C4D-ABE1-00A04D9E0BB0}" dt="2025-11-13T15:35:23.715" v="39" actId="14"/>
          <ac:spMkLst>
            <pc:docMk/>
            <pc:sldMk cId="43510874" sldId="2147374782"/>
            <ac:spMk id="3" creationId="{7B841AE6-F1E2-6626-C734-522B8B2E7F3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26A9A-B8AB-4EC8-946A-DD31BAE12B6D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15346-3053-4D84-BADE-927FE3DECE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632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0B158-6866-DD5E-4CEB-2E5B5D101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F71C4B-9A5E-54EC-8A3F-5E8C4568F5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77FB20-654A-E8EA-F9B3-7FDA77EA17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/>
              <a:t>DEB</a:t>
            </a:r>
            <a:r>
              <a:rPr lang="en-GB" dirty="0"/>
              <a:t> – </a:t>
            </a:r>
            <a:r>
              <a:rPr lang="en-GB" i="1" dirty="0"/>
              <a:t>go through line by 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1B2FE-C93D-174F-1C4F-9F054D56D4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6708AE-96ED-4475-B78F-89FD516BBD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593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85519-26C9-05D4-3F7F-467F8A5C11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BC4448-1A6D-8844-A592-0C86EFF46D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92D17-060C-4AF1-0674-21266B2CF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E1074-C3BF-89BE-2D0D-DCCBE8422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57A81-A4D6-ED30-B50E-35D65F1A1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05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93BA7-194E-FF2D-B009-C3C65453A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D5BFA-BB76-7D60-3301-35BFE00F6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C8136-4FE8-9007-BBB1-612C71C65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314D3-F308-8344-CC65-573C792F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A6348-F122-6B2F-DEC4-CDAF94A02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631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321A61-652D-D0F7-A10F-EAFFBC1D8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0677AA-138F-21F2-B472-2BCBE9548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A3B04-0E90-942D-8C86-28A83B270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14A78-CFA4-F6E9-6BEB-9558D94C7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A0802-D2C5-C41E-5B55-CC334B9D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31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0AB47-F66C-766D-5AA4-D273F308F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52F88-BBA3-1648-9B22-031B39A51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7675E-633E-C202-596C-28E733E92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700BC-E257-CB84-09AB-09888F820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DCC80-FD40-E6AB-B780-81F5DD0E7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456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A6188-49E0-1BD8-6CA1-BE38974CE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EE74A-EA50-12D9-7721-D351E6E67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54E8E-3087-5D01-6DCE-6941880B0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65F9D-B950-3F66-E7F5-46ACEF845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C97111-7DDD-14A1-7CB5-A530AE33A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92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2B011-B910-DDCD-04F9-231D4C19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4196C-BF0E-03EC-4ED4-4C800EF06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996B2-F912-2914-231F-161A75AC2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A0AA2-82CE-5932-E5E7-BA626120D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38A34F-76D8-DF9F-FF44-775BE02E1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1EFFE5-1886-B407-7CD1-7CFDAE712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713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8C567-9A48-77D3-DBAA-BA3B978A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6AC89-5A52-7D92-351D-DB42A6CA90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2581A4-63BB-0236-B7D9-AD66E607E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8A7EF2-4B62-8667-C20C-A5C532ABAC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1A1693-F36E-7CB8-A657-BD84627910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A58A09-210C-16B4-18A1-11CC02D4E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1FA8F2-BD4E-DEA2-6A5D-A17A48A77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0A180E-03A7-673D-FA1F-0BB60829E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250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EE40A-8541-F7F1-ABDC-82F488D60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E7DBA-B856-6E52-E4ED-E9ABD2FF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393CEF-3EB2-2BD3-5691-E80A58F4A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51A4B-F673-6167-E1B2-67E7E99CF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136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E26833-96B9-54F1-233D-E4ED3C6ED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24DEE-9851-1B5A-D7A5-7FD61B07E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7F65D-E631-F71C-296D-621FF3E25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558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C3731-5C28-16C8-A989-8B96FF5F2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AC1EB-02BA-0E8B-1EDC-67DCC26F6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2C8E9F-C011-9D96-3202-09F0A779D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DBC48-0634-6526-B03A-30C1DFBCB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4EB453-B14F-7A68-044E-36316D5D7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85FB9-1C64-7028-FF1B-1B727AD2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61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CD22E-E504-F38A-B21C-9A5D80669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4D7A0C-68CE-6850-475A-9BA78229D7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A7E7FC-590F-335E-5C67-E42D489B6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F30F6-9A6E-78FA-4CA9-84A7F4004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653DF-ADF2-3801-B0FE-7AF088794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2B5375-AA64-F0FC-08FA-D17B24637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866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6A11AC-8233-6B8A-2477-F3F74CD4D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788161-D401-5A81-9A94-60F2F2F52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42176-628E-7417-DE40-40A7AFE3D4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F10A84-49E6-4526-9D7E-4F1497D0758E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57ED9-79C5-2FB1-B1D4-DD3695B2D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0FEFA-707F-5495-7C2F-19C6FBB73E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4137E-8627-402D-9786-3A3E685F7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44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6408D-C6CC-6839-4569-F73D43AFD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841AE6-F1E2-6626-C734-522B8B2E7F31}"/>
              </a:ext>
            </a:extLst>
          </p:cNvPr>
          <p:cNvSpPr txBox="1"/>
          <p:nvPr/>
        </p:nvSpPr>
        <p:spPr>
          <a:xfrm>
            <a:off x="454153" y="1302786"/>
            <a:ext cx="10860023" cy="490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1400" b="1" dirty="0">
                <a:solidFill>
                  <a:srgbClr val="263979"/>
                </a:solidFill>
              </a:rPr>
              <a:t>Title: </a:t>
            </a:r>
            <a:r>
              <a:rPr lang="en-GB" sz="1400" dirty="0">
                <a:solidFill>
                  <a:srgbClr val="263979"/>
                </a:solidFill>
              </a:rPr>
              <a:t>summarising the impact</a:t>
            </a:r>
          </a:p>
          <a:p>
            <a:pPr>
              <a:lnSpc>
                <a:spcPct val="150000"/>
              </a:lnSpc>
            </a:pPr>
            <a:r>
              <a:rPr lang="en-GB" sz="1400" dirty="0">
                <a:solidFill>
                  <a:srgbClr val="263979"/>
                </a:solidFill>
              </a:rPr>
              <a:t>Write here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1400" b="1" dirty="0">
                <a:solidFill>
                  <a:srgbClr val="263979"/>
                </a:solidFill>
              </a:rPr>
              <a:t>Scale of the problem: </a:t>
            </a:r>
            <a:r>
              <a:rPr lang="en-GB" sz="1400" b="0" dirty="0">
                <a:solidFill>
                  <a:srgbClr val="263979"/>
                </a:solidFill>
              </a:rPr>
              <a:t>e.g. how many people are affected?</a:t>
            </a:r>
            <a:endParaRPr lang="en-GB" sz="1400" b="1" dirty="0">
              <a:solidFill>
                <a:srgbClr val="263979"/>
              </a:solidFill>
            </a:endParaRPr>
          </a:p>
          <a:p>
            <a:pPr>
              <a:lnSpc>
                <a:spcPct val="150000"/>
              </a:lnSpc>
            </a:pPr>
            <a:r>
              <a:rPr lang="en-GB" sz="1400" dirty="0">
                <a:solidFill>
                  <a:srgbClr val="263979"/>
                </a:solidFill>
              </a:rPr>
              <a:t>Write here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1400" b="1" dirty="0">
                <a:solidFill>
                  <a:srgbClr val="193E72"/>
                </a:solidFill>
              </a:rPr>
              <a:t>Context: </a:t>
            </a:r>
            <a:r>
              <a:rPr lang="en-GB" sz="1400" dirty="0">
                <a:solidFill>
                  <a:srgbClr val="193E72"/>
                </a:solidFill>
              </a:rPr>
              <a:t>Why have you done this research </a:t>
            </a:r>
          </a:p>
          <a:p>
            <a:pPr>
              <a:lnSpc>
                <a:spcPct val="150000"/>
              </a:lnSpc>
            </a:pPr>
            <a:r>
              <a:rPr lang="en-GB" sz="1400" dirty="0">
                <a:solidFill>
                  <a:srgbClr val="263979"/>
                </a:solidFill>
              </a:rPr>
              <a:t>Write here</a:t>
            </a:r>
            <a:endParaRPr lang="en-GB" sz="1400" dirty="0">
              <a:solidFill>
                <a:srgbClr val="193E72"/>
              </a:solidFill>
            </a:endParaRP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1400" b="1" dirty="0">
                <a:solidFill>
                  <a:srgbClr val="193E72"/>
                </a:solidFill>
              </a:rPr>
              <a:t>Need: </a:t>
            </a:r>
            <a:r>
              <a:rPr lang="en-GB" sz="1400" dirty="0">
                <a:solidFill>
                  <a:srgbClr val="193E72"/>
                </a:solidFill>
              </a:rPr>
              <a:t>What was the problem you were trying to solve </a:t>
            </a:r>
          </a:p>
          <a:p>
            <a:pPr>
              <a:lnSpc>
                <a:spcPct val="150000"/>
              </a:lnSpc>
            </a:pPr>
            <a:r>
              <a:rPr lang="en-GB" sz="1400" dirty="0">
                <a:solidFill>
                  <a:srgbClr val="263979"/>
                </a:solidFill>
              </a:rPr>
              <a:t>Write here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1400" b="1" dirty="0">
                <a:solidFill>
                  <a:srgbClr val="193E72"/>
                </a:solidFill>
              </a:rPr>
              <a:t>What</a:t>
            </a:r>
            <a:r>
              <a:rPr lang="en-GB" sz="1400" dirty="0">
                <a:solidFill>
                  <a:srgbClr val="193E72"/>
                </a:solidFill>
              </a:rPr>
              <a:t> you did, and </a:t>
            </a:r>
            <a:r>
              <a:rPr lang="en-GB" sz="1400" b="1" dirty="0">
                <a:solidFill>
                  <a:srgbClr val="193E72"/>
                </a:solidFill>
              </a:rPr>
              <a:t>Why</a:t>
            </a:r>
            <a:r>
              <a:rPr lang="en-GB" sz="1400" dirty="0">
                <a:solidFill>
                  <a:srgbClr val="193E72"/>
                </a:solidFill>
              </a:rPr>
              <a:t> is it important to know the answer </a:t>
            </a:r>
          </a:p>
          <a:p>
            <a:pPr>
              <a:lnSpc>
                <a:spcPct val="150000"/>
              </a:lnSpc>
            </a:pPr>
            <a:r>
              <a:rPr lang="en-GB" sz="1400" dirty="0">
                <a:solidFill>
                  <a:srgbClr val="263979"/>
                </a:solidFill>
              </a:rPr>
              <a:t>Write here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1400" b="1" dirty="0">
                <a:solidFill>
                  <a:srgbClr val="193E72"/>
                </a:solidFill>
              </a:rPr>
              <a:t>Findings: </a:t>
            </a:r>
            <a:r>
              <a:rPr lang="en-GB" sz="1400" dirty="0">
                <a:solidFill>
                  <a:srgbClr val="193E72"/>
                </a:solidFill>
              </a:rPr>
              <a:t>What did you find </a:t>
            </a:r>
          </a:p>
          <a:p>
            <a:pPr>
              <a:lnSpc>
                <a:spcPct val="150000"/>
              </a:lnSpc>
            </a:pPr>
            <a:r>
              <a:rPr lang="en-GB" sz="1400" dirty="0">
                <a:solidFill>
                  <a:srgbClr val="263979"/>
                </a:solidFill>
              </a:rPr>
              <a:t>Write here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1400" b="1" dirty="0">
                <a:solidFill>
                  <a:srgbClr val="193E72"/>
                </a:solidFill>
              </a:rPr>
              <a:t>The So What - Impact: </a:t>
            </a:r>
            <a:r>
              <a:rPr lang="en-GB" sz="1400" dirty="0">
                <a:solidFill>
                  <a:srgbClr val="193E72"/>
                </a:solidFill>
              </a:rPr>
              <a:t>What does this mean to patients/public, the health and care system and the UK economy (if/could statement) </a:t>
            </a:r>
          </a:p>
          <a:p>
            <a:pPr>
              <a:lnSpc>
                <a:spcPct val="150000"/>
              </a:lnSpc>
            </a:pPr>
            <a:r>
              <a:rPr lang="en-GB" sz="1400" dirty="0">
                <a:solidFill>
                  <a:srgbClr val="263979"/>
                </a:solidFill>
              </a:rPr>
              <a:t>Write here</a:t>
            </a:r>
          </a:p>
          <a:p>
            <a:pPr lvl="2">
              <a:lnSpc>
                <a:spcPct val="150000"/>
              </a:lnSpc>
            </a:pPr>
            <a:endParaRPr lang="en-GB" sz="1400" dirty="0">
              <a:solidFill>
                <a:srgbClr val="193E7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406676-6FA1-19A5-114D-5614F5806D15}"/>
              </a:ext>
            </a:extLst>
          </p:cNvPr>
          <p:cNvSpPr txBox="1"/>
          <p:nvPr/>
        </p:nvSpPr>
        <p:spPr>
          <a:xfrm>
            <a:off x="3028188" y="191484"/>
            <a:ext cx="6135624" cy="628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193E72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150-word impact summary</a:t>
            </a:r>
          </a:p>
        </p:txBody>
      </p:sp>
    </p:spTree>
    <p:extLst>
      <p:ext uri="{BB962C8B-B14F-4D97-AF65-F5344CB8AC3E}">
        <p14:creationId xmlns:p14="http://schemas.microsoft.com/office/powerpoint/2010/main" val="43510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vision xmlns="d8e123b9-e20d-44e4-a2c7-839c6ff37a94" xsi:nil="true"/>
    <lcf76f155ced4ddcb4097134ff3c332f xmlns="d8e123b9-e20d-44e4-a2c7-839c6ff37a94">
      <Terms xmlns="http://schemas.microsoft.com/office/infopath/2007/PartnerControls"/>
    </lcf76f155ced4ddcb4097134ff3c332f>
    <UoMlead xmlns="d8e123b9-e20d-44e4-a2c7-839c6ff37a94">
      <UserInfo>
        <DisplayName/>
        <AccountId xsi:nil="true"/>
        <AccountType/>
      </UserInfo>
    </UoMlead>
    <OtherUoMstaffinvolved xmlns="d8e123b9-e20d-44e4-a2c7-839c6ff37a94">
      <UserInfo>
        <DisplayName/>
        <AccountId xsi:nil="true"/>
        <AccountType/>
      </UserInfo>
    </OtherUoMstaffinvolved>
    <TaxCatchAll xmlns="6c8b11f3-1339-4cbb-8c7f-b3e5af419422" xsi:nil="true"/>
    <School xmlns="d8e123b9-e20d-44e4-a2c7-839c6ff37a94" xsi:nil="true"/>
    <Hyperlink xmlns="d8e123b9-e20d-44e4-a2c7-839c6ff37a94">
      <Url xsi:nil="true"/>
      <Description xsi:nil="true"/>
    </Hyperlink>
    <Keyword xmlns="d8e123b9-e20d-44e4-a2c7-839c6ff37a9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35C0E17B707548A7EF41C8571592B5" ma:contentTypeVersion="27" ma:contentTypeDescription="Create a new document." ma:contentTypeScope="" ma:versionID="7fa7c4b49f5c8748ccbd32116e2db416">
  <xsd:schema xmlns:xsd="http://www.w3.org/2001/XMLSchema" xmlns:xs="http://www.w3.org/2001/XMLSchema" xmlns:p="http://schemas.microsoft.com/office/2006/metadata/properties" xmlns:ns2="d8e123b9-e20d-44e4-a2c7-839c6ff37a94" xmlns:ns3="6c8b11f3-1339-4cbb-8c7f-b3e5af419422" targetNamespace="http://schemas.microsoft.com/office/2006/metadata/properties" ma:root="true" ma:fieldsID="c5c9e2c1cb92847dc1575c550619fdc0" ns2:_="" ns3:_="">
    <xsd:import namespace="d8e123b9-e20d-44e4-a2c7-839c6ff37a94"/>
    <xsd:import namespace="6c8b11f3-1339-4cbb-8c7f-b3e5af4194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School" minOccurs="0"/>
                <xsd:element ref="ns2:UoMlead" minOccurs="0"/>
                <xsd:element ref="ns2:Keyword" minOccurs="0"/>
                <xsd:element ref="ns2:Hyperlink" minOccurs="0"/>
                <xsd:element ref="ns2:Division" minOccurs="0"/>
                <xsd:element ref="ns2:MediaServiceDateTaken" minOccurs="0"/>
                <xsd:element ref="ns2:MediaLengthInSeconds" minOccurs="0"/>
                <xsd:element ref="ns2:OtherUoMstaffinvolved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e123b9-e20d-44e4-a2c7-839c6ff37a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School" ma:index="14" nillable="true" ma:displayName="School " ma:description="SBS, SMS, SHS or CRUKMI" ma:format="Dropdown" ma:internalName="School">
      <xsd:simpleType>
        <xsd:restriction base="dms:Choice">
          <xsd:enumeration value="SBS"/>
          <xsd:enumeration value="SMS"/>
          <xsd:enumeration value="SHS"/>
          <xsd:enumeration value="CRUKMI"/>
        </xsd:restriction>
      </xsd:simpleType>
    </xsd:element>
    <xsd:element name="UoMlead" ma:index="15" nillable="true" ma:displayName="UoM lead" ma:description="UoM lead academic" ma:format="Dropdown" ma:list="UserInfo" ma:SharePointGroup="0" ma:internalName="UoMlead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Keyword" ma:index="16" nillable="true" ma:displayName="Keywords" ma:format="Dropdown" ma:internalName="Keyword">
      <xsd:simpleType>
        <xsd:restriction base="dms:Note">
          <xsd:maxLength value="255"/>
        </xsd:restriction>
      </xsd:simpleType>
    </xsd:element>
    <xsd:element name="Hyperlink" ma:index="17" nillable="true" ma:displayName="Hyperlink" ma:format="Hyperlink" ma:internalName="Hype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ivision" ma:index="18" nillable="true" ma:displayName="Division " ma:format="Dropdown" ma:internalName="Division">
      <xsd:simpleType>
        <xsd:restriction base="dms:Choice">
          <xsd:enumeration value="DCS"/>
          <xsd:enumeration value="CVS"/>
          <xsd:enumeration value="Dentistry"/>
          <xsd:enumeration value="DBM"/>
          <xsd:enumeration value="DEG"/>
          <xsd:enumeration value="CMBRM"/>
          <xsd:enumeration value="EIGn"/>
          <xsd:enumeration value="IIIRM"/>
          <xsd:enumeration value="MCF"/>
          <xsd:enumeration value="MDS"/>
          <xsd:enumeration value="PCHN"/>
          <xsd:enumeration value="IIDS"/>
          <xsd:enumeration value="NMSW"/>
          <xsd:enumeration value="P&amp;O"/>
          <xsd:enumeration value="PHHSRPC"/>
          <xsd:enumeration value="CRUKMI"/>
          <xsd:enumeration value="Med Ed"/>
          <xsd:enumeration value="DNS"/>
          <xsd:enumeration value="PMH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OtherUoMstaffinvolved" ma:index="21" nillable="true" ma:displayName="Other UoM staff involved" ma:description="Other UoM staff involved" ma:format="Dropdown" ma:list="UserInfo" ma:SharePointGroup="0" ma:internalName="OtherUoMstaffinvolved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8b11f3-1339-4cbb-8c7f-b3e5af4194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f90ba822-e5ee-4d39-9d7f-0a38d1beeea7}" ma:internalName="TaxCatchAll" ma:showField="CatchAllData" ma:web="6c8b11f3-1339-4cbb-8c7f-b3e5af4194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D9456D-3A5C-47B9-8914-CF03ED3B5318}">
  <ds:schemaRefs>
    <ds:schemaRef ds:uri="http://schemas.microsoft.com/office/2006/metadata/properties"/>
    <ds:schemaRef ds:uri="http://schemas.microsoft.com/office/infopath/2007/PartnerControls"/>
    <ds:schemaRef ds:uri="d8e123b9-e20d-44e4-a2c7-839c6ff37a94"/>
    <ds:schemaRef ds:uri="6c8b11f3-1339-4cbb-8c7f-b3e5af419422"/>
  </ds:schemaRefs>
</ds:datastoreItem>
</file>

<file path=customXml/itemProps2.xml><?xml version="1.0" encoding="utf-8"?>
<ds:datastoreItem xmlns:ds="http://schemas.openxmlformats.org/officeDocument/2006/customXml" ds:itemID="{E8C95A2F-D98C-4DB6-B84C-BD6114084B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52AEA6-4347-464D-969F-3E6C8B34ACC9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113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Deborah Bentley</dc:creator>
  <cp:lastModifiedBy>Emma Hatton</cp:lastModifiedBy>
  <cp:revision>1</cp:revision>
  <dcterms:created xsi:type="dcterms:W3CDTF">2025-11-13T14:58:54Z</dcterms:created>
  <dcterms:modified xsi:type="dcterms:W3CDTF">2025-11-13T15:35:32Z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0x010100C335C0E17B707548A7EF41C8571592B5</vt:lpwstr>
  </property>
  <property fmtid="{D5CDD505-2E9C-101B-9397-08002B2CF9AE}" pid="3" name="MediaServiceImageTags">
    <vt:lpwstr/>
  </property>
</Properties>
</file>