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E4DE8-2920-4A02-ABE8-A199216F486E}" v="29" dt="2022-05-16T12:59:26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16783841643781"/>
          <c:y val="8.9114904463171885E-2"/>
          <c:w val="0.74272849557084031"/>
          <c:h val="0.80238169402295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736BAE"/>
              </a:solidFill>
            </a:ln>
          </c:spPr>
          <c:marker>
            <c:symbol val="x"/>
            <c:size val="5"/>
            <c:spPr>
              <a:solidFill>
                <a:srgbClr val="736BAE"/>
              </a:solidFill>
              <a:ln>
                <a:solidFill>
                  <a:srgbClr val="736BAE"/>
                </a:solidFill>
              </a:ln>
            </c:spPr>
          </c:marker>
          <c:dPt>
            <c:idx val="10"/>
            <c:bubble3D val="0"/>
            <c:spPr>
              <a:ln>
                <a:solidFill>
                  <a:srgbClr val="736BAE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BC31-4CAD-A5DB-DBFFBE3FE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36BAE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1523</c:v>
                </c:pt>
                <c:pt idx="1">
                  <c:v>1647</c:v>
                </c:pt>
                <c:pt idx="2">
                  <c:v>1759</c:v>
                </c:pt>
                <c:pt idx="3">
                  <c:v>1817</c:v>
                </c:pt>
                <c:pt idx="4">
                  <c:v>1765</c:v>
                </c:pt>
                <c:pt idx="5">
                  <c:v>1587</c:v>
                </c:pt>
                <c:pt idx="6">
                  <c:v>1607</c:v>
                </c:pt>
                <c:pt idx="7">
                  <c:v>1581</c:v>
                </c:pt>
                <c:pt idx="8">
                  <c:v>1591</c:v>
                </c:pt>
                <c:pt idx="9">
                  <c:v>1716</c:v>
                </c:pt>
                <c:pt idx="10">
                  <c:v>1675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23-4A54-94C1-0127E042E3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rgbClr val="95C11F"/>
              </a:solidFill>
            </a:ln>
          </c:spPr>
          <c:marker>
            <c:symbol val="triangle"/>
            <c:size val="5"/>
            <c:spPr>
              <a:solidFill>
                <a:srgbClr val="95C11F"/>
              </a:solidFill>
              <a:ln>
                <a:solidFill>
                  <a:srgbClr val="95C11F"/>
                </a:solidFill>
              </a:ln>
            </c:spPr>
          </c:marker>
          <c:dPt>
            <c:idx val="10"/>
            <c:bubble3D val="0"/>
            <c:spPr>
              <a:ln>
                <a:solidFill>
                  <a:srgbClr val="95C11F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BC31-4CAD-A5DB-DBFFBE3FE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95C11F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1014</c:v>
                </c:pt>
                <c:pt idx="1">
                  <c:v>1091</c:v>
                </c:pt>
                <c:pt idx="2">
                  <c:v>1191</c:v>
                </c:pt>
                <c:pt idx="3">
                  <c:v>1232</c:v>
                </c:pt>
                <c:pt idx="4">
                  <c:v>1207</c:v>
                </c:pt>
                <c:pt idx="5">
                  <c:v>1015</c:v>
                </c:pt>
                <c:pt idx="6">
                  <c:v>1028</c:v>
                </c:pt>
                <c:pt idx="7">
                  <c:v>1023</c:v>
                </c:pt>
                <c:pt idx="8">
                  <c:v>1056</c:v>
                </c:pt>
                <c:pt idx="9">
                  <c:v>1157</c:v>
                </c:pt>
                <c:pt idx="10">
                  <c:v>1103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23-4A54-94C1-0127E042E3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rgbClr val="BE0980"/>
              </a:solidFill>
            </a:ln>
          </c:spPr>
          <c:marker>
            <c:symbol val="circle"/>
            <c:size val="5"/>
            <c:spPr>
              <a:solidFill>
                <a:srgbClr val="BE0980"/>
              </a:solidFill>
              <a:ln>
                <a:solidFill>
                  <a:srgbClr val="BE0980"/>
                </a:solidFill>
              </a:ln>
            </c:spPr>
          </c:marker>
          <c:dPt>
            <c:idx val="10"/>
            <c:bubble3D val="0"/>
            <c:spPr>
              <a:ln>
                <a:solidFill>
                  <a:srgbClr val="BE098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2-BC31-4CAD-A5DB-DBFFBE3FE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BE098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509</c:v>
                </c:pt>
                <c:pt idx="1">
                  <c:v>556</c:v>
                </c:pt>
                <c:pt idx="2">
                  <c:v>568</c:v>
                </c:pt>
                <c:pt idx="3">
                  <c:v>585</c:v>
                </c:pt>
                <c:pt idx="4">
                  <c:v>557</c:v>
                </c:pt>
                <c:pt idx="5">
                  <c:v>572</c:v>
                </c:pt>
                <c:pt idx="6">
                  <c:v>579</c:v>
                </c:pt>
                <c:pt idx="7">
                  <c:v>558</c:v>
                </c:pt>
                <c:pt idx="8">
                  <c:v>535</c:v>
                </c:pt>
                <c:pt idx="9">
                  <c:v>560</c:v>
                </c:pt>
                <c:pt idx="10">
                  <c:v>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23-4A54-94C1-0127E042E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449088"/>
        <c:axId val="121475840"/>
      </c:lineChart>
      <c:catAx>
        <c:axId val="121449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21475840"/>
        <c:crosses val="autoZero"/>
        <c:auto val="1"/>
        <c:lblAlgn val="ctr"/>
        <c:lblOffset val="100"/>
        <c:noMultiLvlLbl val="0"/>
      </c:catAx>
      <c:valAx>
        <c:axId val="1214758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/>
                  <a:t>Number</a:t>
                </a:r>
                <a:r>
                  <a:rPr lang="en-GB" sz="1200" baseline="0" dirty="0"/>
                  <a:t> of patients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4.1488629983297644E-2"/>
              <c:y val="0.3461971440864024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2144908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3523363279787084"/>
          <c:y val="1.8060678674959408E-2"/>
          <c:w val="0.31885973999632339"/>
          <c:h val="6.8076384588460187E-2"/>
        </c:manualLayout>
      </c:layout>
      <c:overlay val="0"/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5705380577423"/>
          <c:y val="9.0441024689707689E-2"/>
          <c:w val="0.85932627952755902"/>
          <c:h val="0.681701826607341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736BAE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squar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36BA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1A-4485-8399-916C4F6DEA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36BAE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82</c:v>
                </c:pt>
                <c:pt idx="2">
                  <c:v>120</c:v>
                </c:pt>
                <c:pt idx="3">
                  <c:v>157</c:v>
                </c:pt>
                <c:pt idx="4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1B-4C06-93E7-C1A16A5F47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rgbClr val="95C11F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95C11F"/>
              </a:solidFill>
              <a:ln w="9525">
                <a:solidFill>
                  <a:srgbClr val="95C11F"/>
                </a:solidFill>
              </a:ln>
              <a:effectLst/>
            </c:spPr>
          </c:marker>
          <c:dPt>
            <c:idx val="4"/>
            <c:marker>
              <c:symbol val="triangle"/>
              <c:size val="5"/>
              <c:spPr>
                <a:solidFill>
                  <a:srgbClr val="95C11F"/>
                </a:solidFill>
                <a:ln w="9525">
                  <a:solidFill>
                    <a:srgbClr val="95C11F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95C11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1A-4485-8399-916C4F6DEAB4}"/>
              </c:ext>
            </c:extLst>
          </c:dPt>
          <c:dLbls>
            <c:dLbl>
              <c:idx val="0"/>
              <c:layout>
                <c:manualLayout>
                  <c:x val="-4.0802655588957688E-2"/>
                  <c:y val="2.9636850555422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1A-4485-8399-916C4F6DE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95C11F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</c:v>
                </c:pt>
                <c:pt idx="1">
                  <c:v>19</c:v>
                </c:pt>
                <c:pt idx="2">
                  <c:v>23</c:v>
                </c:pt>
                <c:pt idx="3">
                  <c:v>50</c:v>
                </c:pt>
                <c:pt idx="4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1B-4C06-93E7-C1A16A5F47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rgbClr val="BE09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E0980"/>
              </a:solidFill>
              <a:ln w="9525">
                <a:solidFill>
                  <a:srgbClr val="BE0980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rgbClr val="BE0980"/>
                </a:solidFill>
                <a:ln w="9525">
                  <a:solidFill>
                    <a:srgbClr val="BE098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BE098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F1A-4485-8399-916C4F6DEAB4}"/>
              </c:ext>
            </c:extLst>
          </c:dPt>
          <c:dLbls>
            <c:dLbl>
              <c:idx val="0"/>
              <c:layout>
                <c:manualLayout>
                  <c:x val="-4.5961610668273797E-2"/>
                  <c:y val="-1.406049342644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1A-4485-8399-916C4F6DE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BE098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18</c:v>
                </c:pt>
                <c:pt idx="1">
                  <c:v>63</c:v>
                </c:pt>
                <c:pt idx="2">
                  <c:v>97</c:v>
                </c:pt>
                <c:pt idx="3">
                  <c:v>105</c:v>
                </c:pt>
                <c:pt idx="4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1B-4C06-93E7-C1A16A5F4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319744"/>
        <c:axId val="158321664"/>
      </c:lineChart>
      <c:catAx>
        <c:axId val="158319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8321664"/>
        <c:crosses val="autoZero"/>
        <c:auto val="1"/>
        <c:lblAlgn val="ctr"/>
        <c:lblOffset val="100"/>
        <c:noMultiLvlLbl val="0"/>
      </c:catAx>
      <c:valAx>
        <c:axId val="158321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Number</a:t>
                </a:r>
                <a:r>
                  <a:rPr lang="en-GB" b="1" baseline="0" dirty="0"/>
                  <a:t> of patients</a:t>
                </a:r>
                <a:endParaRPr lang="en-GB" b="1" dirty="0"/>
              </a:p>
            </c:rich>
          </c:tx>
          <c:layout>
            <c:manualLayout>
              <c:xMode val="edge"/>
              <c:yMode val="edge"/>
              <c:x val="1.9742333254411833E-2"/>
              <c:y val="0.319937993315175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831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76626081882255"/>
          <c:y val="6.7653070861525999E-2"/>
          <c:w val="0.39246292650918657"/>
          <c:h val="5.9197418542878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43813061663627E-2"/>
          <c:y val="3.4090257137403567E-2"/>
          <c:w val="0.90900754689972352"/>
          <c:h val="0.820222179805305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0"/>
            <c:bubble3D val="0"/>
            <c:spPr>
              <a:ln w="28575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21-4BE1-BB8F-6A71B303081B}"/>
              </c:ext>
            </c:extLst>
          </c:dPt>
          <c:dPt>
            <c:idx val="11"/>
            <c:bubble3D val="0"/>
            <c:spPr>
              <a:ln w="28575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221-4BE1-BB8F-6A71B303081B}"/>
              </c:ext>
            </c:extLst>
          </c:dPt>
          <c:dPt>
            <c:idx val="12"/>
            <c:bubble3D val="0"/>
            <c:spPr>
              <a:ln w="28575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21-4BE1-BB8F-6A71B303081B}"/>
              </c:ext>
            </c:extLst>
          </c:dPt>
          <c:dPt>
            <c:idx val="13"/>
            <c:bubble3D val="0"/>
            <c:spPr>
              <a:ln w="28575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221-4BE1-BB8F-6A71B303081B}"/>
              </c:ext>
            </c:extLst>
          </c:dPt>
          <c:dPt>
            <c:idx val="14"/>
            <c:bubble3D val="0"/>
            <c:spPr>
              <a:ln w="28575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21-4BE1-BB8F-6A71B303081B}"/>
              </c:ext>
            </c:extLst>
          </c:dPt>
          <c:dPt>
            <c:idx val="15"/>
            <c:bubble3D val="0"/>
            <c:spPr>
              <a:ln w="28575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221-4BE1-BB8F-6A71B303081B}"/>
              </c:ext>
            </c:extLst>
          </c:dPt>
          <c:dPt>
            <c:idx val="16"/>
            <c:bubble3D val="0"/>
            <c:spPr>
              <a:ln w="28575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8C36-4367-9E2D-D3C8E3A4C6D5}"/>
              </c:ext>
            </c:extLst>
          </c:dPt>
          <c:dPt>
            <c:idx val="17"/>
            <c:bubble3D val="0"/>
            <c:spPr>
              <a:ln w="28575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8C36-4367-9E2D-D3C8E3A4C6D5}"/>
              </c:ext>
            </c:extLst>
          </c:dPt>
          <c:dPt>
            <c:idx val="18"/>
            <c:bubble3D val="0"/>
            <c:spPr>
              <a:ln w="28575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8C36-4367-9E2D-D3C8E3A4C6D5}"/>
              </c:ext>
            </c:extLst>
          </c:dPt>
          <c:dPt>
            <c:idx val="19"/>
            <c:bubble3D val="0"/>
            <c:spPr>
              <a:ln w="28575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8C36-4367-9E2D-D3C8E3A4C6D5}"/>
              </c:ext>
            </c:extLst>
          </c:dPt>
          <c:dPt>
            <c:idx val="20"/>
            <c:bubble3D val="0"/>
            <c:spPr>
              <a:ln w="28575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8C36-4367-9E2D-D3C8E3A4C6D5}"/>
              </c:ext>
            </c:extLst>
          </c:dPt>
          <c:dPt>
            <c:idx val="21"/>
            <c:bubble3D val="0"/>
            <c:spPr>
              <a:ln w="28575" cap="rnd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8C36-4367-9E2D-D3C8E3A4C6D5}"/>
              </c:ext>
            </c:extLst>
          </c:dPt>
          <c:cat>
            <c:numRef>
              <c:f>Sheet1!$A$2:$A$23</c:f>
              <c:numCache>
                <c:formatCode>mmm\-yy</c:formatCode>
                <c:ptCount val="2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14</c:v>
                </c:pt>
                <c:pt idx="1">
                  <c:v>13.5</c:v>
                </c:pt>
                <c:pt idx="2">
                  <c:v>14.7</c:v>
                </c:pt>
                <c:pt idx="3">
                  <c:v>13.1</c:v>
                </c:pt>
                <c:pt idx="4">
                  <c:v>14.9</c:v>
                </c:pt>
                <c:pt idx="5">
                  <c:v>12.4</c:v>
                </c:pt>
                <c:pt idx="6">
                  <c:v>15.3</c:v>
                </c:pt>
                <c:pt idx="7">
                  <c:v>12.4</c:v>
                </c:pt>
                <c:pt idx="8">
                  <c:v>12.5</c:v>
                </c:pt>
                <c:pt idx="9">
                  <c:v>11.8</c:v>
                </c:pt>
                <c:pt idx="10">
                  <c:v>10.3</c:v>
                </c:pt>
                <c:pt idx="11">
                  <c:v>10.1</c:v>
                </c:pt>
                <c:pt idx="12">
                  <c:v>12.5</c:v>
                </c:pt>
                <c:pt idx="13">
                  <c:v>14.2</c:v>
                </c:pt>
                <c:pt idx="14">
                  <c:v>10.9</c:v>
                </c:pt>
                <c:pt idx="15">
                  <c:v>14</c:v>
                </c:pt>
                <c:pt idx="16">
                  <c:v>11.3</c:v>
                </c:pt>
                <c:pt idx="17">
                  <c:v>16.3</c:v>
                </c:pt>
                <c:pt idx="18">
                  <c:v>11.6</c:v>
                </c:pt>
                <c:pt idx="19">
                  <c:v>11.3</c:v>
                </c:pt>
                <c:pt idx="20">
                  <c:v>11.8</c:v>
                </c:pt>
                <c:pt idx="21">
                  <c:v>12.3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21-4BE1-BB8F-6A71B3030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158168576"/>
        <c:axId val="158170112"/>
      </c:lineChart>
      <c:dateAx>
        <c:axId val="1581685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18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8170112"/>
        <c:crosses val="autoZero"/>
        <c:auto val="1"/>
        <c:lblOffset val="100"/>
        <c:baseTimeUnit val="months"/>
      </c:dateAx>
      <c:valAx>
        <c:axId val="158170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Suicide</a:t>
                </a:r>
                <a:r>
                  <a:rPr lang="en-GB" baseline="0" dirty="0"/>
                  <a:t> rate per 100,000 population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5816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185707407458981E-2"/>
          <c:y val="4.0673432913879842E-2"/>
          <c:w val="0.74272849557084031"/>
          <c:h val="0.80238169402295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</c:v>
                </c:pt>
              </c:strCache>
            </c:strRef>
          </c:tx>
          <c:spPr>
            <a:ln>
              <a:solidFill>
                <a:srgbClr val="736BAE"/>
              </a:solidFill>
            </a:ln>
          </c:spPr>
          <c:marker>
            <c:symbol val="x"/>
            <c:size val="5"/>
            <c:spPr>
              <a:solidFill>
                <a:srgbClr val="736BAE"/>
              </a:solidFill>
              <a:ln>
                <a:solidFill>
                  <a:srgbClr val="736BAE"/>
                </a:solidFill>
              </a:ln>
            </c:spPr>
          </c:marker>
          <c:dPt>
            <c:idx val="10"/>
            <c:bubble3D val="0"/>
            <c:spPr>
              <a:ln>
                <a:solidFill>
                  <a:srgbClr val="736BAE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BC31-4CAD-A5DB-DBFFBE3FE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36BAE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92.8</c:v>
                </c:pt>
                <c:pt idx="1">
                  <c:v>98.5</c:v>
                </c:pt>
                <c:pt idx="2">
                  <c:v>87.7</c:v>
                </c:pt>
                <c:pt idx="3">
                  <c:v>86.5</c:v>
                </c:pt>
                <c:pt idx="4">
                  <c:v>77.5</c:v>
                </c:pt>
                <c:pt idx="5">
                  <c:v>68.400000000000006</c:v>
                </c:pt>
                <c:pt idx="6">
                  <c:v>69.3</c:v>
                </c:pt>
                <c:pt idx="7">
                  <c:v>51.3</c:v>
                </c:pt>
                <c:pt idx="8">
                  <c:v>49.2</c:v>
                </c:pt>
                <c:pt idx="9">
                  <c:v>51.2</c:v>
                </c:pt>
                <c:pt idx="10">
                  <c:v>47.8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23-4A54-94C1-0127E042E3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rgbClr val="95C11F"/>
              </a:solidFill>
            </a:ln>
          </c:spPr>
          <c:marker>
            <c:symbol val="triangle"/>
            <c:size val="5"/>
            <c:spPr>
              <a:solidFill>
                <a:srgbClr val="95C11F"/>
              </a:solidFill>
              <a:ln>
                <a:solidFill>
                  <a:srgbClr val="95C11F"/>
                </a:solidFill>
              </a:ln>
            </c:spPr>
          </c:marker>
          <c:dPt>
            <c:idx val="10"/>
            <c:bubble3D val="0"/>
            <c:spPr>
              <a:ln>
                <a:solidFill>
                  <a:srgbClr val="95C11F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BC31-4CAD-A5DB-DBFFBE3FE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95C11F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142</c:v>
                </c:pt>
                <c:pt idx="1">
                  <c:v>146.1</c:v>
                </c:pt>
                <c:pt idx="2">
                  <c:v>137.4</c:v>
                </c:pt>
                <c:pt idx="3">
                  <c:v>137.19999999999999</c:v>
                </c:pt>
                <c:pt idx="4">
                  <c:v>119.2</c:v>
                </c:pt>
                <c:pt idx="5">
                  <c:v>97.6</c:v>
                </c:pt>
                <c:pt idx="6">
                  <c:v>97.3</c:v>
                </c:pt>
                <c:pt idx="7">
                  <c:v>71</c:v>
                </c:pt>
                <c:pt idx="8">
                  <c:v>67.900000000000006</c:v>
                </c:pt>
                <c:pt idx="9">
                  <c:v>71.599999999999994</c:v>
                </c:pt>
                <c:pt idx="10">
                  <c:v>67.599999999999994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23-4A54-94C1-0127E042E3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rgbClr val="BE0980"/>
              </a:solidFill>
            </a:ln>
          </c:spPr>
          <c:marker>
            <c:symbol val="circle"/>
            <c:size val="5"/>
            <c:spPr>
              <a:solidFill>
                <a:srgbClr val="BE0980"/>
              </a:solidFill>
              <a:ln>
                <a:solidFill>
                  <a:srgbClr val="BE0980"/>
                </a:solidFill>
              </a:ln>
            </c:spPr>
          </c:marker>
          <c:dPt>
            <c:idx val="10"/>
            <c:bubble3D val="0"/>
            <c:spPr>
              <a:ln>
                <a:solidFill>
                  <a:srgbClr val="BE098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2-BC31-4CAD-A5DB-DBFFBE3FE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BE098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58.3</c:v>
                </c:pt>
                <c:pt idx="1">
                  <c:v>60.7</c:v>
                </c:pt>
                <c:pt idx="2">
                  <c:v>51.1</c:v>
                </c:pt>
                <c:pt idx="3">
                  <c:v>48.1</c:v>
                </c:pt>
                <c:pt idx="4">
                  <c:v>44.3</c:v>
                </c:pt>
                <c:pt idx="5">
                  <c:v>44.6</c:v>
                </c:pt>
                <c:pt idx="6">
                  <c:v>46</c:v>
                </c:pt>
                <c:pt idx="7">
                  <c:v>34.1</c:v>
                </c:pt>
                <c:pt idx="8">
                  <c:v>32.300000000000004</c:v>
                </c:pt>
                <c:pt idx="9">
                  <c:v>32.300000000000004</c:v>
                </c:pt>
                <c:pt idx="10">
                  <c:v>30.9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23-4A54-94C1-0127E042E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10080"/>
        <c:axId val="121712000"/>
      </c:lineChart>
      <c:catAx>
        <c:axId val="121710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21712000"/>
        <c:crosses val="autoZero"/>
        <c:auto val="1"/>
        <c:lblAlgn val="ctr"/>
        <c:lblOffset val="100"/>
        <c:noMultiLvlLbl val="0"/>
      </c:catAx>
      <c:valAx>
        <c:axId val="1217120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/>
                  <a:t>Rates per 100,000 MH service</a:t>
                </a:r>
                <a:r>
                  <a:rPr lang="en-GB" sz="1200" baseline="0" dirty="0"/>
                  <a:t> users</a:t>
                </a:r>
                <a:endParaRPr lang="en-GB" sz="1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2171008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49498075088169696"/>
          <c:y val="9.6366997837071366E-4"/>
          <c:w val="0.31885973999632339"/>
          <c:h val="6.8076384588460187E-2"/>
        </c:manualLayout>
      </c:layout>
      <c:overlay val="0"/>
      <c:txPr>
        <a:bodyPr/>
        <a:lstStyle/>
        <a:p>
          <a:pPr>
            <a:defRPr sz="12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029767547062"/>
          <c:y val="3.2203248031496087E-2"/>
          <c:w val="0.85323228346456692"/>
          <c:h val="0.79793184055118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BD2"/>
            </a:solidFill>
            <a:ln>
              <a:solidFill>
                <a:srgbClr val="008BD2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8BD2"/>
              </a:solidFill>
              <a:ln w="12700" cap="rnd">
                <a:solidFill>
                  <a:srgbClr val="008BD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CD-45A6-9522-3C97686BD1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8BD2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In-patient</c:v>
                </c:pt>
                <c:pt idx="1">
                  <c:v>Under crisis resolution/home treatment</c:v>
                </c:pt>
                <c:pt idx="2">
                  <c:v>Recent (&lt;3 months) discharge</c:v>
                </c:pt>
                <c:pt idx="3">
                  <c:v>Missed last appointment</c:v>
                </c:pt>
                <c:pt idx="4">
                  <c:v>Non-adherent with medication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6.0000000000000032E-2</c:v>
                </c:pt>
                <c:pt idx="1">
                  <c:v>0.14000000000000001</c:v>
                </c:pt>
                <c:pt idx="2">
                  <c:v>0.15000000000000011</c:v>
                </c:pt>
                <c:pt idx="3">
                  <c:v>0.2400000000000001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D-45A6-9522-3C97686BD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30233088"/>
        <c:axId val="130234624"/>
      </c:barChart>
      <c:catAx>
        <c:axId val="13023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0234624"/>
        <c:crosses val="autoZero"/>
        <c:auto val="1"/>
        <c:lblAlgn val="ctr"/>
        <c:lblOffset val="100"/>
        <c:noMultiLvlLbl val="0"/>
      </c:catAx>
      <c:valAx>
        <c:axId val="130234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Percentage of patients</a:t>
                </a:r>
              </a:p>
            </c:rich>
          </c:tx>
          <c:layout>
            <c:manualLayout>
              <c:xMode val="edge"/>
              <c:yMode val="edge"/>
              <c:x val="1.9427366637493573E-2"/>
              <c:y val="0.26054404527559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prstClr val="black">
                <a:lumMod val="25000"/>
                <a:lumOff val="75000"/>
              </a:prst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023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91287840851896"/>
          <c:y val="0.143614476985369"/>
          <c:w val="0.85323228346456692"/>
          <c:h val="0.677145539906103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In-patient suicide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5"/>
            <c:spPr>
              <a:solidFill>
                <a:srgbClr val="008BD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0"/>
            <c:marker>
              <c:spPr>
                <a:solidFill>
                  <a:srgbClr val="008BD2"/>
                </a:solidFill>
                <a:ln w="9525">
                  <a:solidFill>
                    <a:schemeClr val="accent1"/>
                  </a:solidFill>
                  <a:prstDash val="sysDot"/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CD-45A6-9522-3C97686BD129}"/>
              </c:ext>
            </c:extLst>
          </c:dPt>
          <c:dLbls>
            <c:dLbl>
              <c:idx val="7"/>
              <c:layout>
                <c:manualLayout>
                  <c:x val="-1.3677165354330719E-2"/>
                  <c:y val="-3.8453001968503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D0-4052-8A1F-8DA837D06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123</c:v>
                </c:pt>
                <c:pt idx="1">
                  <c:v>115</c:v>
                </c:pt>
                <c:pt idx="2">
                  <c:v>127</c:v>
                </c:pt>
                <c:pt idx="3">
                  <c:v>123</c:v>
                </c:pt>
                <c:pt idx="4">
                  <c:v>120</c:v>
                </c:pt>
                <c:pt idx="5">
                  <c:v>94</c:v>
                </c:pt>
                <c:pt idx="6">
                  <c:v>116</c:v>
                </c:pt>
                <c:pt idx="7">
                  <c:v>84</c:v>
                </c:pt>
                <c:pt idx="8">
                  <c:v>63</c:v>
                </c:pt>
                <c:pt idx="9">
                  <c:v>77</c:v>
                </c:pt>
                <c:pt idx="10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CD-45A6-9522-3C97686BD1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Hanging/strangulation on the ward</c:v>
                </c:pt>
              </c:strCache>
            </c:strRef>
          </c:tx>
          <c:spPr>
            <a:ln>
              <a:solidFill>
                <a:srgbClr val="BE0980"/>
              </a:solidFill>
            </a:ln>
          </c:spPr>
          <c:marker>
            <c:symbol val="circle"/>
            <c:size val="5"/>
            <c:spPr>
              <a:solidFill>
                <a:srgbClr val="BE0980"/>
              </a:solidFill>
              <a:ln>
                <a:solidFill>
                  <a:srgbClr val="BE0980"/>
                </a:solidFill>
              </a:ln>
            </c:spPr>
          </c:marker>
          <c:dPt>
            <c:idx val="10"/>
            <c:bubble3D val="0"/>
            <c:spPr>
              <a:ln>
                <a:solidFill>
                  <a:srgbClr val="BE098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4-67D3-4091-9A77-57A11DC286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BE098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33</c:v>
                </c:pt>
                <c:pt idx="1">
                  <c:v>31</c:v>
                </c:pt>
                <c:pt idx="2">
                  <c:v>28</c:v>
                </c:pt>
                <c:pt idx="3">
                  <c:v>38</c:v>
                </c:pt>
                <c:pt idx="4">
                  <c:v>32</c:v>
                </c:pt>
                <c:pt idx="5">
                  <c:v>32</c:v>
                </c:pt>
                <c:pt idx="6">
                  <c:v>29</c:v>
                </c:pt>
                <c:pt idx="7">
                  <c:v>21</c:v>
                </c:pt>
                <c:pt idx="8">
                  <c:v>13</c:v>
                </c:pt>
                <c:pt idx="9">
                  <c:v>19</c:v>
                </c:pt>
                <c:pt idx="10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D3-4091-9A77-57A11DC28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17696"/>
        <c:axId val="130323968"/>
      </c:lineChart>
      <c:catAx>
        <c:axId val="130317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0323968"/>
        <c:crosses val="autoZero"/>
        <c:auto val="1"/>
        <c:lblAlgn val="ctr"/>
        <c:lblOffset val="100"/>
        <c:noMultiLvlLbl val="0"/>
      </c:catAx>
      <c:valAx>
        <c:axId val="130323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Number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prstClr val="black">
                <a:lumMod val="25000"/>
                <a:lumOff val="75000"/>
              </a:prst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031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038086689126119"/>
          <c:y val="7.57135405022729E-3"/>
          <c:w val="0.51422393655418774"/>
          <c:h val="0.11071027703610482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6771653543326"/>
          <c:y val="2.2828248031496072E-2"/>
          <c:w val="0.86305634977521406"/>
          <c:h val="0.80730684055118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4472C4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70C0"/>
              </a:solidFill>
              <a:ln w="12700" cap="rnd">
                <a:solidFill>
                  <a:srgbClr val="4472C4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CD-45A6-9522-3C97686BD1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344</c:v>
                </c:pt>
                <c:pt idx="1">
                  <c:v>301</c:v>
                </c:pt>
                <c:pt idx="2">
                  <c:v>230</c:v>
                </c:pt>
                <c:pt idx="3">
                  <c:v>177</c:v>
                </c:pt>
                <c:pt idx="4">
                  <c:v>205</c:v>
                </c:pt>
                <c:pt idx="5">
                  <c:v>153</c:v>
                </c:pt>
                <c:pt idx="6">
                  <c:v>135</c:v>
                </c:pt>
                <c:pt idx="7">
                  <c:v>129</c:v>
                </c:pt>
                <c:pt idx="8">
                  <c:v>122</c:v>
                </c:pt>
                <c:pt idx="9">
                  <c:v>109</c:v>
                </c:pt>
                <c:pt idx="10">
                  <c:v>109</c:v>
                </c:pt>
                <c:pt idx="11">
                  <c:v>115</c:v>
                </c:pt>
                <c:pt idx="12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D-45A6-9522-3C97686BD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32082688"/>
        <c:axId val="132392064"/>
      </c:barChart>
      <c:catAx>
        <c:axId val="132082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Weeks</a:t>
                </a:r>
                <a:r>
                  <a:rPr lang="en-GB" sz="1200" b="1" baseline="0" dirty="0"/>
                  <a:t> between discharge and suicide (Week 1 = First week following discharge)</a:t>
                </a:r>
                <a:endParaRPr lang="en-GB" sz="1200" b="1" dirty="0"/>
              </a:p>
            </c:rich>
          </c:tx>
          <c:layout>
            <c:manualLayout>
              <c:xMode val="edge"/>
              <c:yMode val="edge"/>
              <c:x val="0.14918645107760764"/>
              <c:y val="0.89796875000000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392064"/>
        <c:crosses val="autoZero"/>
        <c:auto val="1"/>
        <c:lblAlgn val="ctr"/>
        <c:lblOffset val="100"/>
        <c:noMultiLvlLbl val="0"/>
      </c:catAx>
      <c:valAx>
        <c:axId val="1323920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1.9427366637493573E-2"/>
              <c:y val="0.26054404527559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prstClr val="black">
                <a:lumMod val="25000"/>
                <a:lumOff val="75000"/>
              </a:prst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0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5905184614248"/>
          <c:y val="4.1401987502658916E-2"/>
          <c:w val="0.83888677343900564"/>
          <c:h val="0.790775438743212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population</c:v>
                </c:pt>
              </c:strCache>
            </c:strRef>
          </c:tx>
          <c:spPr>
            <a:ln cap="sq"/>
          </c:spPr>
          <c:marker>
            <c:symbol val="diamond"/>
            <c:size val="5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2F528F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85</c:v>
                </c:pt>
                <c:pt idx="1">
                  <c:v>84</c:v>
                </c:pt>
                <c:pt idx="2">
                  <c:v>92</c:v>
                </c:pt>
                <c:pt idx="3">
                  <c:v>89</c:v>
                </c:pt>
                <c:pt idx="4">
                  <c:v>98</c:v>
                </c:pt>
                <c:pt idx="5">
                  <c:v>90</c:v>
                </c:pt>
                <c:pt idx="6">
                  <c:v>89</c:v>
                </c:pt>
                <c:pt idx="7">
                  <c:v>98</c:v>
                </c:pt>
                <c:pt idx="8">
                  <c:v>135</c:v>
                </c:pt>
                <c:pt idx="9">
                  <c:v>125</c:v>
                </c:pt>
                <c:pt idx="10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15-4ABE-A459-EEEE9DC22E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Patients</c:v>
                </c:pt>
              </c:strCache>
            </c:strRef>
          </c:tx>
          <c:spPr>
            <a:ln cap="rnd">
              <a:solidFill>
                <a:srgbClr val="BE0980"/>
              </a:solidFill>
            </a:ln>
          </c:spPr>
          <c:marker>
            <c:symbol val="circle"/>
            <c:size val="5"/>
            <c:spPr>
              <a:solidFill>
                <a:srgbClr val="BE0980"/>
              </a:solidFill>
              <a:ln cap="rnd">
                <a:solidFill>
                  <a:srgbClr val="BE0980"/>
                </a:solidFill>
              </a:ln>
            </c:spPr>
          </c:marker>
          <c:dPt>
            <c:idx val="10"/>
            <c:bubble3D val="0"/>
            <c:spPr>
              <a:ln cap="rnd">
                <a:solidFill>
                  <a:srgbClr val="BE098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07F1-4FDF-BB69-30C8640B0C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BE098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10</c:v>
                </c:pt>
                <c:pt idx="1">
                  <c:v>23</c:v>
                </c:pt>
                <c:pt idx="2">
                  <c:v>11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22</c:v>
                </c:pt>
                <c:pt idx="7">
                  <c:v>21</c:v>
                </c:pt>
                <c:pt idx="8">
                  <c:v>28</c:v>
                </c:pt>
                <c:pt idx="9">
                  <c:v>19</c:v>
                </c:pt>
                <c:pt idx="10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15-4ABE-A459-EEEE9DC22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15168"/>
        <c:axId val="132633728"/>
      </c:lineChart>
      <c:catAx>
        <c:axId val="132615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/>
                  <a:t>Year</a:t>
                </a:r>
                <a:r>
                  <a:rPr lang="en-GB" sz="1200" baseline="0" dirty="0"/>
                  <a:t> 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0.52957917897185025"/>
              <c:y val="0.921952900037401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32633728"/>
        <c:crosses val="autoZero"/>
        <c:auto val="1"/>
        <c:lblAlgn val="ctr"/>
        <c:lblOffset val="100"/>
        <c:noMultiLvlLbl val="0"/>
      </c:catAx>
      <c:valAx>
        <c:axId val="1326337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/>
                  <a:t>Number</a:t>
                </a:r>
                <a:r>
                  <a:rPr lang="en-GB" sz="1200" baseline="0" dirty="0"/>
                  <a:t> of suicides 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2.4268563994715164E-2"/>
              <c:y val="0.289739372078605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3261516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4615979302874887"/>
          <c:y val="1.4933204547682775E-3"/>
          <c:w val="0.45468198483545791"/>
          <c:h val="0.10480068483948396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6771653543326"/>
          <c:y val="2.2828248031496072E-2"/>
          <c:w val="0.85323228346456692"/>
          <c:h val="0.7979318405511817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132784896"/>
        <c:axId val="132814336"/>
      </c:barChart>
      <c:catAx>
        <c:axId val="132784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Weeks</a:t>
                </a:r>
                <a:r>
                  <a:rPr lang="en-GB" sz="1200" b="1" baseline="0" dirty="0"/>
                  <a:t> between discharge and suicide (Week 1 = First week following discharge)</a:t>
                </a:r>
                <a:endParaRPr lang="en-GB" sz="1200" b="1" dirty="0"/>
              </a:p>
            </c:rich>
          </c:tx>
          <c:layout>
            <c:manualLayout>
              <c:xMode val="edge"/>
              <c:yMode val="edge"/>
              <c:x val="0.48867207521616457"/>
              <c:y val="0.882343749999999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814336"/>
        <c:crosses val="autoZero"/>
        <c:auto val="1"/>
        <c:lblAlgn val="ctr"/>
        <c:lblOffset val="100"/>
        <c:noMultiLvlLbl val="0"/>
      </c:catAx>
      <c:valAx>
        <c:axId val="1328143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1.9427366637493573E-2"/>
              <c:y val="0.26054404527559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278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10104986876642"/>
          <c:y val="0.10720324803149617"/>
          <c:w val="0.84698228346456694"/>
          <c:h val="0.64648203740157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squar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5E13-4415-9209-F734628130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F528F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342</c:v>
                </c:pt>
                <c:pt idx="1">
                  <c:v>279</c:v>
                </c:pt>
                <c:pt idx="2">
                  <c:v>252</c:v>
                </c:pt>
                <c:pt idx="3">
                  <c:v>258</c:v>
                </c:pt>
                <c:pt idx="4">
                  <c:v>275</c:v>
                </c:pt>
                <c:pt idx="5">
                  <c:v>291</c:v>
                </c:pt>
                <c:pt idx="6">
                  <c:v>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1D-45DA-BB12-8EE59302F5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rgbClr val="95C11F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95C11F"/>
              </a:solidFill>
              <a:ln w="9525">
                <a:solidFill>
                  <a:srgbClr val="95C11F"/>
                </a:solidFill>
              </a:ln>
              <a:effectLst/>
            </c:spPr>
          </c:marker>
          <c:dPt>
            <c:idx val="6"/>
            <c:marker>
              <c:symbol val="triangle"/>
              <c:size val="5"/>
              <c:spPr>
                <a:solidFill>
                  <a:srgbClr val="95C11F"/>
                </a:solidFill>
                <a:ln w="9525">
                  <a:solidFill>
                    <a:srgbClr val="95C11F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95C11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13-4415-9209-F734628130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253</c:v>
                </c:pt>
                <c:pt idx="1">
                  <c:v>185</c:v>
                </c:pt>
                <c:pt idx="2">
                  <c:v>178</c:v>
                </c:pt>
                <c:pt idx="3">
                  <c:v>195</c:v>
                </c:pt>
                <c:pt idx="4">
                  <c:v>214</c:v>
                </c:pt>
                <c:pt idx="5">
                  <c:v>198</c:v>
                </c:pt>
                <c:pt idx="6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1D-45DA-BB12-8EE59302F5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rgbClr val="BE09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E0980"/>
              </a:solidFill>
              <a:ln w="9525">
                <a:solidFill>
                  <a:srgbClr val="BE0980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rgbClr val="BE0980"/>
                </a:solidFill>
                <a:ln w="9525">
                  <a:solidFill>
                    <a:srgbClr val="BE098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BE098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E13-4415-9209-F734628130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BE098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88</c:v>
                </c:pt>
                <c:pt idx="1">
                  <c:v>94</c:v>
                </c:pt>
                <c:pt idx="2">
                  <c:v>74</c:v>
                </c:pt>
                <c:pt idx="3">
                  <c:v>63</c:v>
                </c:pt>
                <c:pt idx="4">
                  <c:v>60</c:v>
                </c:pt>
                <c:pt idx="5">
                  <c:v>93</c:v>
                </c:pt>
                <c:pt idx="6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1D-45DA-BB12-8EE59302F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67232"/>
        <c:axId val="133981696"/>
      </c:lineChart>
      <c:catAx>
        <c:axId val="133967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3981696"/>
        <c:crosses val="autoZero"/>
        <c:auto val="1"/>
        <c:lblAlgn val="ctr"/>
        <c:lblOffset val="100"/>
        <c:noMultiLvlLbl val="0"/>
      </c:catAx>
      <c:valAx>
        <c:axId val="133981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Number</a:t>
                </a:r>
                <a:r>
                  <a:rPr lang="en-GB" sz="1200" b="1" baseline="0" dirty="0"/>
                  <a:t> of patients </a:t>
                </a:r>
                <a:endParaRPr lang="en-GB" sz="1200" b="1" dirty="0"/>
              </a:p>
            </c:rich>
          </c:tx>
          <c:layout>
            <c:manualLayout>
              <c:xMode val="edge"/>
              <c:yMode val="edge"/>
              <c:x val="2.4830809311108478E-2"/>
              <c:y val="0.27051781639755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C6C2E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39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397603117683179"/>
          <c:y val="4.854415399257582E-2"/>
          <c:w val="0.43085786031386536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5705380577423"/>
          <c:y val="0.18283078215750101"/>
          <c:w val="0.85307627952755904"/>
          <c:h val="0.623958228189970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736BAE"/>
              </a:solidFill>
              <a:round/>
            </a:ln>
            <a:effectLst/>
          </c:spPr>
          <c:marker>
            <c:symbol val="plus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0"/>
            <c:marker>
              <c:symbol val="plus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36BAE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371B-4C06-93E7-C1A16A5F47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36BAE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355</c:v>
                </c:pt>
                <c:pt idx="1">
                  <c:v>384</c:v>
                </c:pt>
                <c:pt idx="2">
                  <c:v>410</c:v>
                </c:pt>
                <c:pt idx="3">
                  <c:v>429</c:v>
                </c:pt>
                <c:pt idx="4">
                  <c:v>425</c:v>
                </c:pt>
                <c:pt idx="5">
                  <c:v>356</c:v>
                </c:pt>
                <c:pt idx="6">
                  <c:v>361</c:v>
                </c:pt>
                <c:pt idx="7">
                  <c:v>382</c:v>
                </c:pt>
                <c:pt idx="8">
                  <c:v>389</c:v>
                </c:pt>
                <c:pt idx="9">
                  <c:v>400</c:v>
                </c:pt>
                <c:pt idx="10">
                  <c:v>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1B-4C06-93E7-C1A16A5F47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rgbClr val="95C11F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95C11F"/>
              </a:solidFill>
              <a:ln w="9525">
                <a:solidFill>
                  <a:srgbClr val="95C11F"/>
                </a:solidFill>
              </a:ln>
              <a:effectLst/>
            </c:spPr>
          </c:marker>
          <c:dPt>
            <c:idx val="10"/>
            <c:marker>
              <c:symbol val="triangle"/>
              <c:size val="5"/>
              <c:spPr>
                <a:solidFill>
                  <a:srgbClr val="95C11F"/>
                </a:solidFill>
                <a:ln w="9525">
                  <a:solidFill>
                    <a:srgbClr val="95C11F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95C11F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1B-4C06-93E7-C1A16A5F47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95C11F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218</c:v>
                </c:pt>
                <c:pt idx="1">
                  <c:v>252</c:v>
                </c:pt>
                <c:pt idx="2">
                  <c:v>259</c:v>
                </c:pt>
                <c:pt idx="3">
                  <c:v>287</c:v>
                </c:pt>
                <c:pt idx="4">
                  <c:v>266</c:v>
                </c:pt>
                <c:pt idx="5">
                  <c:v>224</c:v>
                </c:pt>
                <c:pt idx="6">
                  <c:v>226</c:v>
                </c:pt>
                <c:pt idx="7">
                  <c:v>225</c:v>
                </c:pt>
                <c:pt idx="8">
                  <c:v>260</c:v>
                </c:pt>
                <c:pt idx="9">
                  <c:v>248</c:v>
                </c:pt>
                <c:pt idx="10">
                  <c:v>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1B-4C06-93E7-C1A16A5F47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rgbClr val="BE098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E0980"/>
              </a:solidFill>
              <a:ln w="9525">
                <a:solidFill>
                  <a:srgbClr val="BE0980"/>
                </a:solidFill>
              </a:ln>
              <a:effectLst/>
            </c:spPr>
          </c:marker>
          <c:dPt>
            <c:idx val="10"/>
            <c:marker>
              <c:symbol val="circle"/>
              <c:size val="5"/>
              <c:spPr>
                <a:solidFill>
                  <a:srgbClr val="BE0980"/>
                </a:solidFill>
                <a:ln w="9525">
                  <a:solidFill>
                    <a:srgbClr val="BE098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BE098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371B-4C06-93E7-C1A16A5F47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BE098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137</c:v>
                </c:pt>
                <c:pt idx="1">
                  <c:v>132</c:v>
                </c:pt>
                <c:pt idx="2">
                  <c:v>151</c:v>
                </c:pt>
                <c:pt idx="3">
                  <c:v>142</c:v>
                </c:pt>
                <c:pt idx="4">
                  <c:v>158</c:v>
                </c:pt>
                <c:pt idx="5">
                  <c:v>132</c:v>
                </c:pt>
                <c:pt idx="6">
                  <c:v>135</c:v>
                </c:pt>
                <c:pt idx="7">
                  <c:v>157</c:v>
                </c:pt>
                <c:pt idx="8">
                  <c:v>130</c:v>
                </c:pt>
                <c:pt idx="9">
                  <c:v>153</c:v>
                </c:pt>
                <c:pt idx="10">
                  <c:v>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1B-4C06-93E7-C1A16A5F4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693248"/>
        <c:axId val="138680192"/>
      </c:lineChart>
      <c:catAx>
        <c:axId val="138693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680192"/>
        <c:crosses val="autoZero"/>
        <c:auto val="1"/>
        <c:lblAlgn val="ctr"/>
        <c:lblOffset val="100"/>
        <c:noMultiLvlLbl val="0"/>
      </c:catAx>
      <c:valAx>
        <c:axId val="1386801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Number</a:t>
                </a:r>
                <a:r>
                  <a:rPr lang="en-GB" b="1" baseline="0" dirty="0"/>
                  <a:t> of patients</a:t>
                </a:r>
                <a:endParaRPr lang="en-GB" b="1" dirty="0"/>
              </a:p>
            </c:rich>
          </c:tx>
          <c:layout>
            <c:manualLayout>
              <c:xMode val="edge"/>
              <c:yMode val="edge"/>
              <c:x val="0"/>
              <c:y val="0.325452509842520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69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640266772331961"/>
          <c:y val="8.7813737718549653E-2"/>
          <c:w val="0.39246292650918657"/>
          <c:h val="5.9197418542878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F452B-6A25-4191-A3E8-528AC7272AE9}" type="datetimeFigureOut">
              <a:rPr lang="en-GB" smtClean="0"/>
              <a:pPr/>
              <a:t>05/09/2022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3273-ECD0-4976-B4C2-A0DE6666C2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8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C0C41F8A-29F9-4490-A63C-7C687B6FC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7A64694-2A74-41CA-91BA-3E31F047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64BCC88-1EEF-42BE-9833-862A43299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C8117C-ADFF-4D11-A68F-80DADBA10D1E}" type="slidenum">
              <a:rPr lang="en-GB" altLang="en-US" sz="1100" b="0">
                <a:solidFill>
                  <a:srgbClr val="000000"/>
                </a:solidFill>
              </a:rPr>
              <a:pPr/>
              <a:t>2</a:t>
            </a:fld>
            <a:endParaRPr lang="en-GB" altLang="en-US" sz="11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95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F52EA-4911-41A2-9357-C740E3466D0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5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F52EA-4911-41A2-9357-C740E3466D0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04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F52EA-4911-41A2-9357-C740E3466D0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5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F52EA-4911-41A2-9357-C740E3466D0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8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F52EA-4911-41A2-9357-C740E3466D0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7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F52EA-4911-41A2-9357-C740E3466D0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79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48432587-3055-49BC-B6A2-00E773AD7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0096CE71-8B9D-4C9F-BCD2-835815D5A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1669DBC0-CB22-4672-95B4-4545CCBCA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96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96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F60C62-A814-42BA-8D5F-C46D6724BA9B}" type="slidenum">
              <a:rPr lang="en-GB" altLang="en-US" sz="1100" b="0">
                <a:solidFill>
                  <a:srgbClr val="1D0E82"/>
                </a:solidFill>
              </a:rPr>
              <a:pPr/>
              <a:t>20</a:t>
            </a:fld>
            <a:endParaRPr lang="en-GB" altLang="en-US" sz="1100" b="0">
              <a:solidFill>
                <a:srgbClr val="1D0E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F52EA-4911-41A2-9357-C740E3466D0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96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F52EA-4911-41A2-9357-C740E3466D0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ISH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TAB_allwhite.eps">
            <a:extLst>
              <a:ext uri="{FF2B5EF4-FFF2-40B4-BE49-F238E27FC236}">
                <a16:creationId xmlns:a16="http://schemas.microsoft.com/office/drawing/2014/main" id="{26C88426-2463-4F70-839A-D041ABCE2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79" y="168465"/>
            <a:ext cx="166420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C48B904F-4119-4194-8A85-7BA610A4D0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" y="6334424"/>
            <a:ext cx="12191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cs typeface="Arial" panose="020B0604020202020204" pitchFamily="34" charset="0"/>
              </a:rPr>
              <a:t>UK_SUICIDE (2009-2019)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33705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CISH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TAB_allwhite.eps">
            <a:extLst>
              <a:ext uri="{FF2B5EF4-FFF2-40B4-BE49-F238E27FC236}">
                <a16:creationId xmlns:a16="http://schemas.microsoft.com/office/drawing/2014/main" id="{26C88426-2463-4F70-839A-D041ABCE2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79" y="168465"/>
            <a:ext cx="166420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8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FD2F-57EB-4FD9-A1D9-E80C4D4A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975"/>
            <a:ext cx="12192000" cy="6858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1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AFBC-C8D6-4D01-A33B-26F81F83C96F}" type="datetimeFigureOut">
              <a:rPr lang="en-GB" smtClean="0"/>
              <a:pPr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F728-4CFD-484A-86A6-D7BD575008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0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2C087BB-B237-4C45-A4FC-3EC0E59F3BCA}"/>
              </a:ext>
            </a:extLst>
          </p:cNvPr>
          <p:cNvSpPr txBox="1">
            <a:spLocks/>
          </p:cNvSpPr>
          <p:nvPr userDrawn="1"/>
        </p:nvSpPr>
        <p:spPr>
          <a:xfrm>
            <a:off x="0" y="2"/>
            <a:ext cx="12192000" cy="1080000"/>
          </a:xfrm>
          <a:prstGeom prst="rect">
            <a:avLst/>
          </a:prstGeom>
          <a:solidFill>
            <a:srgbClr val="2F528F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250" b="1" dirty="0">
              <a:solidFill>
                <a:schemeClr val="bg1"/>
              </a:solidFill>
            </a:endParaRPr>
          </a:p>
        </p:txBody>
      </p:sp>
      <p:pic>
        <p:nvPicPr>
          <p:cNvPr id="8" name="Picture 1" descr="TAB_allwhite.eps">
            <a:extLst>
              <a:ext uri="{FF2B5EF4-FFF2-40B4-BE49-F238E27FC236}">
                <a16:creationId xmlns:a16="http://schemas.microsoft.com/office/drawing/2014/main" id="{A1EAAAD4-4243-4647-A910-AC5F46C6B8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79" y="168465"/>
            <a:ext cx="166420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7CE6476-D52A-4546-A767-913ACDD44BE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122000"/>
            <a:ext cx="19050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4" r:id="rId3"/>
    <p:sldLayoutId id="214748367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18" Type="http://schemas.openxmlformats.org/officeDocument/2006/relationships/image" Target="../media/image52.jpg"/><Relationship Id="rId3" Type="http://schemas.openxmlformats.org/officeDocument/2006/relationships/image" Target="../media/image37.png"/><Relationship Id="rId21" Type="http://schemas.openxmlformats.org/officeDocument/2006/relationships/image" Target="../media/image55.jp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hyperlink" Target="http://www.manchester.ac.uk/ncish" TargetMode="External"/><Relationship Id="rId16" Type="http://schemas.openxmlformats.org/officeDocument/2006/relationships/image" Target="../media/image50.PNG"/><Relationship Id="rId20" Type="http://schemas.openxmlformats.org/officeDocument/2006/relationships/image" Target="../media/image5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g"/><Relationship Id="rId15" Type="http://schemas.openxmlformats.org/officeDocument/2006/relationships/image" Target="../media/image49.PNG"/><Relationship Id="rId10" Type="http://schemas.openxmlformats.org/officeDocument/2006/relationships/image" Target="../media/image44.jpe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PNG"/><Relationship Id="rId22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26454BA-31E0-49FE-9CC9-8C70D8C4D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20" y="-172720"/>
            <a:ext cx="12364720" cy="7107775"/>
          </a:xfrm>
          <a:prstGeom prst="rect">
            <a:avLst/>
          </a:prstGeom>
        </p:spPr>
      </p:pic>
      <p:pic>
        <p:nvPicPr>
          <p:cNvPr id="7" name="Picture 1" descr="TAB_allwhite.eps">
            <a:extLst>
              <a:ext uri="{FF2B5EF4-FFF2-40B4-BE49-F238E27FC236}">
                <a16:creationId xmlns:a16="http://schemas.microsoft.com/office/drawing/2014/main" id="{4BC0AF2F-BFD7-458A-911F-99927373B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2" y="168493"/>
            <a:ext cx="1637058" cy="68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861A6E95-3064-42A4-BD78-087544F2A2C0}"/>
              </a:ext>
            </a:extLst>
          </p:cNvPr>
          <p:cNvSpPr txBox="1">
            <a:spLocks/>
          </p:cNvSpPr>
          <p:nvPr/>
        </p:nvSpPr>
        <p:spPr>
          <a:xfrm>
            <a:off x="693729" y="2213337"/>
            <a:ext cx="7812095" cy="250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5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National Confidential Inquiry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into Suicide and Safety in Mental Health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5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Annual Report </a:t>
            </a:r>
            <a:r>
              <a:rPr lang="en-GB" altLang="en-US" sz="45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n-US" sz="45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Professor Louis Appleby </a:t>
            </a:r>
          </a:p>
        </p:txBody>
      </p:sp>
    </p:spTree>
    <p:extLst>
      <p:ext uri="{BB962C8B-B14F-4D97-AF65-F5344CB8AC3E}">
        <p14:creationId xmlns:p14="http://schemas.microsoft.com/office/powerpoint/2010/main" val="331943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9A12BE1B-5EFB-4126-B007-A53D00AE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18000"/>
            <a:ext cx="720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UK_SUICIDE (2009-2019)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FFD3B9-1492-4CDD-A93C-C9658BB44EF7}"/>
              </a:ext>
            </a:extLst>
          </p:cNvPr>
          <p:cNvGraphicFramePr/>
          <p:nvPr/>
        </p:nvGraphicFramePr>
        <p:xfrm>
          <a:off x="467833" y="1738813"/>
          <a:ext cx="667128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59700" y="3919327"/>
            <a:ext cx="359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12% </a:t>
            </a:r>
            <a:r>
              <a:rPr lang="en-GB" sz="2400" dirty="0"/>
              <a:t>of deaths occurred </a:t>
            </a:r>
            <a:r>
              <a:rPr lang="en-GB" sz="2400" b="1" dirty="0"/>
              <a:t>before</a:t>
            </a:r>
            <a:r>
              <a:rPr lang="en-GB" sz="2400" dirty="0"/>
              <a:t> the first follow-up appointment</a:t>
            </a:r>
            <a:endParaRPr lang="en-GB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2" y="18176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2,230 post-discharge patients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586AB-9CBD-492A-9338-A9F58CD89192}"/>
              </a:ext>
            </a:extLst>
          </p:cNvPr>
          <p:cNvSpPr txBox="1"/>
          <p:nvPr/>
        </p:nvSpPr>
        <p:spPr>
          <a:xfrm>
            <a:off x="7759700" y="1845804"/>
            <a:ext cx="359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Highest</a:t>
            </a:r>
            <a:r>
              <a:rPr lang="en-GB" sz="2400" dirty="0"/>
              <a:t> number of deaths occurred on </a:t>
            </a:r>
            <a:r>
              <a:rPr lang="en-GB" sz="2400" b="1" dirty="0"/>
              <a:t>day 3 </a:t>
            </a:r>
            <a:r>
              <a:rPr lang="en-GB" sz="2400" dirty="0"/>
              <a:t>post-discharge</a:t>
            </a:r>
          </a:p>
        </p:txBody>
      </p:sp>
    </p:spTree>
    <p:extLst>
      <p:ext uri="{BB962C8B-B14F-4D97-AF65-F5344CB8AC3E}">
        <p14:creationId xmlns:p14="http://schemas.microsoft.com/office/powerpoint/2010/main" val="272704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4580" y="207484"/>
            <a:ext cx="9144000" cy="5220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n-lt"/>
              </a:rPr>
              <a:t>Themed topics 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A50CD7E-59E3-4AF1-85B1-58E091374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03" y="4666214"/>
            <a:ext cx="1440000" cy="1440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CF0AFCD-AC56-48E4-8B52-A178E475B3AB}"/>
              </a:ext>
            </a:extLst>
          </p:cNvPr>
          <p:cNvGrpSpPr/>
          <p:nvPr/>
        </p:nvGrpSpPr>
        <p:grpSpPr>
          <a:xfrm>
            <a:off x="8502597" y="1667878"/>
            <a:ext cx="1440000" cy="1440000"/>
            <a:chOff x="3914155" y="3849757"/>
            <a:chExt cx="1270476" cy="1288063"/>
          </a:xfrm>
        </p:grpSpPr>
        <p:pic>
          <p:nvPicPr>
            <p:cNvPr id="13" name="Picture 12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D1E12721-9DD8-44CF-9414-443CD260B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155" y="4098868"/>
              <a:ext cx="720000" cy="72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00427E-266A-4661-8036-55870D2D0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107" y="3849757"/>
              <a:ext cx="720000" cy="720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481524-63C1-41FF-A678-B1126F589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631" y="4417820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F5E6577-42B8-4976-B092-0A729CE4EC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53" y="4666214"/>
            <a:ext cx="1440000" cy="1440000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58CBCA3-F5F9-4445-A209-56800F52EA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2" b="93811" l="9827" r="88150">
                        <a14:foregroundMark x1="17341" y1="7166" x2="17341" y2="7166"/>
                        <a14:foregroundMark x1="28035" y1="10423" x2="28035" y2="10423"/>
                        <a14:foregroundMark x1="51445" y1="32573" x2="51445" y2="32573"/>
                        <a14:foregroundMark x1="26590" y1="64821" x2="26590" y2="64821"/>
                        <a14:foregroundMark x1="30636" y1="85668" x2="30636" y2="85668"/>
                        <a14:foregroundMark x1="25145" y1="90228" x2="25145" y2="90228"/>
                        <a14:foregroundMark x1="24566" y1="90228" x2="24566" y2="90228"/>
                        <a14:foregroundMark x1="80636" y1="11075" x2="80636" y2="11075"/>
                        <a14:foregroundMark x1="76590" y1="61889" x2="76590" y2="61889"/>
                        <a14:foregroundMark x1="47977" y1="43322" x2="47977" y2="43322"/>
                        <a14:foregroundMark x1="43931" y1="64169" x2="43931" y2="64169"/>
                        <a14:foregroundMark x1="76879" y1="89577" x2="76879" y2="89577"/>
                        <a14:foregroundMark x1="69364" y1="89577" x2="69364" y2="89577"/>
                        <a14:foregroundMark x1="52312" y1="57329" x2="52312" y2="57329"/>
                        <a14:foregroundMark x1="78035" y1="37134" x2="78035" y2="37134"/>
                        <a14:foregroundMark x1="60694" y1="63192" x2="60694" y2="63192"/>
                        <a14:foregroundMark x1="84393" y1="87622" x2="84393" y2="87622"/>
                        <a14:foregroundMark x1="29769" y1="4560" x2="29769" y2="4560"/>
                        <a14:foregroundMark x1="25434" y1="3583" x2="25434" y2="3583"/>
                        <a14:foregroundMark x1="33237" y1="93811" x2="33237" y2="93811"/>
                        <a14:foregroundMark x1="17919" y1="61889" x2="17919" y2="61889"/>
                        <a14:foregroundMark x1="67919" y1="93811" x2="67919" y2="93811"/>
                        <a14:foregroundMark x1="33237" y1="4886" x2="33237" y2="4886"/>
                        <a14:foregroundMark x1="31503" y1="3257" x2="31503" y2="3257"/>
                        <a14:foregroundMark x1="31503" y1="3257" x2="31503" y2="3257"/>
                        <a14:foregroundMark x1="19942" y1="73941" x2="19942" y2="73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03" y="1669536"/>
            <a:ext cx="1624824" cy="1440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42F95E6-9435-4F9D-88F8-B81DE0F2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87" y="2070343"/>
            <a:ext cx="2121187" cy="301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9A12BE1B-5EFB-4126-B007-A53D00AE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18000"/>
            <a:ext cx="720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UK_SUICIDE (2009-2019)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548500" y="200615"/>
            <a:ext cx="914400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Suicide by people aged under 18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25360515"/>
              </p:ext>
            </p:extLst>
          </p:nvPr>
        </p:nvGraphicFramePr>
        <p:xfrm>
          <a:off x="381000" y="1635690"/>
          <a:ext cx="6921541" cy="440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08932" y="4173696"/>
            <a:ext cx="2718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19% </a:t>
            </a:r>
            <a:r>
              <a:rPr lang="en-GB" sz="2400" dirty="0"/>
              <a:t>of general population deaths were patients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AFD63-33B4-4109-8DAE-4B24D785D63D}"/>
              </a:ext>
            </a:extLst>
          </p:cNvPr>
          <p:cNvSpPr txBox="1"/>
          <p:nvPr/>
        </p:nvSpPr>
        <p:spPr>
          <a:xfrm flipH="1">
            <a:off x="9232081" y="2061512"/>
            <a:ext cx="2578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Increase</a:t>
            </a:r>
            <a:r>
              <a:rPr lang="en-GB" sz="2400" dirty="0"/>
              <a:t> in 2017, particularly in </a:t>
            </a:r>
            <a:r>
              <a:rPr lang="en-GB" sz="2400" b="1" dirty="0"/>
              <a:t>young girls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515E11-4B15-4384-B6EC-565301B60FE9}"/>
              </a:ext>
            </a:extLst>
          </p:cNvPr>
          <p:cNvGrpSpPr/>
          <p:nvPr/>
        </p:nvGrpSpPr>
        <p:grpSpPr>
          <a:xfrm>
            <a:off x="7547311" y="4169391"/>
            <a:ext cx="1440000" cy="1440000"/>
            <a:chOff x="9129838" y="1427897"/>
            <a:chExt cx="1440000" cy="1440000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845D5C8A-580E-4549-9F08-EA82D3D3A661}"/>
                </a:ext>
              </a:extLst>
            </p:cNvPr>
            <p:cNvSpPr/>
            <p:nvPr/>
          </p:nvSpPr>
          <p:spPr>
            <a:xfrm>
              <a:off x="9129838" y="1427897"/>
              <a:ext cx="1440000" cy="1440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EBD56F-62F8-4C5B-88DB-D2738228D513}"/>
                </a:ext>
              </a:extLst>
            </p:cNvPr>
            <p:cNvSpPr txBox="1"/>
            <p:nvPr/>
          </p:nvSpPr>
          <p:spPr>
            <a:xfrm>
              <a:off x="9129839" y="1484587"/>
              <a:ext cx="14399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19</a:t>
              </a:r>
            </a:p>
            <a:p>
              <a:pPr algn="ctr"/>
              <a:r>
                <a:rPr lang="en-GB" sz="2400" dirty="0"/>
                <a:t>deaths per year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A7F7E8-BA86-4A55-B371-9CC2A0D1C141}"/>
              </a:ext>
            </a:extLst>
          </p:cNvPr>
          <p:cNvGrpSpPr/>
          <p:nvPr/>
        </p:nvGrpSpPr>
        <p:grpSpPr>
          <a:xfrm>
            <a:off x="7547311" y="2061512"/>
            <a:ext cx="1440000" cy="1440000"/>
            <a:chOff x="9129838" y="1427897"/>
            <a:chExt cx="1440000" cy="1440000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DB7A14A8-4807-48EC-8D1C-D84891E4C7A2}"/>
                </a:ext>
              </a:extLst>
            </p:cNvPr>
            <p:cNvSpPr/>
            <p:nvPr/>
          </p:nvSpPr>
          <p:spPr>
            <a:xfrm>
              <a:off x="9129838" y="1427897"/>
              <a:ext cx="1440000" cy="1440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0DBD5A-84C9-4295-9C60-5FB929593AA5}"/>
                </a:ext>
              </a:extLst>
            </p:cNvPr>
            <p:cNvSpPr txBox="1"/>
            <p:nvPr/>
          </p:nvSpPr>
          <p:spPr>
            <a:xfrm>
              <a:off x="9129839" y="1484587"/>
              <a:ext cx="14399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99</a:t>
              </a:r>
            </a:p>
            <a:p>
              <a:pPr algn="ctr"/>
              <a:r>
                <a:rPr lang="en-GB" sz="2400" dirty="0"/>
                <a:t>deaths per year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46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524000" y="257155"/>
            <a:ext cx="914400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213 patients aged under 18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2544" y="1366911"/>
            <a:ext cx="8640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Different pattern of </a:t>
            </a:r>
            <a:r>
              <a:rPr lang="en-GB" sz="2400" b="1" dirty="0"/>
              <a:t>suicide methods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Nearly half (49%) were </a:t>
            </a:r>
            <a:r>
              <a:rPr lang="en-GB" sz="2400" b="1" dirty="0"/>
              <a:t>girls</a:t>
            </a:r>
          </a:p>
          <a:p>
            <a:endParaRPr lang="en-GB" sz="2400" b="1" dirty="0"/>
          </a:p>
          <a:p>
            <a:endParaRPr lang="en-GB" sz="2400" dirty="0"/>
          </a:p>
          <a:p>
            <a:r>
              <a:rPr lang="en-GB" sz="2400" dirty="0"/>
              <a:t>Higher</a:t>
            </a:r>
            <a:r>
              <a:rPr lang="en-GB" sz="2400" b="1" dirty="0"/>
              <a:t> </a:t>
            </a:r>
            <a:r>
              <a:rPr lang="en-GB" sz="2400" dirty="0"/>
              <a:t>rates of </a:t>
            </a:r>
            <a:r>
              <a:rPr lang="en-GB" sz="2400" b="1" dirty="0"/>
              <a:t>self-harm</a:t>
            </a:r>
            <a:r>
              <a:rPr lang="en-GB" sz="2400" dirty="0"/>
              <a:t> (74%); </a:t>
            </a:r>
            <a:r>
              <a:rPr lang="en-GB" sz="2400" b="1" dirty="0"/>
              <a:t>autism</a:t>
            </a:r>
            <a:r>
              <a:rPr lang="en-GB" sz="2400" dirty="0"/>
              <a:t> (13%) and </a:t>
            </a:r>
            <a:r>
              <a:rPr lang="en-GB" sz="2400" b="1" dirty="0"/>
              <a:t>eating disorders </a:t>
            </a:r>
            <a:r>
              <a:rPr lang="en-GB" sz="2400" dirty="0"/>
              <a:t>(5%) more common than in older groups</a:t>
            </a:r>
          </a:p>
          <a:p>
            <a:endParaRPr lang="en-GB" sz="2400" dirty="0"/>
          </a:p>
          <a:p>
            <a:endParaRPr lang="en-GB" sz="2400" b="1" dirty="0"/>
          </a:p>
          <a:p>
            <a:r>
              <a:rPr lang="en-GB" sz="2400" b="1" dirty="0"/>
              <a:t>Suicide-related online activity </a:t>
            </a:r>
            <a:r>
              <a:rPr lang="en-GB" sz="2400" dirty="0"/>
              <a:t>(25%) more common than in older groups</a:t>
            </a:r>
          </a:p>
          <a:p>
            <a:endParaRPr lang="en-GB" sz="2400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32FF83-7002-4B58-BD70-153DFB80365D}"/>
              </a:ext>
            </a:extLst>
          </p:cNvPr>
          <p:cNvGrpSpPr/>
          <p:nvPr/>
        </p:nvGrpSpPr>
        <p:grpSpPr>
          <a:xfrm>
            <a:off x="10286549" y="1366911"/>
            <a:ext cx="1218618" cy="4972324"/>
            <a:chOff x="8851449" y="1339194"/>
            <a:chExt cx="1218618" cy="4972324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F62B7CD-29E8-4A57-BB89-227117C50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49" y="1339194"/>
              <a:ext cx="1218618" cy="1080000"/>
            </a:xfrm>
            <a:prstGeom prst="rect">
              <a:avLst/>
            </a:prstGeom>
          </p:spPr>
        </p:pic>
        <p:pic>
          <p:nvPicPr>
            <p:cNvPr id="1024" name="Picture 102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7AFA44D3-2655-4CCB-8A08-A30A63143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5" t="21716" r="42466" b="44277"/>
            <a:stretch/>
          </p:blipFill>
          <p:spPr>
            <a:xfrm>
              <a:off x="8990067" y="5231518"/>
              <a:ext cx="969536" cy="1080000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4BB59D1B-259C-4D81-8ACD-C58BE9CA3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067" y="3868894"/>
              <a:ext cx="1080000" cy="108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4938D4-62C3-4EFA-90DD-2F710AC99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067" y="2506270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0696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9A12BE1B-5EFB-4126-B007-A53D00AE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18000"/>
            <a:ext cx="720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UK_SUICIDE (2013-2019)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FFD3B9-1492-4CDD-A93C-C9658BB44EF7}"/>
              </a:ext>
            </a:extLst>
          </p:cNvPr>
          <p:cNvGraphicFramePr/>
          <p:nvPr/>
        </p:nvGraphicFramePr>
        <p:xfrm>
          <a:off x="2692914" y="1194191"/>
          <a:ext cx="646371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A06470-5F27-4B45-AD5B-5C970810CE0C}"/>
              </a:ext>
            </a:extLst>
          </p:cNvPr>
          <p:cNvSpPr txBox="1"/>
          <p:nvPr/>
        </p:nvSpPr>
        <p:spPr>
          <a:xfrm>
            <a:off x="2918185" y="93665"/>
            <a:ext cx="601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800" b="1" dirty="0">
                <a:solidFill>
                  <a:schemeClr val="bg1"/>
                </a:solidFill>
              </a:rPr>
              <a:t>Patients with recent economic adversity (2013-2019)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F4B0758-4C03-4EE9-9AE7-2826BAD18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881893"/>
              </p:ext>
            </p:extLst>
          </p:nvPr>
        </p:nvGraphicFramePr>
        <p:xfrm>
          <a:off x="209649" y="1487028"/>
          <a:ext cx="8201988" cy="474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AD8CA02-46FB-45F6-B093-DF51786DB677}"/>
              </a:ext>
            </a:extLst>
          </p:cNvPr>
          <p:cNvGrpSpPr/>
          <p:nvPr/>
        </p:nvGrpSpPr>
        <p:grpSpPr>
          <a:xfrm>
            <a:off x="9682986" y="1663422"/>
            <a:ext cx="1440001" cy="1440000"/>
            <a:chOff x="8739545" y="1420297"/>
            <a:chExt cx="1440001" cy="1440000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06A6F352-E6E7-4539-A51A-7E4D8C6B41A6}"/>
                </a:ext>
              </a:extLst>
            </p:cNvPr>
            <p:cNvSpPr/>
            <p:nvPr/>
          </p:nvSpPr>
          <p:spPr>
            <a:xfrm>
              <a:off x="8739545" y="1420297"/>
              <a:ext cx="1440000" cy="1440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497168-1225-4C68-932C-960EC154C6D5}"/>
                </a:ext>
              </a:extLst>
            </p:cNvPr>
            <p:cNvSpPr txBox="1"/>
            <p:nvPr/>
          </p:nvSpPr>
          <p:spPr>
            <a:xfrm>
              <a:off x="8739547" y="1485203"/>
              <a:ext cx="14399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281</a:t>
              </a:r>
            </a:p>
            <a:p>
              <a:pPr algn="ctr"/>
              <a:r>
                <a:rPr lang="en-GB" sz="2400" dirty="0"/>
                <a:t>deaths per year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331623" y="3995879"/>
            <a:ext cx="214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18% </a:t>
            </a:r>
            <a:r>
              <a:rPr lang="en-GB" sz="2400" dirty="0"/>
              <a:t>of patient suicides</a:t>
            </a:r>
          </a:p>
        </p:txBody>
      </p:sp>
    </p:spTree>
    <p:extLst>
      <p:ext uri="{BB962C8B-B14F-4D97-AF65-F5344CB8AC3E}">
        <p14:creationId xmlns:p14="http://schemas.microsoft.com/office/powerpoint/2010/main" val="224308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A06470-5F27-4B45-AD5B-5C970810CE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23258" y="-16042"/>
            <a:ext cx="5545483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ctr" defTabSz="457200" rtl="0">
              <a:defRPr/>
            </a:pPr>
            <a:r>
              <a:rPr lang="en-GB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3,345 patients with recent economic adversity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7514BE-B27F-4F0D-A2F1-7ECA30D9B5B8}"/>
              </a:ext>
            </a:extLst>
          </p:cNvPr>
          <p:cNvSpPr txBox="1"/>
          <p:nvPr/>
        </p:nvSpPr>
        <p:spPr>
          <a:xfrm>
            <a:off x="882501" y="1169902"/>
            <a:ext cx="896324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Mainly </a:t>
            </a:r>
            <a:r>
              <a:rPr lang="en-GB" sz="2400" b="1" dirty="0"/>
              <a:t>aged 45-64 </a:t>
            </a:r>
            <a:r>
              <a:rPr lang="en-GB" sz="2400" dirty="0"/>
              <a:t>(45%), </a:t>
            </a:r>
            <a:r>
              <a:rPr lang="en-GB" sz="2400" b="1" dirty="0"/>
              <a:t>male </a:t>
            </a:r>
            <a:r>
              <a:rPr lang="en-GB" sz="2400" dirty="0"/>
              <a:t>(74%)</a:t>
            </a:r>
            <a:endParaRPr lang="en-GB" sz="2400" b="1" dirty="0"/>
          </a:p>
          <a:p>
            <a:endParaRPr lang="en-GB" sz="2400" b="1" dirty="0"/>
          </a:p>
          <a:p>
            <a:endParaRPr lang="en-GB" sz="2000" b="1" dirty="0"/>
          </a:p>
          <a:p>
            <a:r>
              <a:rPr lang="en-GB" sz="2400" b="1" dirty="0"/>
              <a:t>Alcohol </a:t>
            </a:r>
            <a:r>
              <a:rPr lang="en-GB" sz="2400" dirty="0"/>
              <a:t>(53%) or </a:t>
            </a:r>
            <a:r>
              <a:rPr lang="en-GB" sz="2400" b="1" dirty="0"/>
              <a:t>drug misuse </a:t>
            </a:r>
            <a:r>
              <a:rPr lang="en-GB" sz="2400" dirty="0"/>
              <a:t>(41%) common</a:t>
            </a:r>
          </a:p>
          <a:p>
            <a:endParaRPr lang="en-GB" sz="2000" b="1" dirty="0"/>
          </a:p>
          <a:p>
            <a:endParaRPr lang="en-GB" sz="2400" b="1" dirty="0"/>
          </a:p>
          <a:p>
            <a:r>
              <a:rPr lang="en-GB" sz="2400" b="1" dirty="0"/>
              <a:t>Disengagement</a:t>
            </a:r>
            <a:r>
              <a:rPr lang="en-GB" sz="2400" dirty="0"/>
              <a:t> with services was common: </a:t>
            </a:r>
            <a:r>
              <a:rPr lang="en-GB" sz="2400" b="1" dirty="0"/>
              <a:t>missed last appointment </a:t>
            </a:r>
            <a:r>
              <a:rPr lang="en-GB" sz="2400" dirty="0"/>
              <a:t>(26%),</a:t>
            </a:r>
            <a:r>
              <a:rPr lang="en-GB" sz="2400" b="1" dirty="0"/>
              <a:t> non-adherence </a:t>
            </a:r>
            <a:r>
              <a:rPr lang="en-GB" sz="2400" dirty="0"/>
              <a:t>with medication (15%)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Many were </a:t>
            </a:r>
            <a:r>
              <a:rPr lang="en-GB" sz="2400" b="1" dirty="0"/>
              <a:t>living alone </a:t>
            </a:r>
            <a:r>
              <a:rPr lang="en-GB" sz="2400" dirty="0"/>
              <a:t>(49%), </a:t>
            </a:r>
            <a:r>
              <a:rPr lang="en-GB" sz="2400" b="1" dirty="0"/>
              <a:t>divorced, separated or single </a:t>
            </a:r>
            <a:r>
              <a:rPr lang="en-GB" sz="2400" dirty="0"/>
              <a:t>(72%)</a:t>
            </a:r>
          </a:p>
          <a:p>
            <a:endParaRPr lang="en-GB" sz="2200" b="1" dirty="0"/>
          </a:p>
          <a:p>
            <a:endParaRPr lang="en-GB" sz="2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734FDA-EC4C-4FC0-B2DA-88BCC457B440}"/>
              </a:ext>
            </a:extLst>
          </p:cNvPr>
          <p:cNvGrpSpPr/>
          <p:nvPr/>
        </p:nvGrpSpPr>
        <p:grpSpPr>
          <a:xfrm>
            <a:off x="10608908" y="2690614"/>
            <a:ext cx="1123794" cy="3835511"/>
            <a:chOff x="10608908" y="2690614"/>
            <a:chExt cx="1123794" cy="383551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D338398-B673-4FDB-8889-C547102BF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2702" y="2690614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2634EFC-C422-40C3-9331-F5B0DD1BB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8908" y="4101375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1F0DCD47-B4EE-4AE9-9942-2A582A1E0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2702" y="5446125"/>
              <a:ext cx="1080000" cy="1080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9072461-5188-4108-8590-957FECC6A2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292" y="1368633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97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9A12BE1B-5EFB-4126-B007-A53D00AE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18000"/>
            <a:ext cx="720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UK_SUICIDE (2009-2019)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A06470-5F27-4B45-AD5B-5C970810CE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47831" y="101740"/>
            <a:ext cx="549633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lvl="1" algn="ctr" defTabSz="457200" rtl="0">
              <a:defRPr/>
            </a:pPr>
            <a:r>
              <a:rPr lang="en-GB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Patients with comorbid physical illness</a:t>
            </a:r>
            <a:endParaRPr lang="en-GB" sz="3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EFE1331-B935-4FCF-A035-3B7B0EE23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518985"/>
              </p:ext>
            </p:extLst>
          </p:nvPr>
        </p:nvGraphicFramePr>
        <p:xfrm>
          <a:off x="404788" y="1195200"/>
          <a:ext cx="8196952" cy="484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E9385F8D-C22C-4780-811B-DD546E824162}"/>
              </a:ext>
            </a:extLst>
          </p:cNvPr>
          <p:cNvGrpSpPr/>
          <p:nvPr/>
        </p:nvGrpSpPr>
        <p:grpSpPr>
          <a:xfrm>
            <a:off x="9742739" y="1854589"/>
            <a:ext cx="1440000" cy="1440000"/>
            <a:chOff x="8688866" y="1726998"/>
            <a:chExt cx="1440000" cy="1440000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3C1E4391-AB26-4C87-B9CF-69B6F959B40D}"/>
                </a:ext>
              </a:extLst>
            </p:cNvPr>
            <p:cNvSpPr/>
            <p:nvPr/>
          </p:nvSpPr>
          <p:spPr>
            <a:xfrm>
              <a:off x="8688866" y="1726998"/>
              <a:ext cx="1440000" cy="1440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3E42F1-9072-4352-AEEC-686B9639DC22}"/>
                </a:ext>
              </a:extLst>
            </p:cNvPr>
            <p:cNvSpPr txBox="1"/>
            <p:nvPr/>
          </p:nvSpPr>
          <p:spPr>
            <a:xfrm>
              <a:off x="8811917" y="1782386"/>
              <a:ext cx="1243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390</a:t>
              </a:r>
            </a:p>
            <a:p>
              <a:pPr algn="ctr"/>
              <a:r>
                <a:rPr lang="en-GB" sz="2400" dirty="0"/>
                <a:t>deaths per year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54F571-3ACB-4E49-BDA2-A80636E21A26}"/>
              </a:ext>
            </a:extLst>
          </p:cNvPr>
          <p:cNvSpPr txBox="1"/>
          <p:nvPr/>
        </p:nvSpPr>
        <p:spPr>
          <a:xfrm>
            <a:off x="9415204" y="4212798"/>
            <a:ext cx="2144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25% </a:t>
            </a:r>
            <a:r>
              <a:rPr lang="en-GB" sz="2400" dirty="0"/>
              <a:t>of patient suicides </a:t>
            </a:r>
          </a:p>
        </p:txBody>
      </p:sp>
    </p:spTree>
    <p:extLst>
      <p:ext uri="{BB962C8B-B14F-4D97-AF65-F5344CB8AC3E}">
        <p14:creationId xmlns:p14="http://schemas.microsoft.com/office/powerpoint/2010/main" val="229924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A06470-5F27-4B45-AD5B-5C970810CE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3841" y="0"/>
            <a:ext cx="4804317" cy="108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1" algn="ctr" defTabSz="457200" rtl="0">
              <a:defRPr/>
            </a:pPr>
            <a:r>
              <a: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4,289 patients with comorbid physical illness </a:t>
            </a:r>
            <a:endParaRPr lang="en-GB" sz="2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A0691-7F05-4BC8-9B48-8B88A9C23A94}"/>
              </a:ext>
            </a:extLst>
          </p:cNvPr>
          <p:cNvSpPr txBox="1"/>
          <p:nvPr/>
        </p:nvSpPr>
        <p:spPr>
          <a:xfrm>
            <a:off x="859825" y="1378942"/>
            <a:ext cx="864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Often </a:t>
            </a:r>
            <a:r>
              <a:rPr lang="en-GB" sz="2400" b="1" dirty="0"/>
              <a:t>65+ years</a:t>
            </a:r>
            <a:r>
              <a:rPr lang="en-GB" sz="2400" dirty="0"/>
              <a:t> (25%), </a:t>
            </a:r>
            <a:r>
              <a:rPr lang="en-GB" sz="2400" b="1" dirty="0"/>
              <a:t>living alone </a:t>
            </a:r>
            <a:r>
              <a:rPr lang="en-GB" sz="2400" dirty="0"/>
              <a:t>(52%) and having </a:t>
            </a:r>
            <a:r>
              <a:rPr lang="en-GB" sz="2400" b="1" dirty="0"/>
              <a:t>long-term mental illness </a:t>
            </a:r>
            <a:r>
              <a:rPr lang="en-GB" sz="2400" dirty="0"/>
              <a:t>(58%)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37% </a:t>
            </a:r>
            <a:r>
              <a:rPr lang="en-GB" sz="2400" b="1" dirty="0"/>
              <a:t>female</a:t>
            </a:r>
            <a:r>
              <a:rPr lang="en-GB" sz="2400" dirty="0"/>
              <a:t>, many were </a:t>
            </a:r>
            <a:r>
              <a:rPr lang="en-GB" sz="2400" b="1" dirty="0"/>
              <a:t>single/divorced/widowed </a:t>
            </a:r>
            <a:r>
              <a:rPr lang="en-GB" sz="2400" dirty="0"/>
              <a:t>(70%)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Common risk factors such as </a:t>
            </a:r>
            <a:r>
              <a:rPr lang="en-GB" sz="2400" b="1" dirty="0"/>
              <a:t>drug</a:t>
            </a:r>
            <a:r>
              <a:rPr lang="en-GB" sz="2400" dirty="0"/>
              <a:t> (30%) and </a:t>
            </a:r>
            <a:r>
              <a:rPr lang="en-GB" sz="2400" b="1" dirty="0"/>
              <a:t>alcohol</a:t>
            </a:r>
            <a:r>
              <a:rPr lang="en-GB" sz="2400" dirty="0"/>
              <a:t> (43%) misuse less common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Self-poisoning </a:t>
            </a:r>
            <a:r>
              <a:rPr lang="en-GB" sz="2400" dirty="0"/>
              <a:t>(38%) was</a:t>
            </a:r>
            <a:r>
              <a:rPr lang="en-GB" sz="2400" b="1" dirty="0"/>
              <a:t> </a:t>
            </a:r>
            <a:r>
              <a:rPr lang="en-GB" sz="2400" dirty="0"/>
              <a:t>common, link to </a:t>
            </a:r>
            <a:r>
              <a:rPr lang="en-GB" sz="2400" b="1" dirty="0"/>
              <a:t>prescribed opiates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7EC69-BD63-40F1-A0FF-5E701C52E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868" y="1378942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552544-D6F7-4DBD-AEAD-470D1BF2B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868" y="5197759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CFD3B-2560-4633-9903-CC5E40E4A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868" y="2651881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8E83D1-8C1D-4839-8D10-C2082DA31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868" y="3861978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891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5CB5F3-089F-41DB-98CB-38DF002D33AD}"/>
              </a:ext>
            </a:extLst>
          </p:cNvPr>
          <p:cNvGrpSpPr/>
          <p:nvPr/>
        </p:nvGrpSpPr>
        <p:grpSpPr>
          <a:xfrm>
            <a:off x="9460992" y="1615074"/>
            <a:ext cx="1440000" cy="1440000"/>
            <a:chOff x="8861507" y="1521142"/>
            <a:chExt cx="1440000" cy="1440000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DA5B0050-7407-4191-8534-7123B0D7CA34}"/>
                </a:ext>
              </a:extLst>
            </p:cNvPr>
            <p:cNvSpPr/>
            <p:nvPr/>
          </p:nvSpPr>
          <p:spPr>
            <a:xfrm>
              <a:off x="8861507" y="1521142"/>
              <a:ext cx="1440000" cy="1440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3E42F1-9072-4352-AEEC-686B9639DC22}"/>
                </a:ext>
              </a:extLst>
            </p:cNvPr>
            <p:cNvSpPr txBox="1"/>
            <p:nvPr/>
          </p:nvSpPr>
          <p:spPr>
            <a:xfrm>
              <a:off x="8861507" y="1521143"/>
              <a:ext cx="144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149</a:t>
              </a:r>
            </a:p>
            <a:p>
              <a:pPr algn="ctr"/>
              <a:r>
                <a:rPr lang="en-GB" sz="2400" dirty="0"/>
                <a:t>deaths per year </a:t>
              </a:r>
            </a:p>
          </p:txBody>
        </p:sp>
      </p:grpSp>
      <p:sp>
        <p:nvSpPr>
          <p:cNvPr id="6" name="Text Box 4">
            <a:extLst>
              <a:ext uri="{FF2B5EF4-FFF2-40B4-BE49-F238E27FC236}">
                <a16:creationId xmlns:a16="http://schemas.microsoft.com/office/drawing/2014/main" id="{9A12BE1B-5EFB-4126-B007-A53D00AE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18000"/>
            <a:ext cx="720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UK_SUICIDE (2015-2019)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A06470-5F27-4B45-AD5B-5C970810CE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5285" y="149087"/>
            <a:ext cx="7634177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lvl="1" algn="ctr" defTabSz="457200" rtl="0">
              <a:defRPr/>
            </a:pPr>
            <a:r>
              <a:rPr lang="en-GB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Patients who experienced domestic violence (2015-2019)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EFE1331-B935-4FCF-A035-3B7B0EE23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926589"/>
              </p:ext>
            </p:extLst>
          </p:nvPr>
        </p:nvGraphicFramePr>
        <p:xfrm>
          <a:off x="362160" y="1426545"/>
          <a:ext cx="8362740" cy="460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950D679-9D9F-45DE-A1C4-798059F4D1DA}"/>
              </a:ext>
            </a:extLst>
          </p:cNvPr>
          <p:cNvSpPr txBox="1"/>
          <p:nvPr/>
        </p:nvSpPr>
        <p:spPr>
          <a:xfrm>
            <a:off x="0" y="5792122"/>
            <a:ext cx="4731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>
                <a:solidFill>
                  <a:srgbClr val="3D3C3B"/>
                </a:solidFill>
              </a:rPr>
              <a:t>Notes: *2015 was the start of data collection and is therefore incomplete.</a:t>
            </a:r>
          </a:p>
          <a:p>
            <a:pPr algn="l"/>
            <a:r>
              <a:rPr lang="en-GB" sz="1000" dirty="0">
                <a:solidFill>
                  <a:srgbClr val="3D3C3B"/>
                </a:solidFill>
              </a:rPr>
              <a:t>Male and female numbers in 2018 do not total the overall figure due to rounding.</a:t>
            </a:r>
          </a:p>
          <a:p>
            <a:pPr algn="l"/>
            <a:r>
              <a:rPr lang="en-GB" sz="1000" dirty="0">
                <a:solidFill>
                  <a:srgbClr val="3D3C3B"/>
                </a:solidFill>
              </a:rPr>
              <a:t>Patient data unavailable in Northern Ireland in 2019.</a:t>
            </a:r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5A98D3-C432-4451-82BF-DD42E539B575}"/>
              </a:ext>
            </a:extLst>
          </p:cNvPr>
          <p:cNvSpPr txBox="1"/>
          <p:nvPr/>
        </p:nvSpPr>
        <p:spPr>
          <a:xfrm>
            <a:off x="9037992" y="4042597"/>
            <a:ext cx="228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10% </a:t>
            </a:r>
            <a:r>
              <a:rPr lang="en-GB" sz="2400" dirty="0"/>
              <a:t>of patient suicides </a:t>
            </a:r>
          </a:p>
        </p:txBody>
      </p:sp>
    </p:spTree>
    <p:extLst>
      <p:ext uri="{BB962C8B-B14F-4D97-AF65-F5344CB8AC3E}">
        <p14:creationId xmlns:p14="http://schemas.microsoft.com/office/powerpoint/2010/main" val="133036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4AD6AA-DE4A-458B-9C7F-D6057B4C4168}"/>
              </a:ext>
            </a:extLst>
          </p:cNvPr>
          <p:cNvSpPr txBox="1"/>
          <p:nvPr/>
        </p:nvSpPr>
        <p:spPr>
          <a:xfrm>
            <a:off x="3626005" y="139700"/>
            <a:ext cx="4939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532 patients who experienced domestic violence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B9243-5787-4061-9091-463C628FAC3C}"/>
              </a:ext>
            </a:extLst>
          </p:cNvPr>
          <p:cNvSpPr txBox="1"/>
          <p:nvPr/>
        </p:nvSpPr>
        <p:spPr>
          <a:xfrm>
            <a:off x="877524" y="1303885"/>
            <a:ext cx="880873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Mainly </a:t>
            </a:r>
            <a:r>
              <a:rPr lang="en-GB" sz="2400" b="1" dirty="0"/>
              <a:t>women </a:t>
            </a:r>
            <a:r>
              <a:rPr lang="en-GB" sz="2400" dirty="0"/>
              <a:t>(72%), often younger than other female patients (43 years), more likely to be </a:t>
            </a:r>
            <a:r>
              <a:rPr lang="en-GB" sz="2400" b="1" dirty="0"/>
              <a:t>unmarried </a:t>
            </a:r>
            <a:r>
              <a:rPr lang="en-GB" sz="2400" dirty="0"/>
              <a:t>(84%)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Many </a:t>
            </a:r>
            <a:r>
              <a:rPr lang="en-GB" sz="2400" b="1" dirty="0"/>
              <a:t>living alone </a:t>
            </a:r>
            <a:r>
              <a:rPr lang="en-GB" sz="2400" dirty="0"/>
              <a:t>(54%) and </a:t>
            </a:r>
            <a:r>
              <a:rPr lang="en-GB" sz="2400" b="1" dirty="0"/>
              <a:t>unemployed</a:t>
            </a:r>
            <a:r>
              <a:rPr lang="en-GB" sz="2400" dirty="0"/>
              <a:t> (65%)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Many patients had a diagnosis of </a:t>
            </a:r>
            <a:r>
              <a:rPr lang="en-GB" sz="2400" b="1" dirty="0"/>
              <a:t>personality disorder </a:t>
            </a:r>
            <a:r>
              <a:rPr lang="en-GB" sz="2400" dirty="0"/>
              <a:t>(29%); </a:t>
            </a:r>
            <a:r>
              <a:rPr lang="en-GB" sz="2400" b="1" dirty="0"/>
              <a:t>self-harm</a:t>
            </a:r>
            <a:r>
              <a:rPr lang="en-GB" sz="2400" dirty="0"/>
              <a:t> (81%), </a:t>
            </a:r>
            <a:r>
              <a:rPr lang="en-GB" sz="2400" b="1" dirty="0"/>
              <a:t>alcohol </a:t>
            </a:r>
            <a:r>
              <a:rPr lang="en-GB" sz="2400" dirty="0"/>
              <a:t>(61%) and </a:t>
            </a:r>
            <a:r>
              <a:rPr lang="en-GB" sz="2400" b="1" dirty="0"/>
              <a:t>drug</a:t>
            </a:r>
            <a:r>
              <a:rPr lang="en-GB" sz="2400" dirty="0"/>
              <a:t> </a:t>
            </a:r>
            <a:r>
              <a:rPr lang="en-GB" sz="2400" b="1" dirty="0"/>
              <a:t>misuse </a:t>
            </a:r>
            <a:r>
              <a:rPr lang="en-GB" sz="2400" dirty="0"/>
              <a:t>(47%) more common</a:t>
            </a:r>
          </a:p>
          <a:p>
            <a:endParaRPr lang="en-GB" sz="2400" dirty="0"/>
          </a:p>
          <a:p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/>
              <a:t>Half (50%) reported </a:t>
            </a:r>
            <a:r>
              <a:rPr lang="en-GB" sz="2400" b="1" dirty="0"/>
              <a:t>adverse life events</a:t>
            </a:r>
            <a:r>
              <a:rPr lang="en-GB" sz="2400" dirty="0"/>
              <a:t>: </a:t>
            </a:r>
            <a:r>
              <a:rPr lang="en-GB" sz="2400" b="1" dirty="0"/>
              <a:t>family issues </a:t>
            </a:r>
            <a:r>
              <a:rPr lang="en-GB" sz="2400" dirty="0"/>
              <a:t>(21%), </a:t>
            </a:r>
            <a:r>
              <a:rPr lang="en-GB" sz="2400" b="1" dirty="0"/>
              <a:t>serious financial problems</a:t>
            </a:r>
            <a:r>
              <a:rPr lang="en-GB" sz="2400" dirty="0"/>
              <a:t> (22%), </a:t>
            </a:r>
            <a:r>
              <a:rPr lang="en-GB" sz="2400" b="1" dirty="0"/>
              <a:t>loss of job, benefits or housing </a:t>
            </a:r>
            <a:r>
              <a:rPr lang="en-GB" sz="2400" dirty="0"/>
              <a:t>(19%)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7593D-982A-490A-BCEB-A686E19B0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359" y="1227165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DD084A-CAEB-41EB-8AD9-81E899FEB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59" y="2538513"/>
            <a:ext cx="108000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F68411-40AF-4685-A92A-9A407518C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59" y="3618513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FACB77-0256-44CA-A173-30A1055DC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59" y="509083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0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39" y="-2118"/>
            <a:ext cx="5516176" cy="6843330"/>
          </a:xfrm>
          <a:prstGeom prst="rect">
            <a:avLst/>
          </a:prstGeom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16AED5F7-A317-4A15-8870-A39CDD38C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0"/>
            <a:ext cx="4731143" cy="82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000" b="1" dirty="0">
                <a:solidFill>
                  <a:schemeClr val="bg1"/>
                </a:solidFill>
              </a:rPr>
              <a:t>Suicide 2009-19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6DC09B7E-113C-4FDB-AB12-C3998B0B2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5" y="6296722"/>
            <a:ext cx="720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cs typeface="Arial" panose="020B0604020202020204" pitchFamily="34" charset="0"/>
              </a:rPr>
              <a:t>UK_SUICIDE (2009-2019)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33188" y="1687551"/>
            <a:ext cx="8375553" cy="3687830"/>
            <a:chOff x="309187" y="1687551"/>
            <a:chExt cx="8375553" cy="3687830"/>
          </a:xfrm>
        </p:grpSpPr>
        <p:sp>
          <p:nvSpPr>
            <p:cNvPr id="31751" name="Rounded Rectangle 2">
              <a:extLst>
                <a:ext uri="{FF2B5EF4-FFF2-40B4-BE49-F238E27FC236}">
                  <a16:creationId xmlns:a16="http://schemas.microsoft.com/office/drawing/2014/main" id="{350750F6-50E7-49AE-B051-6DEAB776B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10" y="4293395"/>
              <a:ext cx="2227224" cy="1059656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>
                <a:solidFill>
                  <a:srgbClr val="00206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u="sng" dirty="0">
                  <a:solidFill>
                    <a:srgbClr val="002060"/>
                  </a:solidFill>
                </a:rPr>
                <a:t>Wales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450" dirty="0">
                <a:solidFill>
                  <a:srgbClr val="FFFFFF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2060"/>
                  </a:solidFill>
                </a:rPr>
                <a:t> 3,756 suicide deaths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70C0"/>
                  </a:solidFill>
                </a:rPr>
                <a:t> 836 (22%) patients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2" name="Rounded Rectangle 12">
              <a:extLst>
                <a:ext uri="{FF2B5EF4-FFF2-40B4-BE49-F238E27FC236}">
                  <a16:creationId xmlns:a16="http://schemas.microsoft.com/office/drawing/2014/main" id="{27FA249E-7F2B-406F-87EF-7545FB917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241" y="1687551"/>
              <a:ext cx="2204921" cy="1059656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>
                <a:solidFill>
                  <a:srgbClr val="00206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u="sng" dirty="0">
                  <a:solidFill>
                    <a:srgbClr val="002060"/>
                  </a:solidFill>
                </a:rPr>
                <a:t>Scotland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450" dirty="0">
                <a:solidFill>
                  <a:srgbClr val="FFFFFF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2060"/>
                  </a:solidFill>
                </a:rPr>
                <a:t> 8,447 suicide deaths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70C0"/>
                  </a:solidFill>
                </a:rPr>
                <a:t> 2,645 (31%) patients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3" name="Rounded Rectangle 13">
              <a:extLst>
                <a:ext uri="{FF2B5EF4-FFF2-40B4-BE49-F238E27FC236}">
                  <a16:creationId xmlns:a16="http://schemas.microsoft.com/office/drawing/2014/main" id="{7044567F-78A3-4DB3-89AB-7BCC5BD64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285" y="4315724"/>
              <a:ext cx="2230455" cy="1059657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>
                <a:solidFill>
                  <a:srgbClr val="00206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u="sng" dirty="0">
                  <a:solidFill>
                    <a:srgbClr val="002060"/>
                  </a:solidFill>
                </a:rPr>
                <a:t>England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450" u="sng" dirty="0">
                <a:solidFill>
                  <a:srgbClr val="00206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2060"/>
                  </a:solidFill>
                </a:rPr>
                <a:t>52,310 suicide deaths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70C0"/>
                  </a:solidFill>
                </a:rPr>
                <a:t>14,208 (27%) patients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54" name="Rounded Rectangle 14">
              <a:extLst>
                <a:ext uri="{FF2B5EF4-FFF2-40B4-BE49-F238E27FC236}">
                  <a16:creationId xmlns:a16="http://schemas.microsoft.com/office/drawing/2014/main" id="{22E756A9-DA01-4ABA-820A-9437DA0CE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78" y="1771650"/>
              <a:ext cx="2230455" cy="1052145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>
                <a:solidFill>
                  <a:srgbClr val="00206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u="sng" dirty="0">
                  <a:solidFill>
                    <a:srgbClr val="002060"/>
                  </a:solidFill>
                </a:rPr>
                <a:t>Northern Ireland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450" dirty="0">
                <a:solidFill>
                  <a:srgbClr val="FFFFFF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2060"/>
                  </a:solidFill>
                </a:rPr>
                <a:t> 2,478 suicide deaths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70C0"/>
                  </a:solidFill>
                </a:rPr>
                <a:t> 579 (25%) patients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1755" name="Straight Connector 24">
              <a:extLst>
                <a:ext uri="{FF2B5EF4-FFF2-40B4-BE49-F238E27FC236}">
                  <a16:creationId xmlns:a16="http://schemas.microsoft.com/office/drawing/2014/main" id="{B16C7617-28F8-42B5-8950-0F9150776B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37717" y="2846028"/>
              <a:ext cx="738883" cy="916347"/>
            </a:xfrm>
            <a:prstGeom prst="line">
              <a:avLst/>
            </a:prstGeom>
            <a:noFill/>
            <a:ln w="12700" algn="ctr">
              <a:solidFill>
                <a:srgbClr val="00206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6" name="Straight Connector 16">
              <a:extLst>
                <a:ext uri="{FF2B5EF4-FFF2-40B4-BE49-F238E27FC236}">
                  <a16:creationId xmlns:a16="http://schemas.microsoft.com/office/drawing/2014/main" id="{B5E1417C-1107-4465-903D-F6C3CE76F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4334" y="4955691"/>
              <a:ext cx="1584766" cy="292584"/>
            </a:xfrm>
            <a:prstGeom prst="line">
              <a:avLst/>
            </a:prstGeom>
            <a:noFill/>
            <a:ln w="12700" algn="ctr">
              <a:solidFill>
                <a:srgbClr val="00206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7" name="Straight Connector 18">
              <a:extLst>
                <a:ext uri="{FF2B5EF4-FFF2-40B4-BE49-F238E27FC236}">
                  <a16:creationId xmlns:a16="http://schemas.microsoft.com/office/drawing/2014/main" id="{6F992F83-11B1-422D-847F-8EC90F5E7E77}"/>
                </a:ext>
              </a:extLst>
            </p:cNvPr>
            <p:cNvCxnSpPr>
              <a:cxnSpLocks noChangeShapeType="1"/>
              <a:stCxn id="31753" idx="1"/>
            </p:cNvCxnSpPr>
            <p:nvPr/>
          </p:nvCxnSpPr>
          <p:spPr bwMode="auto">
            <a:xfrm flipH="1">
              <a:off x="5114925" y="4845553"/>
              <a:ext cx="1339360" cy="402722"/>
            </a:xfrm>
            <a:prstGeom prst="line">
              <a:avLst/>
            </a:prstGeom>
            <a:noFill/>
            <a:ln w="12700" algn="ctr">
              <a:solidFill>
                <a:srgbClr val="00206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8" name="Straight Connector 21">
              <a:extLst>
                <a:ext uri="{FF2B5EF4-FFF2-40B4-BE49-F238E27FC236}">
                  <a16:creationId xmlns:a16="http://schemas.microsoft.com/office/drawing/2014/main" id="{44CD35FE-5324-4CFB-86B4-A42E8BBB2CB5}"/>
                </a:ext>
              </a:extLst>
            </p:cNvPr>
            <p:cNvCxnSpPr>
              <a:cxnSpLocks noChangeShapeType="1"/>
              <a:stCxn id="31752" idx="1"/>
            </p:cNvCxnSpPr>
            <p:nvPr/>
          </p:nvCxnSpPr>
          <p:spPr bwMode="auto">
            <a:xfrm flipH="1">
              <a:off x="4572000" y="2217379"/>
              <a:ext cx="1867241" cy="268646"/>
            </a:xfrm>
            <a:prstGeom prst="line">
              <a:avLst/>
            </a:prstGeom>
            <a:noFill/>
            <a:ln w="12700" algn="ctr">
              <a:solidFill>
                <a:srgbClr val="00206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9" name="Rectangle 1">
              <a:extLst>
                <a:ext uri="{FF2B5EF4-FFF2-40B4-BE49-F238E27FC236}">
                  <a16:creationId xmlns:a16="http://schemas.microsoft.com/office/drawing/2014/main" id="{BF590F7C-97C4-47E8-97EA-7A8F24599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87" y="3096382"/>
              <a:ext cx="286583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750" dirty="0">
                  <a:cs typeface="Times New Roman" panose="02020603050405020304" pitchFamily="18" charset="0"/>
                </a:rPr>
                <a:t>Note: patient data unavailable in Northern Ireland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750" dirty="0">
                  <a:cs typeface="Times New Roman" panose="02020603050405020304" pitchFamily="18" charset="0"/>
                </a:rPr>
                <a:t>in 2019</a:t>
              </a:r>
              <a:endParaRPr lang="en-GB" altLang="en-US" sz="75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1CBA714-A09E-4D5B-93EE-1763D39A4924}"/>
              </a:ext>
            </a:extLst>
          </p:cNvPr>
          <p:cNvSpPr/>
          <p:nvPr/>
        </p:nvSpPr>
        <p:spPr>
          <a:xfrm>
            <a:off x="3177540" y="721"/>
            <a:ext cx="5516175" cy="1080000"/>
          </a:xfrm>
          <a:prstGeom prst="rect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721039D-F4F0-4BBB-B799-5A58336A846E}"/>
              </a:ext>
            </a:extLst>
          </p:cNvPr>
          <p:cNvSpPr txBox="1">
            <a:spLocks/>
          </p:cNvSpPr>
          <p:nvPr/>
        </p:nvSpPr>
        <p:spPr>
          <a:xfrm>
            <a:off x="2078505" y="199389"/>
            <a:ext cx="7349191" cy="544491"/>
          </a:xfrm>
          <a:prstGeom prst="rect">
            <a:avLst/>
          </a:prstGeom>
          <a:solidFill>
            <a:srgbClr val="2F528F"/>
          </a:solidFill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Calibri "/>
              </a:rPr>
              <a:t>Annual report 2022</a:t>
            </a:r>
          </a:p>
        </p:txBody>
      </p:sp>
    </p:spTree>
    <p:extLst>
      <p:ext uri="{BB962C8B-B14F-4D97-AF65-F5344CB8AC3E}">
        <p14:creationId xmlns:p14="http://schemas.microsoft.com/office/powerpoint/2010/main" val="1500236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1">
            <a:extLst>
              <a:ext uri="{FF2B5EF4-FFF2-40B4-BE49-F238E27FC236}">
                <a16:creationId xmlns:a16="http://schemas.microsoft.com/office/drawing/2014/main" id="{91735062-1D2F-4F0A-8078-C0103C12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52099"/>
            <a:ext cx="587216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Suicide in England in the COVID-19 pandemic: data from RTS</a:t>
            </a:r>
          </a:p>
        </p:txBody>
      </p:sp>
      <p:sp>
        <p:nvSpPr>
          <p:cNvPr id="49157" name="TextBox 1">
            <a:extLst>
              <a:ext uri="{FF2B5EF4-FFF2-40B4-BE49-F238E27FC236}">
                <a16:creationId xmlns:a16="http://schemas.microsoft.com/office/drawing/2014/main" id="{518E5FC0-1700-4567-BCFD-5CAC13D60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159000"/>
            <a:ext cx="39735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Sites: </a:t>
            </a: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NHS regions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Population: </a:t>
            </a: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13 million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Jan 2020 – Oct 2021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33623-3726-403C-A1DA-5FFC76C2BA72}"/>
              </a:ext>
            </a:extLst>
          </p:cNvPr>
          <p:cNvSpPr txBox="1"/>
          <p:nvPr/>
        </p:nvSpPr>
        <p:spPr>
          <a:xfrm>
            <a:off x="0" y="6515100"/>
            <a:ext cx="817403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https://www.sciencedirect.com/science/article/pii/S2666776221000879</a:t>
            </a:r>
          </a:p>
        </p:txBody>
      </p:sp>
      <p:pic>
        <p:nvPicPr>
          <p:cNvPr id="49159" name="Picture 1">
            <a:extLst>
              <a:ext uri="{FF2B5EF4-FFF2-40B4-BE49-F238E27FC236}">
                <a16:creationId xmlns:a16="http://schemas.microsoft.com/office/drawing/2014/main" id="{4A8ABF50-77BD-414E-8E99-86BE08537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1201738"/>
            <a:ext cx="436245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9">
            <a:extLst>
              <a:ext uri="{FF2B5EF4-FFF2-40B4-BE49-F238E27FC236}">
                <a16:creationId xmlns:a16="http://schemas.microsoft.com/office/drawing/2014/main" id="{6FE13A5B-5C64-47F5-BA35-776D3B76B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295" b="6732"/>
          <a:stretch/>
        </p:blipFill>
        <p:spPr bwMode="auto">
          <a:xfrm>
            <a:off x="4341813" y="1994111"/>
            <a:ext cx="4813300" cy="475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68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04DAD-A81D-4FF1-9A19-698A6FC5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088" y="119591"/>
            <a:ext cx="5715823" cy="10800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+mn-lt"/>
              </a:rPr>
              <a:t>Real-time suicide surveillance in the general population</a:t>
            </a:r>
            <a:endParaRPr lang="en-GB" sz="28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29C26D-A97D-43F1-8FC5-C50C0FBC9E5F}"/>
              </a:ext>
            </a:extLst>
          </p:cNvPr>
          <p:cNvGrpSpPr/>
          <p:nvPr/>
        </p:nvGrpSpPr>
        <p:grpSpPr>
          <a:xfrm>
            <a:off x="188435" y="1537894"/>
            <a:ext cx="9207357" cy="4584125"/>
            <a:chOff x="678094" y="1397000"/>
            <a:chExt cx="7927719" cy="4424473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9E9E9895-5AEF-4571-87EA-3BA9C0A225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66789627"/>
                </p:ext>
              </p:extLst>
            </p:nvPr>
          </p:nvGraphicFramePr>
          <p:xfrm>
            <a:off x="678094" y="1397000"/>
            <a:ext cx="7927719" cy="44244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EFE45D1-B269-4D8B-87B8-C9ABD948A654}"/>
                </a:ext>
              </a:extLst>
            </p:cNvPr>
            <p:cNvCxnSpPr>
              <a:cxnSpLocks/>
            </p:cNvCxnSpPr>
            <p:nvPr/>
          </p:nvCxnSpPr>
          <p:spPr>
            <a:xfrm>
              <a:off x="2052452" y="1913807"/>
              <a:ext cx="0" cy="325741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8BCB5B-3413-4627-B96E-4B8E8F301CDD}"/>
                </a:ext>
              </a:extLst>
            </p:cNvPr>
            <p:cNvCxnSpPr>
              <a:cxnSpLocks/>
            </p:cNvCxnSpPr>
            <p:nvPr/>
          </p:nvCxnSpPr>
          <p:spPr>
            <a:xfrm>
              <a:off x="3033156" y="1913807"/>
              <a:ext cx="0" cy="325741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A4874C-1B0E-4221-B80D-C3A36316E4C9}"/>
                </a:ext>
              </a:extLst>
            </p:cNvPr>
            <p:cNvCxnSpPr>
              <a:cxnSpLocks/>
            </p:cNvCxnSpPr>
            <p:nvPr/>
          </p:nvCxnSpPr>
          <p:spPr>
            <a:xfrm>
              <a:off x="6087650" y="1913807"/>
              <a:ext cx="0" cy="325741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A6744CE-DE4B-46E9-9A59-FB1A968DFFD3}"/>
                </a:ext>
              </a:extLst>
            </p:cNvPr>
            <p:cNvCxnSpPr>
              <a:cxnSpLocks/>
            </p:cNvCxnSpPr>
            <p:nvPr/>
          </p:nvCxnSpPr>
          <p:spPr>
            <a:xfrm>
              <a:off x="4698067" y="1913807"/>
              <a:ext cx="0" cy="325741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0DDFBE6-A8F8-4C2A-91F9-7FF9AF6CD1A4}"/>
                </a:ext>
              </a:extLst>
            </p:cNvPr>
            <p:cNvCxnSpPr/>
            <p:nvPr/>
          </p:nvCxnSpPr>
          <p:spPr>
            <a:xfrm>
              <a:off x="2052452" y="3609236"/>
              <a:ext cx="98070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2B3B104-D8BE-4883-8CD3-D2CE72639395}"/>
                </a:ext>
              </a:extLst>
            </p:cNvPr>
            <p:cNvCxnSpPr>
              <a:cxnSpLocks/>
            </p:cNvCxnSpPr>
            <p:nvPr/>
          </p:nvCxnSpPr>
          <p:spPr>
            <a:xfrm>
              <a:off x="4659170" y="3609236"/>
              <a:ext cx="142848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3626BB-6B8C-4648-99BF-F75639A2E7E5}"/>
                </a:ext>
              </a:extLst>
            </p:cNvPr>
            <p:cNvSpPr txBox="1"/>
            <p:nvPr/>
          </p:nvSpPr>
          <p:spPr>
            <a:xfrm>
              <a:off x="2052451" y="4264154"/>
              <a:ext cx="980704" cy="267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Lockdown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0602F2-79A3-4A57-ABF7-CE463E86ECC2}"/>
                </a:ext>
              </a:extLst>
            </p:cNvPr>
            <p:cNvSpPr txBox="1"/>
            <p:nvPr/>
          </p:nvSpPr>
          <p:spPr>
            <a:xfrm>
              <a:off x="4698067" y="4259206"/>
              <a:ext cx="1389582" cy="27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Lockdown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1098B28-95CB-4AC6-9DF6-9A1D613492E9}"/>
              </a:ext>
            </a:extLst>
          </p:cNvPr>
          <p:cNvSpPr txBox="1"/>
          <p:nvPr/>
        </p:nvSpPr>
        <p:spPr>
          <a:xfrm>
            <a:off x="9170147" y="2073349"/>
            <a:ext cx="27292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No rise</a:t>
            </a:r>
            <a:r>
              <a:rPr lang="en-GB" sz="2400" dirty="0"/>
              <a:t> in the number of suspected suicides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This finding now </a:t>
            </a:r>
            <a:r>
              <a:rPr lang="en-GB" sz="2400" b="1" dirty="0"/>
              <a:t>confirmed</a:t>
            </a:r>
            <a:r>
              <a:rPr lang="en-GB" sz="2400" dirty="0"/>
              <a:t> by ONS findings 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0D232688-A302-4A82-8AC8-8D1A42F9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6113"/>
            <a:ext cx="720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cs typeface="Arial" panose="020B0604020202020204" pitchFamily="34" charset="0"/>
              </a:rPr>
              <a:t>ENGLAND_SUICIDE (2020-2021)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</p:spTree>
    <p:extLst>
      <p:ext uri="{BB962C8B-B14F-4D97-AF65-F5344CB8AC3E}">
        <p14:creationId xmlns:p14="http://schemas.microsoft.com/office/powerpoint/2010/main" val="1464059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26454BA-31E0-49FE-9CC9-8C70D8C4DE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-112294"/>
            <a:ext cx="12382500" cy="7675020"/>
          </a:xfrm>
          <a:prstGeom prst="rect">
            <a:avLst/>
          </a:prstGeom>
        </p:spPr>
      </p:pic>
      <p:pic>
        <p:nvPicPr>
          <p:cNvPr id="7" name="Picture 1" descr="TAB_allwhite.eps">
            <a:extLst>
              <a:ext uri="{FF2B5EF4-FFF2-40B4-BE49-F238E27FC236}">
                <a16:creationId xmlns:a16="http://schemas.microsoft.com/office/drawing/2014/main" id="{4BC0AF2F-BFD7-458A-911F-99927373B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662" y="201567"/>
            <a:ext cx="1664208" cy="7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7231531-B4BB-4759-8B52-EDC64D9859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1162" y="2690336"/>
            <a:ext cx="8323338" cy="14773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endParaRPr lang="en-GB" altLang="en-US" sz="45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n-US" sz="45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Clinical messages</a:t>
            </a:r>
          </a:p>
        </p:txBody>
      </p:sp>
    </p:spTree>
    <p:extLst>
      <p:ext uri="{BB962C8B-B14F-4D97-AF65-F5344CB8AC3E}">
        <p14:creationId xmlns:p14="http://schemas.microsoft.com/office/powerpoint/2010/main" val="3592270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9BC6CE-4D40-4122-B948-DC5422A8A95C}"/>
              </a:ext>
            </a:extLst>
          </p:cNvPr>
          <p:cNvSpPr txBox="1"/>
          <p:nvPr/>
        </p:nvSpPr>
        <p:spPr>
          <a:xfrm>
            <a:off x="1523999" y="1702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Clinical messages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ED01E-5300-4EDA-B08B-A9FFCA3E3430}"/>
              </a:ext>
            </a:extLst>
          </p:cNvPr>
          <p:cNvSpPr txBox="1"/>
          <p:nvPr/>
        </p:nvSpPr>
        <p:spPr>
          <a:xfrm>
            <a:off x="1775999" y="995504"/>
            <a:ext cx="4320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Clinical assessment should include recording anniversaries and important dates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Prevention should address ward environment and follow-up within 72 hours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Prevention should focus on access to services for young people</a:t>
            </a:r>
          </a:p>
          <a:p>
            <a:endParaRPr lang="en-GB" dirty="0"/>
          </a:p>
        </p:txBody>
      </p:sp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8C2CF69-8430-476F-834C-9E0E41CF2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96" y="5054794"/>
            <a:ext cx="1080000" cy="10800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9A82AFF-B8C4-4A7C-9DCE-DA2493B76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53" y="3251588"/>
            <a:ext cx="1080000" cy="1080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F98819-CF38-4E4F-B3A0-78545B4ED0E9}"/>
              </a:ext>
            </a:extLst>
          </p:cNvPr>
          <p:cNvGrpSpPr/>
          <p:nvPr/>
        </p:nvGrpSpPr>
        <p:grpSpPr>
          <a:xfrm>
            <a:off x="6421896" y="1311691"/>
            <a:ext cx="1080000" cy="1080000"/>
            <a:chOff x="3914155" y="3849757"/>
            <a:chExt cx="1270476" cy="1288063"/>
          </a:xfrm>
        </p:grpSpPr>
        <p:pic>
          <p:nvPicPr>
            <p:cNvPr id="16" name="Picture 15" descr="A picture containing text, sign, vector graphics&#10;&#10;Description automatically generated">
              <a:extLst>
                <a:ext uri="{FF2B5EF4-FFF2-40B4-BE49-F238E27FC236}">
                  <a16:creationId xmlns:a16="http://schemas.microsoft.com/office/drawing/2014/main" id="{4102A4E7-2A2D-4415-89D7-B0C364261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155" y="4098868"/>
              <a:ext cx="720000" cy="720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C0CFECE-00D9-42C6-9BE6-17978E4C9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107" y="3849757"/>
              <a:ext cx="720000" cy="720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9500B7-BF28-487F-8713-7CFBAF7C5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631" y="4417820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AD99F472-B85D-4EE2-8FDB-BDFCF49D24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0" y="5054794"/>
            <a:ext cx="1218618" cy="108000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A90C01FC-BF4E-46C4-8889-D82C2F0261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9" y="3251588"/>
            <a:ext cx="1080000" cy="10800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9FE6535F-E3C3-44F9-8BDB-AC07DB28D2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8" y="1311691"/>
            <a:ext cx="1080000" cy="1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BBAC2A-6BB4-4D71-996C-6FA52BEF4E7A}"/>
              </a:ext>
            </a:extLst>
          </p:cNvPr>
          <p:cNvSpPr txBox="1"/>
          <p:nvPr/>
        </p:nvSpPr>
        <p:spPr>
          <a:xfrm>
            <a:off x="7825734" y="964148"/>
            <a:ext cx="432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Services should work with agencies that support people facing economic problems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Access to opioids at home should be assessed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Suicide risk assessment should consider domestic violence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274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iagram&#10;&#10;Description automatically generated">
            <a:extLst>
              <a:ext uri="{FF2B5EF4-FFF2-40B4-BE49-F238E27FC236}">
                <a16:creationId xmlns:a16="http://schemas.microsoft.com/office/drawing/2014/main" id="{CE41D7F6-2946-4E91-BA60-847FA987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1" y="966057"/>
            <a:ext cx="6988175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9BC6CE-4D40-4122-B948-DC5422A8A95C}"/>
              </a:ext>
            </a:extLst>
          </p:cNvPr>
          <p:cNvSpPr txBox="1"/>
          <p:nvPr/>
        </p:nvSpPr>
        <p:spPr>
          <a:xfrm>
            <a:off x="1523998" y="2045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10 ways to improve patient safety</a:t>
            </a:r>
          </a:p>
        </p:txBody>
      </p:sp>
    </p:spTree>
    <p:extLst>
      <p:ext uri="{BB962C8B-B14F-4D97-AF65-F5344CB8AC3E}">
        <p14:creationId xmlns:p14="http://schemas.microsoft.com/office/powerpoint/2010/main" val="158125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itle 406">
            <a:extLst>
              <a:ext uri="{FF2B5EF4-FFF2-40B4-BE49-F238E27FC236}">
                <a16:creationId xmlns:a16="http://schemas.microsoft.com/office/drawing/2014/main" id="{60B10E9B-D148-4947-99FB-8FC10AFDC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719" y="-17180"/>
            <a:ext cx="6094786" cy="1080000"/>
          </a:xfrm>
        </p:spPr>
        <p:txBody>
          <a:bodyPr/>
          <a:lstStyle/>
          <a:p>
            <a:r>
              <a:rPr lang="en-GB" sz="2800" dirty="0"/>
              <a:t>National Confidential Inquiry into Suicide and Safety in Mental Health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04149A3C-11BB-4FA7-89E8-958DEBBEFC92}"/>
              </a:ext>
            </a:extLst>
          </p:cNvPr>
          <p:cNvSpPr/>
          <p:nvPr/>
        </p:nvSpPr>
        <p:spPr>
          <a:xfrm>
            <a:off x="0" y="6114103"/>
            <a:ext cx="12191190" cy="770839"/>
          </a:xfrm>
          <a:prstGeom prst="rect">
            <a:avLst/>
          </a:prstGeom>
          <a:solidFill>
            <a:srgbClr val="2F5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C642BC75-FE85-45F8-A7C8-A15C31200AD9}"/>
              </a:ext>
            </a:extLst>
          </p:cNvPr>
          <p:cNvSpPr txBox="1"/>
          <p:nvPr/>
        </p:nvSpPr>
        <p:spPr>
          <a:xfrm>
            <a:off x="2541727" y="6268689"/>
            <a:ext cx="96494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www.manchester.ac.uk/ncish</a:t>
            </a: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		           		    @NCISH_UK</a:t>
            </a:r>
          </a:p>
        </p:txBody>
      </p:sp>
      <p:pic>
        <p:nvPicPr>
          <p:cNvPr id="469" name="Picture 468" descr="Logo, icon&#10;&#10;Description automatically generated">
            <a:extLst>
              <a:ext uri="{FF2B5EF4-FFF2-40B4-BE49-F238E27FC236}">
                <a16:creationId xmlns:a16="http://schemas.microsoft.com/office/drawing/2014/main" id="{42333490-9A65-4F0A-A7ED-8CA06A9D5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01" y="6138000"/>
            <a:ext cx="720000" cy="720000"/>
          </a:xfrm>
          <a:prstGeom prst="rect">
            <a:avLst/>
          </a:prstGeom>
        </p:spPr>
      </p:pic>
      <p:pic>
        <p:nvPicPr>
          <p:cNvPr id="470" name="Picture 5">
            <a:extLst>
              <a:ext uri="{FF2B5EF4-FFF2-40B4-BE49-F238E27FC236}">
                <a16:creationId xmlns:a16="http://schemas.microsoft.com/office/drawing/2014/main" id="{95A9744E-D82D-4196-B83B-4E40D04DC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2" y="6224084"/>
            <a:ext cx="1682548" cy="57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2084333" y="1062820"/>
            <a:ext cx="8021557" cy="5051284"/>
            <a:chOff x="965320" y="682752"/>
            <a:chExt cx="10290392" cy="6480000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6" t="7245" r="23823" b="25911"/>
            <a:stretch/>
          </p:blipFill>
          <p:spPr>
            <a:xfrm>
              <a:off x="980000" y="682752"/>
              <a:ext cx="1689144" cy="216000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0" r="11194" b="20135"/>
            <a:stretch/>
          </p:blipFill>
          <p:spPr>
            <a:xfrm>
              <a:off x="9507058" y="682752"/>
              <a:ext cx="1708861" cy="21600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6" t="6400" r="12743" b="20208"/>
            <a:stretch/>
          </p:blipFill>
          <p:spPr>
            <a:xfrm>
              <a:off x="7803236" y="682752"/>
              <a:ext cx="1689142" cy="21600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1" t="6577" r="19031" b="29600"/>
            <a:stretch/>
          </p:blipFill>
          <p:spPr>
            <a:xfrm>
              <a:off x="6086110" y="682752"/>
              <a:ext cx="1702446" cy="21600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1" t="4800" r="13846" b="19111"/>
            <a:stretch/>
          </p:blipFill>
          <p:spPr>
            <a:xfrm>
              <a:off x="4365643" y="682752"/>
              <a:ext cx="1705787" cy="21600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1" t="14933" r="17110" b="23556"/>
            <a:stretch/>
          </p:blipFill>
          <p:spPr>
            <a:xfrm>
              <a:off x="2656470" y="682752"/>
              <a:ext cx="1694493" cy="21600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115" r="10711" b="4001"/>
            <a:stretch/>
          </p:blipFill>
          <p:spPr>
            <a:xfrm>
              <a:off x="7800463" y="2842752"/>
              <a:ext cx="1694688" cy="216000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8" t="15289" r="1" b="20178"/>
            <a:stretch/>
          </p:blipFill>
          <p:spPr>
            <a:xfrm>
              <a:off x="9520682" y="2842752"/>
              <a:ext cx="1689457" cy="21600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" t="3914" r="9578" b="5869"/>
            <a:stretch/>
          </p:blipFill>
          <p:spPr>
            <a:xfrm>
              <a:off x="965320" y="2842752"/>
              <a:ext cx="1689144" cy="21600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1" t="12659" r="29898" b="14248"/>
            <a:stretch/>
          </p:blipFill>
          <p:spPr>
            <a:xfrm>
              <a:off x="2669144" y="2842752"/>
              <a:ext cx="1703880" cy="21600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6" t="3758" r="8615" b="9011"/>
            <a:stretch/>
          </p:blipFill>
          <p:spPr>
            <a:xfrm>
              <a:off x="4396722" y="2842752"/>
              <a:ext cx="1694689" cy="216000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8" r="11529" b="12700"/>
            <a:stretch/>
          </p:blipFill>
          <p:spPr>
            <a:xfrm>
              <a:off x="6102509" y="2842752"/>
              <a:ext cx="1697954" cy="21600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0" r="15763" b="27289"/>
            <a:stretch/>
          </p:blipFill>
          <p:spPr>
            <a:xfrm>
              <a:off x="965320" y="5002752"/>
              <a:ext cx="1719072" cy="21600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5" t="5946" r="20272" b="20817"/>
            <a:stretch/>
          </p:blipFill>
          <p:spPr>
            <a:xfrm>
              <a:off x="2667644" y="5002752"/>
              <a:ext cx="1706880" cy="2160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73" t="2251" r="19827" b="26206"/>
            <a:stretch/>
          </p:blipFill>
          <p:spPr>
            <a:xfrm>
              <a:off x="4369813" y="5002752"/>
              <a:ext cx="1719072" cy="216000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2" t="22666" r="17743" b="19728"/>
            <a:stretch/>
          </p:blipFill>
          <p:spPr>
            <a:xfrm>
              <a:off x="6119114" y="5002752"/>
              <a:ext cx="1706880" cy="21600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43" t="12424" b="37752"/>
            <a:stretch/>
          </p:blipFill>
          <p:spPr>
            <a:xfrm>
              <a:off x="7811561" y="5002752"/>
              <a:ext cx="1714610" cy="216000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0" t="15822" r="11855" b="4000"/>
            <a:stretch/>
          </p:blipFill>
          <p:spPr>
            <a:xfrm>
              <a:off x="9548878" y="5002752"/>
              <a:ext cx="1706834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75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921209" y="1504167"/>
            <a:ext cx="6349583" cy="4362705"/>
            <a:chOff x="1030497" y="1512354"/>
            <a:chExt cx="7083002" cy="436270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9DB993-9F99-4C1B-9426-B7F09FB646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1996" y="1700809"/>
              <a:ext cx="3" cy="3960439"/>
            </a:xfrm>
            <a:prstGeom prst="line">
              <a:avLst/>
            </a:prstGeom>
            <a:solidFill>
              <a:srgbClr val="2F528F"/>
            </a:solidFill>
            <a:ln w="76200">
              <a:solidFill>
                <a:srgbClr val="2F52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2">
              <a:extLst>
                <a:ext uri="{FF2B5EF4-FFF2-40B4-BE49-F238E27FC236}">
                  <a16:creationId xmlns:a16="http://schemas.microsoft.com/office/drawing/2014/main" id="{E46C7AC5-A1CC-483A-89B2-80FB1685D54C}"/>
                </a:ext>
              </a:extLst>
            </p:cNvPr>
            <p:cNvSpPr/>
            <p:nvPr/>
          </p:nvSpPr>
          <p:spPr>
            <a:xfrm>
              <a:off x="1030497" y="1512354"/>
              <a:ext cx="7083001" cy="934948"/>
            </a:xfrm>
            <a:prstGeom prst="roundRect">
              <a:avLst/>
            </a:prstGeom>
            <a:solidFill>
              <a:srgbClr val="2F52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All potential cases nationally </a:t>
              </a:r>
            </a:p>
            <a:p>
              <a:pPr algn="ctr"/>
              <a:r>
                <a:rPr lang="en-GB" sz="2000" dirty="0"/>
                <a:t>(ONS, NRS, NISRA)</a:t>
              </a:r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23AA1CD6-23B0-4993-A4FC-246BC262082C}"/>
                </a:ext>
              </a:extLst>
            </p:cNvPr>
            <p:cNvSpPr/>
            <p:nvPr/>
          </p:nvSpPr>
          <p:spPr>
            <a:xfrm>
              <a:off x="1030498" y="3278238"/>
              <a:ext cx="7083001" cy="934948"/>
            </a:xfrm>
            <a:prstGeom prst="roundRect">
              <a:avLst/>
            </a:prstGeom>
            <a:solidFill>
              <a:srgbClr val="2F52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Contact with mental health services</a:t>
              </a:r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373B45C5-F466-4F62-83B2-BD1E7812DF94}"/>
                </a:ext>
              </a:extLst>
            </p:cNvPr>
            <p:cNvSpPr/>
            <p:nvPr/>
          </p:nvSpPr>
          <p:spPr>
            <a:xfrm>
              <a:off x="1030497" y="4940111"/>
              <a:ext cx="7083001" cy="934948"/>
            </a:xfrm>
            <a:prstGeom prst="roundRect">
              <a:avLst/>
            </a:prstGeom>
            <a:solidFill>
              <a:srgbClr val="2F528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Detailed data collection via questionnaire</a:t>
              </a:r>
            </a:p>
          </p:txBody>
        </p:sp>
      </p:grp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1524000" y="184607"/>
            <a:ext cx="914400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Annual report 2022</a:t>
            </a:r>
          </a:p>
        </p:txBody>
      </p:sp>
    </p:spTree>
    <p:extLst>
      <p:ext uri="{BB962C8B-B14F-4D97-AF65-F5344CB8AC3E}">
        <p14:creationId xmlns:p14="http://schemas.microsoft.com/office/powerpoint/2010/main" val="345685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4">
            <a:extLst>
              <a:ext uri="{FF2B5EF4-FFF2-40B4-BE49-F238E27FC236}">
                <a16:creationId xmlns:a16="http://schemas.microsoft.com/office/drawing/2014/main" id="{61088126-2F3C-406E-9424-7F399551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" y="6285720"/>
            <a:ext cx="720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SUICIDE (2009-2019)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96956080"/>
              </p:ext>
            </p:extLst>
          </p:nvPr>
        </p:nvGraphicFramePr>
        <p:xfrm>
          <a:off x="1061484" y="1447219"/>
          <a:ext cx="9877646" cy="460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79616"/>
            <a:ext cx="1219200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 suicide numbers in the UK</a:t>
            </a:r>
          </a:p>
        </p:txBody>
      </p:sp>
    </p:spTree>
    <p:extLst>
      <p:ext uri="{BB962C8B-B14F-4D97-AF65-F5344CB8AC3E}">
        <p14:creationId xmlns:p14="http://schemas.microsoft.com/office/powerpoint/2010/main" val="32020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4">
            <a:extLst>
              <a:ext uri="{FF2B5EF4-FFF2-40B4-BE49-F238E27FC236}">
                <a16:creationId xmlns:a16="http://schemas.microsoft.com/office/drawing/2014/main" id="{61088126-2F3C-406E-9424-7F399551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5" y="6345789"/>
            <a:ext cx="90281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 err="1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England_SUICIDE</a:t>
            </a: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(2009-2019)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 </a:t>
            </a:r>
          </a:p>
        </p:txBody>
      </p:sp>
      <p:sp>
        <p:nvSpPr>
          <p:cNvPr id="35846" name="TextBox 2">
            <a:extLst>
              <a:ext uri="{FF2B5EF4-FFF2-40B4-BE49-F238E27FC236}">
                <a16:creationId xmlns:a16="http://schemas.microsoft.com/office/drawing/2014/main" id="{4B3BF312-D8DB-40A8-882A-F9637D0D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454" y="1787223"/>
            <a:ext cx="20306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Falling</a:t>
            </a:r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rates over the report period 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489098" y="1466957"/>
          <a:ext cx="8032321" cy="445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524000" y="201584"/>
            <a:ext cx="9143999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 suicide rates, England</a:t>
            </a:r>
          </a:p>
        </p:txBody>
      </p:sp>
      <p:sp>
        <p:nvSpPr>
          <p:cNvPr id="7" name="Down Arrow 5"/>
          <p:cNvSpPr>
            <a:spLocks noChangeArrowheads="1"/>
          </p:cNvSpPr>
          <p:nvPr/>
        </p:nvSpPr>
        <p:spPr bwMode="auto">
          <a:xfrm>
            <a:off x="9154788" y="3301742"/>
            <a:ext cx="1216025" cy="1593850"/>
          </a:xfrm>
          <a:prstGeom prst="downArrow">
            <a:avLst>
              <a:gd name="adj1" fmla="val 50000"/>
              <a:gd name="adj2" fmla="val 50013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CD5EA61-5F1B-4258-9D53-1D268236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4" y="5816155"/>
            <a:ext cx="90281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Mental Health Service Data Set (MHSDS) was used to calculate rates. Changes in MHSDS methodology means rates between 2009-2019 are not directly comparable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5EA5AF-6528-4296-9CC6-308871255B05}"/>
              </a:ext>
            </a:extLst>
          </p:cNvPr>
          <p:cNvCxnSpPr/>
          <p:nvPr/>
        </p:nvCxnSpPr>
        <p:spPr>
          <a:xfrm>
            <a:off x="2902434" y="1648820"/>
            <a:ext cx="0" cy="356035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9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F1BDFE-618A-483D-832D-743728CC3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695" y="24714"/>
            <a:ext cx="4486609" cy="1080000"/>
          </a:xfrm>
        </p:spPr>
        <p:txBody>
          <a:bodyPr/>
          <a:lstStyle/>
          <a:p>
            <a:pPr marL="457200" lvl="1" algn="ctr" defTabSz="457200" rtl="0">
              <a:defRPr/>
            </a:pPr>
            <a:r>
              <a:rPr lang="en-GB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Characteristics of 18,268 patient suicides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F002D-B23E-4359-B049-6823900800FA}"/>
              </a:ext>
            </a:extLst>
          </p:cNvPr>
          <p:cNvSpPr txBox="1"/>
          <p:nvPr/>
        </p:nvSpPr>
        <p:spPr>
          <a:xfrm>
            <a:off x="572749" y="1436481"/>
            <a:ext cx="92934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High rates of </a:t>
            </a:r>
            <a:r>
              <a:rPr lang="en-GB" sz="2400" b="1" dirty="0"/>
              <a:t>social adversity </a:t>
            </a:r>
            <a:r>
              <a:rPr lang="en-GB" sz="2400" dirty="0"/>
              <a:t>and </a:t>
            </a:r>
            <a:r>
              <a:rPr lang="en-GB" sz="2400" b="1" dirty="0"/>
              <a:t>isolation</a:t>
            </a:r>
            <a:r>
              <a:rPr lang="en-GB" sz="2400" dirty="0"/>
              <a:t>, nearly half </a:t>
            </a:r>
            <a:r>
              <a:rPr lang="en-GB" sz="2400" b="1" dirty="0"/>
              <a:t>lived alone </a:t>
            </a:r>
            <a:r>
              <a:rPr lang="en-GB" sz="2400" dirty="0"/>
              <a:t>(48%), or </a:t>
            </a:r>
            <a:r>
              <a:rPr lang="en-GB" sz="2400" b="1" dirty="0"/>
              <a:t>unemployed </a:t>
            </a:r>
            <a:r>
              <a:rPr lang="en-GB" sz="2400" dirty="0"/>
              <a:t>(47%)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hr-HR" sz="2400" dirty="0"/>
              <a:t>7</a:t>
            </a:r>
            <a:r>
              <a:rPr lang="en-GB" sz="2400" dirty="0"/>
              <a:t>% were from an </a:t>
            </a:r>
            <a:r>
              <a:rPr lang="en-GB" sz="2400" b="1" dirty="0"/>
              <a:t>ethnic minority group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 history of </a:t>
            </a:r>
            <a:r>
              <a:rPr lang="en-GB" sz="2400" b="1" dirty="0"/>
              <a:t>self-harm </a:t>
            </a:r>
            <a:r>
              <a:rPr lang="en-GB" sz="2400" dirty="0"/>
              <a:t>(64%), </a:t>
            </a:r>
            <a:r>
              <a:rPr lang="en-GB" sz="2400" b="1" dirty="0"/>
              <a:t>alcohol </a:t>
            </a:r>
            <a:r>
              <a:rPr lang="en-GB" sz="2400" dirty="0"/>
              <a:t>(47%) or </a:t>
            </a:r>
            <a:r>
              <a:rPr lang="en-GB" sz="2400" b="1" dirty="0"/>
              <a:t>drug misuse </a:t>
            </a:r>
            <a:r>
              <a:rPr lang="en-GB" sz="2400" dirty="0"/>
              <a:t>(37%)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9% died on or near an </a:t>
            </a:r>
            <a:r>
              <a:rPr lang="en-GB" sz="2400" b="1" dirty="0"/>
              <a:t>anniversary</a:t>
            </a:r>
            <a:r>
              <a:rPr lang="en-GB" sz="2400" dirty="0"/>
              <a:t> or </a:t>
            </a:r>
            <a:r>
              <a:rPr lang="en-GB" sz="2400" b="1" dirty="0"/>
              <a:t>significant date</a:t>
            </a:r>
          </a:p>
        </p:txBody>
      </p:sp>
      <p:pic>
        <p:nvPicPr>
          <p:cNvPr id="5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E41CE254-6060-4576-BD4A-D25A4243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521" y="1330411"/>
            <a:ext cx="108000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62CAA7-4A3C-4D7B-9179-0665C3BCB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521" y="2547758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76EB18F-E1A9-48D5-B6DA-894F4641A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521" y="5282198"/>
            <a:ext cx="108000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A970D6-931E-4C38-9E03-3AE68E65B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521" y="376597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02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9A12BE1B-5EFB-4126-B007-A53D00AE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" y="6253992"/>
            <a:ext cx="720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UK_SUICIDE (2009-2019)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FFD3B9-1492-4CDD-A93C-C9658BB44EF7}"/>
              </a:ext>
            </a:extLst>
          </p:cNvPr>
          <p:cNvGraphicFramePr/>
          <p:nvPr/>
        </p:nvGraphicFramePr>
        <p:xfrm>
          <a:off x="692397" y="1638302"/>
          <a:ext cx="646371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39576" y="1638302"/>
            <a:ext cx="3660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Nearly half (46%)</a:t>
            </a:r>
            <a:r>
              <a:rPr lang="en-GB" sz="2400" dirty="0"/>
              <a:t> of patients had recent contact (&lt; 7 days) with mental health services </a:t>
            </a:r>
            <a:endParaRPr lang="en-GB" sz="2200" dirty="0"/>
          </a:p>
        </p:txBody>
      </p:sp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1524000" y="178147"/>
            <a:ext cx="9143999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Mental health care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4559" y="4161677"/>
            <a:ext cx="3455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 </a:t>
            </a:r>
            <a:r>
              <a:rPr lang="en-GB" sz="2400" b="1" dirty="0"/>
              <a:t>84% </a:t>
            </a:r>
            <a:r>
              <a:rPr lang="en-GB" sz="2400" dirty="0"/>
              <a:t>short-term risk of suicide was </a:t>
            </a:r>
            <a:r>
              <a:rPr lang="en-GB" sz="2400" b="1" dirty="0"/>
              <a:t>low or none </a:t>
            </a:r>
          </a:p>
        </p:txBody>
      </p:sp>
    </p:spTree>
    <p:extLst>
      <p:ext uri="{BB962C8B-B14F-4D97-AF65-F5344CB8AC3E}">
        <p14:creationId xmlns:p14="http://schemas.microsoft.com/office/powerpoint/2010/main" val="319657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9A12BE1B-5EFB-4126-B007-A53D00AE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18000"/>
            <a:ext cx="720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UK_SUICIDE (2009-2019)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 to be reproduced in whole or part without the permission of the copyright holder.</a:t>
            </a:r>
            <a:r>
              <a:rPr lang="en-GB" altLang="en-US" sz="800" dirty="0">
                <a:solidFill>
                  <a:srgbClr val="B2B2B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FFD3B9-1492-4CDD-A93C-C9658BB44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03106"/>
              </p:ext>
            </p:extLst>
          </p:nvPr>
        </p:nvGraphicFramePr>
        <p:xfrm>
          <a:off x="90166" y="1285875"/>
          <a:ext cx="9415783" cy="503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524002" y="195304"/>
            <a:ext cx="9143999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In-patient suicide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A4C579-6BE7-4130-8C5D-8865733FC191}"/>
              </a:ext>
            </a:extLst>
          </p:cNvPr>
          <p:cNvGrpSpPr/>
          <p:nvPr/>
        </p:nvGrpSpPr>
        <p:grpSpPr>
          <a:xfrm>
            <a:off x="10257541" y="1609032"/>
            <a:ext cx="1440000" cy="1440000"/>
            <a:chOff x="9129838" y="1427897"/>
            <a:chExt cx="1440000" cy="1440000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D448A2BA-5B81-414C-99FB-02687EC084E6}"/>
                </a:ext>
              </a:extLst>
            </p:cNvPr>
            <p:cNvSpPr/>
            <p:nvPr/>
          </p:nvSpPr>
          <p:spPr>
            <a:xfrm>
              <a:off x="9129838" y="1427897"/>
              <a:ext cx="1440000" cy="1440000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DE720F-BEC8-45FA-946C-EFFD1A3CD4E3}"/>
                </a:ext>
              </a:extLst>
            </p:cNvPr>
            <p:cNvSpPr txBox="1"/>
            <p:nvPr/>
          </p:nvSpPr>
          <p:spPr>
            <a:xfrm>
              <a:off x="9129839" y="1484587"/>
              <a:ext cx="14399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99</a:t>
              </a:r>
            </a:p>
            <a:p>
              <a:pPr algn="ctr"/>
              <a:r>
                <a:rPr lang="en-GB" sz="2400" dirty="0"/>
                <a:t>deaths per year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F9714CB-D310-4CEE-8B3F-159252F70FA6}"/>
              </a:ext>
            </a:extLst>
          </p:cNvPr>
          <p:cNvSpPr txBox="1"/>
          <p:nvPr/>
        </p:nvSpPr>
        <p:spPr>
          <a:xfrm>
            <a:off x="10059472" y="4178300"/>
            <a:ext cx="191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6% </a:t>
            </a:r>
            <a:r>
              <a:rPr lang="en-GB" sz="2400" dirty="0"/>
              <a:t>of patient suicides</a:t>
            </a:r>
          </a:p>
        </p:txBody>
      </p:sp>
    </p:spTree>
    <p:extLst>
      <p:ext uri="{BB962C8B-B14F-4D97-AF65-F5344CB8AC3E}">
        <p14:creationId xmlns:p14="http://schemas.microsoft.com/office/powerpoint/2010/main" val="415757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B460B6C-C7FC-431E-B216-2A2BEEBD3C1E}"/>
              </a:ext>
            </a:extLst>
          </p:cNvPr>
          <p:cNvSpPr txBox="1"/>
          <p:nvPr/>
        </p:nvSpPr>
        <p:spPr>
          <a:xfrm>
            <a:off x="9079943" y="5579034"/>
            <a:ext cx="2437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30% </a:t>
            </a:r>
          </a:p>
          <a:p>
            <a:pPr algn="ctr"/>
            <a:r>
              <a:rPr lang="en-GB" sz="2400" dirty="0"/>
              <a:t>detained under the MHA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5E175-DC14-4F35-A7B3-15620C197BD4}"/>
              </a:ext>
            </a:extLst>
          </p:cNvPr>
          <p:cNvSpPr txBox="1"/>
          <p:nvPr/>
        </p:nvSpPr>
        <p:spPr>
          <a:xfrm>
            <a:off x="4470468" y="5602556"/>
            <a:ext cx="3251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28% </a:t>
            </a:r>
          </a:p>
          <a:p>
            <a:pPr algn="ctr"/>
            <a:r>
              <a:rPr lang="en-GB" sz="2400" dirty="0"/>
              <a:t>medium or high observation levels 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BA06470-5F27-4B45-AD5B-5C970810CE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4233" y="49279"/>
            <a:ext cx="4329632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lvl="1" algn="ctr" defTabSz="457200" rtl="0">
              <a:defRPr/>
            </a:pPr>
            <a:r>
              <a:rPr lang="en-GB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1,109 in-patients who died by suicide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ECDE29-800E-4F8E-9EBC-5A1EBBC3472B}"/>
              </a:ext>
            </a:extLst>
          </p:cNvPr>
          <p:cNvSpPr txBox="1"/>
          <p:nvPr/>
        </p:nvSpPr>
        <p:spPr>
          <a:xfrm>
            <a:off x="578273" y="5696682"/>
            <a:ext cx="232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30% </a:t>
            </a:r>
          </a:p>
          <a:p>
            <a:pPr algn="ctr"/>
            <a:r>
              <a:rPr lang="en-GB" sz="2400" dirty="0"/>
              <a:t>non-local unit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F87DCB-1230-419A-BF41-348BDFA8C6F4}"/>
              </a:ext>
            </a:extLst>
          </p:cNvPr>
          <p:cNvSpPr txBox="1"/>
          <p:nvPr/>
        </p:nvSpPr>
        <p:spPr>
          <a:xfrm>
            <a:off x="5006333" y="2890457"/>
            <a:ext cx="202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50% </a:t>
            </a:r>
          </a:p>
          <a:p>
            <a:pPr algn="ctr"/>
            <a:r>
              <a:rPr lang="en-GB" sz="2400" dirty="0"/>
              <a:t>on leave from the ward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59B78C-5958-4C99-98F1-307DC078AD93}"/>
              </a:ext>
            </a:extLst>
          </p:cNvPr>
          <p:cNvSpPr txBox="1"/>
          <p:nvPr/>
        </p:nvSpPr>
        <p:spPr>
          <a:xfrm>
            <a:off x="9327717" y="2980006"/>
            <a:ext cx="1941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75%</a:t>
            </a:r>
          </a:p>
          <a:p>
            <a:pPr algn="ctr"/>
            <a:r>
              <a:rPr lang="en-GB" sz="2400" dirty="0"/>
              <a:t>low or no risk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7514BE-B27F-4F0D-A2F1-7ECA30D9B5B8}"/>
              </a:ext>
            </a:extLst>
          </p:cNvPr>
          <p:cNvSpPr txBox="1"/>
          <p:nvPr/>
        </p:nvSpPr>
        <p:spPr>
          <a:xfrm>
            <a:off x="644854" y="2846319"/>
            <a:ext cx="2188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14% </a:t>
            </a:r>
          </a:p>
          <a:p>
            <a:pPr algn="ctr"/>
            <a:r>
              <a:rPr lang="en-GB" sz="2400" dirty="0"/>
              <a:t>in hospital less than a week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9C0A74-00B8-438D-B84B-51898ABC4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70" y="140631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E6C89D-2374-4DF4-81F7-467F0440545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79" y="1349918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81B12F-2F5B-4626-AB31-5AD90F613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688" y="1309803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B5E6AF-62FE-478D-A005-D28283D99A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70" y="4151665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232CF4-23CA-4E29-9664-3AA76BF86C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460" y="4108198"/>
            <a:ext cx="1457486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C86E778-831A-4C55-9B6D-572A413EBB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9050" y="4226055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191D36D-319A-4CC4-B831-556C188E59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50" y="4909492"/>
            <a:ext cx="900000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2419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C2301262-54BA-4082-BC44-DCE71F46C048}" vid="{BE05CBDD-88C7-4F0D-9D4D-99E8ADA8A7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6673513213E47851DA09FACF84433" ma:contentTypeVersion="4" ma:contentTypeDescription="Create a new document." ma:contentTypeScope="" ma:versionID="60fbe618366eb025c740a5b59748b21c">
  <xsd:schema xmlns:xsd="http://www.w3.org/2001/XMLSchema" xmlns:xs="http://www.w3.org/2001/XMLSchema" xmlns:p="http://schemas.microsoft.com/office/2006/metadata/properties" xmlns:ns3="db4257c5-c1bb-4f42-817a-c5ed313d6230" targetNamespace="http://schemas.microsoft.com/office/2006/metadata/properties" ma:root="true" ma:fieldsID="a90f7fda8f5a7056f34eeee6a99e7993" ns3:_="">
    <xsd:import namespace="db4257c5-c1bb-4f42-817a-c5ed313d62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257c5-c1bb-4f42-817a-c5ed313d6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0BA462-A603-40FB-AAA5-5197984D08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257c5-c1bb-4f42-817a-c5ed313d6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495275-2A37-4AC2-9E16-FAB5444B16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87777D-4C29-4BBA-8296-1CADB80FBE2D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db4257c5-c1bb-4f42-817a-c5ed313d6230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1370</Words>
  <Application>Microsoft Office PowerPoint</Application>
  <PresentationFormat>Widescreen</PresentationFormat>
  <Paragraphs>245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</vt:lpstr>
      <vt:lpstr>Calibri Light</vt:lpstr>
      <vt:lpstr>Theme2</vt:lpstr>
      <vt:lpstr>PowerPoint Presentation</vt:lpstr>
      <vt:lpstr>PowerPoint Presentation</vt:lpstr>
      <vt:lpstr>Annual report 2022</vt:lpstr>
      <vt:lpstr>Patient suicide numbers in the UK</vt:lpstr>
      <vt:lpstr>Patient suicide rates, England</vt:lpstr>
      <vt:lpstr>Characteristics of 18,268 patient suicides</vt:lpstr>
      <vt:lpstr>Mental health care</vt:lpstr>
      <vt:lpstr>In-patient suicide</vt:lpstr>
      <vt:lpstr>1,109 in-patients who died by suicide</vt:lpstr>
      <vt:lpstr>PowerPoint Presentation</vt:lpstr>
      <vt:lpstr>Themed topics </vt:lpstr>
      <vt:lpstr>Suicide by people aged under 18</vt:lpstr>
      <vt:lpstr>213 patients aged under 18 </vt:lpstr>
      <vt:lpstr>PowerPoint Presentation</vt:lpstr>
      <vt:lpstr>3,345 patients with recent economic adversity </vt:lpstr>
      <vt:lpstr>Patients with comorbid physical illness</vt:lpstr>
      <vt:lpstr>4,289 patients with comorbid physical illness </vt:lpstr>
      <vt:lpstr>Patients who experienced domestic violence (2015-2019)</vt:lpstr>
      <vt:lpstr>PowerPoint Presentation</vt:lpstr>
      <vt:lpstr>PowerPoint Presentation</vt:lpstr>
      <vt:lpstr>Real-time suicide surveillance in the general population</vt:lpstr>
      <vt:lpstr> Clinical messages</vt:lpstr>
      <vt:lpstr>PowerPoint Presentation</vt:lpstr>
      <vt:lpstr>PowerPoint Presentation</vt:lpstr>
      <vt:lpstr>National Confidential Inquiry into Suicide and Safety in Mental Health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Graney</dc:creator>
  <cp:lastModifiedBy>Lana Bojanic</cp:lastModifiedBy>
  <cp:revision>37</cp:revision>
  <dcterms:created xsi:type="dcterms:W3CDTF">2022-05-09T09:46:04Z</dcterms:created>
  <dcterms:modified xsi:type="dcterms:W3CDTF">2022-09-05T09:13:33Z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0x01010038F6673513213E47851DA09FACF84433</vt:lpwstr>
  </property>
</Properties>
</file>