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3" r:id="rId7"/>
    <p:sldId id="262" r:id="rId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677" y="-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5C89E-04F7-4CCB-B500-2B151BB29370}" type="datetimeFigureOut">
              <a:rPr lang="en-GB" smtClean="0"/>
              <a:t>24/10/2017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2A54D-6FA4-48D5-B082-15314FCF30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1692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5C89E-04F7-4CCB-B500-2B151BB29370}" type="datetimeFigureOut">
              <a:rPr lang="en-GB" smtClean="0"/>
              <a:t>24/10/2017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2A54D-6FA4-48D5-B082-15314FCF30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161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5C89E-04F7-4CCB-B500-2B151BB29370}" type="datetimeFigureOut">
              <a:rPr lang="en-GB" smtClean="0"/>
              <a:t>24/10/2017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2A54D-6FA4-48D5-B082-15314FCF30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9888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5C89E-04F7-4CCB-B500-2B151BB29370}" type="datetimeFigureOut">
              <a:rPr lang="en-GB" smtClean="0"/>
              <a:t>24/10/2017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2A54D-6FA4-48D5-B082-15314FCF30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8048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5C89E-04F7-4CCB-B500-2B151BB29370}" type="datetimeFigureOut">
              <a:rPr lang="en-GB" smtClean="0"/>
              <a:t>24/10/2017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2A54D-6FA4-48D5-B082-15314FCF30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611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5C89E-04F7-4CCB-B500-2B151BB29370}" type="datetimeFigureOut">
              <a:rPr lang="en-GB" smtClean="0"/>
              <a:t>24/10/2017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2A54D-6FA4-48D5-B082-15314FCF30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7301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5C89E-04F7-4CCB-B500-2B151BB29370}" type="datetimeFigureOut">
              <a:rPr lang="en-GB" smtClean="0"/>
              <a:t>24/10/2017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2A54D-6FA4-48D5-B082-15314FCF30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438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5C89E-04F7-4CCB-B500-2B151BB29370}" type="datetimeFigureOut">
              <a:rPr lang="en-GB" smtClean="0"/>
              <a:t>24/10/2017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2A54D-6FA4-48D5-B082-15314FCF30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6169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5C89E-04F7-4CCB-B500-2B151BB29370}" type="datetimeFigureOut">
              <a:rPr lang="en-GB" smtClean="0"/>
              <a:t>24/10/2017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2A54D-6FA4-48D5-B082-15314FCF30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8556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5C89E-04F7-4CCB-B500-2B151BB29370}" type="datetimeFigureOut">
              <a:rPr lang="en-GB" smtClean="0"/>
              <a:t>24/10/2017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2A54D-6FA4-48D5-B082-15314FCF30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7789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5C89E-04F7-4CCB-B500-2B151BB29370}" type="datetimeFigureOut">
              <a:rPr lang="en-GB" smtClean="0"/>
              <a:t>24/10/2017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2A54D-6FA4-48D5-B082-15314FCF30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35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45C89E-04F7-4CCB-B500-2B151BB29370}" type="datetimeFigureOut">
              <a:rPr lang="en-GB" smtClean="0"/>
              <a:t>24/10/2017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2A54D-6FA4-48D5-B082-15314FCF30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4331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www.artsmethods.manchester.ac.uk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684213" y="141685"/>
            <a:ext cx="7847012" cy="1457325"/>
          </a:xfrm>
        </p:spPr>
        <p:txBody>
          <a:bodyPr/>
          <a:lstStyle/>
          <a:p>
            <a:pPr eaLnBrk="1" hangingPunct="1"/>
            <a:r>
              <a:rPr lang="en-GB" altLang="en-US" sz="4000" b="1" dirty="0">
                <a:solidFill>
                  <a:srgbClr val="7030A0"/>
                </a:solidFill>
              </a:rPr>
              <a:t>Training and Development</a:t>
            </a:r>
            <a:r>
              <a:rPr lang="en-GB" altLang="en-US" sz="4000" b="1" dirty="0"/>
              <a:t/>
            </a:r>
            <a:br>
              <a:rPr lang="en-GB" altLang="en-US" sz="4000" b="1" dirty="0"/>
            </a:br>
            <a:endParaRPr lang="en-US" altLang="en-US" sz="4000" b="1" dirty="0"/>
          </a:p>
        </p:txBody>
      </p:sp>
      <p:pic>
        <p:nvPicPr>
          <p:cNvPr id="2051" name="il_fi" descr="http://www.mexsoc.manchester.ac.uk/symposium/images/manchester_university_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6" y="4273154"/>
            <a:ext cx="2303463" cy="702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TextBox 4"/>
          <p:cNvSpPr txBox="1">
            <a:spLocks noChangeArrowheads="1"/>
          </p:cNvSpPr>
          <p:nvPr/>
        </p:nvSpPr>
        <p:spPr bwMode="auto">
          <a:xfrm>
            <a:off x="2363092" y="3724275"/>
            <a:ext cx="491948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/>
              <a:t>Dr Tine Breban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/>
              <a:t>Assistant Director of PG Training and </a:t>
            </a:r>
            <a:r>
              <a:rPr lang="en-GB" altLang="en-US" sz="1800" dirty="0" smtClean="0"/>
              <a:t>Development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 smtClean="0"/>
              <a:t>&amp; TA Coordinator</a:t>
            </a:r>
            <a:endParaRPr lang="en-GB" altLang="en-US" sz="1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GB" altLang="en-US" sz="1800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4AB2E26-8D4A-4929-80AF-6258A14AC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04082"/>
            <a:ext cx="9144000" cy="224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1162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5842992" cy="857250"/>
          </a:xfrm>
        </p:spPr>
        <p:txBody>
          <a:bodyPr/>
          <a:lstStyle/>
          <a:p>
            <a:r>
              <a:rPr lang="en-GB" b="1" dirty="0">
                <a:solidFill>
                  <a:srgbClr val="7030A0"/>
                </a:solidFill>
              </a:rPr>
              <a:t>Graduate School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3610744" cy="3394472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 work space</a:t>
            </a:r>
          </a:p>
          <a:p>
            <a:pPr lvl="1"/>
            <a:r>
              <a:rPr lang="en-GB" dirty="0"/>
              <a:t>Computer clusters</a:t>
            </a:r>
          </a:p>
          <a:p>
            <a:pPr lvl="1"/>
            <a:r>
              <a:rPr lang="en-GB" dirty="0"/>
              <a:t>Conference room</a:t>
            </a:r>
          </a:p>
          <a:p>
            <a:pPr lvl="1"/>
            <a:r>
              <a:rPr lang="en-GB" dirty="0"/>
              <a:t>Seminar rooms</a:t>
            </a:r>
          </a:p>
          <a:p>
            <a:pPr lvl="1"/>
            <a:r>
              <a:rPr lang="en-GB"/>
              <a:t>Viva </a:t>
            </a:r>
            <a:r>
              <a:rPr lang="en-GB" smtClean="0"/>
              <a:t>suite</a:t>
            </a:r>
            <a:endParaRPr lang="en-GB" dirty="0"/>
          </a:p>
          <a:p>
            <a:pPr lvl="1"/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81BB18D-173D-44B0-89E6-541A962C22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462" y="3273828"/>
            <a:ext cx="3025853" cy="15805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679444A-F6A9-4D1B-8898-E2F6C98291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723" y="1221600"/>
            <a:ext cx="3456384" cy="178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5881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7030A0"/>
                </a:solidFill>
              </a:rPr>
              <a:t>Graduate School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3610744" cy="3394472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 social space</a:t>
            </a:r>
          </a:p>
          <a:p>
            <a:pPr lvl="1"/>
            <a:r>
              <a:rPr lang="en-GB" dirty="0"/>
              <a:t>Atrium</a:t>
            </a:r>
          </a:p>
          <a:p>
            <a:pPr lvl="1"/>
            <a:r>
              <a:rPr lang="en-GB" dirty="0"/>
              <a:t>Dining </a:t>
            </a:r>
            <a:r>
              <a:rPr lang="en-GB" dirty="0" smtClean="0"/>
              <a:t>room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8C39548-B968-447F-BBA9-A6C7F2233E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861323"/>
            <a:ext cx="4464496" cy="2600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337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7030A0"/>
                </a:solidFill>
              </a:rPr>
              <a:t>Graduate School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3898776" cy="3394472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 virtual environment</a:t>
            </a:r>
          </a:p>
          <a:p>
            <a:pPr lvl="1"/>
            <a:r>
              <a:rPr lang="en-GB" dirty="0"/>
              <a:t>Website</a:t>
            </a:r>
          </a:p>
          <a:p>
            <a:pPr lvl="1"/>
            <a:r>
              <a:rPr lang="en-GB" dirty="0"/>
              <a:t>Blog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5029059-4571-4D3E-BDAF-B5E82F45E4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648" y="2931790"/>
            <a:ext cx="3923928" cy="20201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29014B4-EE60-4711-84E3-176497A965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5178" y="1203598"/>
            <a:ext cx="4824536" cy="2219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7582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7030A0"/>
                </a:solidFill>
              </a:rPr>
              <a:t>Graduate School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5410944" cy="93955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sz="3600" b="1" dirty="0">
                <a:solidFill>
                  <a:schemeClr val="accent6"/>
                </a:solidFill>
              </a:rPr>
              <a:t>Community of researchers</a:t>
            </a:r>
          </a:p>
          <a:p>
            <a:pPr>
              <a:buFont typeface="Calibri" panose="020F0502020204030204" pitchFamily="34" charset="0"/>
              <a:buChar char="–"/>
            </a:pPr>
            <a:r>
              <a:rPr lang="en-GB" dirty="0" smtClean="0"/>
              <a:t>Monday </a:t>
            </a:r>
            <a:r>
              <a:rPr lang="en-GB" dirty="0"/>
              <a:t>morning coffee</a:t>
            </a:r>
          </a:p>
          <a:p>
            <a:pPr marL="457200" lvl="1" indent="0">
              <a:buNone/>
            </a:pPr>
            <a:endParaRPr lang="en-GB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707904" y="2895786"/>
            <a:ext cx="4762872" cy="18362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3600" b="1" dirty="0">
                <a:solidFill>
                  <a:schemeClr val="accent6"/>
                </a:solidFill>
              </a:rPr>
              <a:t>Research environment</a:t>
            </a:r>
          </a:p>
          <a:p>
            <a:pPr>
              <a:buFont typeface="Calibri" panose="020F0502020204030204" pitchFamily="34" charset="0"/>
              <a:buChar char="–"/>
            </a:pPr>
            <a:r>
              <a:rPr lang="en-GB" dirty="0"/>
              <a:t>Training</a:t>
            </a:r>
          </a:p>
          <a:p>
            <a:pPr>
              <a:buFont typeface="Calibri" panose="020F0502020204030204" pitchFamily="34" charset="0"/>
              <a:buChar char="–"/>
            </a:pPr>
            <a:r>
              <a:rPr lang="en-GB" dirty="0"/>
              <a:t>Events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GB" dirty="0"/>
          </a:p>
        </p:txBody>
      </p:sp>
      <p:pic>
        <p:nvPicPr>
          <p:cNvPr id="7" name="Picture 2" descr="C:\Users\mzjsstb2\AppData\Local\Microsoft\Windows\Temporary Internet Files\Content.Outlook\SOHB4GUQ\atrium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607" y="1275606"/>
            <a:ext cx="2474690" cy="135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48B713B-F83B-4016-B768-4761B2235D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914469"/>
            <a:ext cx="2664296" cy="154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96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7030A0"/>
                </a:solidFill>
              </a:rPr>
              <a:t>Development and well-being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3826768" cy="2613737"/>
          </a:xfrm>
        </p:spPr>
        <p:txBody>
          <a:bodyPr/>
          <a:lstStyle/>
          <a:p>
            <a:r>
              <a:rPr lang="en-GB" dirty="0"/>
              <a:t>PGR-led events</a:t>
            </a:r>
          </a:p>
          <a:p>
            <a:r>
              <a:rPr lang="en-GB" dirty="0"/>
              <a:t>TA training</a:t>
            </a:r>
          </a:p>
          <a:p>
            <a:r>
              <a:rPr lang="en-GB" dirty="0" smtClean="0"/>
              <a:t>Professionalization</a:t>
            </a:r>
            <a:endParaRPr lang="en-GB" dirty="0"/>
          </a:p>
          <a:p>
            <a:r>
              <a:rPr lang="en-GB" dirty="0" smtClean="0"/>
              <a:t>Well-being </a:t>
            </a:r>
            <a:r>
              <a:rPr lang="en-GB" dirty="0"/>
              <a:t>events</a:t>
            </a:r>
          </a:p>
          <a:p>
            <a:pPr marL="457200" lvl="1" indent="0">
              <a:buNone/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CC42B57-679F-4248-8B9B-8B9B4A4949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437624"/>
            <a:ext cx="2953844" cy="1580529"/>
          </a:xfrm>
          <a:prstGeom prst="rect">
            <a:avLst/>
          </a:prstGeom>
        </p:spPr>
      </p:pic>
      <p:pic>
        <p:nvPicPr>
          <p:cNvPr id="6" name="Picture 2" descr="C:\Users\mzjsstb2\AppData\Local\Microsoft\Windows\Temporary Internet Files\Content.Outlook\SOHB4GUQ\atrium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704" y="3201515"/>
            <a:ext cx="3302024" cy="153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4834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7030A0"/>
                </a:solidFill>
              </a:rPr>
              <a:t>Training offer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40846"/>
            <a:ext cx="7715200" cy="2613737"/>
          </a:xfrm>
        </p:spPr>
        <p:txBody>
          <a:bodyPr/>
          <a:lstStyle/>
          <a:p>
            <a:r>
              <a:rPr lang="en-GB" dirty="0" err="1"/>
              <a:t>ProGRess@humanities</a:t>
            </a:r>
            <a:endParaRPr lang="en-GB" dirty="0"/>
          </a:p>
          <a:p>
            <a:r>
              <a:rPr lang="en-GB" dirty="0" err="1"/>
              <a:t>ArtsMethods@Manchester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dirty="0">
                <a:hlinkClick r:id="rId2"/>
              </a:rPr>
              <a:t>www.artsmethods.manchester.ac.uk</a:t>
            </a:r>
            <a:endParaRPr lang="en-GB" dirty="0"/>
          </a:p>
          <a:p>
            <a:pPr marL="457200" lvl="1" indent="0">
              <a:buNone/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863E11C-CB50-4493-9D32-5C0844E759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207" y="2949792"/>
            <a:ext cx="4330824" cy="20524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2E4B5A2-7FFC-407C-8CA0-6411CD03E8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368" y="2787774"/>
            <a:ext cx="3923928" cy="188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4496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70</Words>
  <Application>Microsoft Office PowerPoint</Application>
  <PresentationFormat>On-screen Show (16:9)</PresentationFormat>
  <Paragraphs>33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Training and Development </vt:lpstr>
      <vt:lpstr>Graduate School</vt:lpstr>
      <vt:lpstr>Graduate School</vt:lpstr>
      <vt:lpstr>Graduate School</vt:lpstr>
      <vt:lpstr>Graduate School</vt:lpstr>
      <vt:lpstr>Development and well-being</vt:lpstr>
      <vt:lpstr>Training offer</vt:lpstr>
    </vt:vector>
  </TitlesOfParts>
  <Company>University of Manchester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Training and Development</dc:title>
  <dc:creator>Tine Breban</dc:creator>
  <cp:lastModifiedBy>Rachel Corbishley</cp:lastModifiedBy>
  <cp:revision>13</cp:revision>
  <dcterms:created xsi:type="dcterms:W3CDTF">2017-09-13T11:31:41Z</dcterms:created>
  <dcterms:modified xsi:type="dcterms:W3CDTF">2017-10-24T09:18:29Z</dcterms:modified>
</cp:coreProperties>
</file>