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184FF6-28C3-4B6F-BEF9-EEC91D736AE6}" v="13" dt="2022-09-29T11:29:06.7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69624" autoAdjust="0"/>
  </p:normalViewPr>
  <p:slideViewPr>
    <p:cSldViewPr snapToGrid="0">
      <p:cViewPr varScale="1">
        <p:scale>
          <a:sx n="50" d="100"/>
          <a:sy n="50" d="100"/>
        </p:scale>
        <p:origin x="137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83586-27D4-432A-B70E-246D83055D25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E1C4D-59B8-4F61-BB09-B79A272EC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74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ready nice and early on their first day, ask them about their journey.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Remind them it is okay to ask for help, and they are not expected to know everything.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Reflect with them on lessons when they have finished, what behaviour management techniques did they see? Any questions?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to know them in the first week. What are they worried about? Looking forward to? Why teaching? And let them get to know you!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 your expectations: When can they contact you and how? When will you want to see their future planning before they teach?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Have a copy of the school induction document ready </a:t>
            </a:r>
            <a:r>
              <a:rPr lang="en-GB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Keeping Children Safe in Education (2021)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(safeguarding) and point them in the direction of the staff handbook so they know: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Fire evacuation procedures (basically find and follow the directions on the schematic in the room you are in),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What to do in the event of a safeguarding disclosure (note of concern process) </a:t>
            </a:r>
            <a:r>
              <a:rPr lang="en-GB" sz="12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pXX</a:t>
            </a: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School daily procedures and timings (see over) </a:t>
            </a:r>
            <a:r>
              <a:rPr lang="en-GB" sz="12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pXX</a:t>
            </a: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Health and safety in school </a:t>
            </a:r>
            <a:r>
              <a:rPr lang="en-GB" sz="12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pXX</a:t>
            </a: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End of day procedures </a:t>
            </a:r>
            <a:r>
              <a:rPr lang="en-GB" sz="1200" dirty="0" err="1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pXX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22222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Absence procedures (do they need to message you as well as call school?)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Introduce your trainee to the staff they will be working closely with in their year team of phrase, and the wider school – including the office staff, site supervisors and catering staff!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Take your trainee for a walk around school to know where everything is – including the resources for each subject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 your trainee the textbooks, schemes of work, websites and how to access the planning and assessment hard drives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Show them where and how to print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How your classroom works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Print out a copy of the class timetable for the week, and the medium-term plan so they see the bigger picture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 your trainee to make a seating plan so they can get to learn children’s names quickly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 the seating plan, highlight and annotate students who are EAL, SEN, higher ability, lower ability, if they have a TA with them, if they have a severe disability, etc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2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Share with them the day-to-day policies that they will need for example, handwriting policy, marking policy, behaviour policy. What does this look like in your class – model!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Sharing our curriculum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Look with them at the trainee portfolio, ask them to talk about their strengths and areas for development. 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Plan the lessons they will teach in the first week so they are well prepared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Schedule a mentor meeting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FE1C4D-59B8-4F61-BB09-B79A272EC9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304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6B4EC-D0EB-1B66-AA30-C686FE554F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F2D243-0869-C37E-2085-9BE99581B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98F76-06F3-C1A5-DFF0-7402E307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FE1A9-AA68-8F6E-75D5-EC32F7C49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A909E-9213-373B-D6C2-AD425204F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561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E807-2A73-3D4A-1787-97213F386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E09AB-BF87-1CA9-5EC5-1308FDCA85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33D67-CF9D-F06C-832C-6306C6A6F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B6B5F-6321-FC7D-0CBD-8BD1ACDD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213BA-0849-8428-1443-AE09A8C6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704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F945F8-9923-D1A3-028B-DEE763D695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BF68E-7B45-02B8-8EAD-2774DB87C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7C3EC-759C-1102-E320-B6C1D21B2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DB636-5784-F16E-BED6-AB58F3D38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32453-A9C5-2B00-7737-25106C44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37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FE04E-B4FA-EBD1-279B-61AD3C73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ADEC2-2300-1C1B-894D-5433B8956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2096C-2BB7-D814-F805-A5346FA86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AB874-D200-963E-7D71-A18268A7A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75A849-EC42-EB50-4232-928EBC8B3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869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183BE-D687-6668-AC44-978E502FE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25E56-4CA7-624C-4E06-46AB6836BF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9FBEB-F972-C854-AF72-1F929D15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DB165-9D02-DBCB-9E94-DBB7AAD0A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289B4-27B4-F088-75CA-BC925CC1D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351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06BE6-E192-DBEC-13C7-6865B6CF7B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DC3BF-2DAF-5CD0-838D-503A021FE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570A36-27B1-8079-E362-D8B42642A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EC216-9E39-7D86-DA18-0E897CD4F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F6D55-5FCD-D91F-6406-C4D5018F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5C7B6-E37A-182D-99FB-81F93D68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221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542D-F15F-0A81-D3E8-FEA9AF4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E16E8-FAE6-65A4-5816-BF32BB4F0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DD67A2-EEA2-9FFB-3C46-9883283164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C4F5A8-A540-77DA-3E2E-E27E2CDB4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146BA3-08ED-41C0-9309-F3A7A072A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ADB5E6-734F-2F16-316E-FA9BCCACB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880F0-6252-D3C2-7CCB-BE465E308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BD805D-6075-69D0-E60B-CE65A668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287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A315C-4D53-10A1-95D1-FF3BAFCF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F48B1A-B4F5-D386-AE55-70F4E514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59A03-7CD4-74D6-F530-F86A4C72D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FDEC8C-35FD-FEBB-CBCF-2BD1CC21E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940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9AD163-8430-4AB6-AA6C-29DC437FB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1C3FB-230E-4359-C906-289ACDC03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B7482A-158D-961F-7AFD-D58911AC7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04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5924A-C4DA-3814-C3CA-AFD8745A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E8345-49FB-05F9-CE4F-21BCE8B4D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919F6-98BE-79FB-923A-A0C8EE8F7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F7E91-A403-CAA5-10F5-91C9F7BE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AC7AE-0745-6C6B-AA05-2202EB144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F66C64-88F4-F219-4977-2E2340C3E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894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1B0B-D189-9E2B-609F-35A99569E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49223-6BFF-119C-1152-42ABCEC49D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964589-2996-3B02-CE4A-75ECFD751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6AB4F-DE30-96D4-E75B-81C7C8F1D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4F171-A2ED-D11D-229F-DE4E1602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A24F5-0A1C-B6BA-20FD-4E19F8FE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5941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91C22-DC66-FF9E-C5FF-E32CF47AC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00710-A1F4-C7DB-AD26-A6BD514FC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BD7ED-F5E2-7385-C622-BE7983DD39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0F8B3-8FB5-4048-AF33-F6C3CE98CA6B}" type="datetimeFigureOut">
              <a:rPr lang="en-GB" smtClean="0"/>
              <a:t>29/09/2022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19E1-B7C4-84FC-35D2-B9F34F5493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428A2-21D0-1C79-9638-46E8A0271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3E216-6160-4B9B-82FC-EE52502B7A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474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rt 5">
            <a:extLst>
              <a:ext uri="{FF2B5EF4-FFF2-40B4-BE49-F238E27FC236}">
                <a16:creationId xmlns:a16="http://schemas.microsoft.com/office/drawing/2014/main" id="{2386B8FC-9956-2FF7-AC20-FF0EDEA29389}"/>
              </a:ext>
            </a:extLst>
          </p:cNvPr>
          <p:cNvSpPr/>
          <p:nvPr/>
        </p:nvSpPr>
        <p:spPr>
          <a:xfrm>
            <a:off x="3000053" y="1380269"/>
            <a:ext cx="1731196" cy="14486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Well-being and developing relationships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A8C7F245-9EEA-9FB1-1B5F-3E0471144568}"/>
              </a:ext>
            </a:extLst>
          </p:cNvPr>
          <p:cNvSpPr/>
          <p:nvPr/>
        </p:nvSpPr>
        <p:spPr>
          <a:xfrm>
            <a:off x="7700944" y="1380269"/>
            <a:ext cx="2142162" cy="1243174"/>
          </a:xfrm>
          <a:prstGeom prst="horizontalScroll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School Nitty Gritty!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ED11868-4028-922C-814E-66AD825EAA8E}"/>
              </a:ext>
            </a:extLst>
          </p:cNvPr>
          <p:cNvSpPr/>
          <p:nvPr/>
        </p:nvSpPr>
        <p:spPr>
          <a:xfrm>
            <a:off x="2472183" y="4052191"/>
            <a:ext cx="2018872" cy="873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How your classroom works</a:t>
            </a:r>
            <a:endParaRPr lang="en-GB" sz="1400" b="1" dirty="0"/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785244EF-3100-AC85-7BB7-F3A82786BD00}"/>
              </a:ext>
            </a:extLst>
          </p:cNvPr>
          <p:cNvSpPr/>
          <p:nvPr/>
        </p:nvSpPr>
        <p:spPr>
          <a:xfrm>
            <a:off x="7700944" y="4083762"/>
            <a:ext cx="2316822" cy="832207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Sharing our Curriculum</a:t>
            </a:r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ADB8-DA99-8B0C-5608-F468069D9B11}"/>
              </a:ext>
            </a:extLst>
          </p:cNvPr>
          <p:cNvSpPr txBox="1"/>
          <p:nvPr/>
        </p:nvSpPr>
        <p:spPr>
          <a:xfrm>
            <a:off x="2685960" y="241003"/>
            <a:ext cx="154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N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ice and Early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03F3B2-932D-B74C-5622-EBC3A6F5C752}"/>
              </a:ext>
            </a:extLst>
          </p:cNvPr>
          <p:cNvSpPr txBox="1"/>
          <p:nvPr/>
        </p:nvSpPr>
        <p:spPr>
          <a:xfrm>
            <a:off x="335830" y="606069"/>
            <a:ext cx="2053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40404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Remind its o</a:t>
            </a:r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kay to ask for help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2D3B8-F50D-9D57-0CF5-0A65CB7A472F}"/>
              </a:ext>
            </a:extLst>
          </p:cNvPr>
          <p:cNvSpPr txBox="1"/>
          <p:nvPr/>
        </p:nvSpPr>
        <p:spPr>
          <a:xfrm>
            <a:off x="155163" y="1632524"/>
            <a:ext cx="201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to know them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8E84EA-3F70-1399-9D22-CA50785A349F}"/>
              </a:ext>
            </a:extLst>
          </p:cNvPr>
          <p:cNvSpPr txBox="1"/>
          <p:nvPr/>
        </p:nvSpPr>
        <p:spPr>
          <a:xfrm>
            <a:off x="105006" y="2522019"/>
            <a:ext cx="2580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Discuss your expectations</a:t>
            </a:r>
            <a:endParaRPr lang="en-GB" dirty="0"/>
          </a:p>
        </p:txBody>
      </p: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7A49C6A2-FCC0-E970-90CE-C4DCE92D243E}"/>
              </a:ext>
            </a:extLst>
          </p:cNvPr>
          <p:cNvCxnSpPr>
            <a:cxnSpLocks/>
          </p:cNvCxnSpPr>
          <p:nvPr/>
        </p:nvCxnSpPr>
        <p:spPr>
          <a:xfrm rot="16200000" flipV="1">
            <a:off x="3339214" y="943906"/>
            <a:ext cx="781370" cy="27150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or: Curved 17">
            <a:extLst>
              <a:ext uri="{FF2B5EF4-FFF2-40B4-BE49-F238E27FC236}">
                <a16:creationId xmlns:a16="http://schemas.microsoft.com/office/drawing/2014/main" id="{FE9257C2-F1DE-5CA3-30BA-807A752E3C0E}"/>
              </a:ext>
            </a:extLst>
          </p:cNvPr>
          <p:cNvCxnSpPr>
            <a:cxnSpLocks/>
            <a:endCxn id="11" idx="2"/>
          </p:cNvCxnSpPr>
          <p:nvPr/>
        </p:nvCxnSpPr>
        <p:spPr>
          <a:xfrm rot="10800000">
            <a:off x="1362372" y="1252401"/>
            <a:ext cx="1602004" cy="31253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A078190-92D0-E3E6-4E85-159524E188EA}"/>
              </a:ext>
            </a:extLst>
          </p:cNvPr>
          <p:cNvCxnSpPr/>
          <p:nvPr/>
        </p:nvCxnSpPr>
        <p:spPr>
          <a:xfrm rot="10800000">
            <a:off x="1879601" y="1936750"/>
            <a:ext cx="1120453" cy="6510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6F4E4FF7-52FF-E4B8-8B38-A44F64E0A28D}"/>
              </a:ext>
            </a:extLst>
          </p:cNvPr>
          <p:cNvCxnSpPr>
            <a:cxnSpLocks/>
            <a:endCxn id="13" idx="3"/>
          </p:cNvCxnSpPr>
          <p:nvPr/>
        </p:nvCxnSpPr>
        <p:spPr>
          <a:xfrm rot="10800000" flipV="1">
            <a:off x="2685960" y="2418127"/>
            <a:ext cx="559390" cy="2885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E75F1F18-F0AD-B7DF-1A95-3F9594799391}"/>
              </a:ext>
            </a:extLst>
          </p:cNvPr>
          <p:cNvCxnSpPr/>
          <p:nvPr/>
        </p:nvCxnSpPr>
        <p:spPr>
          <a:xfrm rot="10800000">
            <a:off x="4610100" y="2268100"/>
            <a:ext cx="1409700" cy="1160901"/>
          </a:xfrm>
          <a:prstGeom prst="curvedConnector3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61C7C210-BF6F-D810-E0B6-DAC90D92A4BA}"/>
              </a:ext>
            </a:extLst>
          </p:cNvPr>
          <p:cNvCxnSpPr/>
          <p:nvPr/>
        </p:nvCxnSpPr>
        <p:spPr>
          <a:xfrm flipV="1">
            <a:off x="6095999" y="2001856"/>
            <a:ext cx="1530351" cy="1427144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B4E91C-7AD3-D36E-5473-DC743FE753A9}"/>
              </a:ext>
            </a:extLst>
          </p:cNvPr>
          <p:cNvSpPr/>
          <p:nvPr/>
        </p:nvSpPr>
        <p:spPr>
          <a:xfrm>
            <a:off x="4491055" y="2828925"/>
            <a:ext cx="3209889" cy="12001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b="1" u="sng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Top tips for the First Week of Placement with your trainee</a:t>
            </a:r>
            <a:endParaRPr lang="en-GB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8B780CA4-DA64-E80C-2062-F1A2D38F1A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610100" y="4083761"/>
            <a:ext cx="920750" cy="416103"/>
          </a:xfrm>
          <a:prstGeom prst="curvedConnector3">
            <a:avLst>
              <a:gd name="adj1" fmla="val 1620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2B6CC042-5E2C-D614-A4D2-0C9A51917AA9}"/>
              </a:ext>
            </a:extLst>
          </p:cNvPr>
          <p:cNvCxnSpPr>
            <a:cxnSpLocks/>
          </p:cNvCxnSpPr>
          <p:nvPr/>
        </p:nvCxnSpPr>
        <p:spPr>
          <a:xfrm>
            <a:off x="6489700" y="4083761"/>
            <a:ext cx="1092200" cy="416103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54343DE-66EA-DC21-C075-9B92015A31E2}"/>
              </a:ext>
            </a:extLst>
          </p:cNvPr>
          <p:cNvSpPr txBox="1"/>
          <p:nvPr/>
        </p:nvSpPr>
        <p:spPr>
          <a:xfrm>
            <a:off x="7581900" y="303088"/>
            <a:ext cx="2905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school induction document</a:t>
            </a:r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41D5FD-B6E6-511B-6815-E3CD17E3C25C}"/>
              </a:ext>
            </a:extLst>
          </p:cNvPr>
          <p:cNvSpPr txBox="1"/>
          <p:nvPr/>
        </p:nvSpPr>
        <p:spPr>
          <a:xfrm>
            <a:off x="9328935" y="744876"/>
            <a:ext cx="2383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Staff handbook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B621361-A425-1C62-A02A-56D46F4277FB}"/>
              </a:ext>
            </a:extLst>
          </p:cNvPr>
          <p:cNvSpPr txBox="1"/>
          <p:nvPr/>
        </p:nvSpPr>
        <p:spPr>
          <a:xfrm>
            <a:off x="10248472" y="1380269"/>
            <a:ext cx="160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Introduce staff</a:t>
            </a:r>
            <a:endParaRPr lang="en-GB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A65848A-3D69-777D-0A05-17A46676D5F0}"/>
              </a:ext>
            </a:extLst>
          </p:cNvPr>
          <p:cNvSpPr txBox="1"/>
          <p:nvPr/>
        </p:nvSpPr>
        <p:spPr>
          <a:xfrm>
            <a:off x="10248472" y="2001856"/>
            <a:ext cx="1643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 for a walk</a:t>
            </a:r>
            <a:endParaRPr lang="en-GB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803E896-14F8-BBE1-15AC-0A6C1C3C3262}"/>
              </a:ext>
            </a:extLst>
          </p:cNvPr>
          <p:cNvSpPr txBox="1"/>
          <p:nvPr/>
        </p:nvSpPr>
        <p:spPr>
          <a:xfrm>
            <a:off x="9843105" y="2727789"/>
            <a:ext cx="23836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Textbooks, schemes, websites and hard drive access</a:t>
            </a:r>
            <a:endParaRPr lang="en-GB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FDD7FD-C906-F3CB-750C-FF3A51D4E86A}"/>
              </a:ext>
            </a:extLst>
          </p:cNvPr>
          <p:cNvSpPr txBox="1"/>
          <p:nvPr/>
        </p:nvSpPr>
        <p:spPr>
          <a:xfrm>
            <a:off x="10186827" y="3760342"/>
            <a:ext cx="157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printer</a:t>
            </a:r>
            <a:endParaRPr lang="en-GB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24BB2E7-D6A6-64ED-DAA3-093EE7BBD8D6}"/>
              </a:ext>
            </a:extLst>
          </p:cNvPr>
          <p:cNvSpPr txBox="1"/>
          <p:nvPr/>
        </p:nvSpPr>
        <p:spPr>
          <a:xfrm>
            <a:off x="206304" y="3876992"/>
            <a:ext cx="1679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Class timetable</a:t>
            </a:r>
            <a:endParaRPr lang="en-GB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F9738E-90F8-5234-90A0-EA73E26E685D}"/>
              </a:ext>
            </a:extLst>
          </p:cNvPr>
          <p:cNvSpPr txBox="1"/>
          <p:nvPr/>
        </p:nvSpPr>
        <p:spPr>
          <a:xfrm>
            <a:off x="82655" y="4692508"/>
            <a:ext cx="1767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eating plan</a:t>
            </a:r>
            <a:endParaRPr lang="en-GB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BC17F79-B9C5-C60F-AB7F-8E45EEB2E58E}"/>
              </a:ext>
            </a:extLst>
          </p:cNvPr>
          <p:cNvSpPr txBox="1"/>
          <p:nvPr/>
        </p:nvSpPr>
        <p:spPr>
          <a:xfrm>
            <a:off x="433149" y="5513267"/>
            <a:ext cx="200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Day to day policies</a:t>
            </a:r>
            <a:endParaRPr lang="en-GB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1A507C4-D2E6-6593-4EEC-62BEDE71F144}"/>
              </a:ext>
            </a:extLst>
          </p:cNvPr>
          <p:cNvSpPr txBox="1"/>
          <p:nvPr/>
        </p:nvSpPr>
        <p:spPr>
          <a:xfrm>
            <a:off x="1682620" y="6271000"/>
            <a:ext cx="200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in action</a:t>
            </a:r>
            <a:endParaRPr lang="en-GB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1FF6799-557F-D17A-7558-C33958D7EAD4}"/>
              </a:ext>
            </a:extLst>
          </p:cNvPr>
          <p:cNvSpPr txBox="1"/>
          <p:nvPr/>
        </p:nvSpPr>
        <p:spPr>
          <a:xfrm>
            <a:off x="10248472" y="4915969"/>
            <a:ext cx="1808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Strengths and areas for development?</a:t>
            </a:r>
            <a:endParaRPr lang="en-GB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7B090ED-9926-A8B8-2434-F6DB7699F33B}"/>
              </a:ext>
            </a:extLst>
          </p:cNvPr>
          <p:cNvSpPr txBox="1"/>
          <p:nvPr/>
        </p:nvSpPr>
        <p:spPr>
          <a:xfrm>
            <a:off x="9041258" y="6041204"/>
            <a:ext cx="2229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Plan their timetable</a:t>
            </a:r>
            <a:endParaRPr lang="en-GB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5960523-777A-8846-F8C0-14446A75E5FD}"/>
              </a:ext>
            </a:extLst>
          </p:cNvPr>
          <p:cNvSpPr txBox="1"/>
          <p:nvPr/>
        </p:nvSpPr>
        <p:spPr>
          <a:xfrm>
            <a:off x="5656494" y="6134316"/>
            <a:ext cx="2758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Schedule a mentor meeting</a:t>
            </a:r>
            <a:endParaRPr lang="en-GB" dirty="0"/>
          </a:p>
        </p:txBody>
      </p:sp>
      <p:cxnSp>
        <p:nvCxnSpPr>
          <p:cNvPr id="56" name="Connector: Curved 55">
            <a:extLst>
              <a:ext uri="{FF2B5EF4-FFF2-40B4-BE49-F238E27FC236}">
                <a16:creationId xmlns:a16="http://schemas.microsoft.com/office/drawing/2014/main" id="{58484006-DD03-0567-8C39-0B41905E984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95483" y="4735292"/>
            <a:ext cx="1037790" cy="14188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or: Curved 56">
            <a:extLst>
              <a:ext uri="{FF2B5EF4-FFF2-40B4-BE49-F238E27FC236}">
                <a16:creationId xmlns:a16="http://schemas.microsoft.com/office/drawing/2014/main" id="{4F686956-1D15-A1B0-CC4D-90882AEE75D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303122" y="4776607"/>
            <a:ext cx="1051392" cy="78498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D42393B8-AEE6-159E-A5D6-A56A96659CE7}"/>
              </a:ext>
            </a:extLst>
          </p:cNvPr>
          <p:cNvCxnSpPr>
            <a:cxnSpLocks/>
          </p:cNvCxnSpPr>
          <p:nvPr/>
        </p:nvCxnSpPr>
        <p:spPr>
          <a:xfrm rot="5400000">
            <a:off x="6757658" y="4959936"/>
            <a:ext cx="1308406" cy="1142882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or: Curved 58">
            <a:extLst>
              <a:ext uri="{FF2B5EF4-FFF2-40B4-BE49-F238E27FC236}">
                <a16:creationId xmlns:a16="http://schemas.microsoft.com/office/drawing/2014/main" id="{3F226657-A970-2028-3431-E4E5A0A936EA}"/>
              </a:ext>
            </a:extLst>
          </p:cNvPr>
          <p:cNvCxnSpPr>
            <a:cxnSpLocks/>
          </p:cNvCxnSpPr>
          <p:nvPr/>
        </p:nvCxnSpPr>
        <p:spPr>
          <a:xfrm rot="5400000">
            <a:off x="2668830" y="5126431"/>
            <a:ext cx="1543358" cy="74578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or: Curved 59">
            <a:extLst>
              <a:ext uri="{FF2B5EF4-FFF2-40B4-BE49-F238E27FC236}">
                <a16:creationId xmlns:a16="http://schemas.microsoft.com/office/drawing/2014/main" id="{3017356E-550D-EC22-A4BA-816BF41AAC8B}"/>
              </a:ext>
            </a:extLst>
          </p:cNvPr>
          <p:cNvCxnSpPr>
            <a:cxnSpLocks/>
            <a:endCxn id="49" idx="3"/>
          </p:cNvCxnSpPr>
          <p:nvPr/>
        </p:nvCxnSpPr>
        <p:spPr>
          <a:xfrm rot="10800000">
            <a:off x="1886129" y="4061658"/>
            <a:ext cx="680029" cy="12519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or: Curved 67">
            <a:extLst>
              <a:ext uri="{FF2B5EF4-FFF2-40B4-BE49-F238E27FC236}">
                <a16:creationId xmlns:a16="http://schemas.microsoft.com/office/drawing/2014/main" id="{CF70B866-8587-26FE-76A1-8B8C06EC3B4C}"/>
              </a:ext>
            </a:extLst>
          </p:cNvPr>
          <p:cNvCxnSpPr>
            <a:cxnSpLocks/>
            <a:endCxn id="39" idx="1"/>
          </p:cNvCxnSpPr>
          <p:nvPr/>
        </p:nvCxnSpPr>
        <p:spPr>
          <a:xfrm flipV="1">
            <a:off x="8608486" y="929542"/>
            <a:ext cx="720449" cy="53243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Curved 68">
            <a:extLst>
              <a:ext uri="{FF2B5EF4-FFF2-40B4-BE49-F238E27FC236}">
                <a16:creationId xmlns:a16="http://schemas.microsoft.com/office/drawing/2014/main" id="{6FD7EAC4-2EBF-97B2-99ED-28C078C30E55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9686111" y="3945008"/>
            <a:ext cx="500716" cy="277963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or: Curved 69">
            <a:extLst>
              <a:ext uri="{FF2B5EF4-FFF2-40B4-BE49-F238E27FC236}">
                <a16:creationId xmlns:a16="http://schemas.microsoft.com/office/drawing/2014/main" id="{8F0C8120-F83D-526B-DD20-FC20009A0E77}"/>
              </a:ext>
            </a:extLst>
          </p:cNvPr>
          <p:cNvCxnSpPr>
            <a:cxnSpLocks/>
          </p:cNvCxnSpPr>
          <p:nvPr/>
        </p:nvCxnSpPr>
        <p:spPr>
          <a:xfrm>
            <a:off x="9959639" y="4776354"/>
            <a:ext cx="1050685" cy="149140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Curved 70">
            <a:extLst>
              <a:ext uri="{FF2B5EF4-FFF2-40B4-BE49-F238E27FC236}">
                <a16:creationId xmlns:a16="http://schemas.microsoft.com/office/drawing/2014/main" id="{8852019C-D1BA-70C9-3ECE-5ABD81275E8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789426" y="5190656"/>
            <a:ext cx="1324445" cy="53633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or: Curved 75">
            <a:extLst>
              <a:ext uri="{FF2B5EF4-FFF2-40B4-BE49-F238E27FC236}">
                <a16:creationId xmlns:a16="http://schemas.microsoft.com/office/drawing/2014/main" id="{B1575C19-55F1-F06C-348C-C55C03D35F05}"/>
              </a:ext>
            </a:extLst>
          </p:cNvPr>
          <p:cNvCxnSpPr>
            <a:cxnSpLocks/>
            <a:endCxn id="40" idx="1"/>
          </p:cNvCxnSpPr>
          <p:nvPr/>
        </p:nvCxnSpPr>
        <p:spPr>
          <a:xfrm rot="5400000" flipH="1" flipV="1">
            <a:off x="9808363" y="1669784"/>
            <a:ext cx="544958" cy="33526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or: Curved 76">
            <a:extLst>
              <a:ext uri="{FF2B5EF4-FFF2-40B4-BE49-F238E27FC236}">
                <a16:creationId xmlns:a16="http://schemas.microsoft.com/office/drawing/2014/main" id="{FA907DDC-8763-5E66-78D5-D8CB959FF968}"/>
              </a:ext>
            </a:extLst>
          </p:cNvPr>
          <p:cNvCxnSpPr>
            <a:cxnSpLocks/>
            <a:endCxn id="41" idx="1"/>
          </p:cNvCxnSpPr>
          <p:nvPr/>
        </p:nvCxnSpPr>
        <p:spPr>
          <a:xfrm flipV="1">
            <a:off x="9913212" y="2186522"/>
            <a:ext cx="335260" cy="170275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:a16="http://schemas.microsoft.com/office/drawing/2014/main" id="{4189C6C6-0816-C467-3AD1-AB88648AC0DA}"/>
              </a:ext>
            </a:extLst>
          </p:cNvPr>
          <p:cNvCxnSpPr>
            <a:cxnSpLocks/>
          </p:cNvCxnSpPr>
          <p:nvPr/>
        </p:nvCxnSpPr>
        <p:spPr>
          <a:xfrm>
            <a:off x="8859355" y="2541463"/>
            <a:ext cx="1305857" cy="71054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8F68AFB6-0F5F-A09B-2A7E-F029389F2CD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554458" y="970159"/>
            <a:ext cx="847696" cy="252217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0" name="Audio 139">
            <a:hlinkClick r:id="" action="ppaction://media"/>
            <a:extLst>
              <a:ext uri="{FF2B5EF4-FFF2-40B4-BE49-F238E27FC236}">
                <a16:creationId xmlns:a16="http://schemas.microsoft.com/office/drawing/2014/main" id="{735FC135-1E2A-8DF1-E168-A10CD10BC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34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6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451"/>
    </mc:Choice>
    <mc:Fallback xmlns="">
      <p:transition spd="slow" advTm="482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553</Words>
  <Application>Microsoft Office PowerPoint</Application>
  <PresentationFormat>Widescreen</PresentationFormat>
  <Paragraphs>50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Symbol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Beswick</dc:creator>
  <cp:lastModifiedBy>Karen Kilkenny</cp:lastModifiedBy>
  <cp:revision>2</cp:revision>
  <dcterms:created xsi:type="dcterms:W3CDTF">2022-09-29T10:45:35Z</dcterms:created>
  <dcterms:modified xsi:type="dcterms:W3CDTF">2022-09-29T12:16:57Z</dcterms:modified>
</cp:coreProperties>
</file>