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58"/>
  </p:notesMasterIdLst>
  <p:sldIdLst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284" r:id="rId34"/>
    <p:sldId id="282" r:id="rId35"/>
    <p:sldId id="281" r:id="rId36"/>
    <p:sldId id="268" r:id="rId37"/>
    <p:sldId id="273" r:id="rId38"/>
    <p:sldId id="279" r:id="rId39"/>
    <p:sldId id="280" r:id="rId40"/>
    <p:sldId id="285" r:id="rId41"/>
    <p:sldId id="259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F3C3E4-9D5D-48B6-933C-D38B7EFAFEF8}">
          <p14:sldIdLst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284"/>
            <p14:sldId id="282"/>
            <p14:sldId id="281"/>
            <p14:sldId id="268"/>
            <p14:sldId id="273"/>
            <p14:sldId id="279"/>
            <p14:sldId id="280"/>
            <p14:sldId id="285"/>
            <p14:sldId id="259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1705" autoAdjust="0"/>
  </p:normalViewPr>
  <p:slideViewPr>
    <p:cSldViewPr>
      <p:cViewPr varScale="1">
        <p:scale>
          <a:sx n="85" d="100"/>
          <a:sy n="85" d="100"/>
        </p:scale>
        <p:origin x="-6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Talks\CYP%20event\associated%20docs\ONS%20suicide%20rates%20overal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dmnscar\AppData\Local\Microsoft\Windows\INetCache\Content.Outlook\4O7DI8OQ\Mcr_2016_rateslongitudinal_for_Nav_220819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FIGURES%20TO%20SEND%20DESIGNER%20MATT\CYP%20section%20age%20by%20gender%20CR%2018092018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H:\Talks\CYP%20event\method%20of%20suicide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Age-standardised</a:t>
            </a:r>
            <a:r>
              <a:rPr lang="en-GB" baseline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suicide rates, UK (2000-2018)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1.5218647099770832E-2"/>
          <c:y val="6.9209281237091382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Sheet1!$B$4:$B$22</c:f>
              <c:numCache>
                <c:formatCode>0.0</c:formatCode>
                <c:ptCount val="19"/>
                <c:pt idx="0">
                  <c:v>18.399999999999999</c:v>
                </c:pt>
                <c:pt idx="1">
                  <c:v>17.899999999999999</c:v>
                </c:pt>
                <c:pt idx="2">
                  <c:v>17.100000000000001</c:v>
                </c:pt>
                <c:pt idx="3">
                  <c:v>16.899999999999999</c:v>
                </c:pt>
                <c:pt idx="4">
                  <c:v>16.899999999999999</c:v>
                </c:pt>
                <c:pt idx="5">
                  <c:v>16.399999999999999</c:v>
                </c:pt>
                <c:pt idx="6">
                  <c:v>16.2</c:v>
                </c:pt>
                <c:pt idx="7">
                  <c:v>15.6</c:v>
                </c:pt>
                <c:pt idx="8">
                  <c:v>16.3</c:v>
                </c:pt>
                <c:pt idx="9">
                  <c:v>16.100000000000001</c:v>
                </c:pt>
                <c:pt idx="10">
                  <c:v>15.8</c:v>
                </c:pt>
                <c:pt idx="11">
                  <c:v>16.8</c:v>
                </c:pt>
                <c:pt idx="12">
                  <c:v>16.8</c:v>
                </c:pt>
                <c:pt idx="13">
                  <c:v>17.8</c:v>
                </c:pt>
                <c:pt idx="14">
                  <c:v>16.8</c:v>
                </c:pt>
                <c:pt idx="15">
                  <c:v>16.600000000000001</c:v>
                </c:pt>
                <c:pt idx="16">
                  <c:v>16</c:v>
                </c:pt>
                <c:pt idx="17">
                  <c:v>15.5</c:v>
                </c:pt>
                <c:pt idx="18">
                  <c:v>17.2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CE-4F92-8C1E-F500C3B7511D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Sheet1!$C$4:$C$22</c:f>
              <c:numCache>
                <c:formatCode>0.0</c:formatCode>
                <c:ptCount val="19"/>
                <c:pt idx="0">
                  <c:v>5.9</c:v>
                </c:pt>
                <c:pt idx="1">
                  <c:v>5.5</c:v>
                </c:pt>
                <c:pt idx="2">
                  <c:v>5.6</c:v>
                </c:pt>
                <c:pt idx="3">
                  <c:v>5.5</c:v>
                </c:pt>
                <c:pt idx="4">
                  <c:v>5.8</c:v>
                </c:pt>
                <c:pt idx="5">
                  <c:v>5.5</c:v>
                </c:pt>
                <c:pt idx="6">
                  <c:v>5</c:v>
                </c:pt>
                <c:pt idx="7">
                  <c:v>4.7</c:v>
                </c:pt>
                <c:pt idx="8">
                  <c:v>5</c:v>
                </c:pt>
                <c:pt idx="9">
                  <c:v>4.9000000000000004</c:v>
                </c:pt>
                <c:pt idx="10">
                  <c:v>4.9000000000000004</c:v>
                </c:pt>
                <c:pt idx="11">
                  <c:v>5.3</c:v>
                </c:pt>
                <c:pt idx="12">
                  <c:v>4.9000000000000004</c:v>
                </c:pt>
                <c:pt idx="13">
                  <c:v>4.8</c:v>
                </c:pt>
                <c:pt idx="14">
                  <c:v>5.2</c:v>
                </c:pt>
                <c:pt idx="15">
                  <c:v>5.4</c:v>
                </c:pt>
                <c:pt idx="16">
                  <c:v>5</c:v>
                </c:pt>
                <c:pt idx="17">
                  <c:v>4.9000000000000004</c:v>
                </c:pt>
                <c:pt idx="18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CE-4F92-8C1E-F500C3B7511D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Persons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Sheet1!$D$4:$D$22</c:f>
              <c:numCache>
                <c:formatCode>0.0</c:formatCode>
                <c:ptCount val="19"/>
                <c:pt idx="0">
                  <c:v>11.9</c:v>
                </c:pt>
                <c:pt idx="1">
                  <c:v>11.5</c:v>
                </c:pt>
                <c:pt idx="2">
                  <c:v>11.2</c:v>
                </c:pt>
                <c:pt idx="3">
                  <c:v>10.9</c:v>
                </c:pt>
                <c:pt idx="4">
                  <c:v>11.1</c:v>
                </c:pt>
                <c:pt idx="5">
                  <c:v>10.7</c:v>
                </c:pt>
                <c:pt idx="6">
                  <c:v>10.4</c:v>
                </c:pt>
                <c:pt idx="7">
                  <c:v>10</c:v>
                </c:pt>
                <c:pt idx="8">
                  <c:v>10.5</c:v>
                </c:pt>
                <c:pt idx="9">
                  <c:v>10.3</c:v>
                </c:pt>
                <c:pt idx="10">
                  <c:v>10.199999999999999</c:v>
                </c:pt>
                <c:pt idx="11">
                  <c:v>10.9</c:v>
                </c:pt>
                <c:pt idx="12">
                  <c:v>10.7</c:v>
                </c:pt>
                <c:pt idx="13">
                  <c:v>11.1</c:v>
                </c:pt>
                <c:pt idx="14">
                  <c:v>10.8</c:v>
                </c:pt>
                <c:pt idx="15">
                  <c:v>10.9</c:v>
                </c:pt>
                <c:pt idx="16">
                  <c:v>10.4</c:v>
                </c:pt>
                <c:pt idx="17">
                  <c:v>10.1</c:v>
                </c:pt>
                <c:pt idx="18">
                  <c:v>11.2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CE-4F92-8C1E-F500C3B75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075008"/>
        <c:axId val="58081280"/>
      </c:lineChart>
      <c:catAx>
        <c:axId val="5807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Year of death registration</a:t>
                </a:r>
              </a:p>
            </c:rich>
          </c:tx>
          <c:layout>
            <c:manualLayout>
              <c:xMode val="edge"/>
              <c:yMode val="edge"/>
              <c:x val="0.31915603464005504"/>
              <c:y val="0.927116920842411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81280"/>
        <c:crosses val="autoZero"/>
        <c:auto val="1"/>
        <c:lblAlgn val="ctr"/>
        <c:lblOffset val="100"/>
        <c:noMultiLvlLbl val="0"/>
      </c:catAx>
      <c:valAx>
        <c:axId val="580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Rate of suicide</a:t>
                </a:r>
              </a:p>
            </c:rich>
          </c:tx>
          <c:layout>
            <c:manualLayout>
              <c:xMode val="edge"/>
              <c:yMode val="edge"/>
              <c:x val="1.2477718360071301E-2"/>
              <c:y val="0.288820956204003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480939066567616E-2"/>
          <c:y val="8.5179376557264527E-2"/>
          <c:w val="0.50165097837973804"/>
          <c:h val="4.9491807536978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3539694601724"/>
          <c:y val="3.0696912717968462E-2"/>
          <c:w val="0.77784332118094157"/>
          <c:h val="0.798989087507148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Sheet1!$B$4:$B$22</c:f>
              <c:numCache>
                <c:formatCode>0.0</c:formatCode>
                <c:ptCount val="19"/>
                <c:pt idx="0">
                  <c:v>9.6</c:v>
                </c:pt>
                <c:pt idx="1">
                  <c:v>10.199999999999999</c:v>
                </c:pt>
                <c:pt idx="2">
                  <c:v>8.5</c:v>
                </c:pt>
                <c:pt idx="3">
                  <c:v>6.7</c:v>
                </c:pt>
                <c:pt idx="4">
                  <c:v>7.3</c:v>
                </c:pt>
                <c:pt idx="5">
                  <c:v>6.9</c:v>
                </c:pt>
                <c:pt idx="6">
                  <c:v>6.6</c:v>
                </c:pt>
                <c:pt idx="7">
                  <c:v>6.8</c:v>
                </c:pt>
                <c:pt idx="8">
                  <c:v>7.2</c:v>
                </c:pt>
                <c:pt idx="9">
                  <c:v>6.5</c:v>
                </c:pt>
                <c:pt idx="10">
                  <c:v>5.5</c:v>
                </c:pt>
                <c:pt idx="11">
                  <c:v>6.6</c:v>
                </c:pt>
                <c:pt idx="12">
                  <c:v>6.4</c:v>
                </c:pt>
                <c:pt idx="13">
                  <c:v>7</c:v>
                </c:pt>
                <c:pt idx="14">
                  <c:v>7</c:v>
                </c:pt>
                <c:pt idx="15">
                  <c:v>8.3000000000000007</c:v>
                </c:pt>
                <c:pt idx="16">
                  <c:v>7.5</c:v>
                </c:pt>
                <c:pt idx="17">
                  <c:v>7.6</c:v>
                </c:pt>
                <c:pt idx="18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E1-422E-93EB-EFC939E56251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Sheet1!$C$4:$C$22</c:f>
              <c:numCache>
                <c:formatCode>0.0</c:formatCode>
                <c:ptCount val="19"/>
                <c:pt idx="0">
                  <c:v>3.8</c:v>
                </c:pt>
                <c:pt idx="1">
                  <c:v>2.2999999999999998</c:v>
                </c:pt>
                <c:pt idx="2">
                  <c:v>2.7</c:v>
                </c:pt>
                <c:pt idx="3">
                  <c:v>2.7</c:v>
                </c:pt>
                <c:pt idx="4">
                  <c:v>3.3</c:v>
                </c:pt>
                <c:pt idx="5">
                  <c:v>2.8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2.4</c:v>
                </c:pt>
                <c:pt idx="10">
                  <c:v>2.7</c:v>
                </c:pt>
                <c:pt idx="11">
                  <c:v>3.1</c:v>
                </c:pt>
                <c:pt idx="12">
                  <c:v>1.9</c:v>
                </c:pt>
                <c:pt idx="13">
                  <c:v>1.6</c:v>
                </c:pt>
                <c:pt idx="14">
                  <c:v>2.7</c:v>
                </c:pt>
                <c:pt idx="15">
                  <c:v>3.1</c:v>
                </c:pt>
                <c:pt idx="16">
                  <c:v>2.9</c:v>
                </c:pt>
                <c:pt idx="17">
                  <c:v>3.5</c:v>
                </c:pt>
                <c:pt idx="18">
                  <c:v>4.4000000000000004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E1-422E-93EB-EFC939E56251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Persons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Sheet1!$D$4:$D$22</c:f>
              <c:numCache>
                <c:formatCode>0.0</c:formatCode>
                <c:ptCount val="19"/>
                <c:pt idx="0">
                  <c:v>6.7</c:v>
                </c:pt>
                <c:pt idx="1">
                  <c:v>6.3</c:v>
                </c:pt>
                <c:pt idx="2">
                  <c:v>5.7</c:v>
                </c:pt>
                <c:pt idx="3">
                  <c:v>4.8</c:v>
                </c:pt>
                <c:pt idx="4">
                  <c:v>5.3</c:v>
                </c:pt>
                <c:pt idx="5">
                  <c:v>4.9000000000000004</c:v>
                </c:pt>
                <c:pt idx="6">
                  <c:v>4.5</c:v>
                </c:pt>
                <c:pt idx="7">
                  <c:v>4.5999999999999996</c:v>
                </c:pt>
                <c:pt idx="8">
                  <c:v>4.8</c:v>
                </c:pt>
                <c:pt idx="9">
                  <c:v>4.5</c:v>
                </c:pt>
                <c:pt idx="10">
                  <c:v>4.0999999999999996</c:v>
                </c:pt>
                <c:pt idx="11">
                  <c:v>4.9000000000000004</c:v>
                </c:pt>
                <c:pt idx="12">
                  <c:v>4.2</c:v>
                </c:pt>
                <c:pt idx="13">
                  <c:v>4.4000000000000004</c:v>
                </c:pt>
                <c:pt idx="14">
                  <c:v>4.9000000000000004</c:v>
                </c:pt>
                <c:pt idx="15">
                  <c:v>5.8</c:v>
                </c:pt>
                <c:pt idx="16">
                  <c:v>5.3</c:v>
                </c:pt>
                <c:pt idx="17">
                  <c:v>5.6</c:v>
                </c:pt>
                <c:pt idx="18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4E1-422E-93EB-EFC939E56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87104"/>
        <c:axId val="196289280"/>
      </c:lineChart>
      <c:catAx>
        <c:axId val="19628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Year of death registration</a:t>
                </a:r>
              </a:p>
            </c:rich>
          </c:tx>
          <c:layout>
            <c:manualLayout>
              <c:xMode val="edge"/>
              <c:yMode val="edge"/>
              <c:x val="0.36342592644650829"/>
              <c:y val="0.946272578343455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89280"/>
        <c:crosses val="autoZero"/>
        <c:auto val="1"/>
        <c:lblAlgn val="ctr"/>
        <c:lblOffset val="100"/>
        <c:noMultiLvlLbl val="0"/>
      </c:catAx>
      <c:valAx>
        <c:axId val="1962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Rate of suicide</a:t>
                </a:r>
              </a:p>
            </c:rich>
          </c:tx>
          <c:layout>
            <c:manualLayout>
              <c:xMode val="edge"/>
              <c:yMode val="edge"/>
              <c:x val="6.7655260090491868E-3"/>
              <c:y val="0.288821043903180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8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067796941789"/>
          <c:y val="0.42841964566715846"/>
          <c:w val="0.11949322030582107"/>
          <c:h val="0.1543246967667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agegroup_narrow!$C$51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agegroup_narrow!$B$52:$B$69</c:f>
              <c:strCache>
                <c:ptCount val="18"/>
                <c:pt idx="0">
                  <c:v>6-9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65-69</c:v>
                </c:pt>
                <c:pt idx="13">
                  <c:v>70-74</c:v>
                </c:pt>
                <c:pt idx="14">
                  <c:v>75-79</c:v>
                </c:pt>
                <c:pt idx="15">
                  <c:v>80-84</c:v>
                </c:pt>
                <c:pt idx="16">
                  <c:v>85-89</c:v>
                </c:pt>
                <c:pt idx="17">
                  <c:v>90+</c:v>
                </c:pt>
              </c:strCache>
            </c:strRef>
          </c:cat>
          <c:val>
            <c:numRef>
              <c:f>agegroup_narrow!$C$52:$C$69</c:f>
              <c:numCache>
                <c:formatCode>0</c:formatCode>
                <c:ptCount val="18"/>
                <c:pt idx="0">
                  <c:v>28.046557285093254</c:v>
                </c:pt>
                <c:pt idx="1">
                  <c:v>170.03332653200027</c:v>
                </c:pt>
                <c:pt idx="2">
                  <c:v>681.96939454424489</c:v>
                </c:pt>
                <c:pt idx="3">
                  <c:v>427.65502494654311</c:v>
                </c:pt>
                <c:pt idx="4">
                  <c:v>502.52750520368716</c:v>
                </c:pt>
                <c:pt idx="5">
                  <c:v>449.2296268795248</c:v>
                </c:pt>
                <c:pt idx="6">
                  <c:v>474.66078534784486</c:v>
                </c:pt>
                <c:pt idx="7">
                  <c:v>637.93858277565823</c:v>
                </c:pt>
                <c:pt idx="8">
                  <c:v>702.18385621336085</c:v>
                </c:pt>
                <c:pt idx="9">
                  <c:v>814.27196683692353</c:v>
                </c:pt>
                <c:pt idx="10">
                  <c:v>349.74206522689519</c:v>
                </c:pt>
                <c:pt idx="11">
                  <c:v>160.94420600858368</c:v>
                </c:pt>
                <c:pt idx="12">
                  <c:v>219.19142717973696</c:v>
                </c:pt>
                <c:pt idx="13">
                  <c:v>58.354405757634702</c:v>
                </c:pt>
                <c:pt idx="14">
                  <c:v>24.679170779861796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C7-472E-8D0C-D7BCAFF01E8B}"/>
            </c:ext>
          </c:extLst>
        </c:ser>
        <c:ser>
          <c:idx val="1"/>
          <c:order val="1"/>
          <c:tx>
            <c:strRef>
              <c:f>agegroup_narrow!$D$51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agegroup_narrow!$B$52:$B$69</c:f>
              <c:strCache>
                <c:ptCount val="18"/>
                <c:pt idx="0">
                  <c:v>6-9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50-54</c:v>
                </c:pt>
                <c:pt idx="10">
                  <c:v>55-59</c:v>
                </c:pt>
                <c:pt idx="11">
                  <c:v>60-64</c:v>
                </c:pt>
                <c:pt idx="12">
                  <c:v>65-69</c:v>
                </c:pt>
                <c:pt idx="13">
                  <c:v>70-74</c:v>
                </c:pt>
                <c:pt idx="14">
                  <c:v>75-79</c:v>
                </c:pt>
                <c:pt idx="15">
                  <c:v>80-84</c:v>
                </c:pt>
                <c:pt idx="16">
                  <c:v>85-89</c:v>
                </c:pt>
                <c:pt idx="17">
                  <c:v>90+</c:v>
                </c:pt>
              </c:strCache>
            </c:strRef>
          </c:cat>
          <c:val>
            <c:numRef>
              <c:f>agegroup_narrow!$D$52:$D$69</c:f>
              <c:numCache>
                <c:formatCode>0</c:formatCode>
                <c:ptCount val="18"/>
                <c:pt idx="0">
                  <c:v>14.736221632773358</c:v>
                </c:pt>
                <c:pt idx="1">
                  <c:v>485.33445874657099</c:v>
                </c:pt>
                <c:pt idx="2">
                  <c:v>1873.4033494181097</c:v>
                </c:pt>
                <c:pt idx="3">
                  <c:v>725.82735677870903</c:v>
                </c:pt>
                <c:pt idx="4">
                  <c:v>631.3890559230307</c:v>
                </c:pt>
                <c:pt idx="5">
                  <c:v>706.90367920628364</c:v>
                </c:pt>
                <c:pt idx="6">
                  <c:v>484.8815036774721</c:v>
                </c:pt>
                <c:pt idx="7">
                  <c:v>945.48380607523632</c:v>
                </c:pt>
                <c:pt idx="8">
                  <c:v>519.77858782233022</c:v>
                </c:pt>
                <c:pt idx="9">
                  <c:v>584.42021238685766</c:v>
                </c:pt>
                <c:pt idx="10">
                  <c:v>214.43888491779842</c:v>
                </c:pt>
                <c:pt idx="11">
                  <c:v>144.23610340619106</c:v>
                </c:pt>
                <c:pt idx="12">
                  <c:v>87.07550690384376</c:v>
                </c:pt>
                <c:pt idx="13">
                  <c:v>129.30337805075158</c:v>
                </c:pt>
                <c:pt idx="14">
                  <c:v>37.921880925293891</c:v>
                </c:pt>
                <c:pt idx="15">
                  <c:v>73.728188744163191</c:v>
                </c:pt>
                <c:pt idx="16">
                  <c:v>74.321813452248236</c:v>
                </c:pt>
                <c:pt idx="17">
                  <c:v>59.701492537313435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C7-472E-8D0C-D7BCAFF01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389120"/>
        <c:axId val="192391040"/>
      </c:barChart>
      <c:catAx>
        <c:axId val="19238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 group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92391040"/>
        <c:crosses val="autoZero"/>
        <c:auto val="1"/>
        <c:lblAlgn val="ctr"/>
        <c:lblOffset val="100"/>
        <c:noMultiLvlLbl val="0"/>
      </c:catAx>
      <c:valAx>
        <c:axId val="192391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Rate</a:t>
                </a:r>
                <a:r>
                  <a:rPr lang="en-GB" baseline="0"/>
                  <a:t> per 100,000 population</a:t>
                </a:r>
                <a:endParaRPr lang="en-GB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9238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18990203192704E-2"/>
          <c:y val="3.7395446825582782E-2"/>
          <c:w val="0.89040790922985791"/>
          <c:h val="0.839192265324177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97-4FAF-AA01-C845DBC69F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97-4FAF-AA01-C845DBC69F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97-4FAF-AA01-C845DBC69F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97-4FAF-AA01-C845DBC69F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48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97-4FAF-AA01-C845DBC69F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97-4FAF-AA01-C845DBC69FC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97-4FAF-AA01-C845DBC69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Sheet1!$C$6:$C$13</c:f>
              <c:numCache>
                <c:formatCode>#,##0</c:formatCode>
                <c:ptCount val="8"/>
                <c:pt idx="1">
                  <c:v>6</c:v>
                </c:pt>
                <c:pt idx="2">
                  <c:v>11</c:v>
                </c:pt>
                <c:pt idx="3">
                  <c:v>19</c:v>
                </c:pt>
                <c:pt idx="4">
                  <c:v>48</c:v>
                </c:pt>
                <c:pt idx="5">
                  <c:v>77</c:v>
                </c:pt>
                <c:pt idx="6">
                  <c:v>118</c:v>
                </c:pt>
                <c:pt idx="7" formatCode="General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97-4FAF-AA01-C845DBC69FC7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97-4FAF-AA01-C845DBC69F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97-4FAF-AA01-C845DBC69FC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97-4FAF-AA01-C845DBC69FC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97-4FAF-AA01-C845DBC69FC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097-4FAF-AA01-C845DBC69FC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97-4FAF-AA01-C845DBC69FC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36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097-4FAF-AA01-C845DBC69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Sheet1!$D$6:$D$13</c:f>
              <c:numCache>
                <c:formatCode>General</c:formatCode>
                <c:ptCount val="8"/>
                <c:pt idx="1">
                  <c:v>6</c:v>
                </c:pt>
                <c:pt idx="2">
                  <c:v>7</c:v>
                </c:pt>
                <c:pt idx="3">
                  <c:v>21</c:v>
                </c:pt>
                <c:pt idx="4" formatCode="0">
                  <c:v>27</c:v>
                </c:pt>
                <c:pt idx="5" formatCode="0">
                  <c:v>28</c:v>
                </c:pt>
                <c:pt idx="6" formatCode="0">
                  <c:v>36</c:v>
                </c:pt>
                <c:pt idx="7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097-4FAF-AA01-C845DBC69FC7}"/>
            </c:ext>
          </c:extLst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67904098994587E-3"/>
                  <c:y val="-3.3737609066119091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sz="1050" b="1" dirty="0">
                      <a:solidFill>
                        <a:srgbClr val="002060"/>
                      </a:solidFill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097-4FAF-AA01-C845DBC69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097-4FAF-AA01-C845DBC69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122752"/>
        <c:axId val="74124672"/>
      </c:barChart>
      <c:catAx>
        <c:axId val="74122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GB" sz="1050" dirty="0">
                    <a:latin typeface="Calibri" panose="020F0502020204030204" pitchFamily="34" charset="0"/>
                  </a:rPr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74124672"/>
        <c:crosses val="autoZero"/>
        <c:auto val="1"/>
        <c:lblAlgn val="ctr"/>
        <c:lblOffset val="100"/>
        <c:noMultiLvlLbl val="0"/>
      </c:catAx>
      <c:valAx>
        <c:axId val="74124672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Calibri" panose="020F0502020204030204" pitchFamily="34" charset="0"/>
                  </a:defRPr>
                </a:pPr>
                <a:r>
                  <a:rPr lang="en-US" sz="1050" dirty="0">
                    <a:latin typeface="Calibri" panose="020F0502020204030204" pitchFamily="34" charset="0"/>
                  </a:rPr>
                  <a:t>Number of suicides</a:t>
                </a:r>
              </a:p>
            </c:rich>
          </c:tx>
          <c:layout>
            <c:manualLayout>
              <c:xMode val="edge"/>
              <c:yMode val="edge"/>
              <c:x val="0"/>
              <c:y val="0.2723270461845355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74122752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201529326422137"/>
          <c:y val="4.8290887467191602E-2"/>
          <c:w val="0.43626098998931701"/>
          <c:h val="9.2191190944881957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700-477B-B362-4007CE56C1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00-477B-B362-4007CE56C1B3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00-477B-B362-4007CE56C1B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700-477B-B362-4007CE56C1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00-477B-B362-4007CE56C1B3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700-477B-B362-4007CE56C1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00-477B-B362-4007CE56C1B3}"/>
              </c:ext>
            </c:extLst>
          </c:dPt>
          <c:dLbls>
            <c:dLbl>
              <c:idx val="0"/>
              <c:layout>
                <c:manualLayout>
                  <c:x val="3.7267080745341616E-2"/>
                  <c:y val="3.652968036529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latin typeface="Calibri" panose="020F0502020204030204" pitchFamily="34" charset="0"/>
                      </a:rPr>
                      <a:t>Hanging</a:t>
                    </a:r>
                    <a:r>
                      <a:rPr lang="en-US" sz="1600" b="1" dirty="0" smtClean="0">
                        <a:latin typeface="Calibri" panose="020F0502020204030204" pitchFamily="34" charset="0"/>
                      </a:rPr>
                      <a:t>/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latin typeface="Calibri" panose="020F0502020204030204" pitchFamily="34" charset="0"/>
                      </a:rPr>
                      <a:t>strangulation</a:t>
                    </a:r>
                    <a:r>
                      <a:rPr lang="en-US" sz="1600" b="1" dirty="0">
                        <a:latin typeface="Calibri" panose="020F0502020204030204" pitchFamily="34" charset="0"/>
                      </a:rPr>
                      <a:t>
64%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31064051776138"/>
                      <c:h val="0.16544292237442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700-477B-B362-4007CE56C1B3}"/>
                </c:ext>
              </c:extLst>
            </c:dLbl>
            <c:dLbl>
              <c:idx val="1"/>
              <c:layout>
                <c:manualLayout>
                  <c:x val="-3.4121203260500388E-2"/>
                  <c:y val="8.7671212713252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59826217375005"/>
                      <c:h val="0.15813698630136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00-477B-B362-4007CE56C1B3}"/>
                </c:ext>
              </c:extLst>
            </c:dLbl>
            <c:dLbl>
              <c:idx val="2"/>
              <c:layout>
                <c:manualLayout>
                  <c:x val="-7.7434757192039905E-2"/>
                  <c:y val="0.134193695028239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052803182210917"/>
                      <c:h val="0.15813698630136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700-477B-B362-4007CE56C1B3}"/>
                </c:ext>
              </c:extLst>
            </c:dLbl>
            <c:dLbl>
              <c:idx val="3"/>
              <c:layout>
                <c:manualLayout>
                  <c:x val="-0.21185561805387793"/>
                  <c:y val="0.133922072125037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00-477B-B362-4007CE56C1B3}"/>
                </c:ext>
              </c:extLst>
            </c:dLbl>
            <c:dLbl>
              <c:idx val="4"/>
              <c:layout>
                <c:manualLayout>
                  <c:x val="-0.20927783279311829"/>
                  <c:y val="3.26050176811619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00-477B-B362-4007CE56C1B3}"/>
                </c:ext>
              </c:extLst>
            </c:dLbl>
            <c:dLbl>
              <c:idx val="5"/>
              <c:layout>
                <c:manualLayout>
                  <c:x val="-1.863354037267080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700-477B-B362-4007CE56C1B3}"/>
                </c:ext>
              </c:extLst>
            </c:dLbl>
            <c:dLbl>
              <c:idx val="6"/>
              <c:layout>
                <c:manualLayout>
                  <c:x val="0.11709808121965838"/>
                  <c:y val="1.05362986270463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00-477B-B362-4007CE56C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Hanging/strangulation</c:v>
                </c:pt>
                <c:pt idx="1">
                  <c:v>Jumping/multiple injuries</c:v>
                </c:pt>
                <c:pt idx="2">
                  <c:v>Self-poisoning by overdose</c:v>
                </c:pt>
                <c:pt idx="3">
                  <c:v>Other</c:v>
                </c:pt>
                <c:pt idx="4">
                  <c:v>Gas inhalation</c:v>
                </c:pt>
                <c:pt idx="5">
                  <c:v>Drowning</c:v>
                </c:pt>
                <c:pt idx="6">
                  <c:v>Firearms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7"/>
                <c:pt idx="0">
                  <c:v>0.64</c:v>
                </c:pt>
                <c:pt idx="1">
                  <c:v>0.16</c:v>
                </c:pt>
                <c:pt idx="2">
                  <c:v>0.09</c:v>
                </c:pt>
                <c:pt idx="3">
                  <c:v>0.05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00-477B-B362-4007CE56C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612FB-32A5-40E2-B069-21935C10B33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982D85B-8094-46AC-A547-3C6CCA1F14DA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b="1" dirty="0" smtClean="0">
              <a:latin typeface="Calibri" panose="020F0502020204030204" pitchFamily="34" charset="0"/>
            </a:rPr>
            <a:t>Early life experiences </a:t>
          </a:r>
          <a:endParaRPr lang="en-GB" b="1" dirty="0">
            <a:latin typeface="Calibri" panose="020F0502020204030204" pitchFamily="34" charset="0"/>
          </a:endParaRPr>
        </a:p>
      </dgm:t>
    </dgm:pt>
    <dgm:pt modelId="{B53EA7C1-6B5B-4256-A569-B44C2580253B}" type="parTrans" cxnId="{BF1291D8-2EB6-443A-A8F1-DAE129CB0AE2}">
      <dgm:prSet/>
      <dgm:spPr/>
      <dgm:t>
        <a:bodyPr/>
        <a:lstStyle/>
        <a:p>
          <a:endParaRPr lang="en-GB"/>
        </a:p>
      </dgm:t>
    </dgm:pt>
    <dgm:pt modelId="{670BEE08-0F44-416D-8073-289B2040927C}" type="sibTrans" cxnId="{BF1291D8-2EB6-443A-A8F1-DAE129CB0AE2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192B2959-2EFF-40E5-B709-25F351010E89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b="1" dirty="0" smtClean="0">
              <a:latin typeface="Calibri" panose="020F0502020204030204" pitchFamily="34" charset="0"/>
            </a:rPr>
            <a:t>Common factors </a:t>
          </a:r>
          <a:endParaRPr lang="en-GB" b="1" dirty="0">
            <a:latin typeface="Calibri" panose="020F0502020204030204" pitchFamily="34" charset="0"/>
          </a:endParaRPr>
        </a:p>
      </dgm:t>
    </dgm:pt>
    <dgm:pt modelId="{23034EF4-7EE4-4D90-B6DF-E9B56676629B}" type="parTrans" cxnId="{1616FC8C-D2B3-4B88-816D-49C95CB73C44}">
      <dgm:prSet/>
      <dgm:spPr/>
      <dgm:t>
        <a:bodyPr/>
        <a:lstStyle/>
        <a:p>
          <a:endParaRPr lang="en-GB"/>
        </a:p>
      </dgm:t>
    </dgm:pt>
    <dgm:pt modelId="{FD930A66-805B-4C08-8AC4-9F26DCE11AD6}" type="sibTrans" cxnId="{1616FC8C-D2B3-4B88-816D-49C95CB73C44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D7AE6C68-0D76-4A41-97B4-BD9BBB04DAED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b="1" dirty="0" smtClean="0">
              <a:latin typeface="Calibri" panose="020F0502020204030204" pitchFamily="34" charset="0"/>
            </a:rPr>
            <a:t>Approach to prevention</a:t>
          </a:r>
          <a:endParaRPr lang="en-GB" b="1" dirty="0">
            <a:latin typeface="Calibri" panose="020F0502020204030204" pitchFamily="34" charset="0"/>
          </a:endParaRPr>
        </a:p>
      </dgm:t>
    </dgm:pt>
    <dgm:pt modelId="{391679FE-749A-4B8E-90EB-BB2F80873C32}" type="parTrans" cxnId="{8F578DF8-5ACE-43CD-BF72-F60AEF9B7588}">
      <dgm:prSet/>
      <dgm:spPr/>
      <dgm:t>
        <a:bodyPr/>
        <a:lstStyle/>
        <a:p>
          <a:endParaRPr lang="en-GB"/>
        </a:p>
      </dgm:t>
    </dgm:pt>
    <dgm:pt modelId="{AE2C88E0-6B91-49C6-9A53-8280B9AA5097}" type="sibTrans" cxnId="{8F578DF8-5ACE-43CD-BF72-F60AEF9B7588}">
      <dgm:prSet/>
      <dgm:spPr/>
      <dgm:t>
        <a:bodyPr/>
        <a:lstStyle/>
        <a:p>
          <a:endParaRPr lang="en-GB"/>
        </a:p>
      </dgm:t>
    </dgm:pt>
    <dgm:pt modelId="{E0575EEA-21AE-46DF-B29F-69CF15F638B2}">
      <dgm:prSet custT="1"/>
      <dgm:spPr>
        <a:ln>
          <a:noFill/>
        </a:ln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Can make young people vulnerable </a:t>
          </a:r>
          <a:endParaRPr lang="en-GB" sz="1800" dirty="0">
            <a:latin typeface="Calibri" panose="020F0502020204030204" pitchFamily="34" charset="0"/>
          </a:endParaRPr>
        </a:p>
      </dgm:t>
    </dgm:pt>
    <dgm:pt modelId="{0AB0B2C3-BC83-4F05-A8FE-0424681CE4E3}" type="parTrans" cxnId="{1FD24047-5150-4FF5-B83F-303999A7A7B1}">
      <dgm:prSet/>
      <dgm:spPr/>
      <dgm:t>
        <a:bodyPr/>
        <a:lstStyle/>
        <a:p>
          <a:endParaRPr lang="en-GB"/>
        </a:p>
      </dgm:t>
    </dgm:pt>
    <dgm:pt modelId="{3D6BCA02-0D3F-4E2D-BE6F-7B78D7AD1C74}" type="sibTrans" cxnId="{1FD24047-5150-4FF5-B83F-303999A7A7B1}">
      <dgm:prSet/>
      <dgm:spPr/>
      <dgm:t>
        <a:bodyPr/>
        <a:lstStyle/>
        <a:p>
          <a:endParaRPr lang="en-GB"/>
        </a:p>
      </dgm:t>
    </dgm:pt>
    <dgm:pt modelId="{E0C6A1A3-1CD3-43CD-9F91-2E859AE3FAFC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Mental illness 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240316B8-F53C-4EE3-9B6B-C6F6621EF64C}" type="parTrans" cxnId="{C430986D-9232-4351-9C37-C55FE00E6953}">
      <dgm:prSet/>
      <dgm:spPr/>
      <dgm:t>
        <a:bodyPr/>
        <a:lstStyle/>
        <a:p>
          <a:endParaRPr lang="en-GB"/>
        </a:p>
      </dgm:t>
    </dgm:pt>
    <dgm:pt modelId="{E7E69C69-62C0-462D-B6B6-25673B97FF3F}" type="sibTrans" cxnId="{C430986D-9232-4351-9C37-C55FE00E6953}">
      <dgm:prSet/>
      <dgm:spPr/>
      <dgm:t>
        <a:bodyPr/>
        <a:lstStyle/>
        <a:p>
          <a:endParaRPr lang="en-GB"/>
        </a:p>
      </dgm:t>
    </dgm:pt>
    <dgm:pt modelId="{98FCA7EE-3D57-40BC-A08A-B257DD3D23F3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Physical health 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53F1DE07-BBFB-49E5-A3C7-65234F5A3186}" type="parTrans" cxnId="{899F75DD-1B9C-4988-A9BF-D8451B1C33EE}">
      <dgm:prSet/>
      <dgm:spPr/>
      <dgm:t>
        <a:bodyPr/>
        <a:lstStyle/>
        <a:p>
          <a:endParaRPr lang="en-GB"/>
        </a:p>
      </dgm:t>
    </dgm:pt>
    <dgm:pt modelId="{E130C093-7273-477C-BBFE-9BCA25449731}" type="sibTrans" cxnId="{899F75DD-1B9C-4988-A9BF-D8451B1C33EE}">
      <dgm:prSet/>
      <dgm:spPr/>
      <dgm:t>
        <a:bodyPr/>
        <a:lstStyle/>
        <a:p>
          <a:endParaRPr lang="en-GB"/>
        </a:p>
      </dgm:t>
    </dgm:pt>
    <dgm:pt modelId="{F7E33515-B0B6-47BB-96BE-9F12229B0526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Substance misuse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DFC49E80-C19B-45F7-9B79-6129379D6336}" type="parTrans" cxnId="{42212B41-8DE7-4607-9C51-176D42948E98}">
      <dgm:prSet/>
      <dgm:spPr/>
      <dgm:t>
        <a:bodyPr/>
        <a:lstStyle/>
        <a:p>
          <a:endParaRPr lang="en-GB"/>
        </a:p>
      </dgm:t>
    </dgm:pt>
    <dgm:pt modelId="{0A5C44A0-B3F8-4248-8686-0F9061808511}" type="sibTrans" cxnId="{42212B41-8DE7-4607-9C51-176D42948E98}">
      <dgm:prSet/>
      <dgm:spPr/>
      <dgm:t>
        <a:bodyPr/>
        <a:lstStyle/>
        <a:p>
          <a:endParaRPr lang="en-GB"/>
        </a:p>
      </dgm:t>
    </dgm:pt>
    <dgm:pt modelId="{114BFA34-D999-4760-8012-F9557F7255F9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Domestic violence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EFEBB836-113B-4BA0-97E3-3BDB583CE860}" type="parTrans" cxnId="{F053CB87-C1AD-4DB9-9345-E3872ED3839D}">
      <dgm:prSet/>
      <dgm:spPr/>
      <dgm:t>
        <a:bodyPr/>
        <a:lstStyle/>
        <a:p>
          <a:endParaRPr lang="en-GB"/>
        </a:p>
      </dgm:t>
    </dgm:pt>
    <dgm:pt modelId="{4B52643A-D808-4ED9-BAEB-B25ED637F980}" type="sibTrans" cxnId="{F053CB87-C1AD-4DB9-9345-E3872ED3839D}">
      <dgm:prSet/>
      <dgm:spPr/>
      <dgm:t>
        <a:bodyPr/>
        <a:lstStyle/>
        <a:p>
          <a:endParaRPr lang="en-GB"/>
        </a:p>
      </dgm:t>
    </dgm:pt>
    <dgm:pt modelId="{8E4E5E3A-725D-4CFA-AA4E-C8001B006C10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Abuse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F4C1D79C-F6C5-4722-ADF8-C5590D08F02F}" type="parTrans" cxnId="{1204DA04-24C6-49D2-9920-F4ED4B6E5A7A}">
      <dgm:prSet/>
      <dgm:spPr/>
      <dgm:t>
        <a:bodyPr/>
        <a:lstStyle/>
        <a:p>
          <a:endParaRPr lang="en-GB"/>
        </a:p>
      </dgm:t>
    </dgm:pt>
    <dgm:pt modelId="{B8FCB5C1-02B3-4883-B0E2-BE71E07D4A4F}" type="sibTrans" cxnId="{1204DA04-24C6-49D2-9920-F4ED4B6E5A7A}">
      <dgm:prSet/>
      <dgm:spPr/>
      <dgm:t>
        <a:bodyPr/>
        <a:lstStyle/>
        <a:p>
          <a:endParaRPr lang="en-GB"/>
        </a:p>
      </dgm:t>
    </dgm:pt>
    <dgm:pt modelId="{74C695B0-05CD-4E81-AFCB-3E8C3C1D9DD8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Looked after children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F1A97A5B-583F-48A4-A719-4077980D8054}" type="parTrans" cxnId="{10A64113-FDB7-4272-89C5-DEE8E34F024D}">
      <dgm:prSet/>
      <dgm:spPr/>
      <dgm:t>
        <a:bodyPr/>
        <a:lstStyle/>
        <a:p>
          <a:endParaRPr lang="en-GB"/>
        </a:p>
      </dgm:t>
    </dgm:pt>
    <dgm:pt modelId="{8FA05192-4A5B-4416-A72A-08BB96B558B3}" type="sibTrans" cxnId="{10A64113-FDB7-4272-89C5-DEE8E34F024D}">
      <dgm:prSet/>
      <dgm:spPr/>
      <dgm:t>
        <a:bodyPr/>
        <a:lstStyle/>
        <a:p>
          <a:endParaRPr lang="en-GB"/>
        </a:p>
      </dgm:t>
    </dgm:pt>
    <dgm:pt modelId="{D0F2FBE1-6E5D-44D5-8B01-6FEC6E431923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Bullying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BC414CAB-2CCC-4032-BE71-815285792F33}" type="parTrans" cxnId="{F6AF8EC7-ED15-4BB5-BBAB-DC3283EC2714}">
      <dgm:prSet/>
      <dgm:spPr/>
      <dgm:t>
        <a:bodyPr/>
        <a:lstStyle/>
        <a:p>
          <a:endParaRPr lang="en-GB"/>
        </a:p>
      </dgm:t>
    </dgm:pt>
    <dgm:pt modelId="{497524EE-12D4-47DE-B6F9-EBDB054E1AA9}" type="sibTrans" cxnId="{F6AF8EC7-ED15-4BB5-BBAB-DC3283EC2714}">
      <dgm:prSet/>
      <dgm:spPr/>
      <dgm:t>
        <a:bodyPr/>
        <a:lstStyle/>
        <a:p>
          <a:endParaRPr lang="en-GB"/>
        </a:p>
      </dgm:t>
    </dgm:pt>
    <dgm:pt modelId="{8A213EB2-1CD8-461F-A00E-5B6C253F84DA}">
      <dgm:prSet custT="1"/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Calibri" panose="020F0502020204030204" pitchFamily="34" charset="0"/>
            </a:rPr>
            <a:t>Physical illness</a:t>
          </a:r>
          <a:endParaRPr lang="en-GB" sz="1800" b="0" dirty="0">
            <a:latin typeface="Calibri" panose="020F0502020204030204" pitchFamily="34" charset="0"/>
          </a:endParaRPr>
        </a:p>
      </dgm:t>
    </dgm:pt>
    <dgm:pt modelId="{9A2827A4-390A-4BB1-9C90-2494B5A6A765}" type="parTrans" cxnId="{F8E051F3-A331-48E7-8BE0-B23023C2E8EF}">
      <dgm:prSet/>
      <dgm:spPr/>
      <dgm:t>
        <a:bodyPr/>
        <a:lstStyle/>
        <a:p>
          <a:endParaRPr lang="en-GB"/>
        </a:p>
      </dgm:t>
    </dgm:pt>
    <dgm:pt modelId="{E666227A-CF8D-4FB3-9FDF-4F251C1597AC}" type="sibTrans" cxnId="{F8E051F3-A331-48E7-8BE0-B23023C2E8EF}">
      <dgm:prSet/>
      <dgm:spPr/>
      <dgm:t>
        <a:bodyPr/>
        <a:lstStyle/>
        <a:p>
          <a:endParaRPr lang="en-GB"/>
        </a:p>
      </dgm:t>
    </dgm:pt>
    <dgm:pt modelId="{BBCFADD9-2807-4D8F-B98E-763C7CCEE822}">
      <dgm:prSet custT="1"/>
      <dgm:spPr>
        <a:ln>
          <a:noFill/>
        </a:ln>
      </dgm:spPr>
      <dgm:t>
        <a:bodyPr/>
        <a:lstStyle/>
        <a:p>
          <a:endParaRPr lang="en-GB" sz="1800" dirty="0">
            <a:latin typeface="Calibri" panose="020F0502020204030204" pitchFamily="34" charset="0"/>
          </a:endParaRPr>
        </a:p>
      </dgm:t>
    </dgm:pt>
    <dgm:pt modelId="{42398AD1-6F15-4FF9-8334-AE7F3A2983C5}" type="parTrans" cxnId="{0DBAF8F7-1163-4799-8454-8E03F1067994}">
      <dgm:prSet/>
      <dgm:spPr/>
      <dgm:t>
        <a:bodyPr/>
        <a:lstStyle/>
        <a:p>
          <a:endParaRPr lang="en-GB"/>
        </a:p>
      </dgm:t>
    </dgm:pt>
    <dgm:pt modelId="{1F29B98B-400F-4168-B5BD-7D8C15364C7C}" type="sibTrans" cxnId="{0DBAF8F7-1163-4799-8454-8E03F1067994}">
      <dgm:prSet/>
      <dgm:spPr/>
      <dgm:t>
        <a:bodyPr/>
        <a:lstStyle/>
        <a:p>
          <a:endParaRPr lang="en-GB"/>
        </a:p>
      </dgm:t>
    </dgm:pt>
    <dgm:pt modelId="{E9C1A0CE-8043-41F3-8014-C957B0D3F070}">
      <dgm:prSet custT="1"/>
      <dgm:spPr>
        <a:ln>
          <a:noFill/>
        </a:ln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Improving early life experiences through working with families, supporting vulnerable children</a:t>
          </a:r>
          <a:endParaRPr lang="en-GB" sz="1800" dirty="0">
            <a:latin typeface="Calibri" panose="020F0502020204030204" pitchFamily="34" charset="0"/>
          </a:endParaRPr>
        </a:p>
      </dgm:t>
    </dgm:pt>
    <dgm:pt modelId="{8839EB6E-6F22-42F2-9682-B0364C1F19FD}" type="parTrans" cxnId="{990C0E17-36C6-44A2-87CC-23E527C182BC}">
      <dgm:prSet/>
      <dgm:spPr/>
      <dgm:t>
        <a:bodyPr/>
        <a:lstStyle/>
        <a:p>
          <a:endParaRPr lang="en-GB"/>
        </a:p>
      </dgm:t>
    </dgm:pt>
    <dgm:pt modelId="{CD019DCE-F645-4419-8A70-4077AAFC29C6}" type="sibTrans" cxnId="{990C0E17-36C6-44A2-87CC-23E527C182BC}">
      <dgm:prSet/>
      <dgm:spPr/>
      <dgm:t>
        <a:bodyPr/>
        <a:lstStyle/>
        <a:p>
          <a:endParaRPr lang="en-GB"/>
        </a:p>
      </dgm:t>
    </dgm:pt>
    <dgm:pt modelId="{9543D757-2810-4FB6-9F5F-5B909849E382}" type="pres">
      <dgm:prSet presAssocID="{0FF612FB-32A5-40E2-B069-21935C10B331}" presName="linearFlow" presStyleCnt="0">
        <dgm:presLayoutVars>
          <dgm:dir/>
          <dgm:animLvl val="lvl"/>
          <dgm:resizeHandles val="exact"/>
        </dgm:presLayoutVars>
      </dgm:prSet>
      <dgm:spPr/>
    </dgm:pt>
    <dgm:pt modelId="{C0E54C67-6135-49F9-ACDB-C198984F5230}" type="pres">
      <dgm:prSet presAssocID="{2982D85B-8094-46AC-A547-3C6CCA1F14DA}" presName="composite" presStyleCnt="0"/>
      <dgm:spPr/>
    </dgm:pt>
    <dgm:pt modelId="{E8FBB803-05B2-48A1-B06C-EF9C13B9BB28}" type="pres">
      <dgm:prSet presAssocID="{2982D85B-8094-46AC-A547-3C6CCA1F14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C18F4-553F-46EB-9243-B82C1B79054C}" type="pres">
      <dgm:prSet presAssocID="{2982D85B-8094-46AC-A547-3C6CCA1F14DA}" presName="parSh" presStyleLbl="node1" presStyleIdx="0" presStyleCnt="3"/>
      <dgm:spPr/>
      <dgm:t>
        <a:bodyPr/>
        <a:lstStyle/>
        <a:p>
          <a:endParaRPr lang="en-GB"/>
        </a:p>
      </dgm:t>
    </dgm:pt>
    <dgm:pt modelId="{6F9F54FE-D35B-405C-98A8-F811750FABBE}" type="pres">
      <dgm:prSet presAssocID="{2982D85B-8094-46AC-A547-3C6CCA1F14D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44C14-9456-4DC6-9328-B18D4EF23DD8}" type="pres">
      <dgm:prSet presAssocID="{670BEE08-0F44-416D-8073-289B2040927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E866BB7-2637-4A5A-96F0-231316DA13F7}" type="pres">
      <dgm:prSet presAssocID="{670BEE08-0F44-416D-8073-289B2040927C}" presName="connTx" presStyleLbl="sibTrans2D1" presStyleIdx="0" presStyleCnt="2"/>
      <dgm:spPr/>
      <dgm:t>
        <a:bodyPr/>
        <a:lstStyle/>
        <a:p>
          <a:endParaRPr lang="en-GB"/>
        </a:p>
      </dgm:t>
    </dgm:pt>
    <dgm:pt modelId="{1886ACF6-564A-44FF-BACA-C8A4E1F423DB}" type="pres">
      <dgm:prSet presAssocID="{192B2959-2EFF-40E5-B709-25F351010E89}" presName="composite" presStyleCnt="0"/>
      <dgm:spPr/>
    </dgm:pt>
    <dgm:pt modelId="{C8902989-03AE-47E6-8194-F04BE5C4AD01}" type="pres">
      <dgm:prSet presAssocID="{192B2959-2EFF-40E5-B709-25F351010E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B008C-5950-48CD-B1F1-8212932742F5}" type="pres">
      <dgm:prSet presAssocID="{192B2959-2EFF-40E5-B709-25F351010E89}" presName="parSh" presStyleLbl="node1" presStyleIdx="1" presStyleCnt="3"/>
      <dgm:spPr/>
      <dgm:t>
        <a:bodyPr/>
        <a:lstStyle/>
        <a:p>
          <a:endParaRPr lang="en-GB"/>
        </a:p>
      </dgm:t>
    </dgm:pt>
    <dgm:pt modelId="{C8349D97-E76E-4A97-B944-E3AC0813C4B1}" type="pres">
      <dgm:prSet presAssocID="{192B2959-2EFF-40E5-B709-25F351010E8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F0FBB-905D-404A-8DB1-B6D12D58629C}" type="pres">
      <dgm:prSet presAssocID="{FD930A66-805B-4C08-8AC4-9F26DCE11AD6}" presName="sibTrans" presStyleLbl="sibTrans2D1" presStyleIdx="1" presStyleCnt="2"/>
      <dgm:spPr/>
      <dgm:t>
        <a:bodyPr/>
        <a:lstStyle/>
        <a:p>
          <a:endParaRPr lang="en-GB"/>
        </a:p>
      </dgm:t>
    </dgm:pt>
    <dgm:pt modelId="{FB352A81-8401-4665-9339-2A3EFB22C9AD}" type="pres">
      <dgm:prSet presAssocID="{FD930A66-805B-4C08-8AC4-9F26DCE11AD6}" presName="connTx" presStyleLbl="sibTrans2D1" presStyleIdx="1" presStyleCnt="2"/>
      <dgm:spPr/>
      <dgm:t>
        <a:bodyPr/>
        <a:lstStyle/>
        <a:p>
          <a:endParaRPr lang="en-GB"/>
        </a:p>
      </dgm:t>
    </dgm:pt>
    <dgm:pt modelId="{43DB9386-124C-4258-B133-D7F7400513F8}" type="pres">
      <dgm:prSet presAssocID="{D7AE6C68-0D76-4A41-97B4-BD9BBB04DAED}" presName="composite" presStyleCnt="0"/>
      <dgm:spPr/>
    </dgm:pt>
    <dgm:pt modelId="{2AE00398-A462-4CB1-85E0-B306B6918542}" type="pres">
      <dgm:prSet presAssocID="{D7AE6C68-0D76-4A41-97B4-BD9BBB04DA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594BC8-A912-4884-BEBD-0D0D9CCE430F}" type="pres">
      <dgm:prSet presAssocID="{D7AE6C68-0D76-4A41-97B4-BD9BBB04DAED}" presName="parSh" presStyleLbl="node1" presStyleIdx="2" presStyleCnt="3"/>
      <dgm:spPr/>
      <dgm:t>
        <a:bodyPr/>
        <a:lstStyle/>
        <a:p>
          <a:endParaRPr lang="en-GB"/>
        </a:p>
      </dgm:t>
    </dgm:pt>
    <dgm:pt modelId="{35B0CD1B-83D3-4402-8986-8C8819BE3168}" type="pres">
      <dgm:prSet presAssocID="{D7AE6C68-0D76-4A41-97B4-BD9BBB04DAE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CA4026-5A79-47ED-8A5B-DB8B333331BB}" type="presOf" srcId="{670BEE08-0F44-416D-8073-289B2040927C}" destId="{08D44C14-9456-4DC6-9328-B18D4EF23DD8}" srcOrd="0" destOrd="0" presId="urn:microsoft.com/office/officeart/2005/8/layout/process3"/>
    <dgm:cxn modelId="{BF1291D8-2EB6-443A-A8F1-DAE129CB0AE2}" srcId="{0FF612FB-32A5-40E2-B069-21935C10B331}" destId="{2982D85B-8094-46AC-A547-3C6CCA1F14DA}" srcOrd="0" destOrd="0" parTransId="{B53EA7C1-6B5B-4256-A569-B44C2580253B}" sibTransId="{670BEE08-0F44-416D-8073-289B2040927C}"/>
    <dgm:cxn modelId="{1616FC8C-D2B3-4B88-816D-49C95CB73C44}" srcId="{0FF612FB-32A5-40E2-B069-21935C10B331}" destId="{192B2959-2EFF-40E5-B709-25F351010E89}" srcOrd="1" destOrd="0" parTransId="{23034EF4-7EE4-4D90-B6DF-E9B56676629B}" sibTransId="{FD930A66-805B-4C08-8AC4-9F26DCE11AD6}"/>
    <dgm:cxn modelId="{C89F7629-FD08-450E-A5FB-25FBE0B71098}" type="presOf" srcId="{F7E33515-B0B6-47BB-96BE-9F12229B0526}" destId="{C8349D97-E76E-4A97-B944-E3AC0813C4B1}" srcOrd="0" destOrd="2" presId="urn:microsoft.com/office/officeart/2005/8/layout/process3"/>
    <dgm:cxn modelId="{F8E051F3-A331-48E7-8BE0-B23023C2E8EF}" srcId="{192B2959-2EFF-40E5-B709-25F351010E89}" destId="{8A213EB2-1CD8-461F-A00E-5B6C253F84DA}" srcOrd="7" destOrd="0" parTransId="{9A2827A4-390A-4BB1-9C90-2494B5A6A765}" sibTransId="{E666227A-CF8D-4FB3-9FDF-4F251C1597AC}"/>
    <dgm:cxn modelId="{D4227CCC-6356-4D03-AAE7-61936CF16B0E}" type="presOf" srcId="{D7AE6C68-0D76-4A41-97B4-BD9BBB04DAED}" destId="{2AE00398-A462-4CB1-85E0-B306B6918542}" srcOrd="0" destOrd="0" presId="urn:microsoft.com/office/officeart/2005/8/layout/process3"/>
    <dgm:cxn modelId="{B0BF555B-3768-41C7-9BF4-FCE8FD126584}" type="presOf" srcId="{D0F2FBE1-6E5D-44D5-8B01-6FEC6E431923}" destId="{C8349D97-E76E-4A97-B944-E3AC0813C4B1}" srcOrd="0" destOrd="6" presId="urn:microsoft.com/office/officeart/2005/8/layout/process3"/>
    <dgm:cxn modelId="{4ED18D54-8A89-464F-9BB1-1C94B68CFE31}" type="presOf" srcId="{74C695B0-05CD-4E81-AFCB-3E8C3C1D9DD8}" destId="{C8349D97-E76E-4A97-B944-E3AC0813C4B1}" srcOrd="0" destOrd="5" presId="urn:microsoft.com/office/officeart/2005/8/layout/process3"/>
    <dgm:cxn modelId="{B5619B3C-F879-4438-94DC-B6F192820EBD}" type="presOf" srcId="{2982D85B-8094-46AC-A547-3C6CCA1F14DA}" destId="{E8FBB803-05B2-48A1-B06C-EF9C13B9BB28}" srcOrd="0" destOrd="0" presId="urn:microsoft.com/office/officeart/2005/8/layout/process3"/>
    <dgm:cxn modelId="{899F75DD-1B9C-4988-A9BF-D8451B1C33EE}" srcId="{192B2959-2EFF-40E5-B709-25F351010E89}" destId="{98FCA7EE-3D57-40BC-A08A-B257DD3D23F3}" srcOrd="1" destOrd="0" parTransId="{53F1DE07-BBFB-49E5-A3C7-65234F5A3186}" sibTransId="{E130C093-7273-477C-BBFE-9BCA25449731}"/>
    <dgm:cxn modelId="{42212B41-8DE7-4607-9C51-176D42948E98}" srcId="{192B2959-2EFF-40E5-B709-25F351010E89}" destId="{F7E33515-B0B6-47BB-96BE-9F12229B0526}" srcOrd="2" destOrd="0" parTransId="{DFC49E80-C19B-45F7-9B79-6129379D6336}" sibTransId="{0A5C44A0-B3F8-4248-8686-0F9061808511}"/>
    <dgm:cxn modelId="{8F578DF8-5ACE-43CD-BF72-F60AEF9B7588}" srcId="{0FF612FB-32A5-40E2-B069-21935C10B331}" destId="{D7AE6C68-0D76-4A41-97B4-BD9BBB04DAED}" srcOrd="2" destOrd="0" parTransId="{391679FE-749A-4B8E-90EB-BB2F80873C32}" sibTransId="{AE2C88E0-6B91-49C6-9A53-8280B9AA5097}"/>
    <dgm:cxn modelId="{E0C96BD9-47A7-4D6C-B440-D0A2F0788F24}" type="presOf" srcId="{8E4E5E3A-725D-4CFA-AA4E-C8001B006C10}" destId="{C8349D97-E76E-4A97-B944-E3AC0813C4B1}" srcOrd="0" destOrd="4" presId="urn:microsoft.com/office/officeart/2005/8/layout/process3"/>
    <dgm:cxn modelId="{F053CB87-C1AD-4DB9-9345-E3872ED3839D}" srcId="{192B2959-2EFF-40E5-B709-25F351010E89}" destId="{114BFA34-D999-4760-8012-F9557F7255F9}" srcOrd="3" destOrd="0" parTransId="{EFEBB836-113B-4BA0-97E3-3BDB583CE860}" sibTransId="{4B52643A-D808-4ED9-BAEB-B25ED637F980}"/>
    <dgm:cxn modelId="{084513E3-AFFE-4685-A7A8-888DDB49C2F8}" type="presOf" srcId="{BBCFADD9-2807-4D8F-B98E-763C7CCEE822}" destId="{C8349D97-E76E-4A97-B944-E3AC0813C4B1}" srcOrd="0" destOrd="8" presId="urn:microsoft.com/office/officeart/2005/8/layout/process3"/>
    <dgm:cxn modelId="{88DFE608-24CD-45BB-8AD7-8F376002A30B}" type="presOf" srcId="{D7AE6C68-0D76-4A41-97B4-BD9BBB04DAED}" destId="{B9594BC8-A912-4884-BEBD-0D0D9CCE430F}" srcOrd="1" destOrd="0" presId="urn:microsoft.com/office/officeart/2005/8/layout/process3"/>
    <dgm:cxn modelId="{ECA1975D-32A6-44AF-BABD-714DF072FBBF}" type="presOf" srcId="{8A213EB2-1CD8-461F-A00E-5B6C253F84DA}" destId="{C8349D97-E76E-4A97-B944-E3AC0813C4B1}" srcOrd="0" destOrd="7" presId="urn:microsoft.com/office/officeart/2005/8/layout/process3"/>
    <dgm:cxn modelId="{990C0E17-36C6-44A2-87CC-23E527C182BC}" srcId="{D7AE6C68-0D76-4A41-97B4-BD9BBB04DAED}" destId="{E9C1A0CE-8043-41F3-8014-C957B0D3F070}" srcOrd="0" destOrd="0" parTransId="{8839EB6E-6F22-42F2-9682-B0364C1F19FD}" sibTransId="{CD019DCE-F645-4419-8A70-4077AAFC29C6}"/>
    <dgm:cxn modelId="{0DBAF8F7-1163-4799-8454-8E03F1067994}" srcId="{192B2959-2EFF-40E5-B709-25F351010E89}" destId="{BBCFADD9-2807-4D8F-B98E-763C7CCEE822}" srcOrd="8" destOrd="0" parTransId="{42398AD1-6F15-4FF9-8334-AE7F3A2983C5}" sibTransId="{1F29B98B-400F-4168-B5BD-7D8C15364C7C}"/>
    <dgm:cxn modelId="{1FD24047-5150-4FF5-B83F-303999A7A7B1}" srcId="{2982D85B-8094-46AC-A547-3C6CCA1F14DA}" destId="{E0575EEA-21AE-46DF-B29F-69CF15F638B2}" srcOrd="0" destOrd="0" parTransId="{0AB0B2C3-BC83-4F05-A8FE-0424681CE4E3}" sibTransId="{3D6BCA02-0D3F-4E2D-BE6F-7B78D7AD1C74}"/>
    <dgm:cxn modelId="{C430986D-9232-4351-9C37-C55FE00E6953}" srcId="{192B2959-2EFF-40E5-B709-25F351010E89}" destId="{E0C6A1A3-1CD3-43CD-9F91-2E859AE3FAFC}" srcOrd="0" destOrd="0" parTransId="{240316B8-F53C-4EE3-9B6B-C6F6621EF64C}" sibTransId="{E7E69C69-62C0-462D-B6B6-25673B97FF3F}"/>
    <dgm:cxn modelId="{545B0B4C-1B51-4D6A-91DF-7104CC65F8F5}" type="presOf" srcId="{E0575EEA-21AE-46DF-B29F-69CF15F638B2}" destId="{6F9F54FE-D35B-405C-98A8-F811750FABBE}" srcOrd="0" destOrd="0" presId="urn:microsoft.com/office/officeart/2005/8/layout/process3"/>
    <dgm:cxn modelId="{1204DA04-24C6-49D2-9920-F4ED4B6E5A7A}" srcId="{192B2959-2EFF-40E5-B709-25F351010E89}" destId="{8E4E5E3A-725D-4CFA-AA4E-C8001B006C10}" srcOrd="4" destOrd="0" parTransId="{F4C1D79C-F6C5-4722-ADF8-C5590D08F02F}" sibTransId="{B8FCB5C1-02B3-4883-B0E2-BE71E07D4A4F}"/>
    <dgm:cxn modelId="{A5777056-FDCC-480C-BA59-FCE43AFE50CD}" type="presOf" srcId="{E9C1A0CE-8043-41F3-8014-C957B0D3F070}" destId="{35B0CD1B-83D3-4402-8986-8C8819BE3168}" srcOrd="0" destOrd="0" presId="urn:microsoft.com/office/officeart/2005/8/layout/process3"/>
    <dgm:cxn modelId="{10A64113-FDB7-4272-89C5-DEE8E34F024D}" srcId="{192B2959-2EFF-40E5-B709-25F351010E89}" destId="{74C695B0-05CD-4E81-AFCB-3E8C3C1D9DD8}" srcOrd="5" destOrd="0" parTransId="{F1A97A5B-583F-48A4-A719-4077980D8054}" sibTransId="{8FA05192-4A5B-4416-A72A-08BB96B558B3}"/>
    <dgm:cxn modelId="{F3FA18C7-C6E9-4DEE-9CBF-5A11E3690D83}" type="presOf" srcId="{670BEE08-0F44-416D-8073-289B2040927C}" destId="{3E866BB7-2637-4A5A-96F0-231316DA13F7}" srcOrd="1" destOrd="0" presId="urn:microsoft.com/office/officeart/2005/8/layout/process3"/>
    <dgm:cxn modelId="{893F022C-6B8D-45ED-8FC8-2157C6140285}" type="presOf" srcId="{FD930A66-805B-4C08-8AC4-9F26DCE11AD6}" destId="{FB352A81-8401-4665-9339-2A3EFB22C9AD}" srcOrd="1" destOrd="0" presId="urn:microsoft.com/office/officeart/2005/8/layout/process3"/>
    <dgm:cxn modelId="{18D0349A-F76F-447C-A712-DA32B21E62A4}" type="presOf" srcId="{0FF612FB-32A5-40E2-B069-21935C10B331}" destId="{9543D757-2810-4FB6-9F5F-5B909849E382}" srcOrd="0" destOrd="0" presId="urn:microsoft.com/office/officeart/2005/8/layout/process3"/>
    <dgm:cxn modelId="{9A62772B-3425-43FD-9AE9-EB290986887C}" type="presOf" srcId="{192B2959-2EFF-40E5-B709-25F351010E89}" destId="{435B008C-5950-48CD-B1F1-8212932742F5}" srcOrd="1" destOrd="0" presId="urn:microsoft.com/office/officeart/2005/8/layout/process3"/>
    <dgm:cxn modelId="{D742E3CE-F09C-4D79-863D-51C47156082A}" type="presOf" srcId="{FD930A66-805B-4C08-8AC4-9F26DCE11AD6}" destId="{A13F0FBB-905D-404A-8DB1-B6D12D58629C}" srcOrd="0" destOrd="0" presId="urn:microsoft.com/office/officeart/2005/8/layout/process3"/>
    <dgm:cxn modelId="{702810E6-FDCD-4034-A338-740377D84307}" type="presOf" srcId="{98FCA7EE-3D57-40BC-A08A-B257DD3D23F3}" destId="{C8349D97-E76E-4A97-B944-E3AC0813C4B1}" srcOrd="0" destOrd="1" presId="urn:microsoft.com/office/officeart/2005/8/layout/process3"/>
    <dgm:cxn modelId="{F6AF8EC7-ED15-4BB5-BBAB-DC3283EC2714}" srcId="{192B2959-2EFF-40E5-B709-25F351010E89}" destId="{D0F2FBE1-6E5D-44D5-8B01-6FEC6E431923}" srcOrd="6" destOrd="0" parTransId="{BC414CAB-2CCC-4032-BE71-815285792F33}" sibTransId="{497524EE-12D4-47DE-B6F9-EBDB054E1AA9}"/>
    <dgm:cxn modelId="{75832815-1CA1-423E-8D59-D79706F128D6}" type="presOf" srcId="{114BFA34-D999-4760-8012-F9557F7255F9}" destId="{C8349D97-E76E-4A97-B944-E3AC0813C4B1}" srcOrd="0" destOrd="3" presId="urn:microsoft.com/office/officeart/2005/8/layout/process3"/>
    <dgm:cxn modelId="{E8BB1DC0-5D79-4AD9-A534-B8195ABF054A}" type="presOf" srcId="{2982D85B-8094-46AC-A547-3C6CCA1F14DA}" destId="{28EC18F4-553F-46EB-9243-B82C1B79054C}" srcOrd="1" destOrd="0" presId="urn:microsoft.com/office/officeart/2005/8/layout/process3"/>
    <dgm:cxn modelId="{F4E4B584-1B40-4984-8FA1-62A61E2791CA}" type="presOf" srcId="{E0C6A1A3-1CD3-43CD-9F91-2E859AE3FAFC}" destId="{C8349D97-E76E-4A97-B944-E3AC0813C4B1}" srcOrd="0" destOrd="0" presId="urn:microsoft.com/office/officeart/2005/8/layout/process3"/>
    <dgm:cxn modelId="{DAC637C7-E8BA-4F52-A27B-A53D1C0361BB}" type="presOf" srcId="{192B2959-2EFF-40E5-B709-25F351010E89}" destId="{C8902989-03AE-47E6-8194-F04BE5C4AD01}" srcOrd="0" destOrd="0" presId="urn:microsoft.com/office/officeart/2005/8/layout/process3"/>
    <dgm:cxn modelId="{71A4A032-9DD6-4FC5-BD7D-E1542C9E3D28}" type="presParOf" srcId="{9543D757-2810-4FB6-9F5F-5B909849E382}" destId="{C0E54C67-6135-49F9-ACDB-C198984F5230}" srcOrd="0" destOrd="0" presId="urn:microsoft.com/office/officeart/2005/8/layout/process3"/>
    <dgm:cxn modelId="{0EDC95A2-6124-48E4-A31C-151047957CAD}" type="presParOf" srcId="{C0E54C67-6135-49F9-ACDB-C198984F5230}" destId="{E8FBB803-05B2-48A1-B06C-EF9C13B9BB28}" srcOrd="0" destOrd="0" presId="urn:microsoft.com/office/officeart/2005/8/layout/process3"/>
    <dgm:cxn modelId="{567C93C5-59AA-4CCB-8114-314AA45AE39C}" type="presParOf" srcId="{C0E54C67-6135-49F9-ACDB-C198984F5230}" destId="{28EC18F4-553F-46EB-9243-B82C1B79054C}" srcOrd="1" destOrd="0" presId="urn:microsoft.com/office/officeart/2005/8/layout/process3"/>
    <dgm:cxn modelId="{BF2A5674-29B5-4044-B512-74C83100FD2B}" type="presParOf" srcId="{C0E54C67-6135-49F9-ACDB-C198984F5230}" destId="{6F9F54FE-D35B-405C-98A8-F811750FABBE}" srcOrd="2" destOrd="0" presId="urn:microsoft.com/office/officeart/2005/8/layout/process3"/>
    <dgm:cxn modelId="{6931D985-D7AE-4B54-B845-01DD67D24D28}" type="presParOf" srcId="{9543D757-2810-4FB6-9F5F-5B909849E382}" destId="{08D44C14-9456-4DC6-9328-B18D4EF23DD8}" srcOrd="1" destOrd="0" presId="urn:microsoft.com/office/officeart/2005/8/layout/process3"/>
    <dgm:cxn modelId="{5D774BDE-D8D2-4526-B60B-6C8AA9AA1AFD}" type="presParOf" srcId="{08D44C14-9456-4DC6-9328-B18D4EF23DD8}" destId="{3E866BB7-2637-4A5A-96F0-231316DA13F7}" srcOrd="0" destOrd="0" presId="urn:microsoft.com/office/officeart/2005/8/layout/process3"/>
    <dgm:cxn modelId="{14E1AB60-B582-4EAC-9CB3-B5DD8C964C85}" type="presParOf" srcId="{9543D757-2810-4FB6-9F5F-5B909849E382}" destId="{1886ACF6-564A-44FF-BACA-C8A4E1F423DB}" srcOrd="2" destOrd="0" presId="urn:microsoft.com/office/officeart/2005/8/layout/process3"/>
    <dgm:cxn modelId="{6EF59D01-13DD-4821-9AF9-3B68C9ED485A}" type="presParOf" srcId="{1886ACF6-564A-44FF-BACA-C8A4E1F423DB}" destId="{C8902989-03AE-47E6-8194-F04BE5C4AD01}" srcOrd="0" destOrd="0" presId="urn:microsoft.com/office/officeart/2005/8/layout/process3"/>
    <dgm:cxn modelId="{C92424C5-E2BF-4311-9A65-7F582B795A9E}" type="presParOf" srcId="{1886ACF6-564A-44FF-BACA-C8A4E1F423DB}" destId="{435B008C-5950-48CD-B1F1-8212932742F5}" srcOrd="1" destOrd="0" presId="urn:microsoft.com/office/officeart/2005/8/layout/process3"/>
    <dgm:cxn modelId="{5433939F-46C6-4064-9E39-9FFA13E94B4D}" type="presParOf" srcId="{1886ACF6-564A-44FF-BACA-C8A4E1F423DB}" destId="{C8349D97-E76E-4A97-B944-E3AC0813C4B1}" srcOrd="2" destOrd="0" presId="urn:microsoft.com/office/officeart/2005/8/layout/process3"/>
    <dgm:cxn modelId="{00D83169-B03D-46E2-8F89-1F4CB8DDBB57}" type="presParOf" srcId="{9543D757-2810-4FB6-9F5F-5B909849E382}" destId="{A13F0FBB-905D-404A-8DB1-B6D12D58629C}" srcOrd="3" destOrd="0" presId="urn:microsoft.com/office/officeart/2005/8/layout/process3"/>
    <dgm:cxn modelId="{26A98960-DB3A-40BD-9B53-DE0EB6894918}" type="presParOf" srcId="{A13F0FBB-905D-404A-8DB1-B6D12D58629C}" destId="{FB352A81-8401-4665-9339-2A3EFB22C9AD}" srcOrd="0" destOrd="0" presId="urn:microsoft.com/office/officeart/2005/8/layout/process3"/>
    <dgm:cxn modelId="{89689989-23FE-4767-94EE-94826D458D1B}" type="presParOf" srcId="{9543D757-2810-4FB6-9F5F-5B909849E382}" destId="{43DB9386-124C-4258-B133-D7F7400513F8}" srcOrd="4" destOrd="0" presId="urn:microsoft.com/office/officeart/2005/8/layout/process3"/>
    <dgm:cxn modelId="{8FE196BF-E921-4217-929A-445FDB74CCD4}" type="presParOf" srcId="{43DB9386-124C-4258-B133-D7F7400513F8}" destId="{2AE00398-A462-4CB1-85E0-B306B6918542}" srcOrd="0" destOrd="0" presId="urn:microsoft.com/office/officeart/2005/8/layout/process3"/>
    <dgm:cxn modelId="{7945F65D-721D-40CF-8290-A2AAFD24FC7D}" type="presParOf" srcId="{43DB9386-124C-4258-B133-D7F7400513F8}" destId="{B9594BC8-A912-4884-BEBD-0D0D9CCE430F}" srcOrd="1" destOrd="0" presId="urn:microsoft.com/office/officeart/2005/8/layout/process3"/>
    <dgm:cxn modelId="{E56A2645-A6DA-42B7-813E-8E00FC223231}" type="presParOf" srcId="{43DB9386-124C-4258-B133-D7F7400513F8}" destId="{35B0CD1B-83D3-4402-8986-8C8819BE31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612FB-32A5-40E2-B069-21935C10B33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982D85B-8094-46AC-A547-3C6CCA1F14DA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b="1" dirty="0" smtClean="0">
              <a:latin typeface="Calibri" panose="020F0502020204030204" pitchFamily="34" charset="0"/>
            </a:rPr>
            <a:t>Adolescence</a:t>
          </a:r>
          <a:r>
            <a:rPr lang="en-GB" dirty="0" smtClean="0">
              <a:latin typeface="Calibri" panose="020F0502020204030204" pitchFamily="34" charset="0"/>
            </a:rPr>
            <a:t> </a:t>
          </a:r>
          <a:endParaRPr lang="en-GB" dirty="0">
            <a:latin typeface="Calibri" panose="020F0502020204030204" pitchFamily="34" charset="0"/>
          </a:endParaRPr>
        </a:p>
      </dgm:t>
    </dgm:pt>
    <dgm:pt modelId="{B53EA7C1-6B5B-4256-A569-B44C2580253B}" type="parTrans" cxnId="{BF1291D8-2EB6-443A-A8F1-DAE129CB0AE2}">
      <dgm:prSet/>
      <dgm:spPr/>
      <dgm:t>
        <a:bodyPr/>
        <a:lstStyle/>
        <a:p>
          <a:endParaRPr lang="en-GB"/>
        </a:p>
      </dgm:t>
    </dgm:pt>
    <dgm:pt modelId="{670BEE08-0F44-416D-8073-289B2040927C}" type="sibTrans" cxnId="{BF1291D8-2EB6-443A-A8F1-DAE129CB0AE2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192B2959-2EFF-40E5-B709-25F351010E89}">
      <dgm:prSet phldrT="[Text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b="1" dirty="0" smtClean="0">
              <a:latin typeface="Calibri" panose="020F0502020204030204" pitchFamily="34" charset="0"/>
            </a:rPr>
            <a:t>Common factors </a:t>
          </a:r>
          <a:endParaRPr lang="en-GB" b="1" dirty="0">
            <a:latin typeface="Calibri" panose="020F0502020204030204" pitchFamily="34" charset="0"/>
          </a:endParaRPr>
        </a:p>
      </dgm:t>
    </dgm:pt>
    <dgm:pt modelId="{23034EF4-7EE4-4D90-B6DF-E9B56676629B}" type="parTrans" cxnId="{1616FC8C-D2B3-4B88-816D-49C95CB73C44}">
      <dgm:prSet/>
      <dgm:spPr/>
      <dgm:t>
        <a:bodyPr/>
        <a:lstStyle/>
        <a:p>
          <a:endParaRPr lang="en-GB"/>
        </a:p>
      </dgm:t>
    </dgm:pt>
    <dgm:pt modelId="{FD930A66-805B-4C08-8AC4-9F26DCE11AD6}" type="sibTrans" cxnId="{1616FC8C-D2B3-4B88-816D-49C95CB73C44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D7AE6C68-0D76-4A41-97B4-BD9BBB04DAED}">
      <dgm:prSet phldrT="[Text]" custT="1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sz="1800" b="1" dirty="0" smtClean="0">
              <a:latin typeface="Calibri" panose="020F0502020204030204" pitchFamily="34" charset="0"/>
            </a:rPr>
            <a:t>Preventive measures </a:t>
          </a:r>
        </a:p>
        <a:p>
          <a:endParaRPr lang="en-GB" sz="1400" dirty="0">
            <a:latin typeface="Calibri" panose="020F0502020204030204" pitchFamily="34" charset="0"/>
          </a:endParaRPr>
        </a:p>
      </dgm:t>
    </dgm:pt>
    <dgm:pt modelId="{391679FE-749A-4B8E-90EB-BB2F80873C32}" type="parTrans" cxnId="{8F578DF8-5ACE-43CD-BF72-F60AEF9B7588}">
      <dgm:prSet/>
      <dgm:spPr/>
      <dgm:t>
        <a:bodyPr/>
        <a:lstStyle/>
        <a:p>
          <a:endParaRPr lang="en-GB"/>
        </a:p>
      </dgm:t>
    </dgm:pt>
    <dgm:pt modelId="{AE2C88E0-6B91-49C6-9A53-8280B9AA5097}" type="sibTrans" cxnId="{8F578DF8-5ACE-43CD-BF72-F60AEF9B7588}">
      <dgm:prSet/>
      <dgm:spPr/>
      <dgm:t>
        <a:bodyPr/>
        <a:lstStyle/>
        <a:p>
          <a:endParaRPr lang="en-GB"/>
        </a:p>
      </dgm:t>
    </dgm:pt>
    <dgm:pt modelId="{E0575EEA-21AE-46DF-B29F-69CF15F638B2}">
      <dgm:prSet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As they get older other concerns may arise</a:t>
          </a:r>
          <a:endParaRPr lang="en-GB" sz="1800" dirty="0">
            <a:latin typeface="Calibri" panose="020F0502020204030204" pitchFamily="34" charset="0"/>
          </a:endParaRPr>
        </a:p>
      </dgm:t>
    </dgm:pt>
    <dgm:pt modelId="{0AB0B2C3-BC83-4F05-A8FE-0424681CE4E3}" type="parTrans" cxnId="{1FD24047-5150-4FF5-B83F-303999A7A7B1}">
      <dgm:prSet/>
      <dgm:spPr/>
      <dgm:t>
        <a:bodyPr/>
        <a:lstStyle/>
        <a:p>
          <a:endParaRPr lang="en-GB"/>
        </a:p>
      </dgm:t>
    </dgm:pt>
    <dgm:pt modelId="{3D6BCA02-0D3F-4E2D-BE6F-7B78D7AD1C74}" type="sibTrans" cxnId="{1FD24047-5150-4FF5-B83F-303999A7A7B1}">
      <dgm:prSet/>
      <dgm:spPr/>
      <dgm:t>
        <a:bodyPr/>
        <a:lstStyle/>
        <a:p>
          <a:endParaRPr lang="en-GB"/>
        </a:p>
      </dgm:t>
    </dgm:pt>
    <dgm:pt modelId="{E0C6A1A3-1CD3-43CD-9F91-2E859AE3FAFC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Unemployment</a:t>
          </a:r>
          <a:endParaRPr lang="en-GB" sz="1400" dirty="0">
            <a:latin typeface="Calibri" panose="020F0502020204030204" pitchFamily="34" charset="0"/>
          </a:endParaRPr>
        </a:p>
      </dgm:t>
    </dgm:pt>
    <dgm:pt modelId="{240316B8-F53C-4EE3-9B6B-C6F6621EF64C}" type="parTrans" cxnId="{C430986D-9232-4351-9C37-C55FE00E6953}">
      <dgm:prSet/>
      <dgm:spPr/>
      <dgm:t>
        <a:bodyPr/>
        <a:lstStyle/>
        <a:p>
          <a:endParaRPr lang="en-GB"/>
        </a:p>
      </dgm:t>
    </dgm:pt>
    <dgm:pt modelId="{E7E69C69-62C0-462D-B6B6-25673B97FF3F}" type="sibTrans" cxnId="{C430986D-9232-4351-9C37-C55FE00E6953}">
      <dgm:prSet/>
      <dgm:spPr/>
      <dgm:t>
        <a:bodyPr/>
        <a:lstStyle/>
        <a:p>
          <a:endParaRPr lang="en-GB"/>
        </a:p>
      </dgm:t>
    </dgm:pt>
    <dgm:pt modelId="{E9C1A0CE-8043-41F3-8014-C957B0D3F070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Availability of CAMHS including services for self-harm and substance misuse</a:t>
          </a:r>
          <a:endParaRPr lang="en-GB" dirty="0">
            <a:latin typeface="Calibri" panose="020F0502020204030204" pitchFamily="34" charset="0"/>
          </a:endParaRPr>
        </a:p>
      </dgm:t>
    </dgm:pt>
    <dgm:pt modelId="{8839EB6E-6F22-42F2-9682-B0364C1F19FD}" type="parTrans" cxnId="{990C0E17-36C6-44A2-87CC-23E527C182BC}">
      <dgm:prSet/>
      <dgm:spPr/>
      <dgm:t>
        <a:bodyPr/>
        <a:lstStyle/>
        <a:p>
          <a:endParaRPr lang="en-GB"/>
        </a:p>
      </dgm:t>
    </dgm:pt>
    <dgm:pt modelId="{CD019DCE-F645-4419-8A70-4077AAFC29C6}" type="sibTrans" cxnId="{990C0E17-36C6-44A2-87CC-23E527C182BC}">
      <dgm:prSet/>
      <dgm:spPr/>
      <dgm:t>
        <a:bodyPr/>
        <a:lstStyle/>
        <a:p>
          <a:endParaRPr lang="en-GB"/>
        </a:p>
      </dgm:t>
    </dgm:pt>
    <dgm:pt modelId="{789EB216-C36D-4A63-A3D4-44F93C82985C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Financial problems</a:t>
          </a:r>
          <a:endParaRPr lang="en-GB" sz="1600" dirty="0">
            <a:latin typeface="Calibri" panose="020F0502020204030204" pitchFamily="34" charset="0"/>
          </a:endParaRPr>
        </a:p>
      </dgm:t>
    </dgm:pt>
    <dgm:pt modelId="{85279219-BEB2-4037-8058-26EA0627BB19}" type="parTrans" cxnId="{839027D1-24B9-47D3-8861-F51137DFED86}">
      <dgm:prSet/>
      <dgm:spPr/>
      <dgm:t>
        <a:bodyPr/>
        <a:lstStyle/>
        <a:p>
          <a:endParaRPr lang="en-GB"/>
        </a:p>
      </dgm:t>
    </dgm:pt>
    <dgm:pt modelId="{B4785C2E-7D7B-417C-AB3D-EDE27C73366A}" type="sibTrans" cxnId="{839027D1-24B9-47D3-8861-F51137DFED86}">
      <dgm:prSet/>
      <dgm:spPr/>
      <dgm:t>
        <a:bodyPr/>
        <a:lstStyle/>
        <a:p>
          <a:endParaRPr lang="en-GB"/>
        </a:p>
      </dgm:t>
    </dgm:pt>
    <dgm:pt modelId="{D46570AB-8F83-4DBC-9F58-AE8C75F46E85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Excessive alcohol use</a:t>
          </a:r>
          <a:endParaRPr lang="en-GB" sz="1600" dirty="0">
            <a:latin typeface="Calibri" panose="020F0502020204030204" pitchFamily="34" charset="0"/>
          </a:endParaRPr>
        </a:p>
      </dgm:t>
    </dgm:pt>
    <dgm:pt modelId="{AB68CE88-4E2A-4159-ABFE-B016502E4681}" type="parTrans" cxnId="{9EE074BA-29B5-49DD-9776-0654C19537E7}">
      <dgm:prSet/>
      <dgm:spPr/>
      <dgm:t>
        <a:bodyPr/>
        <a:lstStyle/>
        <a:p>
          <a:endParaRPr lang="en-GB"/>
        </a:p>
      </dgm:t>
    </dgm:pt>
    <dgm:pt modelId="{87B6B139-E46C-4D3A-91B3-8089A4C683EA}" type="sibTrans" cxnId="{9EE074BA-29B5-49DD-9776-0654C19537E7}">
      <dgm:prSet/>
      <dgm:spPr/>
      <dgm:t>
        <a:bodyPr/>
        <a:lstStyle/>
        <a:p>
          <a:endParaRPr lang="en-GB"/>
        </a:p>
      </dgm:t>
    </dgm:pt>
    <dgm:pt modelId="{DC7C00AE-A12F-481B-9D32-49DEF1109EFF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Illicit drug use</a:t>
          </a:r>
          <a:endParaRPr lang="en-GB" sz="1600" dirty="0">
            <a:latin typeface="Calibri" panose="020F0502020204030204" pitchFamily="34" charset="0"/>
          </a:endParaRPr>
        </a:p>
      </dgm:t>
    </dgm:pt>
    <dgm:pt modelId="{FCF47898-63C4-4CEE-B423-BE4A966CEC1E}" type="parTrans" cxnId="{21E69A2F-7FAE-45FE-A454-76C072C810C9}">
      <dgm:prSet/>
      <dgm:spPr/>
      <dgm:t>
        <a:bodyPr/>
        <a:lstStyle/>
        <a:p>
          <a:endParaRPr lang="en-GB"/>
        </a:p>
      </dgm:t>
    </dgm:pt>
    <dgm:pt modelId="{7428BF37-4CB6-4E84-ADD8-4B865E375EDD}" type="sibTrans" cxnId="{21E69A2F-7FAE-45FE-A454-76C072C810C9}">
      <dgm:prSet/>
      <dgm:spPr/>
      <dgm:t>
        <a:bodyPr/>
        <a:lstStyle/>
        <a:p>
          <a:endParaRPr lang="en-GB"/>
        </a:p>
      </dgm:t>
    </dgm:pt>
    <dgm:pt modelId="{5A4A0F51-19AD-46DF-B861-942A69A1330B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Diagnosis of mental illness</a:t>
          </a:r>
          <a:endParaRPr lang="en-GB" sz="1600" dirty="0">
            <a:latin typeface="Calibri" panose="020F0502020204030204" pitchFamily="34" charset="0"/>
          </a:endParaRPr>
        </a:p>
      </dgm:t>
    </dgm:pt>
    <dgm:pt modelId="{BB3C6A8D-8ADE-4E8B-989B-6509E3A77B14}" type="parTrans" cxnId="{C9BB1C25-6981-4CAC-A3BE-0321EFD7EF12}">
      <dgm:prSet/>
      <dgm:spPr/>
      <dgm:t>
        <a:bodyPr/>
        <a:lstStyle/>
        <a:p>
          <a:endParaRPr lang="en-GB"/>
        </a:p>
      </dgm:t>
    </dgm:pt>
    <dgm:pt modelId="{0F777727-92B7-4E29-80BB-2E0FA3432D9E}" type="sibTrans" cxnId="{C9BB1C25-6981-4CAC-A3BE-0321EFD7EF12}">
      <dgm:prSet/>
      <dgm:spPr/>
      <dgm:t>
        <a:bodyPr/>
        <a:lstStyle/>
        <a:p>
          <a:endParaRPr lang="en-GB"/>
        </a:p>
      </dgm:t>
    </dgm:pt>
    <dgm:pt modelId="{60010224-5460-4731-959A-0194D5210B57}">
      <dgm:prSet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sz="2000" dirty="0">
            <a:latin typeface="Calibri" panose="020F0502020204030204" pitchFamily="34" charset="0"/>
          </a:endParaRPr>
        </a:p>
      </dgm:t>
    </dgm:pt>
    <dgm:pt modelId="{72AA11D8-039C-423E-A4F3-3008AD677DEF}" type="parTrans" cxnId="{6ADCC6C6-6234-495B-8899-B8272A4B9821}">
      <dgm:prSet/>
      <dgm:spPr/>
      <dgm:t>
        <a:bodyPr/>
        <a:lstStyle/>
        <a:p>
          <a:endParaRPr lang="en-GB"/>
        </a:p>
      </dgm:t>
    </dgm:pt>
    <dgm:pt modelId="{F8B57B43-A162-4002-AEE7-8ABBBDB9214B}" type="sibTrans" cxnId="{6ADCC6C6-6234-495B-8899-B8272A4B9821}">
      <dgm:prSet/>
      <dgm:spPr/>
      <dgm:t>
        <a:bodyPr/>
        <a:lstStyle/>
        <a:p>
          <a:endParaRPr lang="en-GB"/>
        </a:p>
      </dgm:t>
    </dgm:pt>
    <dgm:pt modelId="{A812F1D2-B1D2-4A4D-8D77-4A0869CD4B38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Leaving home </a:t>
          </a:r>
          <a:endParaRPr lang="en-GB" sz="1600" dirty="0">
            <a:latin typeface="Calibri" panose="020F0502020204030204" pitchFamily="34" charset="0"/>
          </a:endParaRPr>
        </a:p>
      </dgm:t>
    </dgm:pt>
    <dgm:pt modelId="{6184F19C-B1C5-4BBE-A7D6-22063543FBD9}" type="parTrans" cxnId="{627AC639-E251-470E-A2FB-987C0384ACBA}">
      <dgm:prSet/>
      <dgm:spPr/>
    </dgm:pt>
    <dgm:pt modelId="{F21A7CFB-68A5-4BA0-A5EF-ABD8E87F47B8}" type="sibTrans" cxnId="{627AC639-E251-470E-A2FB-987C0384ACBA}">
      <dgm:prSet/>
      <dgm:spPr/>
    </dgm:pt>
    <dgm:pt modelId="{9543D757-2810-4FB6-9F5F-5B909849E382}" type="pres">
      <dgm:prSet presAssocID="{0FF612FB-32A5-40E2-B069-21935C10B331}" presName="linearFlow" presStyleCnt="0">
        <dgm:presLayoutVars>
          <dgm:dir/>
          <dgm:animLvl val="lvl"/>
          <dgm:resizeHandles val="exact"/>
        </dgm:presLayoutVars>
      </dgm:prSet>
      <dgm:spPr/>
    </dgm:pt>
    <dgm:pt modelId="{C0E54C67-6135-49F9-ACDB-C198984F5230}" type="pres">
      <dgm:prSet presAssocID="{2982D85B-8094-46AC-A547-3C6CCA1F14DA}" presName="composite" presStyleCnt="0"/>
      <dgm:spPr/>
    </dgm:pt>
    <dgm:pt modelId="{E8FBB803-05B2-48A1-B06C-EF9C13B9BB28}" type="pres">
      <dgm:prSet presAssocID="{2982D85B-8094-46AC-A547-3C6CCA1F14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C18F4-553F-46EB-9243-B82C1B79054C}" type="pres">
      <dgm:prSet presAssocID="{2982D85B-8094-46AC-A547-3C6CCA1F14DA}" presName="parSh" presStyleLbl="node1" presStyleIdx="0" presStyleCnt="3" custScaleY="134427"/>
      <dgm:spPr/>
      <dgm:t>
        <a:bodyPr/>
        <a:lstStyle/>
        <a:p>
          <a:endParaRPr lang="en-GB"/>
        </a:p>
      </dgm:t>
    </dgm:pt>
    <dgm:pt modelId="{6F9F54FE-D35B-405C-98A8-F811750FABBE}" type="pres">
      <dgm:prSet presAssocID="{2982D85B-8094-46AC-A547-3C6CCA1F14D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44C14-9456-4DC6-9328-B18D4EF23DD8}" type="pres">
      <dgm:prSet presAssocID="{670BEE08-0F44-416D-8073-289B2040927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E866BB7-2637-4A5A-96F0-231316DA13F7}" type="pres">
      <dgm:prSet presAssocID="{670BEE08-0F44-416D-8073-289B2040927C}" presName="connTx" presStyleLbl="sibTrans2D1" presStyleIdx="0" presStyleCnt="2"/>
      <dgm:spPr/>
      <dgm:t>
        <a:bodyPr/>
        <a:lstStyle/>
        <a:p>
          <a:endParaRPr lang="en-GB"/>
        </a:p>
      </dgm:t>
    </dgm:pt>
    <dgm:pt modelId="{1886ACF6-564A-44FF-BACA-C8A4E1F423DB}" type="pres">
      <dgm:prSet presAssocID="{192B2959-2EFF-40E5-B709-25F351010E89}" presName="composite" presStyleCnt="0"/>
      <dgm:spPr/>
    </dgm:pt>
    <dgm:pt modelId="{C8902989-03AE-47E6-8194-F04BE5C4AD01}" type="pres">
      <dgm:prSet presAssocID="{192B2959-2EFF-40E5-B709-25F351010E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B008C-5950-48CD-B1F1-8212932742F5}" type="pres">
      <dgm:prSet presAssocID="{192B2959-2EFF-40E5-B709-25F351010E89}" presName="parSh" presStyleLbl="node1" presStyleIdx="1" presStyleCnt="3" custScaleY="131595"/>
      <dgm:spPr/>
      <dgm:t>
        <a:bodyPr/>
        <a:lstStyle/>
        <a:p>
          <a:endParaRPr lang="en-GB"/>
        </a:p>
      </dgm:t>
    </dgm:pt>
    <dgm:pt modelId="{C8349D97-E76E-4A97-B944-E3AC0813C4B1}" type="pres">
      <dgm:prSet presAssocID="{192B2959-2EFF-40E5-B709-25F351010E8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F0FBB-905D-404A-8DB1-B6D12D58629C}" type="pres">
      <dgm:prSet presAssocID="{FD930A66-805B-4C08-8AC4-9F26DCE11AD6}" presName="sibTrans" presStyleLbl="sibTrans2D1" presStyleIdx="1" presStyleCnt="2"/>
      <dgm:spPr/>
      <dgm:t>
        <a:bodyPr/>
        <a:lstStyle/>
        <a:p>
          <a:endParaRPr lang="en-GB"/>
        </a:p>
      </dgm:t>
    </dgm:pt>
    <dgm:pt modelId="{FB352A81-8401-4665-9339-2A3EFB22C9AD}" type="pres">
      <dgm:prSet presAssocID="{FD930A66-805B-4C08-8AC4-9F26DCE11AD6}" presName="connTx" presStyleLbl="sibTrans2D1" presStyleIdx="1" presStyleCnt="2"/>
      <dgm:spPr/>
      <dgm:t>
        <a:bodyPr/>
        <a:lstStyle/>
        <a:p>
          <a:endParaRPr lang="en-GB"/>
        </a:p>
      </dgm:t>
    </dgm:pt>
    <dgm:pt modelId="{43DB9386-124C-4258-B133-D7F7400513F8}" type="pres">
      <dgm:prSet presAssocID="{D7AE6C68-0D76-4A41-97B4-BD9BBB04DAED}" presName="composite" presStyleCnt="0"/>
      <dgm:spPr/>
    </dgm:pt>
    <dgm:pt modelId="{2AE00398-A462-4CB1-85E0-B306B6918542}" type="pres">
      <dgm:prSet presAssocID="{D7AE6C68-0D76-4A41-97B4-BD9BBB04DA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594BC8-A912-4884-BEBD-0D0D9CCE430F}" type="pres">
      <dgm:prSet presAssocID="{D7AE6C68-0D76-4A41-97B4-BD9BBB04DAED}" presName="parSh" presStyleLbl="node1" presStyleIdx="2" presStyleCnt="3" custScaleY="132616"/>
      <dgm:spPr/>
      <dgm:t>
        <a:bodyPr/>
        <a:lstStyle/>
        <a:p>
          <a:endParaRPr lang="en-GB"/>
        </a:p>
      </dgm:t>
    </dgm:pt>
    <dgm:pt modelId="{35B0CD1B-83D3-4402-8986-8C8819BE3168}" type="pres">
      <dgm:prSet presAssocID="{D7AE6C68-0D76-4A41-97B4-BD9BBB04DAE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CD0AED-9AEC-4D87-9D36-6FF7BF027E03}" type="presOf" srcId="{2982D85B-8094-46AC-A547-3C6CCA1F14DA}" destId="{E8FBB803-05B2-48A1-B06C-EF9C13B9BB28}" srcOrd="0" destOrd="0" presId="urn:microsoft.com/office/officeart/2005/8/layout/process3"/>
    <dgm:cxn modelId="{A83D3746-47CA-4836-BF73-F95163FDC5BD}" type="presOf" srcId="{192B2959-2EFF-40E5-B709-25F351010E89}" destId="{435B008C-5950-48CD-B1F1-8212932742F5}" srcOrd="1" destOrd="0" presId="urn:microsoft.com/office/officeart/2005/8/layout/process3"/>
    <dgm:cxn modelId="{2B662E82-1370-4ED5-9B74-071F00E7747F}" type="presOf" srcId="{FD930A66-805B-4C08-8AC4-9F26DCE11AD6}" destId="{A13F0FBB-905D-404A-8DB1-B6D12D58629C}" srcOrd="0" destOrd="0" presId="urn:microsoft.com/office/officeart/2005/8/layout/process3"/>
    <dgm:cxn modelId="{3E14A846-B8A0-48D5-8227-668461575D5B}" type="presOf" srcId="{192B2959-2EFF-40E5-B709-25F351010E89}" destId="{C8902989-03AE-47E6-8194-F04BE5C4AD01}" srcOrd="0" destOrd="0" presId="urn:microsoft.com/office/officeart/2005/8/layout/process3"/>
    <dgm:cxn modelId="{DA96DC71-95AA-40A7-B173-4BBF5663877D}" type="presOf" srcId="{60010224-5460-4731-959A-0194D5210B57}" destId="{6F9F54FE-D35B-405C-98A8-F811750FABBE}" srcOrd="0" destOrd="1" presId="urn:microsoft.com/office/officeart/2005/8/layout/process3"/>
    <dgm:cxn modelId="{350C47AF-DAE8-4126-BB9D-424D5DDE226B}" type="presOf" srcId="{DC7C00AE-A12F-481B-9D32-49DEF1109EFF}" destId="{C8349D97-E76E-4A97-B944-E3AC0813C4B1}" srcOrd="0" destOrd="4" presId="urn:microsoft.com/office/officeart/2005/8/layout/process3"/>
    <dgm:cxn modelId="{990C0E17-36C6-44A2-87CC-23E527C182BC}" srcId="{D7AE6C68-0D76-4A41-97B4-BD9BBB04DAED}" destId="{E9C1A0CE-8043-41F3-8014-C957B0D3F070}" srcOrd="0" destOrd="0" parTransId="{8839EB6E-6F22-42F2-9682-B0364C1F19FD}" sibTransId="{CD019DCE-F645-4419-8A70-4077AAFC29C6}"/>
    <dgm:cxn modelId="{296D33EB-AC5B-4CB3-8DC3-D2C1B36754C3}" type="presOf" srcId="{E9C1A0CE-8043-41F3-8014-C957B0D3F070}" destId="{35B0CD1B-83D3-4402-8986-8C8819BE3168}" srcOrd="0" destOrd="0" presId="urn:microsoft.com/office/officeart/2005/8/layout/process3"/>
    <dgm:cxn modelId="{B787120F-8D42-4894-BB2C-C367565E9C1D}" type="presOf" srcId="{D7AE6C68-0D76-4A41-97B4-BD9BBB04DAED}" destId="{B9594BC8-A912-4884-BEBD-0D0D9CCE430F}" srcOrd="1" destOrd="0" presId="urn:microsoft.com/office/officeart/2005/8/layout/process3"/>
    <dgm:cxn modelId="{8F578DF8-5ACE-43CD-BF72-F60AEF9B7588}" srcId="{0FF612FB-32A5-40E2-B069-21935C10B331}" destId="{D7AE6C68-0D76-4A41-97B4-BD9BBB04DAED}" srcOrd="2" destOrd="0" parTransId="{391679FE-749A-4B8E-90EB-BB2F80873C32}" sibTransId="{AE2C88E0-6B91-49C6-9A53-8280B9AA5097}"/>
    <dgm:cxn modelId="{BB3B182B-8982-4C22-A307-505425CE439D}" type="presOf" srcId="{670BEE08-0F44-416D-8073-289B2040927C}" destId="{08D44C14-9456-4DC6-9328-B18D4EF23DD8}" srcOrd="0" destOrd="0" presId="urn:microsoft.com/office/officeart/2005/8/layout/process3"/>
    <dgm:cxn modelId="{A614B061-3E74-4ACB-B041-A0FEB52D6F2C}" type="presOf" srcId="{FD930A66-805B-4C08-8AC4-9F26DCE11AD6}" destId="{FB352A81-8401-4665-9339-2A3EFB22C9AD}" srcOrd="1" destOrd="0" presId="urn:microsoft.com/office/officeart/2005/8/layout/process3"/>
    <dgm:cxn modelId="{9EE074BA-29B5-49DD-9776-0654C19537E7}" srcId="{192B2959-2EFF-40E5-B709-25F351010E89}" destId="{D46570AB-8F83-4DBC-9F58-AE8C75F46E85}" srcOrd="3" destOrd="0" parTransId="{AB68CE88-4E2A-4159-ABFE-B016502E4681}" sibTransId="{87B6B139-E46C-4D3A-91B3-8089A4C683EA}"/>
    <dgm:cxn modelId="{6FBCF6CA-52E9-4C52-AA56-9BDF868EE6FA}" type="presOf" srcId="{0FF612FB-32A5-40E2-B069-21935C10B331}" destId="{9543D757-2810-4FB6-9F5F-5B909849E382}" srcOrd="0" destOrd="0" presId="urn:microsoft.com/office/officeart/2005/8/layout/process3"/>
    <dgm:cxn modelId="{B22C5F2F-3429-4F72-A7E0-E7C3B58CF1EC}" type="presOf" srcId="{D7AE6C68-0D76-4A41-97B4-BD9BBB04DAED}" destId="{2AE00398-A462-4CB1-85E0-B306B6918542}" srcOrd="0" destOrd="0" presId="urn:microsoft.com/office/officeart/2005/8/layout/process3"/>
    <dgm:cxn modelId="{1616FC8C-D2B3-4B88-816D-49C95CB73C44}" srcId="{0FF612FB-32A5-40E2-B069-21935C10B331}" destId="{192B2959-2EFF-40E5-B709-25F351010E89}" srcOrd="1" destOrd="0" parTransId="{23034EF4-7EE4-4D90-B6DF-E9B56676629B}" sibTransId="{FD930A66-805B-4C08-8AC4-9F26DCE11AD6}"/>
    <dgm:cxn modelId="{19D2FBE5-003F-40E5-90AE-CEE82D50B903}" type="presOf" srcId="{789EB216-C36D-4A63-A3D4-44F93C82985C}" destId="{C8349D97-E76E-4A97-B944-E3AC0813C4B1}" srcOrd="0" destOrd="1" presId="urn:microsoft.com/office/officeart/2005/8/layout/process3"/>
    <dgm:cxn modelId="{4BAA1066-6110-447D-A5F3-EAC1E90292CB}" type="presOf" srcId="{2982D85B-8094-46AC-A547-3C6CCA1F14DA}" destId="{28EC18F4-553F-46EB-9243-B82C1B79054C}" srcOrd="1" destOrd="0" presId="urn:microsoft.com/office/officeart/2005/8/layout/process3"/>
    <dgm:cxn modelId="{C9BB1C25-6981-4CAC-A3BE-0321EFD7EF12}" srcId="{192B2959-2EFF-40E5-B709-25F351010E89}" destId="{5A4A0F51-19AD-46DF-B861-942A69A1330B}" srcOrd="5" destOrd="0" parTransId="{BB3C6A8D-8ADE-4E8B-989B-6509E3A77B14}" sibTransId="{0F777727-92B7-4E29-80BB-2E0FA3432D9E}"/>
    <dgm:cxn modelId="{6ADCC6C6-6234-495B-8899-B8272A4B9821}" srcId="{2982D85B-8094-46AC-A547-3C6CCA1F14DA}" destId="{60010224-5460-4731-959A-0194D5210B57}" srcOrd="1" destOrd="0" parTransId="{72AA11D8-039C-423E-A4F3-3008AD677DEF}" sibTransId="{F8B57B43-A162-4002-AEE7-8ABBBDB9214B}"/>
    <dgm:cxn modelId="{21E69A2F-7FAE-45FE-A454-76C072C810C9}" srcId="{192B2959-2EFF-40E5-B709-25F351010E89}" destId="{DC7C00AE-A12F-481B-9D32-49DEF1109EFF}" srcOrd="4" destOrd="0" parTransId="{FCF47898-63C4-4CEE-B423-BE4A966CEC1E}" sibTransId="{7428BF37-4CB6-4E84-ADD8-4B865E375EDD}"/>
    <dgm:cxn modelId="{B2F40968-B370-48C3-8EE4-E3CA0053876D}" type="presOf" srcId="{670BEE08-0F44-416D-8073-289B2040927C}" destId="{3E866BB7-2637-4A5A-96F0-231316DA13F7}" srcOrd="1" destOrd="0" presId="urn:microsoft.com/office/officeart/2005/8/layout/process3"/>
    <dgm:cxn modelId="{BF1291D8-2EB6-443A-A8F1-DAE129CB0AE2}" srcId="{0FF612FB-32A5-40E2-B069-21935C10B331}" destId="{2982D85B-8094-46AC-A547-3C6CCA1F14DA}" srcOrd="0" destOrd="0" parTransId="{B53EA7C1-6B5B-4256-A569-B44C2580253B}" sibTransId="{670BEE08-0F44-416D-8073-289B2040927C}"/>
    <dgm:cxn modelId="{839027D1-24B9-47D3-8861-F51137DFED86}" srcId="{192B2959-2EFF-40E5-B709-25F351010E89}" destId="{789EB216-C36D-4A63-A3D4-44F93C82985C}" srcOrd="1" destOrd="0" parTransId="{85279219-BEB2-4037-8058-26EA0627BB19}" sibTransId="{B4785C2E-7D7B-417C-AB3D-EDE27C73366A}"/>
    <dgm:cxn modelId="{AB896D0C-E7C7-4417-810A-B5D6C240110A}" type="presOf" srcId="{5A4A0F51-19AD-46DF-B861-942A69A1330B}" destId="{C8349D97-E76E-4A97-B944-E3AC0813C4B1}" srcOrd="0" destOrd="5" presId="urn:microsoft.com/office/officeart/2005/8/layout/process3"/>
    <dgm:cxn modelId="{6AEECAC0-2710-4381-836D-CFC2213117C2}" type="presOf" srcId="{E0575EEA-21AE-46DF-B29F-69CF15F638B2}" destId="{6F9F54FE-D35B-405C-98A8-F811750FABBE}" srcOrd="0" destOrd="0" presId="urn:microsoft.com/office/officeart/2005/8/layout/process3"/>
    <dgm:cxn modelId="{C430986D-9232-4351-9C37-C55FE00E6953}" srcId="{192B2959-2EFF-40E5-B709-25F351010E89}" destId="{E0C6A1A3-1CD3-43CD-9F91-2E859AE3FAFC}" srcOrd="0" destOrd="0" parTransId="{240316B8-F53C-4EE3-9B6B-C6F6621EF64C}" sibTransId="{E7E69C69-62C0-462D-B6B6-25673B97FF3F}"/>
    <dgm:cxn modelId="{BF13D30A-7087-4B57-B2F2-B61BBA865FE0}" type="presOf" srcId="{E0C6A1A3-1CD3-43CD-9F91-2E859AE3FAFC}" destId="{C8349D97-E76E-4A97-B944-E3AC0813C4B1}" srcOrd="0" destOrd="0" presId="urn:microsoft.com/office/officeart/2005/8/layout/process3"/>
    <dgm:cxn modelId="{2A554506-CA51-4330-B198-E5689D25BDF8}" type="presOf" srcId="{A812F1D2-B1D2-4A4D-8D77-4A0869CD4B38}" destId="{C8349D97-E76E-4A97-B944-E3AC0813C4B1}" srcOrd="0" destOrd="2" presId="urn:microsoft.com/office/officeart/2005/8/layout/process3"/>
    <dgm:cxn modelId="{7FBEF769-6DA9-4AF7-9EFD-D7C6B42C6D70}" type="presOf" srcId="{D46570AB-8F83-4DBC-9F58-AE8C75F46E85}" destId="{C8349D97-E76E-4A97-B944-E3AC0813C4B1}" srcOrd="0" destOrd="3" presId="urn:microsoft.com/office/officeart/2005/8/layout/process3"/>
    <dgm:cxn modelId="{627AC639-E251-470E-A2FB-987C0384ACBA}" srcId="{192B2959-2EFF-40E5-B709-25F351010E89}" destId="{A812F1D2-B1D2-4A4D-8D77-4A0869CD4B38}" srcOrd="2" destOrd="0" parTransId="{6184F19C-B1C5-4BBE-A7D6-22063543FBD9}" sibTransId="{F21A7CFB-68A5-4BA0-A5EF-ABD8E87F47B8}"/>
    <dgm:cxn modelId="{1FD24047-5150-4FF5-B83F-303999A7A7B1}" srcId="{2982D85B-8094-46AC-A547-3C6CCA1F14DA}" destId="{E0575EEA-21AE-46DF-B29F-69CF15F638B2}" srcOrd="0" destOrd="0" parTransId="{0AB0B2C3-BC83-4F05-A8FE-0424681CE4E3}" sibTransId="{3D6BCA02-0D3F-4E2D-BE6F-7B78D7AD1C74}"/>
    <dgm:cxn modelId="{F65B9ADA-DF15-43B1-9E76-FEFF98789AC3}" type="presParOf" srcId="{9543D757-2810-4FB6-9F5F-5B909849E382}" destId="{C0E54C67-6135-49F9-ACDB-C198984F5230}" srcOrd="0" destOrd="0" presId="urn:microsoft.com/office/officeart/2005/8/layout/process3"/>
    <dgm:cxn modelId="{CB76F58C-CDCC-4D1C-87BA-B410A3793BFA}" type="presParOf" srcId="{C0E54C67-6135-49F9-ACDB-C198984F5230}" destId="{E8FBB803-05B2-48A1-B06C-EF9C13B9BB28}" srcOrd="0" destOrd="0" presId="urn:microsoft.com/office/officeart/2005/8/layout/process3"/>
    <dgm:cxn modelId="{B45F63F8-CF8F-4F7A-8249-C19CE04A5CCB}" type="presParOf" srcId="{C0E54C67-6135-49F9-ACDB-C198984F5230}" destId="{28EC18F4-553F-46EB-9243-B82C1B79054C}" srcOrd="1" destOrd="0" presId="urn:microsoft.com/office/officeart/2005/8/layout/process3"/>
    <dgm:cxn modelId="{FDF9FB54-1707-4C4A-8671-465F8783BBA2}" type="presParOf" srcId="{C0E54C67-6135-49F9-ACDB-C198984F5230}" destId="{6F9F54FE-D35B-405C-98A8-F811750FABBE}" srcOrd="2" destOrd="0" presId="urn:microsoft.com/office/officeart/2005/8/layout/process3"/>
    <dgm:cxn modelId="{1B661111-F555-47E3-9603-C4D6329A05B9}" type="presParOf" srcId="{9543D757-2810-4FB6-9F5F-5B909849E382}" destId="{08D44C14-9456-4DC6-9328-B18D4EF23DD8}" srcOrd="1" destOrd="0" presId="urn:microsoft.com/office/officeart/2005/8/layout/process3"/>
    <dgm:cxn modelId="{853012A3-D768-43AF-BC57-D9FC41372389}" type="presParOf" srcId="{08D44C14-9456-4DC6-9328-B18D4EF23DD8}" destId="{3E866BB7-2637-4A5A-96F0-231316DA13F7}" srcOrd="0" destOrd="0" presId="urn:microsoft.com/office/officeart/2005/8/layout/process3"/>
    <dgm:cxn modelId="{2BB6259F-F581-4072-91F5-F12476C75735}" type="presParOf" srcId="{9543D757-2810-4FB6-9F5F-5B909849E382}" destId="{1886ACF6-564A-44FF-BACA-C8A4E1F423DB}" srcOrd="2" destOrd="0" presId="urn:microsoft.com/office/officeart/2005/8/layout/process3"/>
    <dgm:cxn modelId="{7F4DF8DC-DA31-4DB5-B544-7558088B65DB}" type="presParOf" srcId="{1886ACF6-564A-44FF-BACA-C8A4E1F423DB}" destId="{C8902989-03AE-47E6-8194-F04BE5C4AD01}" srcOrd="0" destOrd="0" presId="urn:microsoft.com/office/officeart/2005/8/layout/process3"/>
    <dgm:cxn modelId="{18E4D142-625F-40B9-9819-BD550AF415B2}" type="presParOf" srcId="{1886ACF6-564A-44FF-BACA-C8A4E1F423DB}" destId="{435B008C-5950-48CD-B1F1-8212932742F5}" srcOrd="1" destOrd="0" presId="urn:microsoft.com/office/officeart/2005/8/layout/process3"/>
    <dgm:cxn modelId="{C5ED63FF-DFF8-4C81-9A96-CBCF9A121486}" type="presParOf" srcId="{1886ACF6-564A-44FF-BACA-C8A4E1F423DB}" destId="{C8349D97-E76E-4A97-B944-E3AC0813C4B1}" srcOrd="2" destOrd="0" presId="urn:microsoft.com/office/officeart/2005/8/layout/process3"/>
    <dgm:cxn modelId="{2CB7FDB4-8726-49F2-82F1-F825C470B8DA}" type="presParOf" srcId="{9543D757-2810-4FB6-9F5F-5B909849E382}" destId="{A13F0FBB-905D-404A-8DB1-B6D12D58629C}" srcOrd="3" destOrd="0" presId="urn:microsoft.com/office/officeart/2005/8/layout/process3"/>
    <dgm:cxn modelId="{20B0A4FF-7E8F-47F8-BFDD-5D1ADBE20C5F}" type="presParOf" srcId="{A13F0FBB-905D-404A-8DB1-B6D12D58629C}" destId="{FB352A81-8401-4665-9339-2A3EFB22C9AD}" srcOrd="0" destOrd="0" presId="urn:microsoft.com/office/officeart/2005/8/layout/process3"/>
    <dgm:cxn modelId="{1D13616E-4318-4132-8B53-2C073E852657}" type="presParOf" srcId="{9543D757-2810-4FB6-9F5F-5B909849E382}" destId="{43DB9386-124C-4258-B133-D7F7400513F8}" srcOrd="4" destOrd="0" presId="urn:microsoft.com/office/officeart/2005/8/layout/process3"/>
    <dgm:cxn modelId="{A6325F8F-76F3-4462-856C-E2F3716FE801}" type="presParOf" srcId="{43DB9386-124C-4258-B133-D7F7400513F8}" destId="{2AE00398-A462-4CB1-85E0-B306B6918542}" srcOrd="0" destOrd="0" presId="urn:microsoft.com/office/officeart/2005/8/layout/process3"/>
    <dgm:cxn modelId="{E576FD0D-B8AA-48FC-8372-71B525625306}" type="presParOf" srcId="{43DB9386-124C-4258-B133-D7F7400513F8}" destId="{B9594BC8-A912-4884-BEBD-0D0D9CCE430F}" srcOrd="1" destOrd="0" presId="urn:microsoft.com/office/officeart/2005/8/layout/process3"/>
    <dgm:cxn modelId="{8992D757-8C09-4FA3-A0E5-A09F1B34E988}" type="presParOf" srcId="{43DB9386-124C-4258-B133-D7F7400513F8}" destId="{35B0CD1B-83D3-4402-8986-8C8819BE31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612FB-32A5-40E2-B069-21935C10B33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2982D85B-8094-46AC-A547-3C6CCA1F14DA}">
      <dgm:prSet phldrT="[Text]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b="1" dirty="0" smtClean="0">
              <a:latin typeface="Calibri" panose="020F0502020204030204" pitchFamily="34" charset="0"/>
            </a:rPr>
            <a:t>Trigger</a:t>
          </a:r>
          <a:endParaRPr lang="en-GB" b="1" dirty="0">
            <a:latin typeface="Calibri" panose="020F0502020204030204" pitchFamily="34" charset="0"/>
          </a:endParaRPr>
        </a:p>
      </dgm:t>
    </dgm:pt>
    <dgm:pt modelId="{B53EA7C1-6B5B-4256-A569-B44C2580253B}" type="parTrans" cxnId="{BF1291D8-2EB6-443A-A8F1-DAE129CB0AE2}">
      <dgm:prSet/>
      <dgm:spPr/>
      <dgm:t>
        <a:bodyPr/>
        <a:lstStyle/>
        <a:p>
          <a:endParaRPr lang="en-GB"/>
        </a:p>
      </dgm:t>
    </dgm:pt>
    <dgm:pt modelId="{670BEE08-0F44-416D-8073-289B2040927C}" type="sibTrans" cxnId="{BF1291D8-2EB6-443A-A8F1-DAE129CB0AE2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192B2959-2EFF-40E5-B709-25F351010E89}">
      <dgm:prSet phldrT="[Text]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b="1" dirty="0" smtClean="0">
              <a:latin typeface="Calibri" panose="020F0502020204030204" pitchFamily="34" charset="0"/>
            </a:rPr>
            <a:t>Event</a:t>
          </a:r>
          <a:r>
            <a:rPr lang="en-GB" dirty="0" smtClean="0">
              <a:latin typeface="Calibri" panose="020F0502020204030204" pitchFamily="34" charset="0"/>
            </a:rPr>
            <a:t> </a:t>
          </a:r>
          <a:endParaRPr lang="en-GB" dirty="0">
            <a:latin typeface="Calibri" panose="020F0502020204030204" pitchFamily="34" charset="0"/>
          </a:endParaRPr>
        </a:p>
      </dgm:t>
    </dgm:pt>
    <dgm:pt modelId="{23034EF4-7EE4-4D90-B6DF-E9B56676629B}" type="parTrans" cxnId="{1616FC8C-D2B3-4B88-816D-49C95CB73C44}">
      <dgm:prSet/>
      <dgm:spPr/>
      <dgm:t>
        <a:bodyPr/>
        <a:lstStyle/>
        <a:p>
          <a:endParaRPr lang="en-GB"/>
        </a:p>
      </dgm:t>
    </dgm:pt>
    <dgm:pt modelId="{FD930A66-805B-4C08-8AC4-9F26DCE11AD6}" type="sibTrans" cxnId="{1616FC8C-D2B3-4B88-816D-49C95CB73C44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D7AE6C68-0D76-4A41-97B4-BD9BBB04DAED}">
      <dgm:prSet phldrT="[Text]"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sz="1800" b="1" dirty="0" smtClean="0">
              <a:latin typeface="Calibri" panose="020F0502020204030204" pitchFamily="34" charset="0"/>
            </a:rPr>
            <a:t>Approach to prevention</a:t>
          </a:r>
        </a:p>
        <a:p>
          <a:endParaRPr lang="en-GB" sz="1400" dirty="0">
            <a:latin typeface="Calibri" panose="020F0502020204030204" pitchFamily="34" charset="0"/>
          </a:endParaRPr>
        </a:p>
      </dgm:t>
    </dgm:pt>
    <dgm:pt modelId="{391679FE-749A-4B8E-90EB-BB2F80873C32}" type="parTrans" cxnId="{8F578DF8-5ACE-43CD-BF72-F60AEF9B7588}">
      <dgm:prSet/>
      <dgm:spPr/>
      <dgm:t>
        <a:bodyPr/>
        <a:lstStyle/>
        <a:p>
          <a:endParaRPr lang="en-GB"/>
        </a:p>
      </dgm:t>
    </dgm:pt>
    <dgm:pt modelId="{AE2C88E0-6B91-49C6-9A53-8280B9AA5097}" type="sibTrans" cxnId="{8F578DF8-5ACE-43CD-BF72-F60AEF9B7588}">
      <dgm:prSet/>
      <dgm:spPr/>
      <dgm:t>
        <a:bodyPr/>
        <a:lstStyle/>
        <a:p>
          <a:endParaRPr lang="en-GB"/>
        </a:p>
      </dgm:t>
    </dgm:pt>
    <dgm:pt modelId="{E0575EEA-21AE-46DF-B29F-69CF15F638B2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Final straw-Recent event occurring in the 3 months prior to death</a:t>
          </a:r>
          <a:endParaRPr lang="en-GB" sz="1600" dirty="0">
            <a:latin typeface="Calibri" panose="020F0502020204030204" pitchFamily="34" charset="0"/>
          </a:endParaRPr>
        </a:p>
      </dgm:t>
    </dgm:pt>
    <dgm:pt modelId="{0AB0B2C3-BC83-4F05-A8FE-0424681CE4E3}" type="parTrans" cxnId="{1FD24047-5150-4FF5-B83F-303999A7A7B1}">
      <dgm:prSet/>
      <dgm:spPr/>
      <dgm:t>
        <a:bodyPr/>
        <a:lstStyle/>
        <a:p>
          <a:endParaRPr lang="en-GB"/>
        </a:p>
      </dgm:t>
    </dgm:pt>
    <dgm:pt modelId="{3D6BCA02-0D3F-4E2D-BE6F-7B78D7AD1C74}" type="sibTrans" cxnId="{1FD24047-5150-4FF5-B83F-303999A7A7B1}">
      <dgm:prSet/>
      <dgm:spPr/>
      <dgm:t>
        <a:bodyPr/>
        <a:lstStyle/>
        <a:p>
          <a:endParaRPr lang="en-GB"/>
        </a:p>
      </dgm:t>
    </dgm:pt>
    <dgm:pt modelId="{E0C6A1A3-1CD3-43CD-9F91-2E859AE3FAFC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n-GB" sz="1400" dirty="0">
            <a:latin typeface="Calibri" panose="020F0502020204030204" pitchFamily="34" charset="0"/>
          </a:endParaRPr>
        </a:p>
      </dgm:t>
    </dgm:pt>
    <dgm:pt modelId="{240316B8-F53C-4EE3-9B6B-C6F6621EF64C}" type="parTrans" cxnId="{C430986D-9232-4351-9C37-C55FE00E6953}">
      <dgm:prSet/>
      <dgm:spPr/>
      <dgm:t>
        <a:bodyPr/>
        <a:lstStyle/>
        <a:p>
          <a:endParaRPr lang="en-GB"/>
        </a:p>
      </dgm:t>
    </dgm:pt>
    <dgm:pt modelId="{E7E69C69-62C0-462D-B6B6-25673B97FF3F}" type="sibTrans" cxnId="{C430986D-9232-4351-9C37-C55FE00E6953}">
      <dgm:prSet/>
      <dgm:spPr/>
      <dgm:t>
        <a:bodyPr/>
        <a:lstStyle/>
        <a:p>
          <a:endParaRPr lang="en-GB"/>
        </a:p>
      </dgm:t>
    </dgm:pt>
    <dgm:pt modelId="{BBCFADD9-2807-4D8F-B98E-763C7CCEE822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b="1" dirty="0" smtClean="0">
              <a:latin typeface="Calibri" panose="020F0502020204030204" pitchFamily="34" charset="0"/>
            </a:rPr>
            <a:t>Relationship breakup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42398AD1-6F15-4FF9-8334-AE7F3A2983C5}" type="parTrans" cxnId="{0DBAF8F7-1163-4799-8454-8E03F1067994}">
      <dgm:prSet/>
      <dgm:spPr/>
      <dgm:t>
        <a:bodyPr/>
        <a:lstStyle/>
        <a:p>
          <a:endParaRPr lang="en-GB"/>
        </a:p>
      </dgm:t>
    </dgm:pt>
    <dgm:pt modelId="{1F29B98B-400F-4168-B5BD-7D8C15364C7C}" type="sibTrans" cxnId="{0DBAF8F7-1163-4799-8454-8E03F1067994}">
      <dgm:prSet/>
      <dgm:spPr/>
      <dgm:t>
        <a:bodyPr/>
        <a:lstStyle/>
        <a:p>
          <a:endParaRPr lang="en-GB"/>
        </a:p>
      </dgm:t>
    </dgm:pt>
    <dgm:pt modelId="{E9C1A0CE-8043-41F3-8014-C957B0D3F070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Support</a:t>
          </a:r>
          <a:r>
            <a:rPr lang="en-GB" baseline="0" dirty="0" smtClean="0">
              <a:latin typeface="Calibri" panose="020F0502020204030204" pitchFamily="34" charset="0"/>
            </a:rPr>
            <a:t> for young people in crisis, healthy workplaces and campuses</a:t>
          </a:r>
          <a:endParaRPr lang="en-GB" dirty="0">
            <a:latin typeface="Calibri" panose="020F0502020204030204" pitchFamily="34" charset="0"/>
          </a:endParaRPr>
        </a:p>
      </dgm:t>
    </dgm:pt>
    <dgm:pt modelId="{8839EB6E-6F22-42F2-9682-B0364C1F19FD}" type="parTrans" cxnId="{990C0E17-36C6-44A2-87CC-23E527C182BC}">
      <dgm:prSet/>
      <dgm:spPr/>
      <dgm:t>
        <a:bodyPr/>
        <a:lstStyle/>
        <a:p>
          <a:endParaRPr lang="en-GB"/>
        </a:p>
      </dgm:t>
    </dgm:pt>
    <dgm:pt modelId="{CD019DCE-F645-4419-8A70-4077AAFC29C6}" type="sibTrans" cxnId="{990C0E17-36C6-44A2-87CC-23E527C182BC}">
      <dgm:prSet/>
      <dgm:spPr/>
      <dgm:t>
        <a:bodyPr/>
        <a:lstStyle/>
        <a:p>
          <a:endParaRPr lang="en-GB"/>
        </a:p>
      </dgm:t>
    </dgm:pt>
    <dgm:pt modelId="{60010224-5460-4731-959A-0194D5210B57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 sz="2100" dirty="0">
            <a:latin typeface="Calibri" panose="020F0502020204030204" pitchFamily="34" charset="0"/>
          </a:endParaRPr>
        </a:p>
      </dgm:t>
    </dgm:pt>
    <dgm:pt modelId="{72AA11D8-039C-423E-A4F3-3008AD677DEF}" type="parTrans" cxnId="{6ADCC6C6-6234-495B-8899-B8272A4B9821}">
      <dgm:prSet/>
      <dgm:spPr/>
      <dgm:t>
        <a:bodyPr/>
        <a:lstStyle/>
        <a:p>
          <a:endParaRPr lang="en-GB"/>
        </a:p>
      </dgm:t>
    </dgm:pt>
    <dgm:pt modelId="{F8B57B43-A162-4002-AEE7-8ABBBDB9214B}" type="sibTrans" cxnId="{6ADCC6C6-6234-495B-8899-B8272A4B9821}">
      <dgm:prSet/>
      <dgm:spPr/>
      <dgm:t>
        <a:bodyPr/>
        <a:lstStyle/>
        <a:p>
          <a:endParaRPr lang="en-GB"/>
        </a:p>
      </dgm:t>
    </dgm:pt>
    <dgm:pt modelId="{89B969B5-A1AC-4ECF-85A3-39CE4BD9D94D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b="1" dirty="0" smtClean="0">
              <a:latin typeface="Calibri" panose="020F0502020204030204" pitchFamily="34" charset="0"/>
            </a:rPr>
            <a:t>Exam result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9580F2AA-58F7-4BC1-9F42-B6E8DF5C3A8A}" type="parTrans" cxnId="{68D1B7BD-9160-483D-A5A2-75267CC57BAF}">
      <dgm:prSet/>
      <dgm:spPr/>
      <dgm:t>
        <a:bodyPr/>
        <a:lstStyle/>
        <a:p>
          <a:endParaRPr lang="en-GB"/>
        </a:p>
      </dgm:t>
    </dgm:pt>
    <dgm:pt modelId="{55E15DD1-4511-4033-B5FD-286B59C7ED5F}" type="sibTrans" cxnId="{68D1B7BD-9160-483D-A5A2-75267CC57BAF}">
      <dgm:prSet/>
      <dgm:spPr/>
      <dgm:t>
        <a:bodyPr/>
        <a:lstStyle/>
        <a:p>
          <a:endParaRPr lang="en-GB"/>
        </a:p>
      </dgm:t>
    </dgm:pt>
    <dgm:pt modelId="{68D7706C-560A-450A-8184-F2161E2D2D6B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b="1" dirty="0" smtClean="0">
              <a:latin typeface="Calibri" panose="020F0502020204030204" pitchFamily="34" charset="0"/>
            </a:rPr>
            <a:t>Family argument 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A8734A34-A2DF-4902-B6AB-5F2E964D8A50}" type="parTrans" cxnId="{90A42848-808D-4162-89D2-61C03BEABC9E}">
      <dgm:prSet/>
      <dgm:spPr/>
      <dgm:t>
        <a:bodyPr/>
        <a:lstStyle/>
        <a:p>
          <a:endParaRPr lang="en-GB"/>
        </a:p>
      </dgm:t>
    </dgm:pt>
    <dgm:pt modelId="{72C81D53-DCF2-4BEA-8ECE-E3D1AA22FED3}" type="sibTrans" cxnId="{90A42848-808D-4162-89D2-61C03BEABC9E}">
      <dgm:prSet/>
      <dgm:spPr/>
      <dgm:t>
        <a:bodyPr/>
        <a:lstStyle/>
        <a:p>
          <a:endParaRPr lang="en-GB"/>
        </a:p>
      </dgm:t>
    </dgm:pt>
    <dgm:pt modelId="{94F4A7F2-75CC-4C0D-9B0D-86FEC99838C2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GB" sz="1600" b="1" dirty="0" smtClean="0">
              <a:latin typeface="Calibri" panose="020F0502020204030204" pitchFamily="34" charset="0"/>
            </a:rPr>
            <a:t>Change in accommodation </a:t>
          </a:r>
          <a:endParaRPr lang="en-GB" sz="1600" b="1" dirty="0">
            <a:latin typeface="Calibri" panose="020F0502020204030204" pitchFamily="34" charset="0"/>
          </a:endParaRPr>
        </a:p>
      </dgm:t>
    </dgm:pt>
    <dgm:pt modelId="{C00E7FC9-E8CA-4B66-A427-F4006DA2B3CC}" type="parTrans" cxnId="{FBE80AE6-1F69-4261-A6C2-025A9DBF78D4}">
      <dgm:prSet/>
      <dgm:spPr/>
      <dgm:t>
        <a:bodyPr/>
        <a:lstStyle/>
        <a:p>
          <a:endParaRPr lang="en-GB"/>
        </a:p>
      </dgm:t>
    </dgm:pt>
    <dgm:pt modelId="{DF2720C3-B35F-456E-AB1B-6615EE7D904E}" type="sibTrans" cxnId="{FBE80AE6-1F69-4261-A6C2-025A9DBF78D4}">
      <dgm:prSet/>
      <dgm:spPr/>
      <dgm:t>
        <a:bodyPr/>
        <a:lstStyle/>
        <a:p>
          <a:endParaRPr lang="en-GB"/>
        </a:p>
      </dgm:t>
    </dgm:pt>
    <dgm:pt modelId="{9543D757-2810-4FB6-9F5F-5B909849E382}" type="pres">
      <dgm:prSet presAssocID="{0FF612FB-32A5-40E2-B069-21935C10B331}" presName="linearFlow" presStyleCnt="0">
        <dgm:presLayoutVars>
          <dgm:dir/>
          <dgm:animLvl val="lvl"/>
          <dgm:resizeHandles val="exact"/>
        </dgm:presLayoutVars>
      </dgm:prSet>
      <dgm:spPr/>
    </dgm:pt>
    <dgm:pt modelId="{C0E54C67-6135-49F9-ACDB-C198984F5230}" type="pres">
      <dgm:prSet presAssocID="{2982D85B-8094-46AC-A547-3C6CCA1F14DA}" presName="composite" presStyleCnt="0"/>
      <dgm:spPr/>
    </dgm:pt>
    <dgm:pt modelId="{E8FBB803-05B2-48A1-B06C-EF9C13B9BB28}" type="pres">
      <dgm:prSet presAssocID="{2982D85B-8094-46AC-A547-3C6CCA1F14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C18F4-553F-46EB-9243-B82C1B79054C}" type="pres">
      <dgm:prSet presAssocID="{2982D85B-8094-46AC-A547-3C6CCA1F14DA}" presName="parSh" presStyleLbl="node1" presStyleIdx="0" presStyleCnt="3" custScaleY="147659"/>
      <dgm:spPr/>
      <dgm:t>
        <a:bodyPr/>
        <a:lstStyle/>
        <a:p>
          <a:endParaRPr lang="en-GB"/>
        </a:p>
      </dgm:t>
    </dgm:pt>
    <dgm:pt modelId="{6F9F54FE-D35B-405C-98A8-F811750FABBE}" type="pres">
      <dgm:prSet presAssocID="{2982D85B-8094-46AC-A547-3C6CCA1F14D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44C14-9456-4DC6-9328-B18D4EF23DD8}" type="pres">
      <dgm:prSet presAssocID="{670BEE08-0F44-416D-8073-289B2040927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E866BB7-2637-4A5A-96F0-231316DA13F7}" type="pres">
      <dgm:prSet presAssocID="{670BEE08-0F44-416D-8073-289B2040927C}" presName="connTx" presStyleLbl="sibTrans2D1" presStyleIdx="0" presStyleCnt="2"/>
      <dgm:spPr/>
      <dgm:t>
        <a:bodyPr/>
        <a:lstStyle/>
        <a:p>
          <a:endParaRPr lang="en-GB"/>
        </a:p>
      </dgm:t>
    </dgm:pt>
    <dgm:pt modelId="{1886ACF6-564A-44FF-BACA-C8A4E1F423DB}" type="pres">
      <dgm:prSet presAssocID="{192B2959-2EFF-40E5-B709-25F351010E89}" presName="composite" presStyleCnt="0"/>
      <dgm:spPr/>
    </dgm:pt>
    <dgm:pt modelId="{C8902989-03AE-47E6-8194-F04BE5C4AD01}" type="pres">
      <dgm:prSet presAssocID="{192B2959-2EFF-40E5-B709-25F351010E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B008C-5950-48CD-B1F1-8212932742F5}" type="pres">
      <dgm:prSet presAssocID="{192B2959-2EFF-40E5-B709-25F351010E89}" presName="parSh" presStyleLbl="node1" presStyleIdx="1" presStyleCnt="3" custScaleY="147659"/>
      <dgm:spPr/>
      <dgm:t>
        <a:bodyPr/>
        <a:lstStyle/>
        <a:p>
          <a:endParaRPr lang="en-GB"/>
        </a:p>
      </dgm:t>
    </dgm:pt>
    <dgm:pt modelId="{C8349D97-E76E-4A97-B944-E3AC0813C4B1}" type="pres">
      <dgm:prSet presAssocID="{192B2959-2EFF-40E5-B709-25F351010E8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3F0FBB-905D-404A-8DB1-B6D12D58629C}" type="pres">
      <dgm:prSet presAssocID="{FD930A66-805B-4C08-8AC4-9F26DCE11AD6}" presName="sibTrans" presStyleLbl="sibTrans2D1" presStyleIdx="1" presStyleCnt="2"/>
      <dgm:spPr/>
      <dgm:t>
        <a:bodyPr/>
        <a:lstStyle/>
        <a:p>
          <a:endParaRPr lang="en-GB"/>
        </a:p>
      </dgm:t>
    </dgm:pt>
    <dgm:pt modelId="{FB352A81-8401-4665-9339-2A3EFB22C9AD}" type="pres">
      <dgm:prSet presAssocID="{FD930A66-805B-4C08-8AC4-9F26DCE11AD6}" presName="connTx" presStyleLbl="sibTrans2D1" presStyleIdx="1" presStyleCnt="2"/>
      <dgm:spPr/>
      <dgm:t>
        <a:bodyPr/>
        <a:lstStyle/>
        <a:p>
          <a:endParaRPr lang="en-GB"/>
        </a:p>
      </dgm:t>
    </dgm:pt>
    <dgm:pt modelId="{43DB9386-124C-4258-B133-D7F7400513F8}" type="pres">
      <dgm:prSet presAssocID="{D7AE6C68-0D76-4A41-97B4-BD9BBB04DAED}" presName="composite" presStyleCnt="0"/>
      <dgm:spPr/>
    </dgm:pt>
    <dgm:pt modelId="{2AE00398-A462-4CB1-85E0-B306B6918542}" type="pres">
      <dgm:prSet presAssocID="{D7AE6C68-0D76-4A41-97B4-BD9BBB04DAE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594BC8-A912-4884-BEBD-0D0D9CCE430F}" type="pres">
      <dgm:prSet presAssocID="{D7AE6C68-0D76-4A41-97B4-BD9BBB04DAED}" presName="parSh" presStyleLbl="node1" presStyleIdx="2" presStyleCnt="3" custScaleY="169478"/>
      <dgm:spPr/>
      <dgm:t>
        <a:bodyPr/>
        <a:lstStyle/>
        <a:p>
          <a:endParaRPr lang="en-GB"/>
        </a:p>
      </dgm:t>
    </dgm:pt>
    <dgm:pt modelId="{35B0CD1B-83D3-4402-8986-8C8819BE3168}" type="pres">
      <dgm:prSet presAssocID="{D7AE6C68-0D76-4A41-97B4-BD9BBB04DAE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928DFF-2D46-400E-A1BD-EC7B38BF3A2B}" type="presOf" srcId="{BBCFADD9-2807-4D8F-B98E-763C7CCEE822}" destId="{C8349D97-E76E-4A97-B944-E3AC0813C4B1}" srcOrd="0" destOrd="1" presId="urn:microsoft.com/office/officeart/2005/8/layout/process3"/>
    <dgm:cxn modelId="{35BA2CEA-D52E-493C-A71D-1FB7D8B2B317}" type="presOf" srcId="{D7AE6C68-0D76-4A41-97B4-BD9BBB04DAED}" destId="{B9594BC8-A912-4884-BEBD-0D0D9CCE430F}" srcOrd="1" destOrd="0" presId="urn:microsoft.com/office/officeart/2005/8/layout/process3"/>
    <dgm:cxn modelId="{FBE80AE6-1F69-4261-A6C2-025A9DBF78D4}" srcId="{192B2959-2EFF-40E5-B709-25F351010E89}" destId="{94F4A7F2-75CC-4C0D-9B0D-86FEC99838C2}" srcOrd="4" destOrd="0" parTransId="{C00E7FC9-E8CA-4B66-A427-F4006DA2B3CC}" sibTransId="{DF2720C3-B35F-456E-AB1B-6615EE7D904E}"/>
    <dgm:cxn modelId="{0DBAF8F7-1163-4799-8454-8E03F1067994}" srcId="{192B2959-2EFF-40E5-B709-25F351010E89}" destId="{BBCFADD9-2807-4D8F-B98E-763C7CCEE822}" srcOrd="1" destOrd="0" parTransId="{42398AD1-6F15-4FF9-8334-AE7F3A2983C5}" sibTransId="{1F29B98B-400F-4168-B5BD-7D8C15364C7C}"/>
    <dgm:cxn modelId="{7E7AF1DF-4092-4296-89C8-028788E4DD57}" type="presOf" srcId="{E0575EEA-21AE-46DF-B29F-69CF15F638B2}" destId="{6F9F54FE-D35B-405C-98A8-F811750FABBE}" srcOrd="0" destOrd="0" presId="urn:microsoft.com/office/officeart/2005/8/layout/process3"/>
    <dgm:cxn modelId="{D1C585FF-F814-4899-95B0-327554CA2B89}" type="presOf" srcId="{94F4A7F2-75CC-4C0D-9B0D-86FEC99838C2}" destId="{C8349D97-E76E-4A97-B944-E3AC0813C4B1}" srcOrd="0" destOrd="4" presId="urn:microsoft.com/office/officeart/2005/8/layout/process3"/>
    <dgm:cxn modelId="{3D9BBA57-B4F0-4EB2-988F-670B7F552844}" type="presOf" srcId="{D7AE6C68-0D76-4A41-97B4-BD9BBB04DAED}" destId="{2AE00398-A462-4CB1-85E0-B306B6918542}" srcOrd="0" destOrd="0" presId="urn:microsoft.com/office/officeart/2005/8/layout/process3"/>
    <dgm:cxn modelId="{68D1B7BD-9160-483D-A5A2-75267CC57BAF}" srcId="{192B2959-2EFF-40E5-B709-25F351010E89}" destId="{89B969B5-A1AC-4ECF-85A3-39CE4BD9D94D}" srcOrd="2" destOrd="0" parTransId="{9580F2AA-58F7-4BC1-9F42-B6E8DF5C3A8A}" sibTransId="{55E15DD1-4511-4033-B5FD-286B59C7ED5F}"/>
    <dgm:cxn modelId="{990C0E17-36C6-44A2-87CC-23E527C182BC}" srcId="{D7AE6C68-0D76-4A41-97B4-BD9BBB04DAED}" destId="{E9C1A0CE-8043-41F3-8014-C957B0D3F070}" srcOrd="0" destOrd="0" parTransId="{8839EB6E-6F22-42F2-9682-B0364C1F19FD}" sibTransId="{CD019DCE-F645-4419-8A70-4077AAFC29C6}"/>
    <dgm:cxn modelId="{8153E5C2-FE2F-4E0E-A330-CBB54D759DEF}" type="presOf" srcId="{670BEE08-0F44-416D-8073-289B2040927C}" destId="{3E866BB7-2637-4A5A-96F0-231316DA13F7}" srcOrd="1" destOrd="0" presId="urn:microsoft.com/office/officeart/2005/8/layout/process3"/>
    <dgm:cxn modelId="{8F578DF8-5ACE-43CD-BF72-F60AEF9B7588}" srcId="{0FF612FB-32A5-40E2-B069-21935C10B331}" destId="{D7AE6C68-0D76-4A41-97B4-BD9BBB04DAED}" srcOrd="2" destOrd="0" parTransId="{391679FE-749A-4B8E-90EB-BB2F80873C32}" sibTransId="{AE2C88E0-6B91-49C6-9A53-8280B9AA5097}"/>
    <dgm:cxn modelId="{D1C02482-591F-44A8-A591-4D6876E788C8}" type="presOf" srcId="{192B2959-2EFF-40E5-B709-25F351010E89}" destId="{C8902989-03AE-47E6-8194-F04BE5C4AD01}" srcOrd="0" destOrd="0" presId="urn:microsoft.com/office/officeart/2005/8/layout/process3"/>
    <dgm:cxn modelId="{3CF5CC6F-3DA0-4B5C-90C0-3B613DF4F71C}" type="presOf" srcId="{89B969B5-A1AC-4ECF-85A3-39CE4BD9D94D}" destId="{C8349D97-E76E-4A97-B944-E3AC0813C4B1}" srcOrd="0" destOrd="2" presId="urn:microsoft.com/office/officeart/2005/8/layout/process3"/>
    <dgm:cxn modelId="{1616FC8C-D2B3-4B88-816D-49C95CB73C44}" srcId="{0FF612FB-32A5-40E2-B069-21935C10B331}" destId="{192B2959-2EFF-40E5-B709-25F351010E89}" srcOrd="1" destOrd="0" parTransId="{23034EF4-7EE4-4D90-B6DF-E9B56676629B}" sibTransId="{FD930A66-805B-4C08-8AC4-9F26DCE11AD6}"/>
    <dgm:cxn modelId="{019D75E4-ED47-400C-A93D-F31578B86848}" type="presOf" srcId="{E9C1A0CE-8043-41F3-8014-C957B0D3F070}" destId="{35B0CD1B-83D3-4402-8986-8C8819BE3168}" srcOrd="0" destOrd="0" presId="urn:microsoft.com/office/officeart/2005/8/layout/process3"/>
    <dgm:cxn modelId="{ACF95972-D87B-4589-A0F8-FCFD10D060B6}" type="presOf" srcId="{60010224-5460-4731-959A-0194D5210B57}" destId="{6F9F54FE-D35B-405C-98A8-F811750FABBE}" srcOrd="0" destOrd="1" presId="urn:microsoft.com/office/officeart/2005/8/layout/process3"/>
    <dgm:cxn modelId="{6ADCC6C6-6234-495B-8899-B8272A4B9821}" srcId="{2982D85B-8094-46AC-A547-3C6CCA1F14DA}" destId="{60010224-5460-4731-959A-0194D5210B57}" srcOrd="1" destOrd="0" parTransId="{72AA11D8-039C-423E-A4F3-3008AD677DEF}" sibTransId="{F8B57B43-A162-4002-AEE7-8ABBBDB9214B}"/>
    <dgm:cxn modelId="{269D32BB-E78F-4A89-A94B-1724B4AAAB76}" type="presOf" srcId="{670BEE08-0F44-416D-8073-289B2040927C}" destId="{08D44C14-9456-4DC6-9328-B18D4EF23DD8}" srcOrd="0" destOrd="0" presId="urn:microsoft.com/office/officeart/2005/8/layout/process3"/>
    <dgm:cxn modelId="{BF1291D8-2EB6-443A-A8F1-DAE129CB0AE2}" srcId="{0FF612FB-32A5-40E2-B069-21935C10B331}" destId="{2982D85B-8094-46AC-A547-3C6CCA1F14DA}" srcOrd="0" destOrd="0" parTransId="{B53EA7C1-6B5B-4256-A569-B44C2580253B}" sibTransId="{670BEE08-0F44-416D-8073-289B2040927C}"/>
    <dgm:cxn modelId="{37BCC712-E491-406B-AA60-A9C2E8B28937}" type="presOf" srcId="{192B2959-2EFF-40E5-B709-25F351010E89}" destId="{435B008C-5950-48CD-B1F1-8212932742F5}" srcOrd="1" destOrd="0" presId="urn:microsoft.com/office/officeart/2005/8/layout/process3"/>
    <dgm:cxn modelId="{8AEE695B-084E-4DD5-8DA2-AE5A6F57BA3F}" type="presOf" srcId="{2982D85B-8094-46AC-A547-3C6CCA1F14DA}" destId="{28EC18F4-553F-46EB-9243-B82C1B79054C}" srcOrd="1" destOrd="0" presId="urn:microsoft.com/office/officeart/2005/8/layout/process3"/>
    <dgm:cxn modelId="{18197360-7CD9-4DD5-9FE8-8D015E512807}" type="presOf" srcId="{68D7706C-560A-450A-8184-F2161E2D2D6B}" destId="{C8349D97-E76E-4A97-B944-E3AC0813C4B1}" srcOrd="0" destOrd="3" presId="urn:microsoft.com/office/officeart/2005/8/layout/process3"/>
    <dgm:cxn modelId="{2C664DC8-A5B8-4611-946A-3565748B6617}" type="presOf" srcId="{2982D85B-8094-46AC-A547-3C6CCA1F14DA}" destId="{E8FBB803-05B2-48A1-B06C-EF9C13B9BB28}" srcOrd="0" destOrd="0" presId="urn:microsoft.com/office/officeart/2005/8/layout/process3"/>
    <dgm:cxn modelId="{C430986D-9232-4351-9C37-C55FE00E6953}" srcId="{192B2959-2EFF-40E5-B709-25F351010E89}" destId="{E0C6A1A3-1CD3-43CD-9F91-2E859AE3FAFC}" srcOrd="0" destOrd="0" parTransId="{240316B8-F53C-4EE3-9B6B-C6F6621EF64C}" sibTransId="{E7E69C69-62C0-462D-B6B6-25673B97FF3F}"/>
    <dgm:cxn modelId="{5FA49167-D251-4B20-BD28-98EAD03AF86E}" type="presOf" srcId="{0FF612FB-32A5-40E2-B069-21935C10B331}" destId="{9543D757-2810-4FB6-9F5F-5B909849E382}" srcOrd="0" destOrd="0" presId="urn:microsoft.com/office/officeart/2005/8/layout/process3"/>
    <dgm:cxn modelId="{90A42848-808D-4162-89D2-61C03BEABC9E}" srcId="{192B2959-2EFF-40E5-B709-25F351010E89}" destId="{68D7706C-560A-450A-8184-F2161E2D2D6B}" srcOrd="3" destOrd="0" parTransId="{A8734A34-A2DF-4902-B6AB-5F2E964D8A50}" sibTransId="{72C81D53-DCF2-4BEA-8ECE-E3D1AA22FED3}"/>
    <dgm:cxn modelId="{D959AD4A-8C03-4728-92CF-E62F604B86F6}" type="presOf" srcId="{E0C6A1A3-1CD3-43CD-9F91-2E859AE3FAFC}" destId="{C8349D97-E76E-4A97-B944-E3AC0813C4B1}" srcOrd="0" destOrd="0" presId="urn:microsoft.com/office/officeart/2005/8/layout/process3"/>
    <dgm:cxn modelId="{416FD811-5442-4F86-AAEF-4B045DD0B7B7}" type="presOf" srcId="{FD930A66-805B-4C08-8AC4-9F26DCE11AD6}" destId="{A13F0FBB-905D-404A-8DB1-B6D12D58629C}" srcOrd="0" destOrd="0" presId="urn:microsoft.com/office/officeart/2005/8/layout/process3"/>
    <dgm:cxn modelId="{09E07704-1453-4EA7-9DA8-C322CAE3300A}" type="presOf" srcId="{FD930A66-805B-4C08-8AC4-9F26DCE11AD6}" destId="{FB352A81-8401-4665-9339-2A3EFB22C9AD}" srcOrd="1" destOrd="0" presId="urn:microsoft.com/office/officeart/2005/8/layout/process3"/>
    <dgm:cxn modelId="{1FD24047-5150-4FF5-B83F-303999A7A7B1}" srcId="{2982D85B-8094-46AC-A547-3C6CCA1F14DA}" destId="{E0575EEA-21AE-46DF-B29F-69CF15F638B2}" srcOrd="0" destOrd="0" parTransId="{0AB0B2C3-BC83-4F05-A8FE-0424681CE4E3}" sibTransId="{3D6BCA02-0D3F-4E2D-BE6F-7B78D7AD1C74}"/>
    <dgm:cxn modelId="{B5CE97D8-3078-47D0-82C2-21EC7E372C61}" type="presParOf" srcId="{9543D757-2810-4FB6-9F5F-5B909849E382}" destId="{C0E54C67-6135-49F9-ACDB-C198984F5230}" srcOrd="0" destOrd="0" presId="urn:microsoft.com/office/officeart/2005/8/layout/process3"/>
    <dgm:cxn modelId="{3043902F-6FE1-426F-BC4E-3BD0122A072B}" type="presParOf" srcId="{C0E54C67-6135-49F9-ACDB-C198984F5230}" destId="{E8FBB803-05B2-48A1-B06C-EF9C13B9BB28}" srcOrd="0" destOrd="0" presId="urn:microsoft.com/office/officeart/2005/8/layout/process3"/>
    <dgm:cxn modelId="{45B83FA0-529F-4CA8-896F-8B2CD22D3A97}" type="presParOf" srcId="{C0E54C67-6135-49F9-ACDB-C198984F5230}" destId="{28EC18F4-553F-46EB-9243-B82C1B79054C}" srcOrd="1" destOrd="0" presId="urn:microsoft.com/office/officeart/2005/8/layout/process3"/>
    <dgm:cxn modelId="{75DDD407-A775-4B68-8E0F-72D53D022DBE}" type="presParOf" srcId="{C0E54C67-6135-49F9-ACDB-C198984F5230}" destId="{6F9F54FE-D35B-405C-98A8-F811750FABBE}" srcOrd="2" destOrd="0" presId="urn:microsoft.com/office/officeart/2005/8/layout/process3"/>
    <dgm:cxn modelId="{6EA56013-FCC8-4902-91F1-0A1E2B002A80}" type="presParOf" srcId="{9543D757-2810-4FB6-9F5F-5B909849E382}" destId="{08D44C14-9456-4DC6-9328-B18D4EF23DD8}" srcOrd="1" destOrd="0" presId="urn:microsoft.com/office/officeart/2005/8/layout/process3"/>
    <dgm:cxn modelId="{64490B33-546E-42BB-84EE-276D63D5F4B9}" type="presParOf" srcId="{08D44C14-9456-4DC6-9328-B18D4EF23DD8}" destId="{3E866BB7-2637-4A5A-96F0-231316DA13F7}" srcOrd="0" destOrd="0" presId="urn:microsoft.com/office/officeart/2005/8/layout/process3"/>
    <dgm:cxn modelId="{6F4DB393-E349-405F-81EC-C179C1EABCD8}" type="presParOf" srcId="{9543D757-2810-4FB6-9F5F-5B909849E382}" destId="{1886ACF6-564A-44FF-BACA-C8A4E1F423DB}" srcOrd="2" destOrd="0" presId="urn:microsoft.com/office/officeart/2005/8/layout/process3"/>
    <dgm:cxn modelId="{E7328B67-69F8-4732-9048-8034093C48D2}" type="presParOf" srcId="{1886ACF6-564A-44FF-BACA-C8A4E1F423DB}" destId="{C8902989-03AE-47E6-8194-F04BE5C4AD01}" srcOrd="0" destOrd="0" presId="urn:microsoft.com/office/officeart/2005/8/layout/process3"/>
    <dgm:cxn modelId="{CB6CC376-14E5-4AEC-BBEA-CE99DD652556}" type="presParOf" srcId="{1886ACF6-564A-44FF-BACA-C8A4E1F423DB}" destId="{435B008C-5950-48CD-B1F1-8212932742F5}" srcOrd="1" destOrd="0" presId="urn:microsoft.com/office/officeart/2005/8/layout/process3"/>
    <dgm:cxn modelId="{A1334E60-C123-4990-B91C-76385ED40A00}" type="presParOf" srcId="{1886ACF6-564A-44FF-BACA-C8A4E1F423DB}" destId="{C8349D97-E76E-4A97-B944-E3AC0813C4B1}" srcOrd="2" destOrd="0" presId="urn:microsoft.com/office/officeart/2005/8/layout/process3"/>
    <dgm:cxn modelId="{7F0A226A-67B1-4F76-B977-05ED3AABB92A}" type="presParOf" srcId="{9543D757-2810-4FB6-9F5F-5B909849E382}" destId="{A13F0FBB-905D-404A-8DB1-B6D12D58629C}" srcOrd="3" destOrd="0" presId="urn:microsoft.com/office/officeart/2005/8/layout/process3"/>
    <dgm:cxn modelId="{CAAD2996-3637-430F-A331-620F33D2F8D6}" type="presParOf" srcId="{A13F0FBB-905D-404A-8DB1-B6D12D58629C}" destId="{FB352A81-8401-4665-9339-2A3EFB22C9AD}" srcOrd="0" destOrd="0" presId="urn:microsoft.com/office/officeart/2005/8/layout/process3"/>
    <dgm:cxn modelId="{3DB6CB29-B711-40D0-A97A-D197B22C4244}" type="presParOf" srcId="{9543D757-2810-4FB6-9F5F-5B909849E382}" destId="{43DB9386-124C-4258-B133-D7F7400513F8}" srcOrd="4" destOrd="0" presId="urn:microsoft.com/office/officeart/2005/8/layout/process3"/>
    <dgm:cxn modelId="{41C6A98F-AD87-47A4-9825-EBC9A59BB833}" type="presParOf" srcId="{43DB9386-124C-4258-B133-D7F7400513F8}" destId="{2AE00398-A462-4CB1-85E0-B306B6918542}" srcOrd="0" destOrd="0" presId="urn:microsoft.com/office/officeart/2005/8/layout/process3"/>
    <dgm:cxn modelId="{766AD89E-1F43-4DF7-B19D-6F255F9892AD}" type="presParOf" srcId="{43DB9386-124C-4258-B133-D7F7400513F8}" destId="{B9594BC8-A912-4884-BEBD-0D0D9CCE430F}" srcOrd="1" destOrd="0" presId="urn:microsoft.com/office/officeart/2005/8/layout/process3"/>
    <dgm:cxn modelId="{D9463601-B16D-4792-B0B1-6A03208AF287}" type="presParOf" srcId="{43DB9386-124C-4258-B133-D7F7400513F8}" destId="{35B0CD1B-83D3-4402-8986-8C8819BE31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AC9E1-03BE-4BFA-8801-59EC732DD7B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C45847-89AD-464E-A908-DF99FF5E920F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Substance misuse services </a:t>
          </a:r>
          <a:endParaRPr lang="en-GB" dirty="0"/>
        </a:p>
      </dgm:t>
    </dgm:pt>
    <dgm:pt modelId="{6B89B58D-59C4-4116-AE3F-271A2ACF85EE}" type="parTrans" cxnId="{37E1C936-4169-4098-A865-56391C578AE7}">
      <dgm:prSet/>
      <dgm:spPr/>
      <dgm:t>
        <a:bodyPr/>
        <a:lstStyle/>
        <a:p>
          <a:endParaRPr lang="en-GB"/>
        </a:p>
      </dgm:t>
    </dgm:pt>
    <dgm:pt modelId="{5CCDF930-E88F-46BF-8422-A344EA2074AD}" type="sibTrans" cxnId="{37E1C936-4169-4098-A865-56391C578AE7}">
      <dgm:prSet/>
      <dgm:spPr/>
      <dgm:t>
        <a:bodyPr/>
        <a:lstStyle/>
        <a:p>
          <a:endParaRPr lang="en-GB"/>
        </a:p>
      </dgm:t>
    </dgm:pt>
    <dgm:pt modelId="{096120C6-9F09-4B40-BF73-11A5FD5F2974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Services for self-harm</a:t>
          </a:r>
          <a:endParaRPr lang="en-GB" dirty="0"/>
        </a:p>
      </dgm:t>
    </dgm:pt>
    <dgm:pt modelId="{F3DC9683-39D1-47D0-932E-809DA2E68C82}" type="parTrans" cxnId="{A729ECC4-7C32-429F-AA15-5F1B4C41D8BF}">
      <dgm:prSet/>
      <dgm:spPr/>
      <dgm:t>
        <a:bodyPr/>
        <a:lstStyle/>
        <a:p>
          <a:endParaRPr lang="en-GB"/>
        </a:p>
      </dgm:t>
    </dgm:pt>
    <dgm:pt modelId="{813E2127-F38A-4C5C-BB82-85255603C0B3}" type="sibTrans" cxnId="{A729ECC4-7C32-429F-AA15-5F1B4C41D8BF}">
      <dgm:prSet/>
      <dgm:spPr/>
      <dgm:t>
        <a:bodyPr/>
        <a:lstStyle/>
        <a:p>
          <a:endParaRPr lang="en-GB"/>
        </a:p>
      </dgm:t>
    </dgm:pt>
    <dgm:pt modelId="{5F862823-340E-4CF9-A36C-1C8EBCA26F85}">
      <dgm:prSet phldrT="[Text]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GB" dirty="0" smtClean="0"/>
            <a:t>Mental health services </a:t>
          </a:r>
          <a:endParaRPr lang="en-GB" dirty="0"/>
        </a:p>
      </dgm:t>
    </dgm:pt>
    <dgm:pt modelId="{3998758F-2C35-4120-9789-72D444A8241B}" type="sibTrans" cxnId="{E4457499-56B4-43C8-A9BF-EA8781A7E23D}">
      <dgm:prSet/>
      <dgm:spPr/>
      <dgm:t>
        <a:bodyPr/>
        <a:lstStyle/>
        <a:p>
          <a:endParaRPr lang="en-GB"/>
        </a:p>
      </dgm:t>
    </dgm:pt>
    <dgm:pt modelId="{B3CB4367-4AC9-45A2-AB13-61E2000E818D}" type="parTrans" cxnId="{E4457499-56B4-43C8-A9BF-EA8781A7E23D}">
      <dgm:prSet/>
      <dgm:spPr/>
      <dgm:t>
        <a:bodyPr/>
        <a:lstStyle/>
        <a:p>
          <a:endParaRPr lang="en-GB"/>
        </a:p>
      </dgm:t>
    </dgm:pt>
    <dgm:pt modelId="{9491BB19-271A-40A8-AAA3-31F8F88EE046}" type="pres">
      <dgm:prSet presAssocID="{4DEAC9E1-03BE-4BFA-8801-59EC732DD7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12280E3-8F9D-41D4-A76F-E633F1450DFB}" type="pres">
      <dgm:prSet presAssocID="{5F862823-340E-4CF9-A36C-1C8EBCA26F85}" presName="centerShape" presStyleLbl="node0" presStyleIdx="0" presStyleCnt="1" custScaleX="105867" custLinFactNeighborX="-9953" custLinFactNeighborY="-30765"/>
      <dgm:spPr/>
      <dgm:t>
        <a:bodyPr/>
        <a:lstStyle/>
        <a:p>
          <a:endParaRPr lang="en-GB"/>
        </a:p>
      </dgm:t>
    </dgm:pt>
    <dgm:pt modelId="{172BBC8A-D617-442E-9D7D-2895B4AEBD01}" type="pres">
      <dgm:prSet presAssocID="{6B89B58D-59C4-4116-AE3F-271A2ACF85EE}" presName="Name9" presStyleLbl="parChTrans1D2" presStyleIdx="0" presStyleCnt="2"/>
      <dgm:spPr/>
      <dgm:t>
        <a:bodyPr/>
        <a:lstStyle/>
        <a:p>
          <a:endParaRPr lang="en-GB"/>
        </a:p>
      </dgm:t>
    </dgm:pt>
    <dgm:pt modelId="{4E3244EC-B2CC-4F68-B6EA-4E359DBFDF49}" type="pres">
      <dgm:prSet presAssocID="{6B89B58D-59C4-4116-AE3F-271A2ACF85EE}" presName="connTx" presStyleLbl="parChTrans1D2" presStyleIdx="0" presStyleCnt="2"/>
      <dgm:spPr/>
      <dgm:t>
        <a:bodyPr/>
        <a:lstStyle/>
        <a:p>
          <a:endParaRPr lang="en-GB"/>
        </a:p>
      </dgm:t>
    </dgm:pt>
    <dgm:pt modelId="{127D9CD8-4963-4AE1-93AD-70DF966A9459}" type="pres">
      <dgm:prSet presAssocID="{1FC45847-89AD-464E-A908-DF99FF5E920F}" presName="node" presStyleLbl="node1" presStyleIdx="0" presStyleCnt="2" custRadScaleRad="178213" custRadScaleInc="-540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59245E-850D-45E5-9461-01FB26C3368C}" type="pres">
      <dgm:prSet presAssocID="{F3DC9683-39D1-47D0-932E-809DA2E68C82}" presName="Name9" presStyleLbl="parChTrans1D2" presStyleIdx="1" presStyleCnt="2"/>
      <dgm:spPr/>
      <dgm:t>
        <a:bodyPr/>
        <a:lstStyle/>
        <a:p>
          <a:endParaRPr lang="en-GB"/>
        </a:p>
      </dgm:t>
    </dgm:pt>
    <dgm:pt modelId="{0E9B9A62-B1EE-4BA5-950A-65B482B10B17}" type="pres">
      <dgm:prSet presAssocID="{F3DC9683-39D1-47D0-932E-809DA2E68C8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899DE6AB-1835-40CD-A88E-A94B84993C02}" type="pres">
      <dgm:prSet presAssocID="{096120C6-9F09-4B40-BF73-11A5FD5F2974}" presName="node" presStyleLbl="node1" presStyleIdx="1" presStyleCnt="2" custRadScaleRad="136277" custRadScaleInc="-1491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E97297-0720-46D4-845B-5F3896B7F045}" type="presOf" srcId="{5F862823-340E-4CF9-A36C-1C8EBCA26F85}" destId="{D12280E3-8F9D-41D4-A76F-E633F1450DFB}" srcOrd="0" destOrd="0" presId="urn:microsoft.com/office/officeart/2005/8/layout/radial1"/>
    <dgm:cxn modelId="{1F557EB0-0A00-4F74-AFCE-95A44CC5F928}" type="presOf" srcId="{6B89B58D-59C4-4116-AE3F-271A2ACF85EE}" destId="{172BBC8A-D617-442E-9D7D-2895B4AEBD01}" srcOrd="0" destOrd="0" presId="urn:microsoft.com/office/officeart/2005/8/layout/radial1"/>
    <dgm:cxn modelId="{E4457499-56B4-43C8-A9BF-EA8781A7E23D}" srcId="{4DEAC9E1-03BE-4BFA-8801-59EC732DD7B1}" destId="{5F862823-340E-4CF9-A36C-1C8EBCA26F85}" srcOrd="0" destOrd="0" parTransId="{B3CB4367-4AC9-45A2-AB13-61E2000E818D}" sibTransId="{3998758F-2C35-4120-9789-72D444A8241B}"/>
    <dgm:cxn modelId="{37E1C936-4169-4098-A865-56391C578AE7}" srcId="{5F862823-340E-4CF9-A36C-1C8EBCA26F85}" destId="{1FC45847-89AD-464E-A908-DF99FF5E920F}" srcOrd="0" destOrd="0" parTransId="{6B89B58D-59C4-4116-AE3F-271A2ACF85EE}" sibTransId="{5CCDF930-E88F-46BF-8422-A344EA2074AD}"/>
    <dgm:cxn modelId="{0EA67589-C27A-47BA-B24D-1A176ABE820E}" type="presOf" srcId="{1FC45847-89AD-464E-A908-DF99FF5E920F}" destId="{127D9CD8-4963-4AE1-93AD-70DF966A9459}" srcOrd="0" destOrd="0" presId="urn:microsoft.com/office/officeart/2005/8/layout/radial1"/>
    <dgm:cxn modelId="{A729ECC4-7C32-429F-AA15-5F1B4C41D8BF}" srcId="{5F862823-340E-4CF9-A36C-1C8EBCA26F85}" destId="{096120C6-9F09-4B40-BF73-11A5FD5F2974}" srcOrd="1" destOrd="0" parTransId="{F3DC9683-39D1-47D0-932E-809DA2E68C82}" sibTransId="{813E2127-F38A-4C5C-BB82-85255603C0B3}"/>
    <dgm:cxn modelId="{811A1195-CE63-4557-A4CD-4B86880D1A27}" type="presOf" srcId="{6B89B58D-59C4-4116-AE3F-271A2ACF85EE}" destId="{4E3244EC-B2CC-4F68-B6EA-4E359DBFDF49}" srcOrd="1" destOrd="0" presId="urn:microsoft.com/office/officeart/2005/8/layout/radial1"/>
    <dgm:cxn modelId="{4C7B0FFE-6DD2-4C70-A04E-9B05DC6018AA}" type="presOf" srcId="{F3DC9683-39D1-47D0-932E-809DA2E68C82}" destId="{DE59245E-850D-45E5-9461-01FB26C3368C}" srcOrd="0" destOrd="0" presId="urn:microsoft.com/office/officeart/2005/8/layout/radial1"/>
    <dgm:cxn modelId="{BB1447E0-894A-4DB2-9431-8B95B5AAA4AE}" type="presOf" srcId="{4DEAC9E1-03BE-4BFA-8801-59EC732DD7B1}" destId="{9491BB19-271A-40A8-AAA3-31F8F88EE046}" srcOrd="0" destOrd="0" presId="urn:microsoft.com/office/officeart/2005/8/layout/radial1"/>
    <dgm:cxn modelId="{528A9BB1-F7F9-4533-B97D-0EF10BD97AC4}" type="presOf" srcId="{096120C6-9F09-4B40-BF73-11A5FD5F2974}" destId="{899DE6AB-1835-40CD-A88E-A94B84993C02}" srcOrd="0" destOrd="0" presId="urn:microsoft.com/office/officeart/2005/8/layout/radial1"/>
    <dgm:cxn modelId="{5D7B3E9F-48D8-4EA2-BA10-CFA5EB0A0DDF}" type="presOf" srcId="{F3DC9683-39D1-47D0-932E-809DA2E68C82}" destId="{0E9B9A62-B1EE-4BA5-950A-65B482B10B17}" srcOrd="1" destOrd="0" presId="urn:microsoft.com/office/officeart/2005/8/layout/radial1"/>
    <dgm:cxn modelId="{6F5D10BE-263D-410E-8CC2-BF88D75CCE73}" type="presParOf" srcId="{9491BB19-271A-40A8-AAA3-31F8F88EE046}" destId="{D12280E3-8F9D-41D4-A76F-E633F1450DFB}" srcOrd="0" destOrd="0" presId="urn:microsoft.com/office/officeart/2005/8/layout/radial1"/>
    <dgm:cxn modelId="{E1EE1E34-5EDC-4864-B965-D362C6268DB4}" type="presParOf" srcId="{9491BB19-271A-40A8-AAA3-31F8F88EE046}" destId="{172BBC8A-D617-442E-9D7D-2895B4AEBD01}" srcOrd="1" destOrd="0" presId="urn:microsoft.com/office/officeart/2005/8/layout/radial1"/>
    <dgm:cxn modelId="{125FDD1A-F4FB-49A8-A459-313966550055}" type="presParOf" srcId="{172BBC8A-D617-442E-9D7D-2895B4AEBD01}" destId="{4E3244EC-B2CC-4F68-B6EA-4E359DBFDF49}" srcOrd="0" destOrd="0" presId="urn:microsoft.com/office/officeart/2005/8/layout/radial1"/>
    <dgm:cxn modelId="{45DC93D8-B019-49B8-A5D6-1499A086D472}" type="presParOf" srcId="{9491BB19-271A-40A8-AAA3-31F8F88EE046}" destId="{127D9CD8-4963-4AE1-93AD-70DF966A9459}" srcOrd="2" destOrd="0" presId="urn:microsoft.com/office/officeart/2005/8/layout/radial1"/>
    <dgm:cxn modelId="{78F6EE8A-51C9-4360-B765-56D118D0E021}" type="presParOf" srcId="{9491BB19-271A-40A8-AAA3-31F8F88EE046}" destId="{DE59245E-850D-45E5-9461-01FB26C3368C}" srcOrd="3" destOrd="0" presId="urn:microsoft.com/office/officeart/2005/8/layout/radial1"/>
    <dgm:cxn modelId="{C7B99A52-11A4-4FAF-9554-C3318BFC8944}" type="presParOf" srcId="{DE59245E-850D-45E5-9461-01FB26C3368C}" destId="{0E9B9A62-B1EE-4BA5-950A-65B482B10B17}" srcOrd="0" destOrd="0" presId="urn:microsoft.com/office/officeart/2005/8/layout/radial1"/>
    <dgm:cxn modelId="{2FF39A7A-36D1-4B40-AE75-125E9CC8F0B7}" type="presParOf" srcId="{9491BB19-271A-40A8-AAA3-31F8F88EE046}" destId="{899DE6AB-1835-40CD-A88E-A94B84993C02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BD0350-3999-4205-B879-D955C47C5D3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CE3EF2-6CE4-4582-A379-F8B6C3FA8AD7}">
      <dgm:prSet phldrT="[Tex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GB" dirty="0" smtClean="0"/>
            <a:t>Youth justice</a:t>
          </a:r>
          <a:endParaRPr lang="en-GB" dirty="0"/>
        </a:p>
      </dgm:t>
    </dgm:pt>
    <dgm:pt modelId="{E141A182-C42C-40F7-8662-5BB5073C69B1}" type="parTrans" cxnId="{B19828EC-01B8-4F44-A623-1DA287A5951A}">
      <dgm:prSet/>
      <dgm:spPr/>
      <dgm:t>
        <a:bodyPr/>
        <a:lstStyle/>
        <a:p>
          <a:endParaRPr lang="en-GB"/>
        </a:p>
      </dgm:t>
    </dgm:pt>
    <dgm:pt modelId="{3798FBAA-1E82-4D58-84AE-E20705023FD3}" type="sibTrans" cxnId="{B19828EC-01B8-4F44-A623-1DA287A5951A}">
      <dgm:prSet/>
      <dgm:spPr/>
      <dgm:t>
        <a:bodyPr/>
        <a:lstStyle/>
        <a:p>
          <a:endParaRPr lang="en-GB"/>
        </a:p>
      </dgm:t>
    </dgm:pt>
    <dgm:pt modelId="{13DBB9C5-8766-4173-8948-FFA577209011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Probation services </a:t>
          </a:r>
          <a:endParaRPr lang="en-GB" dirty="0"/>
        </a:p>
      </dgm:t>
    </dgm:pt>
    <dgm:pt modelId="{C1728DE2-0A97-488A-9B3E-F42FFD3D4A76}" type="parTrans" cxnId="{D7B97190-3ED1-443B-8D38-EC246776F0A7}">
      <dgm:prSet/>
      <dgm:spPr/>
      <dgm:t>
        <a:bodyPr/>
        <a:lstStyle/>
        <a:p>
          <a:endParaRPr lang="en-GB"/>
        </a:p>
      </dgm:t>
    </dgm:pt>
    <dgm:pt modelId="{C941B6F2-4870-4FAD-B9A2-295DD35A536B}" type="sibTrans" cxnId="{D7B97190-3ED1-443B-8D38-EC246776F0A7}">
      <dgm:prSet/>
      <dgm:spPr/>
      <dgm:t>
        <a:bodyPr/>
        <a:lstStyle/>
        <a:p>
          <a:endParaRPr lang="en-GB"/>
        </a:p>
      </dgm:t>
    </dgm:pt>
    <dgm:pt modelId="{FEDF9E5C-0678-4ABE-B204-6F507159BCF5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Police service</a:t>
          </a:r>
          <a:endParaRPr lang="en-GB" dirty="0"/>
        </a:p>
      </dgm:t>
    </dgm:pt>
    <dgm:pt modelId="{DF8CF126-E749-4760-8794-414D7869187D}" type="parTrans" cxnId="{A087A08B-09CB-4E9F-B820-C17ECDBE4166}">
      <dgm:prSet/>
      <dgm:spPr/>
      <dgm:t>
        <a:bodyPr/>
        <a:lstStyle/>
        <a:p>
          <a:endParaRPr lang="en-GB"/>
        </a:p>
      </dgm:t>
    </dgm:pt>
    <dgm:pt modelId="{8B6A8BD0-9CAA-43AB-AECC-EEE14E773CE6}" type="sibTrans" cxnId="{A087A08B-09CB-4E9F-B820-C17ECDBE4166}">
      <dgm:prSet/>
      <dgm:spPr/>
      <dgm:t>
        <a:bodyPr/>
        <a:lstStyle/>
        <a:p>
          <a:endParaRPr lang="en-GB"/>
        </a:p>
      </dgm:t>
    </dgm:pt>
    <dgm:pt modelId="{BB6D1D89-9519-403E-8AEB-CA0C1BD940AA}" type="pres">
      <dgm:prSet presAssocID="{D2BD0350-3999-4205-B879-D955C47C5D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195D86-1068-4394-BD59-E90689497103}" type="pres">
      <dgm:prSet presAssocID="{42CE3EF2-6CE4-4582-A379-F8B6C3FA8AD7}" presName="centerShape" presStyleLbl="node0" presStyleIdx="0" presStyleCnt="1" custLinFactNeighborX="-45351" custLinFactNeighborY="792"/>
      <dgm:spPr/>
      <dgm:t>
        <a:bodyPr/>
        <a:lstStyle/>
        <a:p>
          <a:endParaRPr lang="en-GB"/>
        </a:p>
      </dgm:t>
    </dgm:pt>
    <dgm:pt modelId="{71061249-D539-4501-A0B3-8218EE9AAD4C}" type="pres">
      <dgm:prSet presAssocID="{C1728DE2-0A97-488A-9B3E-F42FFD3D4A76}" presName="Name9" presStyleLbl="parChTrans1D2" presStyleIdx="0" presStyleCnt="2"/>
      <dgm:spPr/>
      <dgm:t>
        <a:bodyPr/>
        <a:lstStyle/>
        <a:p>
          <a:endParaRPr lang="en-GB"/>
        </a:p>
      </dgm:t>
    </dgm:pt>
    <dgm:pt modelId="{21AB34AE-57D6-4F18-BEC0-BF89947AEA35}" type="pres">
      <dgm:prSet presAssocID="{C1728DE2-0A97-488A-9B3E-F42FFD3D4A76}" presName="connTx" presStyleLbl="parChTrans1D2" presStyleIdx="0" presStyleCnt="2"/>
      <dgm:spPr/>
      <dgm:t>
        <a:bodyPr/>
        <a:lstStyle/>
        <a:p>
          <a:endParaRPr lang="en-GB"/>
        </a:p>
      </dgm:t>
    </dgm:pt>
    <dgm:pt modelId="{8C663972-B262-43F8-87E6-B067D23F4308}" type="pres">
      <dgm:prSet presAssocID="{13DBB9C5-8766-4173-8948-FFA577209011}" presName="node" presStyleLbl="node1" presStyleIdx="0" presStyleCnt="2" custRadScaleRad="233853" custRadScaleInc="-875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39167D-E08D-46CD-BCC4-87E8BFD63A4E}" type="pres">
      <dgm:prSet presAssocID="{DF8CF126-E749-4760-8794-414D7869187D}" presName="Name9" presStyleLbl="parChTrans1D2" presStyleIdx="1" presStyleCnt="2"/>
      <dgm:spPr/>
      <dgm:t>
        <a:bodyPr/>
        <a:lstStyle/>
        <a:p>
          <a:endParaRPr lang="en-GB"/>
        </a:p>
      </dgm:t>
    </dgm:pt>
    <dgm:pt modelId="{8FECD98F-F095-494A-8716-A2AD7972DD6E}" type="pres">
      <dgm:prSet presAssocID="{DF8CF126-E749-4760-8794-414D7869187D}" presName="connTx" presStyleLbl="parChTrans1D2" presStyleIdx="1" presStyleCnt="2"/>
      <dgm:spPr/>
      <dgm:t>
        <a:bodyPr/>
        <a:lstStyle/>
        <a:p>
          <a:endParaRPr lang="en-GB"/>
        </a:p>
      </dgm:t>
    </dgm:pt>
    <dgm:pt modelId="{67048E21-860F-43A4-A5B9-2CBAC86508E1}" type="pres">
      <dgm:prSet presAssocID="{FEDF9E5C-0678-4ABE-B204-6F507159BCF5}" presName="node" presStyleLbl="node1" presStyleIdx="1" presStyleCnt="2" custRadScaleRad="224195" custRadScaleInc="648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4EB292-10FC-4662-9AC7-361914FEE968}" type="presOf" srcId="{D2BD0350-3999-4205-B879-D955C47C5D37}" destId="{BB6D1D89-9519-403E-8AEB-CA0C1BD940AA}" srcOrd="0" destOrd="0" presId="urn:microsoft.com/office/officeart/2005/8/layout/radial1"/>
    <dgm:cxn modelId="{3A8140CD-7358-4446-8C1C-860A2DDC5458}" type="presOf" srcId="{DF8CF126-E749-4760-8794-414D7869187D}" destId="{1039167D-E08D-46CD-BCC4-87E8BFD63A4E}" srcOrd="0" destOrd="0" presId="urn:microsoft.com/office/officeart/2005/8/layout/radial1"/>
    <dgm:cxn modelId="{D7B97190-3ED1-443B-8D38-EC246776F0A7}" srcId="{42CE3EF2-6CE4-4582-A379-F8B6C3FA8AD7}" destId="{13DBB9C5-8766-4173-8948-FFA577209011}" srcOrd="0" destOrd="0" parTransId="{C1728DE2-0A97-488A-9B3E-F42FFD3D4A76}" sibTransId="{C941B6F2-4870-4FAD-B9A2-295DD35A536B}"/>
    <dgm:cxn modelId="{C0D1A24B-326A-4848-B868-FDA373618D84}" type="presOf" srcId="{FEDF9E5C-0678-4ABE-B204-6F507159BCF5}" destId="{67048E21-860F-43A4-A5B9-2CBAC86508E1}" srcOrd="0" destOrd="0" presId="urn:microsoft.com/office/officeart/2005/8/layout/radial1"/>
    <dgm:cxn modelId="{05744656-425B-4931-9E88-5F20E612125A}" type="presOf" srcId="{DF8CF126-E749-4760-8794-414D7869187D}" destId="{8FECD98F-F095-494A-8716-A2AD7972DD6E}" srcOrd="1" destOrd="0" presId="urn:microsoft.com/office/officeart/2005/8/layout/radial1"/>
    <dgm:cxn modelId="{B19828EC-01B8-4F44-A623-1DA287A5951A}" srcId="{D2BD0350-3999-4205-B879-D955C47C5D37}" destId="{42CE3EF2-6CE4-4582-A379-F8B6C3FA8AD7}" srcOrd="0" destOrd="0" parTransId="{E141A182-C42C-40F7-8662-5BB5073C69B1}" sibTransId="{3798FBAA-1E82-4D58-84AE-E20705023FD3}"/>
    <dgm:cxn modelId="{9D05E8E4-2470-471B-B3D2-1EFEC77E2FAE}" type="presOf" srcId="{42CE3EF2-6CE4-4582-A379-F8B6C3FA8AD7}" destId="{BA195D86-1068-4394-BD59-E90689497103}" srcOrd="0" destOrd="0" presId="urn:microsoft.com/office/officeart/2005/8/layout/radial1"/>
    <dgm:cxn modelId="{626E4768-79E6-4342-B066-A1ADE216C019}" type="presOf" srcId="{13DBB9C5-8766-4173-8948-FFA577209011}" destId="{8C663972-B262-43F8-87E6-B067D23F4308}" srcOrd="0" destOrd="0" presId="urn:microsoft.com/office/officeart/2005/8/layout/radial1"/>
    <dgm:cxn modelId="{104FC138-A21E-441F-827E-D577E3B254F5}" type="presOf" srcId="{C1728DE2-0A97-488A-9B3E-F42FFD3D4A76}" destId="{21AB34AE-57D6-4F18-BEC0-BF89947AEA35}" srcOrd="1" destOrd="0" presId="urn:microsoft.com/office/officeart/2005/8/layout/radial1"/>
    <dgm:cxn modelId="{EB218045-C1D3-4896-84BE-3ADA31024960}" type="presOf" srcId="{C1728DE2-0A97-488A-9B3E-F42FFD3D4A76}" destId="{71061249-D539-4501-A0B3-8218EE9AAD4C}" srcOrd="0" destOrd="0" presId="urn:microsoft.com/office/officeart/2005/8/layout/radial1"/>
    <dgm:cxn modelId="{A087A08B-09CB-4E9F-B820-C17ECDBE4166}" srcId="{42CE3EF2-6CE4-4582-A379-F8B6C3FA8AD7}" destId="{FEDF9E5C-0678-4ABE-B204-6F507159BCF5}" srcOrd="1" destOrd="0" parTransId="{DF8CF126-E749-4760-8794-414D7869187D}" sibTransId="{8B6A8BD0-9CAA-43AB-AECC-EEE14E773CE6}"/>
    <dgm:cxn modelId="{1C804D76-585C-4414-ABE7-71FC088CE54B}" type="presParOf" srcId="{BB6D1D89-9519-403E-8AEB-CA0C1BD940AA}" destId="{BA195D86-1068-4394-BD59-E90689497103}" srcOrd="0" destOrd="0" presId="urn:microsoft.com/office/officeart/2005/8/layout/radial1"/>
    <dgm:cxn modelId="{42CE14AC-0B2B-4F7D-A537-7C4E4F257A89}" type="presParOf" srcId="{BB6D1D89-9519-403E-8AEB-CA0C1BD940AA}" destId="{71061249-D539-4501-A0B3-8218EE9AAD4C}" srcOrd="1" destOrd="0" presId="urn:microsoft.com/office/officeart/2005/8/layout/radial1"/>
    <dgm:cxn modelId="{6CC20480-F29D-4DDB-A91C-0C8CEF874C49}" type="presParOf" srcId="{71061249-D539-4501-A0B3-8218EE9AAD4C}" destId="{21AB34AE-57D6-4F18-BEC0-BF89947AEA35}" srcOrd="0" destOrd="0" presId="urn:microsoft.com/office/officeart/2005/8/layout/radial1"/>
    <dgm:cxn modelId="{939EEC3C-005E-424F-9535-E71A10F575ED}" type="presParOf" srcId="{BB6D1D89-9519-403E-8AEB-CA0C1BD940AA}" destId="{8C663972-B262-43F8-87E6-B067D23F4308}" srcOrd="2" destOrd="0" presId="urn:microsoft.com/office/officeart/2005/8/layout/radial1"/>
    <dgm:cxn modelId="{9432D5BB-572F-4D48-B01B-AA5EAC0B6229}" type="presParOf" srcId="{BB6D1D89-9519-403E-8AEB-CA0C1BD940AA}" destId="{1039167D-E08D-46CD-BCC4-87E8BFD63A4E}" srcOrd="3" destOrd="0" presId="urn:microsoft.com/office/officeart/2005/8/layout/radial1"/>
    <dgm:cxn modelId="{8D1D013D-80BC-4AF7-942D-488607614EB8}" type="presParOf" srcId="{1039167D-E08D-46CD-BCC4-87E8BFD63A4E}" destId="{8FECD98F-F095-494A-8716-A2AD7972DD6E}" srcOrd="0" destOrd="0" presId="urn:microsoft.com/office/officeart/2005/8/layout/radial1"/>
    <dgm:cxn modelId="{3EDAFFD4-9178-4C18-B733-C4AFB307C3DB}" type="presParOf" srcId="{BB6D1D89-9519-403E-8AEB-CA0C1BD940AA}" destId="{67048E21-860F-43A4-A5B9-2CBAC86508E1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3D5CBA-6EA4-4C62-BA80-7BC5B3A8A8C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A3BE9E-B771-45BF-9183-A1AAFB4F2DAC}">
      <dgm:prSet phldrT="[Text]"/>
      <dgm:spPr/>
      <dgm:t>
        <a:bodyPr/>
        <a:lstStyle/>
        <a:p>
          <a:r>
            <a:rPr lang="en-GB" dirty="0" smtClean="0"/>
            <a:t>young person </a:t>
          </a:r>
          <a:endParaRPr lang="en-GB" dirty="0"/>
        </a:p>
      </dgm:t>
    </dgm:pt>
    <dgm:pt modelId="{E308BBB9-5ED8-4BC0-8873-5126D9D57B58}" type="parTrans" cxnId="{3785AEC6-1D41-4955-A258-A3DDF194ADE5}">
      <dgm:prSet/>
      <dgm:spPr/>
      <dgm:t>
        <a:bodyPr/>
        <a:lstStyle/>
        <a:p>
          <a:endParaRPr lang="en-GB"/>
        </a:p>
      </dgm:t>
    </dgm:pt>
    <dgm:pt modelId="{E904CCC3-AA70-4F28-8843-75E6BB6D5A6F}" type="sibTrans" cxnId="{3785AEC6-1D41-4955-A258-A3DDF194ADE5}">
      <dgm:prSet/>
      <dgm:spPr/>
      <dgm:t>
        <a:bodyPr/>
        <a:lstStyle/>
        <a:p>
          <a:endParaRPr lang="en-GB"/>
        </a:p>
      </dgm:t>
    </dgm:pt>
    <dgm:pt modelId="{6A38EDB7-2A55-448F-8EFE-1EE2547EFD0A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Mental health services</a:t>
          </a:r>
          <a:endParaRPr lang="en-GB" dirty="0"/>
        </a:p>
      </dgm:t>
    </dgm:pt>
    <dgm:pt modelId="{B0E84C1B-285A-4230-BE85-962FD4478F2C}" type="parTrans" cxnId="{F991F2A2-42F1-4F28-9D11-4B6E3CE6A5EF}">
      <dgm:prSet/>
      <dgm:spPr/>
      <dgm:t>
        <a:bodyPr/>
        <a:lstStyle/>
        <a:p>
          <a:endParaRPr lang="en-GB"/>
        </a:p>
      </dgm:t>
    </dgm:pt>
    <dgm:pt modelId="{483DCFFC-BE6B-493F-BE4B-23706E472B5E}" type="sibTrans" cxnId="{F991F2A2-42F1-4F28-9D11-4B6E3CE6A5EF}">
      <dgm:prSet/>
      <dgm:spPr/>
      <dgm:t>
        <a:bodyPr/>
        <a:lstStyle/>
        <a:p>
          <a:endParaRPr lang="en-GB"/>
        </a:p>
      </dgm:t>
    </dgm:pt>
    <dgm:pt modelId="{AB60420B-E715-456D-8934-645964D03709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Social care</a:t>
          </a:r>
          <a:endParaRPr lang="en-GB" dirty="0"/>
        </a:p>
      </dgm:t>
    </dgm:pt>
    <dgm:pt modelId="{E5EAE167-3F4B-4306-8A8A-574C02C1D9ED}" type="parTrans" cxnId="{56D1E62D-222E-48DA-ABB6-1FFC4C690FEE}">
      <dgm:prSet/>
      <dgm:spPr/>
      <dgm:t>
        <a:bodyPr/>
        <a:lstStyle/>
        <a:p>
          <a:endParaRPr lang="en-GB"/>
        </a:p>
      </dgm:t>
    </dgm:pt>
    <dgm:pt modelId="{C1BF5163-6968-42AD-9C7F-C784C3F8117D}" type="sibTrans" cxnId="{56D1E62D-222E-48DA-ABB6-1FFC4C690FEE}">
      <dgm:prSet/>
      <dgm:spPr/>
      <dgm:t>
        <a:bodyPr/>
        <a:lstStyle/>
        <a:p>
          <a:endParaRPr lang="en-GB"/>
        </a:p>
      </dgm:t>
    </dgm:pt>
    <dgm:pt modelId="{1AEE7300-D7BF-4E03-A685-B70D4E9A1FD8}">
      <dgm:prSet phldrT="[Text]"/>
      <dgm:spPr/>
      <dgm:t>
        <a:bodyPr/>
        <a:lstStyle/>
        <a:p>
          <a:r>
            <a:rPr lang="en-GB" dirty="0" smtClean="0"/>
            <a:t>Education </a:t>
          </a:r>
          <a:endParaRPr lang="en-GB" dirty="0"/>
        </a:p>
      </dgm:t>
    </dgm:pt>
    <dgm:pt modelId="{17352A52-329C-4337-A243-671D4CDCA6D3}" type="parTrans" cxnId="{87FFC3DB-AAC7-4EFF-A2E0-39581F513301}">
      <dgm:prSet/>
      <dgm:spPr/>
      <dgm:t>
        <a:bodyPr/>
        <a:lstStyle/>
        <a:p>
          <a:endParaRPr lang="en-GB"/>
        </a:p>
      </dgm:t>
    </dgm:pt>
    <dgm:pt modelId="{5B5A8A58-9933-4454-A5E6-B9DD0BC6C9CE}" type="sibTrans" cxnId="{87FFC3DB-AAC7-4EFF-A2E0-39581F513301}">
      <dgm:prSet/>
      <dgm:spPr/>
      <dgm:t>
        <a:bodyPr/>
        <a:lstStyle/>
        <a:p>
          <a:endParaRPr lang="en-GB"/>
        </a:p>
      </dgm:t>
    </dgm:pt>
    <dgm:pt modelId="{A59F7E13-CDFF-41D2-BF97-F7A7DEBDBE29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Youth justice </a:t>
          </a:r>
          <a:endParaRPr lang="en-GB" dirty="0"/>
        </a:p>
      </dgm:t>
    </dgm:pt>
    <dgm:pt modelId="{B2937930-C112-4E54-8711-94E6C3FC1AE1}" type="parTrans" cxnId="{EC84F1AD-8BC1-4388-909A-48401F32F981}">
      <dgm:prSet/>
      <dgm:spPr/>
      <dgm:t>
        <a:bodyPr/>
        <a:lstStyle/>
        <a:p>
          <a:endParaRPr lang="en-GB"/>
        </a:p>
      </dgm:t>
    </dgm:pt>
    <dgm:pt modelId="{5A224EE0-A181-4C66-9300-CFD8AA9B4F64}" type="sibTrans" cxnId="{EC84F1AD-8BC1-4388-909A-48401F32F981}">
      <dgm:prSet/>
      <dgm:spPr/>
      <dgm:t>
        <a:bodyPr/>
        <a:lstStyle/>
        <a:p>
          <a:endParaRPr lang="en-GB"/>
        </a:p>
      </dgm:t>
    </dgm:pt>
    <dgm:pt modelId="{6CCAA917-1B37-4A61-B088-F4B5A9B0D361}">
      <dgm:prSet/>
      <dgm:spPr>
        <a:solidFill>
          <a:srgbClr val="DD55B9"/>
        </a:solidFill>
      </dgm:spPr>
      <dgm:t>
        <a:bodyPr/>
        <a:lstStyle/>
        <a:p>
          <a:r>
            <a:rPr lang="en-GB" dirty="0" smtClean="0"/>
            <a:t>Family support services</a:t>
          </a:r>
          <a:endParaRPr lang="en-GB" dirty="0"/>
        </a:p>
      </dgm:t>
    </dgm:pt>
    <dgm:pt modelId="{4734A4B4-05F7-4760-9AB8-224F2C3DC0B1}" type="parTrans" cxnId="{A2915909-A098-4F65-9405-DEA65957380D}">
      <dgm:prSet/>
      <dgm:spPr/>
      <dgm:t>
        <a:bodyPr/>
        <a:lstStyle/>
        <a:p>
          <a:endParaRPr lang="en-GB"/>
        </a:p>
      </dgm:t>
    </dgm:pt>
    <dgm:pt modelId="{0D1D898F-AFE8-4015-8722-E97B457233DD}" type="sibTrans" cxnId="{A2915909-A098-4F65-9405-DEA65957380D}">
      <dgm:prSet/>
      <dgm:spPr/>
      <dgm:t>
        <a:bodyPr/>
        <a:lstStyle/>
        <a:p>
          <a:endParaRPr lang="en-GB"/>
        </a:p>
      </dgm:t>
    </dgm:pt>
    <dgm:pt modelId="{D5E5BE1C-9CE9-424F-8390-B8824A53BF19}" type="pres">
      <dgm:prSet presAssocID="{8E3D5CBA-6EA4-4C62-BA80-7BC5B3A8A8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5C397A-3955-4B99-8ED0-EC9470ED59BB}" type="pres">
      <dgm:prSet presAssocID="{58A3BE9E-B771-45BF-9183-A1AAFB4F2DAC}" presName="centerShape" presStyleLbl="node0" presStyleIdx="0" presStyleCnt="1" custScaleX="135748" custScaleY="149455"/>
      <dgm:spPr/>
      <dgm:t>
        <a:bodyPr/>
        <a:lstStyle/>
        <a:p>
          <a:endParaRPr lang="en-GB"/>
        </a:p>
      </dgm:t>
    </dgm:pt>
    <dgm:pt modelId="{AE6CC003-9848-4B43-9E65-E3B47BE7126F}" type="pres">
      <dgm:prSet presAssocID="{B0E84C1B-285A-4230-BE85-962FD4478F2C}" presName="Name9" presStyleLbl="parChTrans1D2" presStyleIdx="0" presStyleCnt="5"/>
      <dgm:spPr/>
      <dgm:t>
        <a:bodyPr/>
        <a:lstStyle/>
        <a:p>
          <a:endParaRPr lang="en-GB"/>
        </a:p>
      </dgm:t>
    </dgm:pt>
    <dgm:pt modelId="{ADC6F722-8B0C-41FE-A42A-F96A25C9125C}" type="pres">
      <dgm:prSet presAssocID="{B0E84C1B-285A-4230-BE85-962FD4478F2C}" presName="connTx" presStyleLbl="parChTrans1D2" presStyleIdx="0" presStyleCnt="5"/>
      <dgm:spPr/>
      <dgm:t>
        <a:bodyPr/>
        <a:lstStyle/>
        <a:p>
          <a:endParaRPr lang="en-GB"/>
        </a:p>
      </dgm:t>
    </dgm:pt>
    <dgm:pt modelId="{4B1C78B1-7C7D-4336-9BEF-279EDBC1F33E}" type="pres">
      <dgm:prSet presAssocID="{6A38EDB7-2A55-448F-8EFE-1EE2547EFD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E842F-9DC8-4CEC-8A49-CC9817A239C6}" type="pres">
      <dgm:prSet presAssocID="{E5EAE167-3F4B-4306-8A8A-574C02C1D9ED}" presName="Name9" presStyleLbl="parChTrans1D2" presStyleIdx="1" presStyleCnt="5"/>
      <dgm:spPr/>
      <dgm:t>
        <a:bodyPr/>
        <a:lstStyle/>
        <a:p>
          <a:endParaRPr lang="en-GB"/>
        </a:p>
      </dgm:t>
    </dgm:pt>
    <dgm:pt modelId="{CEB88660-F3AB-496E-9E4D-5C6B0DC34222}" type="pres">
      <dgm:prSet presAssocID="{E5EAE167-3F4B-4306-8A8A-574C02C1D9ED}" presName="connTx" presStyleLbl="parChTrans1D2" presStyleIdx="1" presStyleCnt="5"/>
      <dgm:spPr/>
      <dgm:t>
        <a:bodyPr/>
        <a:lstStyle/>
        <a:p>
          <a:endParaRPr lang="en-GB"/>
        </a:p>
      </dgm:t>
    </dgm:pt>
    <dgm:pt modelId="{8096806F-9580-41B9-948C-8135A3B3BB94}" type="pres">
      <dgm:prSet presAssocID="{AB60420B-E715-456D-8934-645964D03709}" presName="node" presStyleLbl="node1" presStyleIdx="1" presStyleCnt="5" custRadScaleRad="129867" custRadScaleInc="-76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651BA-FC18-4355-8978-84B07192838C}" type="pres">
      <dgm:prSet presAssocID="{17352A52-329C-4337-A243-671D4CDCA6D3}" presName="Name9" presStyleLbl="parChTrans1D2" presStyleIdx="2" presStyleCnt="5"/>
      <dgm:spPr/>
      <dgm:t>
        <a:bodyPr/>
        <a:lstStyle/>
        <a:p>
          <a:endParaRPr lang="en-GB"/>
        </a:p>
      </dgm:t>
    </dgm:pt>
    <dgm:pt modelId="{25CCB095-FDCC-4D22-8CF1-02B741FEA9B9}" type="pres">
      <dgm:prSet presAssocID="{17352A52-329C-4337-A243-671D4CDCA6D3}" presName="connTx" presStyleLbl="parChTrans1D2" presStyleIdx="2" presStyleCnt="5"/>
      <dgm:spPr/>
      <dgm:t>
        <a:bodyPr/>
        <a:lstStyle/>
        <a:p>
          <a:endParaRPr lang="en-GB"/>
        </a:p>
      </dgm:t>
    </dgm:pt>
    <dgm:pt modelId="{6B3579D1-26BD-48AE-B25E-C1930622CC0E}" type="pres">
      <dgm:prSet presAssocID="{1AEE7300-D7BF-4E03-A685-B70D4E9A1FD8}" presName="node" presStyleLbl="node1" presStyleIdx="2" presStyleCnt="5" custScaleX="83259" custScaleY="823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74E29-A1D7-4CF3-A158-90D5FE32111B}" type="pres">
      <dgm:prSet presAssocID="{4734A4B4-05F7-4760-9AB8-224F2C3DC0B1}" presName="Name9" presStyleLbl="parChTrans1D2" presStyleIdx="3" presStyleCnt="5"/>
      <dgm:spPr/>
      <dgm:t>
        <a:bodyPr/>
        <a:lstStyle/>
        <a:p>
          <a:endParaRPr lang="en-GB"/>
        </a:p>
      </dgm:t>
    </dgm:pt>
    <dgm:pt modelId="{C6540007-9F8A-4E4E-A852-32A230AD33D7}" type="pres">
      <dgm:prSet presAssocID="{4734A4B4-05F7-4760-9AB8-224F2C3DC0B1}" presName="connTx" presStyleLbl="parChTrans1D2" presStyleIdx="3" presStyleCnt="5"/>
      <dgm:spPr/>
      <dgm:t>
        <a:bodyPr/>
        <a:lstStyle/>
        <a:p>
          <a:endParaRPr lang="en-GB"/>
        </a:p>
      </dgm:t>
    </dgm:pt>
    <dgm:pt modelId="{3E04C411-4BC9-4A4E-8CCB-46C796363FED}" type="pres">
      <dgm:prSet presAssocID="{6CCAA917-1B37-4A61-B088-F4B5A9B0D3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1F8562-0D90-4355-87B2-0E3136CC949E}" type="pres">
      <dgm:prSet presAssocID="{B2937930-C112-4E54-8711-94E6C3FC1AE1}" presName="Name9" presStyleLbl="parChTrans1D2" presStyleIdx="4" presStyleCnt="5"/>
      <dgm:spPr/>
      <dgm:t>
        <a:bodyPr/>
        <a:lstStyle/>
        <a:p>
          <a:endParaRPr lang="en-GB"/>
        </a:p>
      </dgm:t>
    </dgm:pt>
    <dgm:pt modelId="{0034E098-8874-49A1-AF06-8388C5E8FD67}" type="pres">
      <dgm:prSet presAssocID="{B2937930-C112-4E54-8711-94E6C3FC1AE1}" presName="connTx" presStyleLbl="parChTrans1D2" presStyleIdx="4" presStyleCnt="5"/>
      <dgm:spPr/>
      <dgm:t>
        <a:bodyPr/>
        <a:lstStyle/>
        <a:p>
          <a:endParaRPr lang="en-GB"/>
        </a:p>
      </dgm:t>
    </dgm:pt>
    <dgm:pt modelId="{9F57D061-585F-4CAE-8EA0-A37E92B0295D}" type="pres">
      <dgm:prSet presAssocID="{A59F7E13-CDFF-41D2-BF97-F7A7DEBDBE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4C47EF-FC16-404B-BAE9-29CA3EDAA145}" type="presOf" srcId="{8E3D5CBA-6EA4-4C62-BA80-7BC5B3A8A8C9}" destId="{D5E5BE1C-9CE9-424F-8390-B8824A53BF19}" srcOrd="0" destOrd="0" presId="urn:microsoft.com/office/officeart/2005/8/layout/radial1"/>
    <dgm:cxn modelId="{6242E3C9-E9B1-4C8E-8A87-A062143D9770}" type="presOf" srcId="{4734A4B4-05F7-4760-9AB8-224F2C3DC0B1}" destId="{C6540007-9F8A-4E4E-A852-32A230AD33D7}" srcOrd="1" destOrd="0" presId="urn:microsoft.com/office/officeart/2005/8/layout/radial1"/>
    <dgm:cxn modelId="{DFFEDF64-E333-4DC4-9665-785887026859}" type="presOf" srcId="{17352A52-329C-4337-A243-671D4CDCA6D3}" destId="{B02651BA-FC18-4355-8978-84B07192838C}" srcOrd="0" destOrd="0" presId="urn:microsoft.com/office/officeart/2005/8/layout/radial1"/>
    <dgm:cxn modelId="{83C51F1B-5555-49FC-88C6-683C8D6DB727}" type="presOf" srcId="{17352A52-329C-4337-A243-671D4CDCA6D3}" destId="{25CCB095-FDCC-4D22-8CF1-02B741FEA9B9}" srcOrd="1" destOrd="0" presId="urn:microsoft.com/office/officeart/2005/8/layout/radial1"/>
    <dgm:cxn modelId="{6EA4A960-E35D-417D-9E4B-E0164AB10818}" type="presOf" srcId="{A59F7E13-CDFF-41D2-BF97-F7A7DEBDBE29}" destId="{9F57D061-585F-4CAE-8EA0-A37E92B0295D}" srcOrd="0" destOrd="0" presId="urn:microsoft.com/office/officeart/2005/8/layout/radial1"/>
    <dgm:cxn modelId="{8E25170A-9978-4F48-AD45-E853B3AE0279}" type="presOf" srcId="{B0E84C1B-285A-4230-BE85-962FD4478F2C}" destId="{AE6CC003-9848-4B43-9E65-E3B47BE7126F}" srcOrd="0" destOrd="0" presId="urn:microsoft.com/office/officeart/2005/8/layout/radial1"/>
    <dgm:cxn modelId="{EC84F1AD-8BC1-4388-909A-48401F32F981}" srcId="{58A3BE9E-B771-45BF-9183-A1AAFB4F2DAC}" destId="{A59F7E13-CDFF-41D2-BF97-F7A7DEBDBE29}" srcOrd="4" destOrd="0" parTransId="{B2937930-C112-4E54-8711-94E6C3FC1AE1}" sibTransId="{5A224EE0-A181-4C66-9300-CFD8AA9B4F64}"/>
    <dgm:cxn modelId="{B82E03B9-D695-465B-8F8E-97F2A9F161A5}" type="presOf" srcId="{AB60420B-E715-456D-8934-645964D03709}" destId="{8096806F-9580-41B9-948C-8135A3B3BB94}" srcOrd="0" destOrd="0" presId="urn:microsoft.com/office/officeart/2005/8/layout/radial1"/>
    <dgm:cxn modelId="{A2915909-A098-4F65-9405-DEA65957380D}" srcId="{58A3BE9E-B771-45BF-9183-A1AAFB4F2DAC}" destId="{6CCAA917-1B37-4A61-B088-F4B5A9B0D361}" srcOrd="3" destOrd="0" parTransId="{4734A4B4-05F7-4760-9AB8-224F2C3DC0B1}" sibTransId="{0D1D898F-AFE8-4015-8722-E97B457233DD}"/>
    <dgm:cxn modelId="{0CBA2E44-B5B0-48A6-BE0C-E7366A6EBE0C}" type="presOf" srcId="{B2937930-C112-4E54-8711-94E6C3FC1AE1}" destId="{0034E098-8874-49A1-AF06-8388C5E8FD67}" srcOrd="1" destOrd="0" presId="urn:microsoft.com/office/officeart/2005/8/layout/radial1"/>
    <dgm:cxn modelId="{AF266663-D1D0-480B-BB15-361F40A943FD}" type="presOf" srcId="{1AEE7300-D7BF-4E03-A685-B70D4E9A1FD8}" destId="{6B3579D1-26BD-48AE-B25E-C1930622CC0E}" srcOrd="0" destOrd="0" presId="urn:microsoft.com/office/officeart/2005/8/layout/radial1"/>
    <dgm:cxn modelId="{288DE037-8EBE-4404-8D3C-D2F1C258174C}" type="presOf" srcId="{B0E84C1B-285A-4230-BE85-962FD4478F2C}" destId="{ADC6F722-8B0C-41FE-A42A-F96A25C9125C}" srcOrd="1" destOrd="0" presId="urn:microsoft.com/office/officeart/2005/8/layout/radial1"/>
    <dgm:cxn modelId="{87FFC3DB-AAC7-4EFF-A2E0-39581F513301}" srcId="{58A3BE9E-B771-45BF-9183-A1AAFB4F2DAC}" destId="{1AEE7300-D7BF-4E03-A685-B70D4E9A1FD8}" srcOrd="2" destOrd="0" parTransId="{17352A52-329C-4337-A243-671D4CDCA6D3}" sibTransId="{5B5A8A58-9933-4454-A5E6-B9DD0BC6C9CE}"/>
    <dgm:cxn modelId="{B3929003-FAE8-47DF-AA5A-5E18AB6CD660}" type="presOf" srcId="{E5EAE167-3F4B-4306-8A8A-574C02C1D9ED}" destId="{1B7E842F-9DC8-4CEC-8A49-CC9817A239C6}" srcOrd="0" destOrd="0" presId="urn:microsoft.com/office/officeart/2005/8/layout/radial1"/>
    <dgm:cxn modelId="{3785AEC6-1D41-4955-A258-A3DDF194ADE5}" srcId="{8E3D5CBA-6EA4-4C62-BA80-7BC5B3A8A8C9}" destId="{58A3BE9E-B771-45BF-9183-A1AAFB4F2DAC}" srcOrd="0" destOrd="0" parTransId="{E308BBB9-5ED8-4BC0-8873-5126D9D57B58}" sibTransId="{E904CCC3-AA70-4F28-8843-75E6BB6D5A6F}"/>
    <dgm:cxn modelId="{F991F2A2-42F1-4F28-9D11-4B6E3CE6A5EF}" srcId="{58A3BE9E-B771-45BF-9183-A1AAFB4F2DAC}" destId="{6A38EDB7-2A55-448F-8EFE-1EE2547EFD0A}" srcOrd="0" destOrd="0" parTransId="{B0E84C1B-285A-4230-BE85-962FD4478F2C}" sibTransId="{483DCFFC-BE6B-493F-BE4B-23706E472B5E}"/>
    <dgm:cxn modelId="{D75EBE23-FCE4-46F2-B82E-185BA02D7073}" type="presOf" srcId="{4734A4B4-05F7-4760-9AB8-224F2C3DC0B1}" destId="{18574E29-A1D7-4CF3-A158-90D5FE32111B}" srcOrd="0" destOrd="0" presId="urn:microsoft.com/office/officeart/2005/8/layout/radial1"/>
    <dgm:cxn modelId="{CFA5B691-174E-472D-9694-112F731C9649}" type="presOf" srcId="{58A3BE9E-B771-45BF-9183-A1AAFB4F2DAC}" destId="{435C397A-3955-4B99-8ED0-EC9470ED59BB}" srcOrd="0" destOrd="0" presId="urn:microsoft.com/office/officeart/2005/8/layout/radial1"/>
    <dgm:cxn modelId="{56D1E62D-222E-48DA-ABB6-1FFC4C690FEE}" srcId="{58A3BE9E-B771-45BF-9183-A1AAFB4F2DAC}" destId="{AB60420B-E715-456D-8934-645964D03709}" srcOrd="1" destOrd="0" parTransId="{E5EAE167-3F4B-4306-8A8A-574C02C1D9ED}" sibTransId="{C1BF5163-6968-42AD-9C7F-C784C3F8117D}"/>
    <dgm:cxn modelId="{FD4DC34C-4196-4A83-888F-5AB1AA56CBD5}" type="presOf" srcId="{B2937930-C112-4E54-8711-94E6C3FC1AE1}" destId="{4D1F8562-0D90-4355-87B2-0E3136CC949E}" srcOrd="0" destOrd="0" presId="urn:microsoft.com/office/officeart/2005/8/layout/radial1"/>
    <dgm:cxn modelId="{155957C0-B171-44BE-A598-A44B09C549F8}" type="presOf" srcId="{E5EAE167-3F4B-4306-8A8A-574C02C1D9ED}" destId="{CEB88660-F3AB-496E-9E4D-5C6B0DC34222}" srcOrd="1" destOrd="0" presId="urn:microsoft.com/office/officeart/2005/8/layout/radial1"/>
    <dgm:cxn modelId="{BB08DC89-797F-4FF5-9E67-A945F69F4EFD}" type="presOf" srcId="{6CCAA917-1B37-4A61-B088-F4B5A9B0D361}" destId="{3E04C411-4BC9-4A4E-8CCB-46C796363FED}" srcOrd="0" destOrd="0" presId="urn:microsoft.com/office/officeart/2005/8/layout/radial1"/>
    <dgm:cxn modelId="{E988D671-1060-465B-A904-591B02544BD1}" type="presOf" srcId="{6A38EDB7-2A55-448F-8EFE-1EE2547EFD0A}" destId="{4B1C78B1-7C7D-4336-9BEF-279EDBC1F33E}" srcOrd="0" destOrd="0" presId="urn:microsoft.com/office/officeart/2005/8/layout/radial1"/>
    <dgm:cxn modelId="{53FE15C8-2E6E-40AB-8A7F-1F00A1040C70}" type="presParOf" srcId="{D5E5BE1C-9CE9-424F-8390-B8824A53BF19}" destId="{435C397A-3955-4B99-8ED0-EC9470ED59BB}" srcOrd="0" destOrd="0" presId="urn:microsoft.com/office/officeart/2005/8/layout/radial1"/>
    <dgm:cxn modelId="{C47B363F-01FB-4214-B63D-D708FBBAEFAC}" type="presParOf" srcId="{D5E5BE1C-9CE9-424F-8390-B8824A53BF19}" destId="{AE6CC003-9848-4B43-9E65-E3B47BE7126F}" srcOrd="1" destOrd="0" presId="urn:microsoft.com/office/officeart/2005/8/layout/radial1"/>
    <dgm:cxn modelId="{F2BBAFF8-8E95-48B9-B935-696163D60E20}" type="presParOf" srcId="{AE6CC003-9848-4B43-9E65-E3B47BE7126F}" destId="{ADC6F722-8B0C-41FE-A42A-F96A25C9125C}" srcOrd="0" destOrd="0" presId="urn:microsoft.com/office/officeart/2005/8/layout/radial1"/>
    <dgm:cxn modelId="{4C8028C7-5BAF-4388-A120-3795BB259200}" type="presParOf" srcId="{D5E5BE1C-9CE9-424F-8390-B8824A53BF19}" destId="{4B1C78B1-7C7D-4336-9BEF-279EDBC1F33E}" srcOrd="2" destOrd="0" presId="urn:microsoft.com/office/officeart/2005/8/layout/radial1"/>
    <dgm:cxn modelId="{7F82E834-F464-43BC-A2D1-11751355FE9A}" type="presParOf" srcId="{D5E5BE1C-9CE9-424F-8390-B8824A53BF19}" destId="{1B7E842F-9DC8-4CEC-8A49-CC9817A239C6}" srcOrd="3" destOrd="0" presId="urn:microsoft.com/office/officeart/2005/8/layout/radial1"/>
    <dgm:cxn modelId="{68151AAC-3B44-48E9-8E71-5EC25D7A91F8}" type="presParOf" srcId="{1B7E842F-9DC8-4CEC-8A49-CC9817A239C6}" destId="{CEB88660-F3AB-496E-9E4D-5C6B0DC34222}" srcOrd="0" destOrd="0" presId="urn:microsoft.com/office/officeart/2005/8/layout/radial1"/>
    <dgm:cxn modelId="{69DE3E2B-9700-4E6D-ACC6-A11E87FB5F52}" type="presParOf" srcId="{D5E5BE1C-9CE9-424F-8390-B8824A53BF19}" destId="{8096806F-9580-41B9-948C-8135A3B3BB94}" srcOrd="4" destOrd="0" presId="urn:microsoft.com/office/officeart/2005/8/layout/radial1"/>
    <dgm:cxn modelId="{EB89C9EF-CE05-42A3-9161-B62AC5C2147C}" type="presParOf" srcId="{D5E5BE1C-9CE9-424F-8390-B8824A53BF19}" destId="{B02651BA-FC18-4355-8978-84B07192838C}" srcOrd="5" destOrd="0" presId="urn:microsoft.com/office/officeart/2005/8/layout/radial1"/>
    <dgm:cxn modelId="{F15858CA-8F79-4259-836D-E9F042697312}" type="presParOf" srcId="{B02651BA-FC18-4355-8978-84B07192838C}" destId="{25CCB095-FDCC-4D22-8CF1-02B741FEA9B9}" srcOrd="0" destOrd="0" presId="urn:microsoft.com/office/officeart/2005/8/layout/radial1"/>
    <dgm:cxn modelId="{EED38B42-653D-40F3-9002-00DB12ED9687}" type="presParOf" srcId="{D5E5BE1C-9CE9-424F-8390-B8824A53BF19}" destId="{6B3579D1-26BD-48AE-B25E-C1930622CC0E}" srcOrd="6" destOrd="0" presId="urn:microsoft.com/office/officeart/2005/8/layout/radial1"/>
    <dgm:cxn modelId="{5613AAC0-0BDA-4ABA-BCDB-E94840A96E10}" type="presParOf" srcId="{D5E5BE1C-9CE9-424F-8390-B8824A53BF19}" destId="{18574E29-A1D7-4CF3-A158-90D5FE32111B}" srcOrd="7" destOrd="0" presId="urn:microsoft.com/office/officeart/2005/8/layout/radial1"/>
    <dgm:cxn modelId="{58CA3583-8647-46D9-A1BD-4C259FE65195}" type="presParOf" srcId="{18574E29-A1D7-4CF3-A158-90D5FE32111B}" destId="{C6540007-9F8A-4E4E-A852-32A230AD33D7}" srcOrd="0" destOrd="0" presId="urn:microsoft.com/office/officeart/2005/8/layout/radial1"/>
    <dgm:cxn modelId="{6BA7DF78-98BB-419E-A4BB-934A89F3CB27}" type="presParOf" srcId="{D5E5BE1C-9CE9-424F-8390-B8824A53BF19}" destId="{3E04C411-4BC9-4A4E-8CCB-46C796363FED}" srcOrd="8" destOrd="0" presId="urn:microsoft.com/office/officeart/2005/8/layout/radial1"/>
    <dgm:cxn modelId="{7DD6BECC-0307-43F4-B6D7-6921DCD5030C}" type="presParOf" srcId="{D5E5BE1C-9CE9-424F-8390-B8824A53BF19}" destId="{4D1F8562-0D90-4355-87B2-0E3136CC949E}" srcOrd="9" destOrd="0" presId="urn:microsoft.com/office/officeart/2005/8/layout/radial1"/>
    <dgm:cxn modelId="{915C4F16-9CD2-4785-8827-840026A95F3D}" type="presParOf" srcId="{4D1F8562-0D90-4355-87B2-0E3136CC949E}" destId="{0034E098-8874-49A1-AF06-8388C5E8FD67}" srcOrd="0" destOrd="0" presId="urn:microsoft.com/office/officeart/2005/8/layout/radial1"/>
    <dgm:cxn modelId="{EF9018CC-4472-4560-B63D-B018EEB214EB}" type="presParOf" srcId="{D5E5BE1C-9CE9-424F-8390-B8824A53BF19}" destId="{9F57D061-585F-4CAE-8EA0-A37E92B0295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036AD9-A98F-40DE-BC89-B20C5EC04B7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763C26-2E29-412C-ACEF-9AE59DC8FB0E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Healthy campus initiatives </a:t>
          </a:r>
          <a:endParaRPr lang="en-GB" dirty="0"/>
        </a:p>
      </dgm:t>
    </dgm:pt>
    <dgm:pt modelId="{5FD1D951-CA59-416D-B70D-3115497C50B0}" type="parTrans" cxnId="{563F148B-7182-49AB-A2F2-BE94F16BEEF7}">
      <dgm:prSet/>
      <dgm:spPr/>
      <dgm:t>
        <a:bodyPr/>
        <a:lstStyle/>
        <a:p>
          <a:endParaRPr lang="en-GB"/>
        </a:p>
      </dgm:t>
    </dgm:pt>
    <dgm:pt modelId="{2EFF89C9-1313-4EC0-9F89-BF088DF525BF}" type="sibTrans" cxnId="{563F148B-7182-49AB-A2F2-BE94F16BEEF7}">
      <dgm:prSet/>
      <dgm:spPr/>
      <dgm:t>
        <a:bodyPr/>
        <a:lstStyle/>
        <a:p>
          <a:endParaRPr lang="en-GB"/>
        </a:p>
      </dgm:t>
    </dgm:pt>
    <dgm:pt modelId="{9A5B0A06-223D-47B7-A017-5C310304C1CD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Anti-bullying measures </a:t>
          </a:r>
          <a:endParaRPr lang="en-GB" dirty="0"/>
        </a:p>
      </dgm:t>
    </dgm:pt>
    <dgm:pt modelId="{8900BECD-A7BA-45CF-9792-6CD62CF3E4BA}" type="parTrans" cxnId="{CEDBBC07-D5A0-446D-85BA-6C4BEB4E85C6}">
      <dgm:prSet/>
      <dgm:spPr/>
      <dgm:t>
        <a:bodyPr/>
        <a:lstStyle/>
        <a:p>
          <a:endParaRPr lang="en-GB"/>
        </a:p>
      </dgm:t>
    </dgm:pt>
    <dgm:pt modelId="{552A0102-C016-4079-8704-4398A1D8C1BC}" type="sibTrans" cxnId="{CEDBBC07-D5A0-446D-85BA-6C4BEB4E85C6}">
      <dgm:prSet/>
      <dgm:spPr/>
      <dgm:t>
        <a:bodyPr/>
        <a:lstStyle/>
        <a:p>
          <a:endParaRPr lang="en-GB"/>
        </a:p>
      </dgm:t>
    </dgm:pt>
    <dgm:pt modelId="{44462182-0421-428E-9AC7-6F08E859247B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GB" dirty="0" smtClean="0"/>
            <a:t>Education</a:t>
          </a:r>
          <a:endParaRPr lang="en-GB" dirty="0"/>
        </a:p>
      </dgm:t>
    </dgm:pt>
    <dgm:pt modelId="{33A5B47D-3519-41BF-8775-9E06C4499AFB}" type="sibTrans" cxnId="{B0EBA196-20CD-4ED7-A420-677EA363B821}">
      <dgm:prSet/>
      <dgm:spPr/>
      <dgm:t>
        <a:bodyPr/>
        <a:lstStyle/>
        <a:p>
          <a:endParaRPr lang="en-GB"/>
        </a:p>
      </dgm:t>
    </dgm:pt>
    <dgm:pt modelId="{FF45305B-BF50-4669-AD3D-4F59CBAA3449}" type="parTrans" cxnId="{B0EBA196-20CD-4ED7-A420-677EA363B821}">
      <dgm:prSet/>
      <dgm:spPr/>
      <dgm:t>
        <a:bodyPr/>
        <a:lstStyle/>
        <a:p>
          <a:endParaRPr lang="en-GB"/>
        </a:p>
      </dgm:t>
    </dgm:pt>
    <dgm:pt modelId="{64B6BBA8-48EE-4660-92A0-F1FAF1E12DA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Digital awareness</a:t>
          </a:r>
          <a:endParaRPr lang="en-GB" dirty="0"/>
        </a:p>
      </dgm:t>
    </dgm:pt>
    <dgm:pt modelId="{49D0583A-EAEC-44A6-92B9-8F78B46900C6}" type="parTrans" cxnId="{ED437955-749E-44E6-9E4D-7BBF410FED91}">
      <dgm:prSet/>
      <dgm:spPr/>
      <dgm:t>
        <a:bodyPr/>
        <a:lstStyle/>
        <a:p>
          <a:endParaRPr lang="en-GB"/>
        </a:p>
      </dgm:t>
    </dgm:pt>
    <dgm:pt modelId="{06F1B5A2-D798-437A-BE74-08F919B95D14}" type="sibTrans" cxnId="{ED437955-749E-44E6-9E4D-7BBF410FED91}">
      <dgm:prSet/>
      <dgm:spPr/>
      <dgm:t>
        <a:bodyPr/>
        <a:lstStyle/>
        <a:p>
          <a:endParaRPr lang="en-GB"/>
        </a:p>
      </dgm:t>
    </dgm:pt>
    <dgm:pt modelId="{2896EAFA-EA1F-4E9B-86D8-60F6273570F6}" type="pres">
      <dgm:prSet presAssocID="{FE036AD9-A98F-40DE-BC89-B20C5EC04B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568DD1-0069-49E5-9094-C47B8C0AFBB7}" type="pres">
      <dgm:prSet presAssocID="{44462182-0421-428E-9AC7-6F08E859247B}" presName="centerShape" presStyleLbl="node0" presStyleIdx="0" presStyleCnt="1" custScaleX="88817" custScaleY="82569" custLinFactNeighborX="-3450" custLinFactNeighborY="-21987"/>
      <dgm:spPr/>
      <dgm:t>
        <a:bodyPr/>
        <a:lstStyle/>
        <a:p>
          <a:endParaRPr lang="en-GB"/>
        </a:p>
      </dgm:t>
    </dgm:pt>
    <dgm:pt modelId="{A7CD3E10-E2C1-405E-A691-53C20232B7FC}" type="pres">
      <dgm:prSet presAssocID="{5FD1D951-CA59-416D-B70D-3115497C50B0}" presName="Name9" presStyleLbl="parChTrans1D2" presStyleIdx="0" presStyleCnt="3"/>
      <dgm:spPr/>
      <dgm:t>
        <a:bodyPr/>
        <a:lstStyle/>
        <a:p>
          <a:endParaRPr lang="en-GB"/>
        </a:p>
      </dgm:t>
    </dgm:pt>
    <dgm:pt modelId="{B7234073-3E71-4AB1-9EB6-E1A3A5BD7476}" type="pres">
      <dgm:prSet presAssocID="{5FD1D951-CA59-416D-B70D-3115497C50B0}" presName="connTx" presStyleLbl="parChTrans1D2" presStyleIdx="0" presStyleCnt="3"/>
      <dgm:spPr/>
      <dgm:t>
        <a:bodyPr/>
        <a:lstStyle/>
        <a:p>
          <a:endParaRPr lang="en-GB"/>
        </a:p>
      </dgm:t>
    </dgm:pt>
    <dgm:pt modelId="{D368739F-EDBA-4251-A705-C842359EDDD6}" type="pres">
      <dgm:prSet presAssocID="{09763C26-2E29-412C-ACEF-9AE59DC8FB0E}" presName="node" presStyleLbl="node1" presStyleIdx="0" presStyleCnt="3" custScaleX="87939" custScaleY="76198" custRadScaleRad="123692" custRadScaleInc="608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B4891D-EE0F-4A8D-9C98-BFFB565EF809}" type="pres">
      <dgm:prSet presAssocID="{8900BECD-A7BA-45CF-9792-6CD62CF3E4BA}" presName="Name9" presStyleLbl="parChTrans1D2" presStyleIdx="1" presStyleCnt="3"/>
      <dgm:spPr/>
      <dgm:t>
        <a:bodyPr/>
        <a:lstStyle/>
        <a:p>
          <a:endParaRPr lang="en-GB"/>
        </a:p>
      </dgm:t>
    </dgm:pt>
    <dgm:pt modelId="{C56C8F40-7E2B-4459-9E5D-3BD595DB1A35}" type="pres">
      <dgm:prSet presAssocID="{8900BECD-A7BA-45CF-9792-6CD62CF3E4BA}" presName="connTx" presStyleLbl="parChTrans1D2" presStyleIdx="1" presStyleCnt="3"/>
      <dgm:spPr/>
      <dgm:t>
        <a:bodyPr/>
        <a:lstStyle/>
        <a:p>
          <a:endParaRPr lang="en-GB"/>
        </a:p>
      </dgm:t>
    </dgm:pt>
    <dgm:pt modelId="{3F6DB5CD-FB33-40AE-8AA8-8E5F61CE3AE1}" type="pres">
      <dgm:prSet presAssocID="{9A5B0A06-223D-47B7-A017-5C310304C1CD}" presName="node" presStyleLbl="node1" presStyleIdx="1" presStyleCnt="3" custScaleX="68013" custScaleY="68235" custRadScaleRad="118953" custRadScaleInc="-839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03226B-866E-4374-983C-E8D2E7913B81}" type="pres">
      <dgm:prSet presAssocID="{49D0583A-EAEC-44A6-92B9-8F78B46900C6}" presName="Name9" presStyleLbl="parChTrans1D2" presStyleIdx="2" presStyleCnt="3"/>
      <dgm:spPr/>
      <dgm:t>
        <a:bodyPr/>
        <a:lstStyle/>
        <a:p>
          <a:endParaRPr lang="en-GB"/>
        </a:p>
      </dgm:t>
    </dgm:pt>
    <dgm:pt modelId="{5110F6EC-0560-41EF-94B1-771DE4A0EA7F}" type="pres">
      <dgm:prSet presAssocID="{49D0583A-EAEC-44A6-92B9-8F78B46900C6}" presName="connTx" presStyleLbl="parChTrans1D2" presStyleIdx="2" presStyleCnt="3"/>
      <dgm:spPr/>
      <dgm:t>
        <a:bodyPr/>
        <a:lstStyle/>
        <a:p>
          <a:endParaRPr lang="en-GB"/>
        </a:p>
      </dgm:t>
    </dgm:pt>
    <dgm:pt modelId="{35C75124-88C8-407E-9840-DC54091B085C}" type="pres">
      <dgm:prSet presAssocID="{64B6BBA8-48EE-4660-92A0-F1FAF1E12DA4}" presName="node" presStyleLbl="node1" presStyleIdx="2" presStyleCnt="3" custScaleX="70795" custScaleY="65773" custRadScaleRad="61535" custRadScaleInc="-239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A18F12-E4E5-4EFE-8AA8-36122FECCC97}" type="presOf" srcId="{8900BECD-A7BA-45CF-9792-6CD62CF3E4BA}" destId="{C56C8F40-7E2B-4459-9E5D-3BD595DB1A35}" srcOrd="1" destOrd="0" presId="urn:microsoft.com/office/officeart/2005/8/layout/radial1"/>
    <dgm:cxn modelId="{B0EBA196-20CD-4ED7-A420-677EA363B821}" srcId="{FE036AD9-A98F-40DE-BC89-B20C5EC04B73}" destId="{44462182-0421-428E-9AC7-6F08E859247B}" srcOrd="0" destOrd="0" parTransId="{FF45305B-BF50-4669-AD3D-4F59CBAA3449}" sibTransId="{33A5B47D-3519-41BF-8775-9E06C4499AFB}"/>
    <dgm:cxn modelId="{563F148B-7182-49AB-A2F2-BE94F16BEEF7}" srcId="{44462182-0421-428E-9AC7-6F08E859247B}" destId="{09763C26-2E29-412C-ACEF-9AE59DC8FB0E}" srcOrd="0" destOrd="0" parTransId="{5FD1D951-CA59-416D-B70D-3115497C50B0}" sibTransId="{2EFF89C9-1313-4EC0-9F89-BF088DF525BF}"/>
    <dgm:cxn modelId="{FBF7F2BA-6B54-4CFD-990E-F6B622098D59}" type="presOf" srcId="{8900BECD-A7BA-45CF-9792-6CD62CF3E4BA}" destId="{86B4891D-EE0F-4A8D-9C98-BFFB565EF809}" srcOrd="0" destOrd="0" presId="urn:microsoft.com/office/officeart/2005/8/layout/radial1"/>
    <dgm:cxn modelId="{B9745D3D-2E1B-48CA-A97A-5620D543256E}" type="presOf" srcId="{44462182-0421-428E-9AC7-6F08E859247B}" destId="{41568DD1-0069-49E5-9094-C47B8C0AFBB7}" srcOrd="0" destOrd="0" presId="urn:microsoft.com/office/officeart/2005/8/layout/radial1"/>
    <dgm:cxn modelId="{CEDBBC07-D5A0-446D-85BA-6C4BEB4E85C6}" srcId="{44462182-0421-428E-9AC7-6F08E859247B}" destId="{9A5B0A06-223D-47B7-A017-5C310304C1CD}" srcOrd="1" destOrd="0" parTransId="{8900BECD-A7BA-45CF-9792-6CD62CF3E4BA}" sibTransId="{552A0102-C016-4079-8704-4398A1D8C1BC}"/>
    <dgm:cxn modelId="{ED437955-749E-44E6-9E4D-7BBF410FED91}" srcId="{44462182-0421-428E-9AC7-6F08E859247B}" destId="{64B6BBA8-48EE-4660-92A0-F1FAF1E12DA4}" srcOrd="2" destOrd="0" parTransId="{49D0583A-EAEC-44A6-92B9-8F78B46900C6}" sibTransId="{06F1B5A2-D798-437A-BE74-08F919B95D14}"/>
    <dgm:cxn modelId="{D802B8DA-FB31-407E-8CBF-36A1FA7BD00F}" type="presOf" srcId="{49D0583A-EAEC-44A6-92B9-8F78B46900C6}" destId="{4903226B-866E-4374-983C-E8D2E7913B81}" srcOrd="0" destOrd="0" presId="urn:microsoft.com/office/officeart/2005/8/layout/radial1"/>
    <dgm:cxn modelId="{C4D94583-450E-4B92-8904-3F863884887E}" type="presOf" srcId="{5FD1D951-CA59-416D-B70D-3115497C50B0}" destId="{B7234073-3E71-4AB1-9EB6-E1A3A5BD7476}" srcOrd="1" destOrd="0" presId="urn:microsoft.com/office/officeart/2005/8/layout/radial1"/>
    <dgm:cxn modelId="{20529984-249C-4AD8-A08B-59F9C15FAE96}" type="presOf" srcId="{09763C26-2E29-412C-ACEF-9AE59DC8FB0E}" destId="{D368739F-EDBA-4251-A705-C842359EDDD6}" srcOrd="0" destOrd="0" presId="urn:microsoft.com/office/officeart/2005/8/layout/radial1"/>
    <dgm:cxn modelId="{221BDA71-0B2A-4C12-91BF-93C889748960}" type="presOf" srcId="{FE036AD9-A98F-40DE-BC89-B20C5EC04B73}" destId="{2896EAFA-EA1F-4E9B-86D8-60F6273570F6}" srcOrd="0" destOrd="0" presId="urn:microsoft.com/office/officeart/2005/8/layout/radial1"/>
    <dgm:cxn modelId="{0FCE84EA-C2E1-4762-9786-729B537C7BA0}" type="presOf" srcId="{9A5B0A06-223D-47B7-A017-5C310304C1CD}" destId="{3F6DB5CD-FB33-40AE-8AA8-8E5F61CE3AE1}" srcOrd="0" destOrd="0" presId="urn:microsoft.com/office/officeart/2005/8/layout/radial1"/>
    <dgm:cxn modelId="{8A563ADA-5B63-40DA-94CC-9160AE9EA1C4}" type="presOf" srcId="{64B6BBA8-48EE-4660-92A0-F1FAF1E12DA4}" destId="{35C75124-88C8-407E-9840-DC54091B085C}" srcOrd="0" destOrd="0" presId="urn:microsoft.com/office/officeart/2005/8/layout/radial1"/>
    <dgm:cxn modelId="{ED8AE474-8119-4FEB-A090-D1346E730990}" type="presOf" srcId="{5FD1D951-CA59-416D-B70D-3115497C50B0}" destId="{A7CD3E10-E2C1-405E-A691-53C20232B7FC}" srcOrd="0" destOrd="0" presId="urn:microsoft.com/office/officeart/2005/8/layout/radial1"/>
    <dgm:cxn modelId="{9A1BDBB6-9312-416E-9B9A-5A2A8EFCD505}" type="presOf" srcId="{49D0583A-EAEC-44A6-92B9-8F78B46900C6}" destId="{5110F6EC-0560-41EF-94B1-771DE4A0EA7F}" srcOrd="1" destOrd="0" presId="urn:microsoft.com/office/officeart/2005/8/layout/radial1"/>
    <dgm:cxn modelId="{5E266F48-C1E4-4C4D-A030-8812C34AB341}" type="presParOf" srcId="{2896EAFA-EA1F-4E9B-86D8-60F6273570F6}" destId="{41568DD1-0069-49E5-9094-C47B8C0AFBB7}" srcOrd="0" destOrd="0" presId="urn:microsoft.com/office/officeart/2005/8/layout/radial1"/>
    <dgm:cxn modelId="{6972FB42-B8A8-4C52-9A05-3384EB96A6AE}" type="presParOf" srcId="{2896EAFA-EA1F-4E9B-86D8-60F6273570F6}" destId="{A7CD3E10-E2C1-405E-A691-53C20232B7FC}" srcOrd="1" destOrd="0" presId="urn:microsoft.com/office/officeart/2005/8/layout/radial1"/>
    <dgm:cxn modelId="{857963D8-576B-4535-8193-A4F7D1D6079A}" type="presParOf" srcId="{A7CD3E10-E2C1-405E-A691-53C20232B7FC}" destId="{B7234073-3E71-4AB1-9EB6-E1A3A5BD7476}" srcOrd="0" destOrd="0" presId="urn:microsoft.com/office/officeart/2005/8/layout/radial1"/>
    <dgm:cxn modelId="{F79417DE-45D8-4FC0-A3B7-8D888F11C21E}" type="presParOf" srcId="{2896EAFA-EA1F-4E9B-86D8-60F6273570F6}" destId="{D368739F-EDBA-4251-A705-C842359EDDD6}" srcOrd="2" destOrd="0" presId="urn:microsoft.com/office/officeart/2005/8/layout/radial1"/>
    <dgm:cxn modelId="{A8B6EE7F-B80D-4961-BB5D-2718FD77F912}" type="presParOf" srcId="{2896EAFA-EA1F-4E9B-86D8-60F6273570F6}" destId="{86B4891D-EE0F-4A8D-9C98-BFFB565EF809}" srcOrd="3" destOrd="0" presId="urn:microsoft.com/office/officeart/2005/8/layout/radial1"/>
    <dgm:cxn modelId="{AEAC30D8-2F63-4985-B6ED-7A485343174A}" type="presParOf" srcId="{86B4891D-EE0F-4A8D-9C98-BFFB565EF809}" destId="{C56C8F40-7E2B-4459-9E5D-3BD595DB1A35}" srcOrd="0" destOrd="0" presId="urn:microsoft.com/office/officeart/2005/8/layout/radial1"/>
    <dgm:cxn modelId="{BA55BE8C-F753-4F50-AEC6-CE87820F2B4A}" type="presParOf" srcId="{2896EAFA-EA1F-4E9B-86D8-60F6273570F6}" destId="{3F6DB5CD-FB33-40AE-8AA8-8E5F61CE3AE1}" srcOrd="4" destOrd="0" presId="urn:microsoft.com/office/officeart/2005/8/layout/radial1"/>
    <dgm:cxn modelId="{EED47F9B-E781-4957-B693-70936FD1D2E4}" type="presParOf" srcId="{2896EAFA-EA1F-4E9B-86D8-60F6273570F6}" destId="{4903226B-866E-4374-983C-E8D2E7913B81}" srcOrd="5" destOrd="0" presId="urn:microsoft.com/office/officeart/2005/8/layout/radial1"/>
    <dgm:cxn modelId="{6DD68A4E-7047-451A-B41E-9BA25B71C30E}" type="presParOf" srcId="{4903226B-866E-4374-983C-E8D2E7913B81}" destId="{5110F6EC-0560-41EF-94B1-771DE4A0EA7F}" srcOrd="0" destOrd="0" presId="urn:microsoft.com/office/officeart/2005/8/layout/radial1"/>
    <dgm:cxn modelId="{00020E4D-2611-4B10-ADE7-5D17524AB0F1}" type="presParOf" srcId="{2896EAFA-EA1F-4E9B-86D8-60F6273570F6}" destId="{35C75124-88C8-407E-9840-DC54091B085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C18F4-553F-46EB-9243-B82C1B79054C}">
      <dsp:nvSpPr>
        <dsp:cNvPr id="0" name=""/>
        <dsp:cNvSpPr/>
      </dsp:nvSpPr>
      <dsp:spPr>
        <a:xfrm>
          <a:off x="4284" y="194583"/>
          <a:ext cx="1947884" cy="11687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anose="020F0502020204030204" pitchFamily="34" charset="0"/>
            </a:rPr>
            <a:t>Early life experiences </a:t>
          </a:r>
          <a:endParaRPr lang="en-GB" sz="2000" b="1" kern="1200" dirty="0">
            <a:latin typeface="Calibri" panose="020F0502020204030204" pitchFamily="34" charset="0"/>
          </a:endParaRPr>
        </a:p>
      </dsp:txBody>
      <dsp:txXfrm>
        <a:off x="4284" y="194583"/>
        <a:ext cx="1947884" cy="779153"/>
      </dsp:txXfrm>
    </dsp:sp>
    <dsp:sp modelId="{6F9F54FE-D35B-405C-98A8-F811750FABBE}">
      <dsp:nvSpPr>
        <dsp:cNvPr id="0" name=""/>
        <dsp:cNvSpPr/>
      </dsp:nvSpPr>
      <dsp:spPr>
        <a:xfrm>
          <a:off x="403248" y="973736"/>
          <a:ext cx="1947884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Calibri" panose="020F0502020204030204" pitchFamily="34" charset="0"/>
            </a:rPr>
            <a:t>Can make young people vulnerable 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460300" y="1030788"/>
        <a:ext cx="1833780" cy="3629896"/>
      </dsp:txXfrm>
    </dsp:sp>
    <dsp:sp modelId="{08D44C14-9456-4DC6-9328-B18D4EF23DD8}">
      <dsp:nvSpPr>
        <dsp:cNvPr id="0" name=""/>
        <dsp:cNvSpPr/>
      </dsp:nvSpPr>
      <dsp:spPr>
        <a:xfrm>
          <a:off x="2247461" y="341676"/>
          <a:ext cx="626019" cy="484967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latin typeface="Calibri" panose="020F0502020204030204" pitchFamily="34" charset="0"/>
          </a:endParaRPr>
        </a:p>
      </dsp:txBody>
      <dsp:txXfrm>
        <a:off x="2247461" y="438669"/>
        <a:ext cx="480529" cy="290981"/>
      </dsp:txXfrm>
    </dsp:sp>
    <dsp:sp modelId="{435B008C-5950-48CD-B1F1-8212932742F5}">
      <dsp:nvSpPr>
        <dsp:cNvPr id="0" name=""/>
        <dsp:cNvSpPr/>
      </dsp:nvSpPr>
      <dsp:spPr>
        <a:xfrm>
          <a:off x="3133338" y="194583"/>
          <a:ext cx="1947884" cy="11687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anose="020F0502020204030204" pitchFamily="34" charset="0"/>
            </a:rPr>
            <a:t>Common factors </a:t>
          </a:r>
          <a:endParaRPr lang="en-GB" sz="2000" b="1" kern="1200" dirty="0">
            <a:latin typeface="Calibri" panose="020F0502020204030204" pitchFamily="34" charset="0"/>
          </a:endParaRPr>
        </a:p>
      </dsp:txBody>
      <dsp:txXfrm>
        <a:off x="3133338" y="194583"/>
        <a:ext cx="1947884" cy="779153"/>
      </dsp:txXfrm>
    </dsp:sp>
    <dsp:sp modelId="{C8349D97-E76E-4A97-B944-E3AC0813C4B1}">
      <dsp:nvSpPr>
        <dsp:cNvPr id="0" name=""/>
        <dsp:cNvSpPr/>
      </dsp:nvSpPr>
      <dsp:spPr>
        <a:xfrm>
          <a:off x="3532302" y="973736"/>
          <a:ext cx="1947884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Mental illness 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Physical health 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Substance misuse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Domestic violence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Abuse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Looked after children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Bullying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Calibri" panose="020F0502020204030204" pitchFamily="34" charset="0"/>
            </a:rPr>
            <a:t>Physical illness</a:t>
          </a:r>
          <a:endParaRPr lang="en-GB" sz="1800" b="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>
            <a:latin typeface="Calibri" panose="020F0502020204030204" pitchFamily="34" charset="0"/>
          </a:endParaRPr>
        </a:p>
      </dsp:txBody>
      <dsp:txXfrm>
        <a:off x="3589354" y="1030788"/>
        <a:ext cx="1833780" cy="3629896"/>
      </dsp:txXfrm>
    </dsp:sp>
    <dsp:sp modelId="{A13F0FBB-905D-404A-8DB1-B6D12D58629C}">
      <dsp:nvSpPr>
        <dsp:cNvPr id="0" name=""/>
        <dsp:cNvSpPr/>
      </dsp:nvSpPr>
      <dsp:spPr>
        <a:xfrm>
          <a:off x="5376515" y="341676"/>
          <a:ext cx="626019" cy="484967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latin typeface="Calibri" panose="020F0502020204030204" pitchFamily="34" charset="0"/>
          </a:endParaRPr>
        </a:p>
      </dsp:txBody>
      <dsp:txXfrm>
        <a:off x="5376515" y="438669"/>
        <a:ext cx="480529" cy="290981"/>
      </dsp:txXfrm>
    </dsp:sp>
    <dsp:sp modelId="{B9594BC8-A912-4884-BEBD-0D0D9CCE430F}">
      <dsp:nvSpPr>
        <dsp:cNvPr id="0" name=""/>
        <dsp:cNvSpPr/>
      </dsp:nvSpPr>
      <dsp:spPr>
        <a:xfrm>
          <a:off x="6262392" y="194583"/>
          <a:ext cx="1947884" cy="11687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anose="020F0502020204030204" pitchFamily="34" charset="0"/>
            </a:rPr>
            <a:t>Approach to prevention</a:t>
          </a:r>
          <a:endParaRPr lang="en-GB" sz="2000" b="1" kern="1200" dirty="0">
            <a:latin typeface="Calibri" panose="020F0502020204030204" pitchFamily="34" charset="0"/>
          </a:endParaRPr>
        </a:p>
      </dsp:txBody>
      <dsp:txXfrm>
        <a:off x="6262392" y="194583"/>
        <a:ext cx="1947884" cy="779153"/>
      </dsp:txXfrm>
    </dsp:sp>
    <dsp:sp modelId="{35B0CD1B-83D3-4402-8986-8C8819BE3168}">
      <dsp:nvSpPr>
        <dsp:cNvPr id="0" name=""/>
        <dsp:cNvSpPr/>
      </dsp:nvSpPr>
      <dsp:spPr>
        <a:xfrm>
          <a:off x="6661356" y="973736"/>
          <a:ext cx="1947884" cy="374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Calibri" panose="020F0502020204030204" pitchFamily="34" charset="0"/>
            </a:rPr>
            <a:t>Improving early life experiences through working with families, supporting vulnerable children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6718408" y="1030788"/>
        <a:ext cx="1833780" cy="3629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C18F4-553F-46EB-9243-B82C1B79054C}">
      <dsp:nvSpPr>
        <dsp:cNvPr id="0" name=""/>
        <dsp:cNvSpPr/>
      </dsp:nvSpPr>
      <dsp:spPr>
        <a:xfrm>
          <a:off x="4284" y="617680"/>
          <a:ext cx="1947884" cy="157109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anose="020F0502020204030204" pitchFamily="34" charset="0"/>
            </a:rPr>
            <a:t>Adolescence</a:t>
          </a:r>
          <a:r>
            <a:rPr lang="en-GB" sz="2000" kern="1200" dirty="0" smtClean="0">
              <a:latin typeface="Calibri" panose="020F0502020204030204" pitchFamily="34" charset="0"/>
            </a:rPr>
            <a:t> </a:t>
          </a:r>
          <a:endParaRPr lang="en-GB" sz="2000" kern="1200" dirty="0">
            <a:latin typeface="Calibri" panose="020F0502020204030204" pitchFamily="34" charset="0"/>
          </a:endParaRPr>
        </a:p>
      </dsp:txBody>
      <dsp:txXfrm>
        <a:off x="4284" y="617680"/>
        <a:ext cx="1947884" cy="1047393"/>
      </dsp:txXfrm>
    </dsp:sp>
    <dsp:sp modelId="{6F9F54FE-D35B-405C-98A8-F811750FABBE}">
      <dsp:nvSpPr>
        <dsp:cNvPr id="0" name=""/>
        <dsp:cNvSpPr/>
      </dsp:nvSpPr>
      <dsp:spPr>
        <a:xfrm>
          <a:off x="403248" y="1598014"/>
          <a:ext cx="1947884" cy="269662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Calibri" panose="020F0502020204030204" pitchFamily="34" charset="0"/>
            </a:rPr>
            <a:t>As they get older other concerns may arise</a:t>
          </a:r>
          <a:endParaRPr lang="en-GB" sz="1800" kern="1200" dirty="0"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Calibri" panose="020F0502020204030204" pitchFamily="34" charset="0"/>
          </a:endParaRPr>
        </a:p>
      </dsp:txBody>
      <dsp:txXfrm>
        <a:off x="460300" y="1655066"/>
        <a:ext cx="1833780" cy="2582521"/>
      </dsp:txXfrm>
    </dsp:sp>
    <dsp:sp modelId="{08D44C14-9456-4DC6-9328-B18D4EF23DD8}">
      <dsp:nvSpPr>
        <dsp:cNvPr id="0" name=""/>
        <dsp:cNvSpPr/>
      </dsp:nvSpPr>
      <dsp:spPr>
        <a:xfrm rot="21596970">
          <a:off x="2247461" y="897499"/>
          <a:ext cx="626019" cy="484967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latin typeface="Calibri" panose="020F0502020204030204" pitchFamily="34" charset="0"/>
          </a:endParaRPr>
        </a:p>
      </dsp:txBody>
      <dsp:txXfrm>
        <a:off x="2247461" y="994556"/>
        <a:ext cx="480529" cy="290981"/>
      </dsp:txXfrm>
    </dsp:sp>
    <dsp:sp modelId="{435B008C-5950-48CD-B1F1-8212932742F5}">
      <dsp:nvSpPr>
        <dsp:cNvPr id="0" name=""/>
        <dsp:cNvSpPr/>
      </dsp:nvSpPr>
      <dsp:spPr>
        <a:xfrm>
          <a:off x="3133338" y="625955"/>
          <a:ext cx="1947884" cy="153799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latin typeface="Calibri" panose="020F0502020204030204" pitchFamily="34" charset="0"/>
            </a:rPr>
            <a:t>Common factors </a:t>
          </a:r>
          <a:endParaRPr lang="en-GB" sz="2000" b="1" kern="1200" dirty="0">
            <a:latin typeface="Calibri" panose="020F0502020204030204" pitchFamily="34" charset="0"/>
          </a:endParaRPr>
        </a:p>
      </dsp:txBody>
      <dsp:txXfrm>
        <a:off x="3133338" y="625955"/>
        <a:ext cx="1947884" cy="1025327"/>
      </dsp:txXfrm>
    </dsp:sp>
    <dsp:sp modelId="{C8349D97-E76E-4A97-B944-E3AC0813C4B1}">
      <dsp:nvSpPr>
        <dsp:cNvPr id="0" name=""/>
        <dsp:cNvSpPr/>
      </dsp:nvSpPr>
      <dsp:spPr>
        <a:xfrm>
          <a:off x="3532302" y="1589739"/>
          <a:ext cx="1947884" cy="2696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Unemployment</a:t>
          </a:r>
          <a:endParaRPr lang="en-GB" sz="14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Financial problems</a:t>
          </a:r>
          <a:endParaRPr lang="en-GB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Leaving home </a:t>
          </a:r>
          <a:endParaRPr lang="en-GB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Excessive alcohol use</a:t>
          </a:r>
          <a:endParaRPr lang="en-GB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Illicit drug use</a:t>
          </a:r>
          <a:endParaRPr lang="en-GB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Diagnosis of mental illness</a:t>
          </a:r>
          <a:endParaRPr lang="en-GB" sz="1600" kern="1200" dirty="0">
            <a:latin typeface="Calibri" panose="020F0502020204030204" pitchFamily="34" charset="0"/>
          </a:endParaRPr>
        </a:p>
      </dsp:txBody>
      <dsp:txXfrm>
        <a:off x="3589354" y="1646791"/>
        <a:ext cx="1833780" cy="2582521"/>
      </dsp:txXfrm>
    </dsp:sp>
    <dsp:sp modelId="{A13F0FBB-905D-404A-8DB1-B6D12D58629C}">
      <dsp:nvSpPr>
        <dsp:cNvPr id="0" name=""/>
        <dsp:cNvSpPr/>
      </dsp:nvSpPr>
      <dsp:spPr>
        <a:xfrm rot="1092">
          <a:off x="5376515" y="896638"/>
          <a:ext cx="626019" cy="484967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>
            <a:latin typeface="Calibri" panose="020F0502020204030204" pitchFamily="34" charset="0"/>
          </a:endParaRPr>
        </a:p>
      </dsp:txBody>
      <dsp:txXfrm>
        <a:off x="5376515" y="993608"/>
        <a:ext cx="480529" cy="290981"/>
      </dsp:txXfrm>
    </dsp:sp>
    <dsp:sp modelId="{B9594BC8-A912-4884-BEBD-0D0D9CCE430F}">
      <dsp:nvSpPr>
        <dsp:cNvPr id="0" name=""/>
        <dsp:cNvSpPr/>
      </dsp:nvSpPr>
      <dsp:spPr>
        <a:xfrm>
          <a:off x="6262392" y="622972"/>
          <a:ext cx="1947884" cy="154992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libri" panose="020F0502020204030204" pitchFamily="34" charset="0"/>
            </a:rPr>
            <a:t>Preventive measures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latin typeface="Calibri" panose="020F0502020204030204" pitchFamily="34" charset="0"/>
          </a:endParaRPr>
        </a:p>
      </dsp:txBody>
      <dsp:txXfrm>
        <a:off x="6262392" y="622972"/>
        <a:ext cx="1947884" cy="1033282"/>
      </dsp:txXfrm>
    </dsp:sp>
    <dsp:sp modelId="{35B0CD1B-83D3-4402-8986-8C8819BE3168}">
      <dsp:nvSpPr>
        <dsp:cNvPr id="0" name=""/>
        <dsp:cNvSpPr/>
      </dsp:nvSpPr>
      <dsp:spPr>
        <a:xfrm>
          <a:off x="6661356" y="1592722"/>
          <a:ext cx="1947884" cy="2696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anose="020F0502020204030204" pitchFamily="34" charset="0"/>
            </a:rPr>
            <a:t>Availability of CAMHS including services for self-harm and substance misuse</a:t>
          </a:r>
          <a:endParaRPr lang="en-GB" sz="2000" kern="1200" dirty="0">
            <a:latin typeface="Calibri" panose="020F0502020204030204" pitchFamily="34" charset="0"/>
          </a:endParaRPr>
        </a:p>
      </dsp:txBody>
      <dsp:txXfrm>
        <a:off x="6718408" y="1649774"/>
        <a:ext cx="1833780" cy="258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C18F4-553F-46EB-9243-B82C1B79054C}">
      <dsp:nvSpPr>
        <dsp:cNvPr id="0" name=""/>
        <dsp:cNvSpPr/>
      </dsp:nvSpPr>
      <dsp:spPr>
        <a:xfrm>
          <a:off x="4284" y="553883"/>
          <a:ext cx="1947884" cy="140335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latin typeface="Calibri" panose="020F0502020204030204" pitchFamily="34" charset="0"/>
            </a:rPr>
            <a:t>Trigger</a:t>
          </a:r>
          <a:endParaRPr lang="en-GB" sz="2200" b="1" kern="1200" dirty="0">
            <a:latin typeface="Calibri" panose="020F0502020204030204" pitchFamily="34" charset="0"/>
          </a:endParaRPr>
        </a:p>
      </dsp:txBody>
      <dsp:txXfrm>
        <a:off x="4284" y="553883"/>
        <a:ext cx="1947884" cy="935567"/>
      </dsp:txXfrm>
    </dsp:sp>
    <dsp:sp modelId="{6F9F54FE-D35B-405C-98A8-F811750FABBE}">
      <dsp:nvSpPr>
        <dsp:cNvPr id="0" name=""/>
        <dsp:cNvSpPr/>
      </dsp:nvSpPr>
      <dsp:spPr>
        <a:xfrm>
          <a:off x="403248" y="1413959"/>
          <a:ext cx="1947884" cy="294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alibri" panose="020F0502020204030204" pitchFamily="34" charset="0"/>
            </a:rPr>
            <a:t>Final straw-Recent event occurring in the 3 months prior to death</a:t>
          </a:r>
          <a:endParaRPr lang="en-GB" sz="1600" kern="1200" dirty="0">
            <a:latin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100" kern="1200" dirty="0">
            <a:latin typeface="Calibri" panose="020F0502020204030204" pitchFamily="34" charset="0"/>
          </a:endParaRPr>
        </a:p>
      </dsp:txBody>
      <dsp:txXfrm>
        <a:off x="460300" y="1471011"/>
        <a:ext cx="1833780" cy="2830372"/>
      </dsp:txXfrm>
    </dsp:sp>
    <dsp:sp modelId="{08D44C14-9456-4DC6-9328-B18D4EF23DD8}">
      <dsp:nvSpPr>
        <dsp:cNvPr id="0" name=""/>
        <dsp:cNvSpPr/>
      </dsp:nvSpPr>
      <dsp:spPr>
        <a:xfrm>
          <a:off x="2247461" y="779184"/>
          <a:ext cx="626019" cy="484967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Calibri" panose="020F0502020204030204" pitchFamily="34" charset="0"/>
          </a:endParaRPr>
        </a:p>
      </dsp:txBody>
      <dsp:txXfrm>
        <a:off x="2247461" y="876177"/>
        <a:ext cx="480529" cy="290981"/>
      </dsp:txXfrm>
    </dsp:sp>
    <dsp:sp modelId="{435B008C-5950-48CD-B1F1-8212932742F5}">
      <dsp:nvSpPr>
        <dsp:cNvPr id="0" name=""/>
        <dsp:cNvSpPr/>
      </dsp:nvSpPr>
      <dsp:spPr>
        <a:xfrm>
          <a:off x="3133338" y="553883"/>
          <a:ext cx="1947884" cy="140335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Calibri" panose="020F0502020204030204" pitchFamily="34" charset="0"/>
            </a:rPr>
            <a:t> </a:t>
          </a:r>
          <a:r>
            <a:rPr lang="en-GB" sz="2200" b="1" kern="1200" dirty="0" smtClean="0">
              <a:latin typeface="Calibri" panose="020F0502020204030204" pitchFamily="34" charset="0"/>
            </a:rPr>
            <a:t>Event</a:t>
          </a:r>
          <a:r>
            <a:rPr lang="en-GB" sz="2200" kern="1200" dirty="0" smtClean="0">
              <a:latin typeface="Calibri" panose="020F0502020204030204" pitchFamily="34" charset="0"/>
            </a:rPr>
            <a:t> </a:t>
          </a:r>
          <a:endParaRPr lang="en-GB" sz="2200" kern="1200" dirty="0">
            <a:latin typeface="Calibri" panose="020F0502020204030204" pitchFamily="34" charset="0"/>
          </a:endParaRPr>
        </a:p>
      </dsp:txBody>
      <dsp:txXfrm>
        <a:off x="3133338" y="553883"/>
        <a:ext cx="1947884" cy="935567"/>
      </dsp:txXfrm>
    </dsp:sp>
    <dsp:sp modelId="{C8349D97-E76E-4A97-B944-E3AC0813C4B1}">
      <dsp:nvSpPr>
        <dsp:cNvPr id="0" name=""/>
        <dsp:cNvSpPr/>
      </dsp:nvSpPr>
      <dsp:spPr>
        <a:xfrm>
          <a:off x="3532302" y="1413959"/>
          <a:ext cx="1947884" cy="294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latin typeface="Calibri" panose="020F0502020204030204" pitchFamily="34" charset="0"/>
            </a:rPr>
            <a:t>Relationship breakup</a:t>
          </a:r>
          <a:endParaRPr lang="en-GB" sz="16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latin typeface="Calibri" panose="020F0502020204030204" pitchFamily="34" charset="0"/>
            </a:rPr>
            <a:t>Exam result</a:t>
          </a:r>
          <a:endParaRPr lang="en-GB" sz="16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latin typeface="Calibri" panose="020F0502020204030204" pitchFamily="34" charset="0"/>
            </a:rPr>
            <a:t>Family argument </a:t>
          </a:r>
          <a:endParaRPr lang="en-GB" sz="1600" b="1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latin typeface="Calibri" panose="020F0502020204030204" pitchFamily="34" charset="0"/>
            </a:rPr>
            <a:t>Change in accommodation </a:t>
          </a:r>
          <a:endParaRPr lang="en-GB" sz="1600" b="1" kern="1200" dirty="0">
            <a:latin typeface="Calibri" panose="020F0502020204030204" pitchFamily="34" charset="0"/>
          </a:endParaRPr>
        </a:p>
      </dsp:txBody>
      <dsp:txXfrm>
        <a:off x="3589354" y="1471011"/>
        <a:ext cx="1833780" cy="2830372"/>
      </dsp:txXfrm>
    </dsp:sp>
    <dsp:sp modelId="{A13F0FBB-905D-404A-8DB1-B6D12D58629C}">
      <dsp:nvSpPr>
        <dsp:cNvPr id="0" name=""/>
        <dsp:cNvSpPr/>
      </dsp:nvSpPr>
      <dsp:spPr>
        <a:xfrm rot="18985">
          <a:off x="5376510" y="787922"/>
          <a:ext cx="626029" cy="484967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>
            <a:latin typeface="Calibri" panose="020F0502020204030204" pitchFamily="34" charset="0"/>
          </a:endParaRPr>
        </a:p>
      </dsp:txBody>
      <dsp:txXfrm>
        <a:off x="5376511" y="884513"/>
        <a:ext cx="480539" cy="290981"/>
      </dsp:txXfrm>
    </dsp:sp>
    <dsp:sp modelId="{B9594BC8-A912-4884-BEBD-0D0D9CCE430F}">
      <dsp:nvSpPr>
        <dsp:cNvPr id="0" name=""/>
        <dsp:cNvSpPr/>
      </dsp:nvSpPr>
      <dsp:spPr>
        <a:xfrm>
          <a:off x="6262392" y="502041"/>
          <a:ext cx="1947884" cy="161071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alibri" panose="020F0502020204030204" pitchFamily="34" charset="0"/>
            </a:rPr>
            <a:t>Approach to prevention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latin typeface="Calibri" panose="020F0502020204030204" pitchFamily="34" charset="0"/>
          </a:endParaRPr>
        </a:p>
      </dsp:txBody>
      <dsp:txXfrm>
        <a:off x="6262392" y="502041"/>
        <a:ext cx="1947884" cy="1073812"/>
      </dsp:txXfrm>
    </dsp:sp>
    <dsp:sp modelId="{35B0CD1B-83D3-4402-8986-8C8819BE3168}">
      <dsp:nvSpPr>
        <dsp:cNvPr id="0" name=""/>
        <dsp:cNvSpPr/>
      </dsp:nvSpPr>
      <dsp:spPr>
        <a:xfrm>
          <a:off x="6661356" y="1465801"/>
          <a:ext cx="1947884" cy="294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latin typeface="Calibri" panose="020F0502020204030204" pitchFamily="34" charset="0"/>
            </a:rPr>
            <a:t>Support</a:t>
          </a:r>
          <a:r>
            <a:rPr lang="en-GB" sz="2200" kern="1200" baseline="0" dirty="0" smtClean="0">
              <a:latin typeface="Calibri" panose="020F0502020204030204" pitchFamily="34" charset="0"/>
            </a:rPr>
            <a:t> for young people in crisis, healthy workplaces and campuses</a:t>
          </a:r>
          <a:endParaRPr lang="en-GB" sz="2200" kern="1200" dirty="0">
            <a:latin typeface="Calibri" panose="020F0502020204030204" pitchFamily="34" charset="0"/>
          </a:endParaRPr>
        </a:p>
      </dsp:txBody>
      <dsp:txXfrm>
        <a:off x="6718408" y="1522853"/>
        <a:ext cx="1833780" cy="283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280E3-8F9D-41D4-A76F-E633F1450DFB}">
      <dsp:nvSpPr>
        <dsp:cNvPr id="0" name=""/>
        <dsp:cNvSpPr/>
      </dsp:nvSpPr>
      <dsp:spPr>
        <a:xfrm>
          <a:off x="2350060" y="645001"/>
          <a:ext cx="1327025" cy="1253483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Mental health services </a:t>
          </a:r>
          <a:endParaRPr lang="en-GB" sz="1800" kern="1200" dirty="0"/>
        </a:p>
      </dsp:txBody>
      <dsp:txXfrm>
        <a:off x="2544398" y="828569"/>
        <a:ext cx="938349" cy="886347"/>
      </dsp:txXfrm>
    </dsp:sp>
    <dsp:sp modelId="{172BBC8A-D617-442E-9D7D-2895B4AEBD01}">
      <dsp:nvSpPr>
        <dsp:cNvPr id="0" name=""/>
        <dsp:cNvSpPr/>
      </dsp:nvSpPr>
      <dsp:spPr>
        <a:xfrm rot="11948026">
          <a:off x="1727749" y="927018"/>
          <a:ext cx="681827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681827" y="16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051617" y="926868"/>
        <a:ext cx="34091" cy="34091"/>
      </dsp:txXfrm>
    </dsp:sp>
    <dsp:sp modelId="{127D9CD8-4963-4AE1-93AD-70DF966A9459}">
      <dsp:nvSpPr>
        <dsp:cNvPr id="0" name=""/>
        <dsp:cNvSpPr/>
      </dsp:nvSpPr>
      <dsp:spPr>
        <a:xfrm>
          <a:off x="527723" y="0"/>
          <a:ext cx="1253483" cy="125348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Substance misuse services </a:t>
          </a:r>
          <a:endParaRPr lang="en-GB" sz="1400" kern="1200" dirty="0"/>
        </a:p>
      </dsp:txBody>
      <dsp:txXfrm>
        <a:off x="711291" y="183568"/>
        <a:ext cx="886347" cy="886347"/>
      </dsp:txXfrm>
    </dsp:sp>
    <dsp:sp modelId="{DE59245E-850D-45E5-9461-01FB26C3368C}">
      <dsp:nvSpPr>
        <dsp:cNvPr id="0" name=""/>
        <dsp:cNvSpPr/>
      </dsp:nvSpPr>
      <dsp:spPr>
        <a:xfrm rot="20646573">
          <a:off x="3635319" y="976971"/>
          <a:ext cx="708720" cy="33791"/>
        </a:xfrm>
        <a:custGeom>
          <a:avLst/>
          <a:gdLst/>
          <a:ahLst/>
          <a:cxnLst/>
          <a:rect l="0" t="0" r="0" b="0"/>
          <a:pathLst>
            <a:path>
              <a:moveTo>
                <a:pt x="0" y="16895"/>
              </a:moveTo>
              <a:lnTo>
                <a:pt x="708720" y="16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71961" y="976149"/>
        <a:ext cx="35436" cy="35436"/>
      </dsp:txXfrm>
    </dsp:sp>
    <dsp:sp modelId="{899DE6AB-1835-40CD-A88E-A94B84993C02}">
      <dsp:nvSpPr>
        <dsp:cNvPr id="0" name=""/>
        <dsp:cNvSpPr/>
      </dsp:nvSpPr>
      <dsp:spPr>
        <a:xfrm>
          <a:off x="4306548" y="98501"/>
          <a:ext cx="1253483" cy="125348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Services for self-harm</a:t>
          </a:r>
          <a:endParaRPr lang="en-GB" sz="1400" kern="1200" dirty="0"/>
        </a:p>
      </dsp:txBody>
      <dsp:txXfrm>
        <a:off x="4490116" y="282069"/>
        <a:ext cx="886347" cy="8863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95D86-1068-4394-BD59-E90689497103}">
      <dsp:nvSpPr>
        <dsp:cNvPr id="0" name=""/>
        <dsp:cNvSpPr/>
      </dsp:nvSpPr>
      <dsp:spPr>
        <a:xfrm>
          <a:off x="1584167" y="1512178"/>
          <a:ext cx="1142978" cy="1142978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Youth justice</a:t>
          </a:r>
          <a:endParaRPr lang="en-GB" sz="2100" kern="1200" dirty="0"/>
        </a:p>
      </dsp:txBody>
      <dsp:txXfrm>
        <a:off x="1751552" y="1679563"/>
        <a:ext cx="808208" cy="808208"/>
      </dsp:txXfrm>
    </dsp:sp>
    <dsp:sp modelId="{71061249-D539-4501-A0B3-8218EE9AAD4C}">
      <dsp:nvSpPr>
        <dsp:cNvPr id="0" name=""/>
        <dsp:cNvSpPr/>
      </dsp:nvSpPr>
      <dsp:spPr>
        <a:xfrm rot="12233070">
          <a:off x="1068793" y="1718242"/>
          <a:ext cx="589557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589557" y="1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348833" y="1718181"/>
        <a:ext cx="29477" cy="29477"/>
      </dsp:txXfrm>
    </dsp:sp>
    <dsp:sp modelId="{8C663972-B262-43F8-87E6-B067D23F4308}">
      <dsp:nvSpPr>
        <dsp:cNvPr id="0" name=""/>
        <dsp:cNvSpPr/>
      </dsp:nvSpPr>
      <dsp:spPr>
        <a:xfrm>
          <a:off x="0" y="810684"/>
          <a:ext cx="1142978" cy="114297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Probation services </a:t>
          </a:r>
          <a:endParaRPr lang="en-GB" sz="1400" kern="1200" dirty="0"/>
        </a:p>
      </dsp:txBody>
      <dsp:txXfrm>
        <a:off x="167385" y="978069"/>
        <a:ext cx="808208" cy="808208"/>
      </dsp:txXfrm>
    </dsp:sp>
    <dsp:sp modelId="{1039167D-E08D-46CD-BCC4-87E8BFD63A4E}">
      <dsp:nvSpPr>
        <dsp:cNvPr id="0" name=""/>
        <dsp:cNvSpPr/>
      </dsp:nvSpPr>
      <dsp:spPr>
        <a:xfrm rot="8129744">
          <a:off x="936774" y="2801527"/>
          <a:ext cx="947114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47114" y="14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386653" y="2792527"/>
        <a:ext cx="47355" cy="47355"/>
      </dsp:txXfrm>
    </dsp:sp>
    <dsp:sp modelId="{67048E21-860F-43A4-A5B9-2CBAC86508E1}">
      <dsp:nvSpPr>
        <dsp:cNvPr id="0" name=""/>
        <dsp:cNvSpPr/>
      </dsp:nvSpPr>
      <dsp:spPr>
        <a:xfrm>
          <a:off x="93517" y="2977253"/>
          <a:ext cx="1142978" cy="114297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Police service</a:t>
          </a:r>
          <a:endParaRPr lang="en-GB" sz="1400" kern="1200" dirty="0"/>
        </a:p>
      </dsp:txBody>
      <dsp:txXfrm>
        <a:off x="260902" y="3144638"/>
        <a:ext cx="808208" cy="8082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397A-3955-4B99-8ED0-EC9470ED59BB}">
      <dsp:nvSpPr>
        <dsp:cNvPr id="0" name=""/>
        <dsp:cNvSpPr/>
      </dsp:nvSpPr>
      <dsp:spPr>
        <a:xfrm>
          <a:off x="2808313" y="1527941"/>
          <a:ext cx="1944213" cy="2140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young person </a:t>
          </a:r>
          <a:endParaRPr lang="en-GB" sz="3300" kern="1200" dirty="0"/>
        </a:p>
      </dsp:txBody>
      <dsp:txXfrm>
        <a:off x="3093036" y="1841414"/>
        <a:ext cx="1374767" cy="1513582"/>
      </dsp:txXfrm>
    </dsp:sp>
    <dsp:sp modelId="{AE6CC003-9848-4B43-9E65-E3B47BE7126F}">
      <dsp:nvSpPr>
        <dsp:cNvPr id="0" name=""/>
        <dsp:cNvSpPr/>
      </dsp:nvSpPr>
      <dsp:spPr>
        <a:xfrm rot="16200000">
          <a:off x="3741324" y="1471797"/>
          <a:ext cx="7819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78191" y="17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78465" y="1486891"/>
        <a:ext cx="3909" cy="3909"/>
      </dsp:txXfrm>
    </dsp:sp>
    <dsp:sp modelId="{4B1C78B1-7C7D-4336-9BEF-279EDBC1F33E}">
      <dsp:nvSpPr>
        <dsp:cNvPr id="0" name=""/>
        <dsp:cNvSpPr/>
      </dsp:nvSpPr>
      <dsp:spPr>
        <a:xfrm>
          <a:off x="3064308" y="17527"/>
          <a:ext cx="1432222" cy="14322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Mental health services</a:t>
          </a:r>
          <a:endParaRPr lang="en-GB" sz="1400" kern="1200" dirty="0"/>
        </a:p>
      </dsp:txBody>
      <dsp:txXfrm>
        <a:off x="3274052" y="227271"/>
        <a:ext cx="1012734" cy="1012734"/>
      </dsp:txXfrm>
    </dsp:sp>
    <dsp:sp modelId="{1B7E842F-9DC8-4CEC-8A49-CC9817A239C6}">
      <dsp:nvSpPr>
        <dsp:cNvPr id="0" name=""/>
        <dsp:cNvSpPr/>
      </dsp:nvSpPr>
      <dsp:spPr>
        <a:xfrm rot="20354544">
          <a:off x="4676139" y="2104767"/>
          <a:ext cx="722374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722374" y="17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19267" y="2103756"/>
        <a:ext cx="36118" cy="36118"/>
      </dsp:txXfrm>
    </dsp:sp>
    <dsp:sp modelId="{8096806F-9580-41B9-948C-8135A3B3BB94}">
      <dsp:nvSpPr>
        <dsp:cNvPr id="0" name=""/>
        <dsp:cNvSpPr/>
      </dsp:nvSpPr>
      <dsp:spPr>
        <a:xfrm>
          <a:off x="5328585" y="1023893"/>
          <a:ext cx="1432222" cy="143222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Social care</a:t>
          </a:r>
          <a:endParaRPr lang="en-GB" sz="1400" kern="1200" dirty="0"/>
        </a:p>
      </dsp:txBody>
      <dsp:txXfrm>
        <a:off x="5538329" y="1233637"/>
        <a:ext cx="1012734" cy="1012734"/>
      </dsp:txXfrm>
    </dsp:sp>
    <dsp:sp modelId="{B02651BA-FC18-4355-8978-84B07192838C}">
      <dsp:nvSpPr>
        <dsp:cNvPr id="0" name=""/>
        <dsp:cNvSpPr/>
      </dsp:nvSpPr>
      <dsp:spPr>
        <a:xfrm rot="3240000">
          <a:off x="4338260" y="3513857"/>
          <a:ext cx="23961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239611" y="17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52075" y="3524916"/>
        <a:ext cx="11980" cy="11980"/>
      </dsp:txXfrm>
    </dsp:sp>
    <dsp:sp modelId="{6B3579D1-26BD-48AE-B25E-C1930622CC0E}">
      <dsp:nvSpPr>
        <dsp:cNvPr id="0" name=""/>
        <dsp:cNvSpPr/>
      </dsp:nvSpPr>
      <dsp:spPr>
        <a:xfrm>
          <a:off x="4280158" y="3517048"/>
          <a:ext cx="1192454" cy="117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Education </a:t>
          </a:r>
          <a:endParaRPr lang="en-GB" sz="1400" kern="1200" dirty="0"/>
        </a:p>
      </dsp:txBody>
      <dsp:txXfrm>
        <a:off x="4454789" y="3689745"/>
        <a:ext cx="843192" cy="833855"/>
      </dsp:txXfrm>
    </dsp:sp>
    <dsp:sp modelId="{18574E29-A1D7-4CF3-A158-90D5FE32111B}">
      <dsp:nvSpPr>
        <dsp:cNvPr id="0" name=""/>
        <dsp:cNvSpPr/>
      </dsp:nvSpPr>
      <dsp:spPr>
        <a:xfrm rot="7560000">
          <a:off x="3081593" y="3463605"/>
          <a:ext cx="115381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115381" y="17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36399" y="3477769"/>
        <a:ext cx="5769" cy="5769"/>
      </dsp:txXfrm>
    </dsp:sp>
    <dsp:sp modelId="{3E04C411-4BC9-4A4E-8CCB-46C796363FED}">
      <dsp:nvSpPr>
        <dsp:cNvPr id="0" name=""/>
        <dsp:cNvSpPr/>
      </dsp:nvSpPr>
      <dsp:spPr>
        <a:xfrm>
          <a:off x="1968343" y="3390561"/>
          <a:ext cx="1432222" cy="1432222"/>
        </a:xfrm>
        <a:prstGeom prst="ellipse">
          <a:avLst/>
        </a:prstGeom>
        <a:solidFill>
          <a:srgbClr val="DD55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Family support services</a:t>
          </a:r>
          <a:endParaRPr lang="en-GB" sz="1400" kern="1200" dirty="0"/>
        </a:p>
      </dsp:txBody>
      <dsp:txXfrm>
        <a:off x="2178087" y="3600305"/>
        <a:ext cx="1012734" cy="1012734"/>
      </dsp:txXfrm>
    </dsp:sp>
    <dsp:sp modelId="{4D1F8562-0D90-4355-87B2-0E3136CC949E}">
      <dsp:nvSpPr>
        <dsp:cNvPr id="0" name=""/>
        <dsp:cNvSpPr/>
      </dsp:nvSpPr>
      <dsp:spPr>
        <a:xfrm rot="11880000">
          <a:off x="2684059" y="2252241"/>
          <a:ext cx="168122" cy="34096"/>
        </a:xfrm>
        <a:custGeom>
          <a:avLst/>
          <a:gdLst/>
          <a:ahLst/>
          <a:cxnLst/>
          <a:rect l="0" t="0" r="0" b="0"/>
          <a:pathLst>
            <a:path>
              <a:moveTo>
                <a:pt x="0" y="17048"/>
              </a:moveTo>
              <a:lnTo>
                <a:pt x="168122" y="17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63917" y="2265087"/>
        <a:ext cx="8406" cy="8406"/>
      </dsp:txXfrm>
    </dsp:sp>
    <dsp:sp modelId="{9F57D061-585F-4CAE-8EA0-A37E92B0295D}">
      <dsp:nvSpPr>
        <dsp:cNvPr id="0" name=""/>
        <dsp:cNvSpPr/>
      </dsp:nvSpPr>
      <dsp:spPr>
        <a:xfrm>
          <a:off x="1290999" y="1305911"/>
          <a:ext cx="1432222" cy="143222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Youth justice </a:t>
          </a:r>
          <a:endParaRPr lang="en-GB" sz="1400" kern="1200" dirty="0"/>
        </a:p>
      </dsp:txBody>
      <dsp:txXfrm>
        <a:off x="1500743" y="1515655"/>
        <a:ext cx="1012734" cy="1012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68DD1-0069-49E5-9094-C47B8C0AFBB7}">
      <dsp:nvSpPr>
        <dsp:cNvPr id="0" name=""/>
        <dsp:cNvSpPr/>
      </dsp:nvSpPr>
      <dsp:spPr>
        <a:xfrm>
          <a:off x="2323407" y="1152135"/>
          <a:ext cx="1221386" cy="1135465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Education</a:t>
          </a:r>
          <a:endParaRPr lang="en-GB" sz="1400" kern="1200" dirty="0"/>
        </a:p>
      </dsp:txBody>
      <dsp:txXfrm>
        <a:off x="2502275" y="1318420"/>
        <a:ext cx="863650" cy="802895"/>
      </dsp:txXfrm>
    </dsp:sp>
    <dsp:sp modelId="{A7CD3E10-E2C1-405E-A691-53C20232B7FC}">
      <dsp:nvSpPr>
        <dsp:cNvPr id="0" name=""/>
        <dsp:cNvSpPr/>
      </dsp:nvSpPr>
      <dsp:spPr>
        <a:xfrm rot="19525786">
          <a:off x="3373663" y="1197443"/>
          <a:ext cx="578228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578228" y="20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48322" y="1203290"/>
        <a:ext cx="28911" cy="28911"/>
      </dsp:txXfrm>
    </dsp:sp>
    <dsp:sp modelId="{D368739F-EDBA-4251-A705-C842359EDDD6}">
      <dsp:nvSpPr>
        <dsp:cNvPr id="0" name=""/>
        <dsp:cNvSpPr/>
      </dsp:nvSpPr>
      <dsp:spPr>
        <a:xfrm>
          <a:off x="3769436" y="203661"/>
          <a:ext cx="1209312" cy="104785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Healthy campus initiatives </a:t>
          </a:r>
          <a:endParaRPr lang="en-GB" sz="1000" kern="1200" dirty="0"/>
        </a:p>
      </dsp:txBody>
      <dsp:txXfrm>
        <a:off x="3946536" y="357116"/>
        <a:ext cx="855112" cy="740943"/>
      </dsp:txXfrm>
    </dsp:sp>
    <dsp:sp modelId="{86B4891D-EE0F-4A8D-9C98-BFFB565EF809}">
      <dsp:nvSpPr>
        <dsp:cNvPr id="0" name=""/>
        <dsp:cNvSpPr/>
      </dsp:nvSpPr>
      <dsp:spPr>
        <a:xfrm rot="73755">
          <a:off x="3544511" y="1723830"/>
          <a:ext cx="1040803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040803" y="20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38893" y="1718113"/>
        <a:ext cx="52040" cy="52040"/>
      </dsp:txXfrm>
    </dsp:sp>
    <dsp:sp modelId="{3F6DB5CD-FB33-40AE-8AA8-8E5F61CE3AE1}">
      <dsp:nvSpPr>
        <dsp:cNvPr id="0" name=""/>
        <dsp:cNvSpPr/>
      </dsp:nvSpPr>
      <dsp:spPr>
        <a:xfrm>
          <a:off x="4585088" y="1296155"/>
          <a:ext cx="935295" cy="9383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Anti-bullying measures </a:t>
          </a:r>
          <a:endParaRPr lang="en-GB" sz="1000" kern="1200" dirty="0"/>
        </a:p>
      </dsp:txBody>
      <dsp:txXfrm>
        <a:off x="4722059" y="1433573"/>
        <a:ext cx="661353" cy="663512"/>
      </dsp:txXfrm>
    </dsp:sp>
    <dsp:sp modelId="{4903226B-866E-4374-983C-E8D2E7913B81}">
      <dsp:nvSpPr>
        <dsp:cNvPr id="0" name=""/>
        <dsp:cNvSpPr/>
      </dsp:nvSpPr>
      <dsp:spPr>
        <a:xfrm rot="2212593">
          <a:off x="3363927" y="2192355"/>
          <a:ext cx="454133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54133" y="20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79641" y="2201304"/>
        <a:ext cx="22706" cy="22706"/>
      </dsp:txXfrm>
    </dsp:sp>
    <dsp:sp modelId="{35C75124-88C8-407E-9840-DC54091B085C}">
      <dsp:nvSpPr>
        <dsp:cNvPr id="0" name=""/>
        <dsp:cNvSpPr/>
      </dsp:nvSpPr>
      <dsp:spPr>
        <a:xfrm>
          <a:off x="3664582" y="2180787"/>
          <a:ext cx="973552" cy="90449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Digital awareness</a:t>
          </a:r>
          <a:endParaRPr lang="en-GB" sz="1000" kern="1200" dirty="0"/>
        </a:p>
      </dsp:txBody>
      <dsp:txXfrm>
        <a:off x="3807155" y="2313247"/>
        <a:ext cx="688406" cy="63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0.1971</cdr:x>
      <cdr:y>0.40148</cdr:y>
    </cdr:from>
    <cdr:to>
      <cdr:x>0.59933</cdr:x>
      <cdr:y>0.51846</cdr:y>
    </cdr:to>
    <cdr:sp macro="" textlink="">
      <cdr:nvSpPr>
        <cdr:cNvPr id="2" name="TextBox 1"/>
        <cdr:cNvSpPr txBox="1"/>
      </cdr:nvSpPr>
      <cdr:spPr>
        <a:xfrm xmlns:a="http://schemas.openxmlformats.org/drawingml/2006/main" rot="19413731">
          <a:off x="1165881" y="1870921"/>
          <a:ext cx="2379193" cy="545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 smtClean="0">
              <a:solidFill>
                <a:srgbClr val="002060"/>
              </a:solidFill>
              <a:latin typeface="Calibri" panose="020F0502020204030204" pitchFamily="34" charset="0"/>
            </a:rPr>
            <a:t>Increase with age</a:t>
          </a:r>
          <a:endParaRPr lang="en-GB" sz="2400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BC89-ACB6-4C2E-A5D5-D7F0AD2D7C60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19C0-3722-4C94-AAA7-2933E3F3B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2F9764-133C-4460-A617-B7CA131796B2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F33C74-DA95-49F6-8790-98F40125EF88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7D2972-21E5-4D6F-8E85-8044282A13E2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A835DF-94A6-45AC-B3A0-F75BACC0668C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F7794D-13AC-4243-948A-4C11719FCB3C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03DB76-4F90-487E-AA4C-5935F4FEAC24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D5CB0B-C389-4CE4-8406-4704265A9447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97776B-84F8-4049-B5A1-27F8AE86EB68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B876C2-8407-4638-B6AD-D3D54551B19D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1D516E-9559-41B4-BF4A-D77603DFCD08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6727A3-C2A2-44C2-90D6-F3B013BB3C4D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E86E04-5A50-4FE0-9ADA-2D077A51D6E0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67608F-3033-4B82-9681-6F934E74F228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336194-E3D9-4013-8FB7-A6290965ACD3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88ECBF-214D-4732-8C87-502006319AD2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08483D-A408-4A5E-8A12-39F34832EAD0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4028-9EAB-48D9-AE47-82CFB4BC27DA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55D4A2-4D4C-47A2-BCD2-2D9E1196D288}" type="slidenum">
              <a:rPr lang="en-GB" altLang="en-US" sz="1100" b="0">
                <a:solidFill>
                  <a:srgbClr val="1D0E82"/>
                </a:solidFill>
              </a:rPr>
              <a:pPr/>
              <a:t>25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>
              <a:solidFill>
                <a:srgbClr val="003F7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82992A-2BC5-4D82-90AC-725A36D492D1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marL="628650" lvl="1" indent="-171450">
              <a:buFontTx/>
              <a:buChar char="•"/>
            </a:pP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A7A214-0AF4-4EB1-9883-C26CC2CA915F}" type="slidenum">
              <a:rPr lang="en-GB" altLang="en-US" sz="1100" b="0">
                <a:solidFill>
                  <a:srgbClr val="1D0E82"/>
                </a:solidFill>
              </a:rPr>
              <a:pPr/>
              <a:t>27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9E5053-BAA0-42F2-BDC3-7C7E8E8CF507}" type="slidenum">
              <a:rPr lang="en-GB" altLang="en-US" sz="1100" b="0">
                <a:solidFill>
                  <a:srgbClr val="1D0E82"/>
                </a:solidFill>
              </a:rPr>
              <a:pPr/>
              <a:t>28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2995592-5D38-42E9-92D1-681CCDD9D168}" type="slidenum">
              <a:rPr lang="en-GB" altLang="en-US" sz="1100" b="0">
                <a:solidFill>
                  <a:srgbClr val="1D0E82"/>
                </a:solidFill>
              </a:rPr>
              <a:pPr/>
              <a:t>29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7C4BBE-D4B9-4CE2-BB03-5F7FA1CF0DB8}" type="slidenum">
              <a:rPr lang="en-GB" altLang="en-US" sz="1100" b="0">
                <a:solidFill>
                  <a:srgbClr val="000000"/>
                </a:solidFill>
              </a:rPr>
              <a:pPr/>
              <a:t>3</a:t>
            </a:fld>
            <a:endParaRPr lang="en-GB" altLang="en-US" sz="11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1262AF-CD2C-4E68-AFF2-C94091CED17F}" type="slidenum">
              <a:rPr lang="en-GB" altLang="en-US" sz="1100" b="0">
                <a:solidFill>
                  <a:srgbClr val="1D0E82"/>
                </a:solidFill>
              </a:rPr>
              <a:pPr/>
              <a:t>30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6C6253-DEFA-4322-BD9A-05237A0D432F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CC37E6-397A-4958-B61C-1A15A568FE65}" type="slidenum">
              <a:rPr lang="en-GB" altLang="en-US" sz="1100" smtClean="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fontAlgn="base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B5400F-D200-43E4-9349-1B6BF8EC2F4E}" type="slidenum">
              <a:rPr lang="en-GB" altLang="en-US" sz="1100" smtClean="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56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81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81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81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F254BA-A58F-4492-AD01-93B0EF2563E4}" type="slidenum">
              <a:rPr lang="en-GB" altLang="en-US" sz="1100" b="0" smtClean="0">
                <a:solidFill>
                  <a:srgbClr val="1D0E82"/>
                </a:solidFill>
              </a:rPr>
              <a:pPr/>
              <a:t>39</a:t>
            </a:fld>
            <a:endParaRPr lang="en-GB" altLang="en-US" sz="1100" b="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7D92B4-77FD-4D89-BB7D-24CD91329D50}" type="slidenum">
              <a:rPr lang="en-GB" altLang="en-US" sz="1100" b="0">
                <a:solidFill>
                  <a:srgbClr val="000000"/>
                </a:solidFill>
              </a:rPr>
              <a:pPr/>
              <a:t>4</a:t>
            </a:fld>
            <a:endParaRPr lang="en-GB" altLang="en-US" sz="11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fontAlgn="base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C22814-E11E-42FC-A510-D9CE62B51247}" type="slidenum">
              <a:rPr lang="en-GB" altLang="en-US" sz="1100" smtClean="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72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B73A9D7-6FB9-4EDB-92E5-59DF5519A608}" type="slidenum">
              <a:rPr lang="en-GB" altLang="en-US" sz="1100" smtClean="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GB" altLang="en-US" sz="1100" smtClean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200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52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29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29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719C0-3722-4C94-AAA7-2933E3F3BF82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2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73DAE9-C789-4F3F-985A-A0189DA303EB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E178BDA-F670-47A6-89F2-BDD323348674}" type="slidenum">
              <a:rPr lang="en-GB" altLang="en-US" sz="1100" b="0">
                <a:solidFill>
                  <a:srgbClr val="1D0E82"/>
                </a:solidFill>
              </a:rPr>
              <a:pPr/>
              <a:t>5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fontAlgn="base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692400-8519-43AF-96AF-4BC687344771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53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A781A2-68CB-45D5-AF38-3BC5226982F1}" type="slidenum">
              <a:rPr lang="en-GB" altLang="en-US" sz="1100">
                <a:solidFill>
                  <a:srgbClr val="1D0E82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548E618-7397-4BFB-BE10-68E3F129AFFF}" type="slidenum">
              <a:rPr lang="en-GB" altLang="en-US" sz="1100" b="0">
                <a:solidFill>
                  <a:srgbClr val="1D0E82"/>
                </a:solidFill>
              </a:rPr>
              <a:pPr/>
              <a:t>6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894B0F-218B-4DF2-8C56-448C1B3D9CE3}" type="slidenum">
              <a:rPr lang="en-GB" altLang="en-US" sz="1100">
                <a:solidFill>
                  <a:srgbClr val="1D0E82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10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BDE09D-409A-4502-9B0B-F524D8E24853}" type="slidenum">
              <a:rPr lang="en-GB" altLang="en-US" sz="1100" b="0">
                <a:solidFill>
                  <a:srgbClr val="1D0E82"/>
                </a:solidFill>
              </a:rPr>
              <a:pPr/>
              <a:t>8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D20DA08-5788-4147-87CA-3C4926AC4CCC}" type="slidenum">
              <a:rPr lang="en-GB" altLang="en-US" sz="1100" b="0">
                <a:solidFill>
                  <a:srgbClr val="1D0E82"/>
                </a:solidFill>
              </a:rPr>
              <a:pPr/>
              <a:t>9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" name="Picture 32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309563"/>
            <a:ext cx="2513013" cy="325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5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Photo Editor Photo" r:id="rId4" imgW="1352381" imgH="438095" progId="MSPhotoEd.3">
                  <p:embed/>
                </p:oleObj>
              </mc:Choice>
              <mc:Fallback>
                <p:oleObj name="Photo Editor Photo" r:id="rId4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Image" r:id="rId6" imgW="2298413" imgH="2539683" progId="Photoshop.Image.6">
                  <p:embed/>
                </p:oleObj>
              </mc:Choice>
              <mc:Fallback>
                <p:oleObj name="Image" r:id="rId6" imgW="2298413" imgH="253968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0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Photo Editor Photo" r:id="rId9" imgW="1352381" imgH="438095" progId="MSPhotoEd.3">
                  <p:embed/>
                </p:oleObj>
              </mc:Choice>
              <mc:Fallback>
                <p:oleObj name="Photo Editor Photo" r:id="rId9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16840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7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9197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47461-4B69-4147-ADB4-BEE109770FFA}" type="datetimeFigureOut">
              <a:rPr lang="en-GB" sz="3600" b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09/10/2019</a:t>
            </a:fld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7292A-E52E-4207-ACCA-E2C9E4AD1FED}" type="slidenum">
              <a:rPr lang="en-GB" sz="3600" b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01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" name="Picture 32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309563"/>
            <a:ext cx="2513013" cy="325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graphicFrame>
        <p:nvGraphicFramePr>
          <p:cNvPr id="5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4" imgW="1352381" imgH="438095" progId="MSPhotoEd.3">
                  <p:embed/>
                </p:oleObj>
              </mc:Choice>
              <mc:Fallback>
                <p:oleObj name="Photo Editor Photo" r:id="rId4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6" imgW="2298413" imgH="2539683" progId="Photoshop.Image.6">
                  <p:embed/>
                </p:oleObj>
              </mc:Choice>
              <mc:Fallback>
                <p:oleObj name="Image" r:id="rId6" imgW="2298413" imgH="253968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0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9" imgW="1352381" imgH="438095" progId="MSPhotoEd.3">
                  <p:embed/>
                </p:oleObj>
              </mc:Choice>
              <mc:Fallback>
                <p:oleObj name="Photo Editor Photo" r:id="rId9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11837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0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83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6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8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7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26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584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32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01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80294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A60B7-4F24-41CD-A69F-943C548FC79A}" type="datetimeFigureOut">
              <a:rPr lang="en-GB" sz="3600" b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09/10/2019</a:t>
            </a:fld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620AD-956E-463C-817F-E65DCA6691C9}" type="slidenum">
              <a:rPr lang="en-GB" altLang="en-US" sz="3600" b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7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2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5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66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33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87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1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8.jpe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8.jpe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8.jpe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55.png"/><Relationship Id="rId5" Type="http://schemas.openxmlformats.org/officeDocument/2006/relationships/image" Target="../media/image2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9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8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2.jpeg"/><Relationship Id="rId9" Type="http://schemas.microsoft.com/office/2007/relationships/diagramDrawing" Target="../diagrams/drawing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2.jpeg"/><Relationship Id="rId9" Type="http://schemas.microsoft.com/office/2007/relationships/diagramDrawing" Target="../diagrams/drawing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2.jpeg"/><Relationship Id="rId9" Type="http://schemas.microsoft.com/office/2007/relationships/diagramDrawing" Target="../diagrams/drawin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image" Target="../media/image72.jpeg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image" Target="../media/image9.png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3.xls"/><Relationship Id="rId5" Type="http://schemas.openxmlformats.org/officeDocument/2006/relationships/image" Target="../media/image72.jpe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72.jpeg"/><Relationship Id="rId9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4.png"/><Relationship Id="rId3" Type="http://schemas.openxmlformats.org/officeDocument/2006/relationships/image" Target="../media/image6.jpe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62.png"/><Relationship Id="rId5" Type="http://schemas.openxmlformats.org/officeDocument/2006/relationships/image" Target="../media/image9.png"/><Relationship Id="rId10" Type="http://schemas.openxmlformats.org/officeDocument/2006/relationships/image" Target="../media/image61.png"/><Relationship Id="rId4" Type="http://schemas.openxmlformats.org/officeDocument/2006/relationships/image" Target="../media/image8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2.jpeg"/><Relationship Id="rId9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413" y="4108450"/>
            <a:ext cx="8893175" cy="1247775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children and young people: what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does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current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research tell us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en-GB" altLang="en-US" sz="3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1200" y="6248400"/>
            <a:ext cx="2106613" cy="558800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@NCISH_UK</a:t>
            </a:r>
            <a:endParaRPr lang="en-GB" alt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48400"/>
            <a:ext cx="571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4808538" y="2682875"/>
            <a:ext cx="4335462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7663" indent="-3429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361950" indent="35242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0">
                <a:solidFill>
                  <a:srgbClr val="000066"/>
                </a:solidFill>
                <a:latin typeface="Calibri" pitchFamily="34" charset="0"/>
              </a:rPr>
              <a:t>January </a:t>
            </a:r>
            <a:r>
              <a:rPr lang="en-US" altLang="en-US" sz="2600">
                <a:solidFill>
                  <a:srgbClr val="0070C0"/>
                </a:solidFill>
                <a:latin typeface="Calibri" pitchFamily="34" charset="0"/>
              </a:rPr>
              <a:t>2014</a:t>
            </a:r>
            <a:r>
              <a:rPr lang="en-US" altLang="en-US" sz="2400" b="0">
                <a:solidFill>
                  <a:srgbClr val="000066"/>
                </a:solidFill>
                <a:latin typeface="Calibri" pitchFamily="34" charset="0"/>
              </a:rPr>
              <a:t> – December </a:t>
            </a:r>
            <a:r>
              <a:rPr lang="en-US" altLang="en-US" sz="2600">
                <a:solidFill>
                  <a:srgbClr val="0070C0"/>
                </a:solidFill>
                <a:latin typeface="Calibri" pitchFamily="34" charset="0"/>
              </a:rPr>
              <a:t>2016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200" b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595</a:t>
            </a:r>
            <a:r>
              <a:rPr lang="en-US" altLang="en-US" sz="2400" b="0">
                <a:solidFill>
                  <a:srgbClr val="000066"/>
                </a:solidFill>
                <a:latin typeface="Calibri" pitchFamily="34" charset="0"/>
              </a:rPr>
              <a:t> suicides (UK, under 20)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200" b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544 (91%) </a:t>
            </a:r>
            <a:r>
              <a:rPr lang="en-US" altLang="en-US" sz="2400" b="0">
                <a:solidFill>
                  <a:srgbClr val="000066"/>
                </a:solidFill>
                <a:latin typeface="Calibri" pitchFamily="34" charset="0"/>
              </a:rPr>
              <a:t>reports available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mainly coroner inquests</a:t>
            </a:r>
          </a:p>
          <a:p>
            <a:pPr lvl="2">
              <a:buFontTx/>
              <a:buChar char="-"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personal testimony of  	family, friends</a:t>
            </a:r>
          </a:p>
          <a:p>
            <a:pPr lvl="2">
              <a:buFontTx/>
              <a:buChar char="-"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social media</a:t>
            </a:r>
          </a:p>
          <a:p>
            <a:pPr lvl="2">
              <a:buFontTx/>
              <a:buChar char="-"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relevant professionals – 	school, youth justice, 	health &amp; social care</a:t>
            </a:r>
          </a:p>
          <a:p>
            <a:pPr lvl="1">
              <a:buFont typeface="Arial" pitchFamily="34" charset="0"/>
              <a:buChar char="•"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other sources where available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b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5398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Report coverage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176338"/>
            <a:ext cx="2990850" cy="4225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20" y="2357438"/>
            <a:ext cx="2960688" cy="416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lowchart: Alternate Process 20"/>
          <p:cNvSpPr>
            <a:spLocks noChangeArrowheads="1"/>
          </p:cNvSpPr>
          <p:nvPr/>
        </p:nvSpPr>
        <p:spPr bwMode="auto">
          <a:xfrm>
            <a:off x="134938" y="2076450"/>
            <a:ext cx="2119312" cy="1068388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39" name="Flowchart: Alternate Process 22"/>
          <p:cNvSpPr>
            <a:spLocks noChangeArrowheads="1"/>
          </p:cNvSpPr>
          <p:nvPr/>
        </p:nvSpPr>
        <p:spPr bwMode="auto">
          <a:xfrm>
            <a:off x="6908800" y="3422650"/>
            <a:ext cx="2119313" cy="1068388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0" name="Flowchart: Alternate Process 21"/>
          <p:cNvSpPr>
            <a:spLocks noChangeArrowheads="1"/>
          </p:cNvSpPr>
          <p:nvPr/>
        </p:nvSpPr>
        <p:spPr bwMode="auto">
          <a:xfrm>
            <a:off x="6908800" y="2076450"/>
            <a:ext cx="2119313" cy="1068388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134938" y="180975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Data collection</a:t>
            </a:r>
          </a:p>
        </p:txBody>
      </p:sp>
      <p:sp>
        <p:nvSpPr>
          <p:cNvPr id="14342" name="Flowchart: Alternate Process 4"/>
          <p:cNvSpPr>
            <a:spLocks noChangeArrowheads="1"/>
          </p:cNvSpPr>
          <p:nvPr/>
        </p:nvSpPr>
        <p:spPr bwMode="auto">
          <a:xfrm>
            <a:off x="2532063" y="1201738"/>
            <a:ext cx="3995737" cy="893762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3" name="Flowchart: Alternate Process 5"/>
          <p:cNvSpPr>
            <a:spLocks noChangeArrowheads="1"/>
          </p:cNvSpPr>
          <p:nvPr/>
        </p:nvSpPr>
        <p:spPr bwMode="auto">
          <a:xfrm>
            <a:off x="2532063" y="2616200"/>
            <a:ext cx="3995737" cy="895350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4" name="Flowchart: Alternate Process 6"/>
          <p:cNvSpPr>
            <a:spLocks noChangeArrowheads="1"/>
          </p:cNvSpPr>
          <p:nvPr/>
        </p:nvSpPr>
        <p:spPr bwMode="auto">
          <a:xfrm>
            <a:off x="2532063" y="4044950"/>
            <a:ext cx="3995737" cy="893763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5" name="Flowchart: Alternate Process 7"/>
          <p:cNvSpPr>
            <a:spLocks noChangeArrowheads="1"/>
          </p:cNvSpPr>
          <p:nvPr/>
        </p:nvSpPr>
        <p:spPr bwMode="auto">
          <a:xfrm>
            <a:off x="2532063" y="5391150"/>
            <a:ext cx="3995737" cy="890588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6" name="Flowchart: Alternate Process 10"/>
          <p:cNvSpPr>
            <a:spLocks noChangeArrowheads="1"/>
          </p:cNvSpPr>
          <p:nvPr/>
        </p:nvSpPr>
        <p:spPr bwMode="auto">
          <a:xfrm>
            <a:off x="134938" y="3400425"/>
            <a:ext cx="2119312" cy="1068388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2532063" y="1301750"/>
            <a:ext cx="3990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All potential cases nationally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500" b="0">
                <a:solidFill>
                  <a:srgbClr val="002060"/>
                </a:solidFill>
                <a:latin typeface="Calibri" pitchFamily="34" charset="0"/>
              </a:rPr>
              <a:t>(suicide &amp; undetermined from ONS, GRO, NISRA)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2917825" y="2647950"/>
            <a:ext cx="3117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Official reports/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records received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2584450" y="4075113"/>
            <a:ext cx="3890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Researchers examine reports &amp; extract information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2971800" y="5421313"/>
            <a:ext cx="3009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Relevant antecedents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recorded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493713" y="2195513"/>
            <a:ext cx="1401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Coroners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14352" name="TextBox 17"/>
          <p:cNvSpPr txBox="1">
            <a:spLocks noChangeArrowheads="1"/>
          </p:cNvSpPr>
          <p:nvPr/>
        </p:nvSpPr>
        <p:spPr bwMode="auto">
          <a:xfrm>
            <a:off x="107950" y="333375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Child death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investigations,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reviews</a:t>
            </a:r>
          </a:p>
        </p:txBody>
      </p:sp>
      <p:sp>
        <p:nvSpPr>
          <p:cNvPr id="14353" name="TextBox 19"/>
          <p:cNvSpPr txBox="1">
            <a:spLocks noChangeArrowheads="1"/>
          </p:cNvSpPr>
          <p:nvPr/>
        </p:nvSpPr>
        <p:spPr bwMode="auto">
          <a:xfrm>
            <a:off x="6856413" y="3541713"/>
            <a:ext cx="2224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NHS Serious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Incident reports</a:t>
            </a: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6856413" y="2201863"/>
            <a:ext cx="2224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Criminal justice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  <a:latin typeface="Calibri" pitchFamily="34" charset="0"/>
              </a:rPr>
              <a:t>reports</a:t>
            </a:r>
          </a:p>
        </p:txBody>
      </p:sp>
      <p:cxnSp>
        <p:nvCxnSpPr>
          <p:cNvPr id="14355" name="Straight Connector 24"/>
          <p:cNvCxnSpPr>
            <a:cxnSpLocks noChangeShapeType="1"/>
            <a:stCxn id="14342" idx="2"/>
            <a:endCxn id="14343" idx="0"/>
          </p:cNvCxnSpPr>
          <p:nvPr/>
        </p:nvCxnSpPr>
        <p:spPr bwMode="auto">
          <a:xfrm>
            <a:off x="4530725" y="2095500"/>
            <a:ext cx="0" cy="520700"/>
          </a:xfrm>
          <a:prstGeom prst="line">
            <a:avLst/>
          </a:prstGeom>
          <a:noFill/>
          <a:ln w="508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Straight Connector 25"/>
          <p:cNvCxnSpPr>
            <a:cxnSpLocks noChangeShapeType="1"/>
          </p:cNvCxnSpPr>
          <p:nvPr/>
        </p:nvCxnSpPr>
        <p:spPr bwMode="auto">
          <a:xfrm>
            <a:off x="4513263" y="3511550"/>
            <a:ext cx="0" cy="520700"/>
          </a:xfrm>
          <a:prstGeom prst="line">
            <a:avLst/>
          </a:prstGeom>
          <a:noFill/>
          <a:ln w="508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Straight Connector 33"/>
          <p:cNvCxnSpPr>
            <a:cxnSpLocks noChangeShapeType="1"/>
          </p:cNvCxnSpPr>
          <p:nvPr/>
        </p:nvCxnSpPr>
        <p:spPr bwMode="auto">
          <a:xfrm>
            <a:off x="4476750" y="4938713"/>
            <a:ext cx="0" cy="452437"/>
          </a:xfrm>
          <a:prstGeom prst="line">
            <a:avLst/>
          </a:prstGeom>
          <a:noFill/>
          <a:ln w="508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Connector 36"/>
          <p:cNvCxnSpPr>
            <a:cxnSpLocks noChangeShapeType="1"/>
            <a:stCxn id="14338" idx="3"/>
            <a:endCxn id="14343" idx="1"/>
          </p:cNvCxnSpPr>
          <p:nvPr/>
        </p:nvCxnSpPr>
        <p:spPr bwMode="auto">
          <a:xfrm>
            <a:off x="2254250" y="2609850"/>
            <a:ext cx="277813" cy="454025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Connector 39"/>
          <p:cNvCxnSpPr>
            <a:cxnSpLocks noChangeShapeType="1"/>
            <a:stCxn id="14346" idx="3"/>
            <a:endCxn id="14343" idx="1"/>
          </p:cNvCxnSpPr>
          <p:nvPr/>
        </p:nvCxnSpPr>
        <p:spPr bwMode="auto">
          <a:xfrm flipV="1">
            <a:off x="2254250" y="3063875"/>
            <a:ext cx="277813" cy="871538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Straight Connector 42"/>
          <p:cNvCxnSpPr>
            <a:cxnSpLocks noChangeShapeType="1"/>
            <a:stCxn id="14339" idx="1"/>
            <a:endCxn id="14343" idx="3"/>
          </p:cNvCxnSpPr>
          <p:nvPr/>
        </p:nvCxnSpPr>
        <p:spPr bwMode="auto">
          <a:xfrm flipH="1" flipV="1">
            <a:off x="6527800" y="3063875"/>
            <a:ext cx="381000" cy="893763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1" name="Straight Connector 44"/>
          <p:cNvCxnSpPr>
            <a:cxnSpLocks noChangeShapeType="1"/>
            <a:stCxn id="14343" idx="3"/>
            <a:endCxn id="14340" idx="1"/>
          </p:cNvCxnSpPr>
          <p:nvPr/>
        </p:nvCxnSpPr>
        <p:spPr bwMode="auto">
          <a:xfrm flipV="1">
            <a:off x="6527800" y="2609850"/>
            <a:ext cx="381000" cy="454025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5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Suicide in people aged &lt;20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5250" y="1302562"/>
          <a:ext cx="6069012" cy="527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Straight Arrow Connector 10"/>
          <p:cNvCxnSpPr>
            <a:cxnSpLocks noChangeShapeType="1"/>
          </p:cNvCxnSpPr>
          <p:nvPr/>
        </p:nvCxnSpPr>
        <p:spPr bwMode="auto">
          <a:xfrm flipV="1">
            <a:off x="779463" y="1728788"/>
            <a:ext cx="4611687" cy="3479800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6169025" y="1539875"/>
            <a:ext cx="29035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Number of suicides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increases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steadily with age, esp. in mid-late teens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Most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deaths in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17-19 year olds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(74%)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Mainly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males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(71%)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Main causes of death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34938" y="1104405"/>
          <a:ext cx="8932862" cy="584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4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34938" y="180975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Common themes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5475" y="1204913"/>
          <a:ext cx="7912100" cy="526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2100">
                  <a:extLst>
                    <a:ext uri="{9D8B030D-6E8A-4147-A177-3AD203B41FA5}"/>
                  </a:extLst>
                </a:gridCol>
              </a:tblGrid>
              <a:tr h="6931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alibri" panose="020F0502020204030204" pitchFamily="34" charset="0"/>
                        </a:rPr>
                        <a:t>10 common themes</a:t>
                      </a:r>
                      <a:endParaRPr lang="en-GB" sz="2800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Family factors such as mental illness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23%</a:t>
                      </a:r>
                      <a:r>
                        <a:rPr lang="en-GB" altLang="en-US" sz="2400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Abuse &amp; neglect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11%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GB" altLang="en-US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Bereavement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25%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 &amp; experience of suicide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9%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GB" altLang="en-US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Bullying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19%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GB" sz="2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Suicide-related internet use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24%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GB" altLang="en-US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Academic pressures, especially related to exams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63%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en-GB" altLang="en-US" sz="24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Social isolation or withdrawal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21%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Physical health conditions</a:t>
                      </a:r>
                      <a:r>
                        <a:rPr lang="en-GB" altLang="en-US" sz="24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30%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Alcohol &amp; illicit drugs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42%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Self-harm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49%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 &amp; suicidal ideas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59%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), mental ill-health (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40%)</a:t>
                      </a: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9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8" y="5795962"/>
            <a:ext cx="619125" cy="620713"/>
          </a:xfrm>
          <a:prstGeom prst="ellipse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34938" y="146050"/>
            <a:ext cx="8893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Gender differences</a:t>
            </a: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1287463" y="1892300"/>
            <a:ext cx="7740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Witnessing domestic violence	4%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12%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Abuse					6%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Bereavement				21%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33%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Bullying				14%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29%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Academic pressures			27%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44%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Physical health conditions		27%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38%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5869285" y="1100591"/>
            <a:ext cx="646518" cy="626112"/>
          </a:xfrm>
          <a:prstGeom prst="rect">
            <a:avLst/>
          </a:prstGeom>
        </p:spPr>
      </p:pic>
      <p:pic>
        <p:nvPicPr>
          <p:cNvPr id="1844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101725"/>
            <a:ext cx="64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44017" y="5037179"/>
            <a:ext cx="655918" cy="623708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55493" y="4284675"/>
            <a:ext cx="644441" cy="626112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72941" y="3493514"/>
            <a:ext cx="644441" cy="626112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91270" y="2682498"/>
            <a:ext cx="626112" cy="626112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8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3" y="1892300"/>
            <a:ext cx="582612" cy="584200"/>
          </a:xfrm>
          <a:prstGeom prst="ellipse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2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" y="5152958"/>
            <a:ext cx="655917" cy="568325"/>
          </a:xfrm>
          <a:prstGeom prst="ellipse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34938" y="146050"/>
            <a:ext cx="8893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Gender differences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287463" y="2017713"/>
            <a:ext cx="7740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Diagnosis of mental illness		35%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52%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Self-harm				41%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69%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Excessive alcohol use			22%		21%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Illicit drug use		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39%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		28%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Workplace problems			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18%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		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5925912" y="1101229"/>
            <a:ext cx="646518" cy="626112"/>
          </a:xfrm>
          <a:prstGeom prst="rect">
            <a:avLst/>
          </a:prstGeom>
        </p:spPr>
      </p:pic>
      <p:pic>
        <p:nvPicPr>
          <p:cNvPr id="1946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101725"/>
            <a:ext cx="6461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17500" y="3519488"/>
            <a:ext cx="666750" cy="619125"/>
          </a:xfrm>
          <a:prstGeom prst="ellipse">
            <a:avLst/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28333" y="4328476"/>
            <a:ext cx="655917" cy="622598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17583" y="2017357"/>
            <a:ext cx="655918" cy="580670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2" y="2786062"/>
            <a:ext cx="666750" cy="581025"/>
          </a:xfrm>
          <a:prstGeom prst="ellipse">
            <a:avLst/>
          </a:prstGeom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3875" y="1241425"/>
          <a:ext cx="7135813" cy="498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985">
                  <a:extLst>
                    <a:ext uri="{9D8B030D-6E8A-4147-A177-3AD203B41FA5}"/>
                  </a:extLst>
                </a:gridCol>
                <a:gridCol w="1884828">
                  <a:extLst>
                    <a:ext uri="{9D8B030D-6E8A-4147-A177-3AD203B41FA5}"/>
                  </a:extLst>
                </a:gridCol>
              </a:tblGrid>
              <a:tr h="674445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Suicide-related internet</a:t>
                      </a:r>
                      <a:r>
                        <a:rPr lang="en-GB" sz="2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use</a:t>
                      </a:r>
                      <a:endParaRPr lang="en-GB" sz="2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24%</a:t>
                      </a:r>
                      <a:endParaRPr lang="en-GB" sz="2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1222448">
                <a:tc>
                  <a:txBody>
                    <a:bodyPr/>
                    <a:lstStyle/>
                    <a:p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Searched the internet for information on suicide methods</a:t>
                      </a:r>
                      <a:endParaRPr lang="en-GB" sz="2400" b="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13%</a:t>
                      </a: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  <a:tr h="1028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Communicated suicidal ideas or intent online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10%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  <a:tr h="1028227">
                <a:tc>
                  <a:txBody>
                    <a:bodyPr/>
                    <a:lstStyle/>
                    <a:p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Victims of online bullying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5%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  <a:tr h="1028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Visited websites that may have encouraged suicide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3%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05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191000"/>
            <a:ext cx="116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Rectangle 2"/>
          <p:cNvSpPr txBox="1">
            <a:spLocks noChangeArrowheads="1"/>
          </p:cNvSpPr>
          <p:nvPr/>
        </p:nvSpPr>
        <p:spPr bwMode="auto">
          <a:xfrm>
            <a:off x="968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Suicide and the internet</a:t>
            </a:r>
          </a:p>
        </p:txBody>
      </p:sp>
      <p:pic>
        <p:nvPicPr>
          <p:cNvPr id="2050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95500"/>
            <a:ext cx="1168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87700"/>
            <a:ext cx="1168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195888"/>
            <a:ext cx="12176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0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5745163" y="1298575"/>
            <a:ext cx="29035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6%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LGBT or uncertain of sexuality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Most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experiencing conflict over their sexuality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Over a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quarter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bullied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5150" y="1679575"/>
          <a:ext cx="4733925" cy="327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834">
                  <a:extLst>
                    <a:ext uri="{9D8B030D-6E8A-4147-A177-3AD203B41FA5}"/>
                  </a:extLst>
                </a:gridCol>
                <a:gridCol w="1579091">
                  <a:extLst>
                    <a:ext uri="{9D8B030D-6E8A-4147-A177-3AD203B41FA5}"/>
                  </a:extLst>
                </a:gridCol>
              </a:tblGrid>
              <a:tr h="640057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3399FF"/>
                        </a:solidFill>
                      </a:endParaRPr>
                    </a:p>
                  </a:txBody>
                  <a:tcPr marL="91449" marR="91449" marT="45709" marB="4570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LGBT groups (n=32)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/>
                </a:extLst>
              </a:tr>
              <a:tr h="41361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Abuse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5 (16%)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Bullying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9 (28%)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5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Suicide-related</a:t>
                      </a:r>
                      <a:r>
                        <a:rPr lang="en-GB" sz="1600" b="1" baseline="0" dirty="0" smtClean="0">
                          <a:latin typeface="Calibri" panose="020F0502020204030204" pitchFamily="34" charset="0"/>
                        </a:rPr>
                        <a:t> internet use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14 (44%)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Previous</a:t>
                      </a:r>
                      <a:r>
                        <a:rPr lang="en-GB" sz="1600" b="1" baseline="0" dirty="0" smtClean="0">
                          <a:latin typeface="Calibri" panose="020F0502020204030204" pitchFamily="34" charset="0"/>
                        </a:rPr>
                        <a:t> self-harm</a:t>
                      </a:r>
                      <a:endParaRPr lang="en-GB" sz="1600" b="1" dirty="0" smtClean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20 (63%)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Suicidal ideas or intent</a:t>
                      </a: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24 (75%)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Any diagnosis of mental illness</a:t>
                      </a: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16 (50%)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  Depressive</a:t>
                      </a:r>
                      <a:r>
                        <a:rPr lang="en-GB" sz="1600" b="1" baseline="0" dirty="0" smtClean="0">
                          <a:latin typeface="Calibri" panose="020F0502020204030204" pitchFamily="34" charset="0"/>
                        </a:rPr>
                        <a:t> illness</a:t>
                      </a:r>
                      <a:endParaRPr lang="en-GB" sz="1600" b="1" dirty="0" smtClean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7 (22%)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37" name="Oval 15"/>
          <p:cNvSpPr>
            <a:spLocks noChangeArrowheads="1"/>
          </p:cNvSpPr>
          <p:nvPr/>
        </p:nvSpPr>
        <p:spPr bwMode="auto">
          <a:xfrm>
            <a:off x="4005263" y="2678113"/>
            <a:ext cx="993775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1538" name="Oval 15"/>
          <p:cNvSpPr>
            <a:spLocks noChangeArrowheads="1"/>
          </p:cNvSpPr>
          <p:nvPr/>
        </p:nvSpPr>
        <p:spPr bwMode="auto">
          <a:xfrm>
            <a:off x="4005263" y="4122738"/>
            <a:ext cx="993775" cy="8763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1539" name="Rectangle 2"/>
          <p:cNvSpPr txBox="1">
            <a:spLocks noChangeArrowheads="1"/>
          </p:cNvSpPr>
          <p:nvPr/>
        </p:nvSpPr>
        <p:spPr bwMode="auto">
          <a:xfrm>
            <a:off x="1349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LGBT groups</a:t>
            </a:r>
          </a:p>
        </p:txBody>
      </p:sp>
      <p:sp>
        <p:nvSpPr>
          <p:cNvPr id="21540" name="Oval 15"/>
          <p:cNvSpPr>
            <a:spLocks noChangeArrowheads="1"/>
          </p:cNvSpPr>
          <p:nvPr/>
        </p:nvSpPr>
        <p:spPr bwMode="auto">
          <a:xfrm>
            <a:off x="4005263" y="3043238"/>
            <a:ext cx="993775" cy="4556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134938" y="180975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Looked after children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858963" y="1162050"/>
            <a:ext cx="544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8%</a:t>
            </a:r>
            <a:r>
              <a:rPr lang="en-GB" altLang="en-US" sz="4000" b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altLang="en-US" sz="2800" b="0">
                <a:solidFill>
                  <a:srgbClr val="002060"/>
                </a:solidFill>
                <a:latin typeface="Calibri" pitchFamily="34" charset="0"/>
              </a:rPr>
              <a:t>had been ‘looked after children’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39725" y="2205038"/>
            <a:ext cx="6108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45%</a:t>
            </a:r>
            <a:r>
              <a:rPr lang="en-GB" altLang="en-US" sz="4000" b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housing problems/change of accommodation (v. 15%)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39725" y="3952875"/>
            <a:ext cx="5154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71%</a:t>
            </a:r>
            <a:r>
              <a:rPr lang="en-GB" altLang="en-US" sz="4000" b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previous self-harm, suicidal ideas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39725" y="5432425"/>
            <a:ext cx="6108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Majority</a:t>
            </a:r>
            <a:r>
              <a:rPr lang="en-GB" altLang="en-US" sz="2800" b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in recent service contact – but not with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mental health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services</a:t>
            </a:r>
          </a:p>
        </p:txBody>
      </p:sp>
      <p:pic>
        <p:nvPicPr>
          <p:cNvPr id="2253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576638"/>
            <a:ext cx="11271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065588"/>
            <a:ext cx="11271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367338"/>
            <a:ext cx="116681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128838"/>
            <a:ext cx="132238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41" name="Straight Connector 12"/>
          <p:cNvCxnSpPr>
            <a:cxnSpLocks noChangeShapeType="1"/>
          </p:cNvCxnSpPr>
          <p:nvPr/>
        </p:nvCxnSpPr>
        <p:spPr bwMode="auto">
          <a:xfrm flipV="1">
            <a:off x="7345363" y="5367338"/>
            <a:ext cx="1171575" cy="1084262"/>
          </a:xfrm>
          <a:prstGeom prst="line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938" y="1060450"/>
            <a:ext cx="8353425" cy="1179513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4950" y="5865813"/>
            <a:ext cx="61341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kern="0" dirty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Cathryn Rodway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66838" y="4298950"/>
            <a:ext cx="6143625" cy="604838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children and young people</a:t>
            </a:r>
          </a:p>
        </p:txBody>
      </p:sp>
      <p:pic>
        <p:nvPicPr>
          <p:cNvPr id="512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063"/>
            <a:ext cx="20129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2425" y="5011738"/>
            <a:ext cx="8439150" cy="604837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Findings from the UK’s first national investigative study</a:t>
            </a:r>
          </a:p>
        </p:txBody>
      </p:sp>
    </p:spTree>
    <p:extLst>
      <p:ext uri="{BB962C8B-B14F-4D97-AF65-F5344CB8AC3E}">
        <p14:creationId xmlns:p14="http://schemas.microsoft.com/office/powerpoint/2010/main" val="11367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134938" y="-88900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Young people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who are bereaved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124575" y="1298575"/>
            <a:ext cx="29035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70C0"/>
                </a:solidFill>
                <a:latin typeface="Calibri" pitchFamily="34" charset="0"/>
              </a:rPr>
              <a:t>¼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bereaved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9%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bereaved by suicide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For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many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bereavement added to existing problems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4938" y="1298575"/>
          <a:ext cx="5886450" cy="513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847">
                  <a:extLst>
                    <a:ext uri="{9D8B030D-6E8A-4147-A177-3AD203B41FA5}"/>
                  </a:extLst>
                </a:gridCol>
                <a:gridCol w="1128271">
                  <a:extLst>
                    <a:ext uri="{9D8B030D-6E8A-4147-A177-3AD203B41FA5}"/>
                  </a:extLst>
                </a:gridCol>
                <a:gridCol w="1603332">
                  <a:extLst>
                    <a:ext uri="{9D8B030D-6E8A-4147-A177-3AD203B41FA5}"/>
                  </a:extLst>
                </a:gridCol>
              </a:tblGrid>
              <a:tr h="64006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3399FF"/>
                        </a:solidFill>
                      </a:endParaRPr>
                    </a:p>
                  </a:txBody>
                  <a:tcPr marL="91449" marR="91449" marT="45713" marB="4571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Bereaved (n=134)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Non-bereaved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(n=410)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Family history:</a:t>
                      </a: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  Mental illness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34 (25%)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46 (11%)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  Physical illness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27 (20%)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19 (5%)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  Substance misuse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21 (16%)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23 (6%)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41365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Abuse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20 (15%)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30 (7%)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Bullying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36 (27%)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66 (16%)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Suicide-related</a:t>
                      </a:r>
                      <a:r>
                        <a:rPr lang="en-GB" sz="1600" b="1" baseline="0" dirty="0" smtClean="0">
                          <a:latin typeface="Calibri" panose="020F0502020204030204" pitchFamily="34" charset="0"/>
                        </a:rPr>
                        <a:t> internet use</a:t>
                      </a:r>
                      <a:endParaRPr lang="en-GB" sz="1600" b="1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45 (34%)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83 (20%)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Excessive alcohol use</a:t>
                      </a: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43 (32%)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74 (18%)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Previous</a:t>
                      </a:r>
                      <a:r>
                        <a:rPr lang="en-GB" sz="1600" b="1" baseline="0" dirty="0" smtClean="0">
                          <a:latin typeface="Calibri" panose="020F0502020204030204" pitchFamily="34" charset="0"/>
                        </a:rPr>
                        <a:t> self-harm</a:t>
                      </a:r>
                      <a:endParaRPr lang="en-GB" sz="1600" b="1" dirty="0" smtClean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88 (66%)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179 (44%)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Suicidal ideas</a:t>
                      </a: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101 (75%)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223 (54%)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Any diagnosis of mental illness</a:t>
                      </a: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70 (52%)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147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(36%)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  <a:tr h="370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alibri" panose="020F0502020204030204" pitchFamily="34" charset="0"/>
                        </a:rPr>
                        <a:t>Service contact</a:t>
                      </a:r>
                    </a:p>
                  </a:txBody>
                  <a:tcPr marL="91449" marR="91449" marT="45713" marB="45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104 (78%)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225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55%)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 marL="91449" marR="9144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EFF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3586163" y="2273300"/>
            <a:ext cx="836612" cy="1103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586163" y="3376613"/>
            <a:ext cx="836612" cy="12065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3586163" y="4583113"/>
            <a:ext cx="836612" cy="18526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3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1349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Academic pressures</a:t>
            </a:r>
          </a:p>
        </p:txBody>
      </p:sp>
      <p:sp>
        <p:nvSpPr>
          <p:cNvPr id="24581" name="Oval 2"/>
          <p:cNvSpPr>
            <a:spLocks noChangeArrowheads="1"/>
          </p:cNvSpPr>
          <p:nvPr/>
        </p:nvSpPr>
        <p:spPr bwMode="auto">
          <a:xfrm>
            <a:off x="3476625" y="1190625"/>
            <a:ext cx="1635125" cy="1654175"/>
          </a:xfrm>
          <a:prstGeom prst="ellipse">
            <a:avLst/>
          </a:prstGeom>
          <a:solidFill>
            <a:srgbClr val="0070C0"/>
          </a:solidFill>
          <a:ln w="50800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chemeClr val="bg1"/>
                </a:solidFill>
              </a:rPr>
              <a:t>51%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75" y="3309423"/>
            <a:ext cx="1499864" cy="1516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6" y="3309423"/>
            <a:ext cx="1499864" cy="1516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1976438" y="5191125"/>
            <a:ext cx="90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63%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839788" y="5800725"/>
            <a:ext cx="3173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</a:rPr>
              <a:t>Academic pressures</a:t>
            </a:r>
            <a:r>
              <a:rPr lang="en-GB" altLang="en-US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22975" y="5191125"/>
            <a:ext cx="900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28%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383213" y="5800725"/>
            <a:ext cx="2179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</a:rPr>
              <a:t>Exam-related</a:t>
            </a:r>
            <a:r>
              <a:rPr lang="en-GB" altLang="en-US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383213" y="1785938"/>
            <a:ext cx="217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</a:rPr>
              <a:t>In education</a:t>
            </a:r>
            <a:endParaRPr lang="en-GB" altLang="en-US" sz="2800">
              <a:solidFill>
                <a:srgbClr val="00206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7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Indications of risk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0050" y="1441450"/>
            <a:ext cx="4208463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3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49%</a:t>
            </a:r>
            <a:r>
              <a:rPr lang="en-GB" altLang="en-US" sz="32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previously</a:t>
            </a:r>
            <a:r>
              <a:rPr lang="en-GB" altLang="en-US" sz="28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self-harmed</a:t>
            </a:r>
            <a:endParaRPr lang="en-GB" altLang="en-US" sz="2800" dirty="0">
              <a:solidFill>
                <a:srgbClr val="0070C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400050" y="4441825"/>
            <a:ext cx="548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59%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expressed</a:t>
            </a:r>
            <a:r>
              <a:rPr lang="en-GB" altLang="en-US" sz="2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thoughts of suicide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0050" y="2571750"/>
            <a:ext cx="6353175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High</a:t>
            </a:r>
            <a:r>
              <a:rPr lang="en-GB" altLang="en-US" sz="32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rates of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excessive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alcohol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(30%) &amp;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illicit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drug use (43%) in those who had self-harmed</a:t>
            </a:r>
            <a:endParaRPr lang="en-GB" altLang="en-US" sz="2800" dirty="0">
              <a:solidFill>
                <a:srgbClr val="0070C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00050" y="5657850"/>
            <a:ext cx="449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70C0"/>
                </a:solidFill>
                <a:latin typeface="Calibri" pitchFamily="34" charset="0"/>
              </a:rPr>
              <a:t>28%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in the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week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prior to death</a:t>
            </a:r>
            <a:endParaRPr lang="en-GB" altLang="en-US" sz="2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560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571750"/>
            <a:ext cx="1127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192213"/>
            <a:ext cx="11271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2825750"/>
            <a:ext cx="11271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4191000"/>
            <a:ext cx="1127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07025"/>
            <a:ext cx="1127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Mental illness diagnosis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Chart 2"/>
          <p:cNvGraphicFramePr>
            <a:graphicFrameLocks/>
          </p:cNvGraphicFramePr>
          <p:nvPr/>
        </p:nvGraphicFramePr>
        <p:xfrm>
          <a:off x="-911225" y="1131888"/>
          <a:ext cx="757237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7" imgW="7571888" imgH="5340559" progId="Excel.Chart.8">
                  <p:embed/>
                </p:oleObj>
              </mc:Choice>
              <mc:Fallback>
                <p:oleObj r:id="rId7" imgW="7571888" imgH="53405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1225" y="1131888"/>
                        <a:ext cx="7572375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405438" y="1874838"/>
            <a:ext cx="34845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Affective disorder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most common diagnosis, especially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depression</a:t>
            </a:r>
          </a:p>
          <a:p>
            <a:pPr>
              <a:buFontTx/>
              <a:buNone/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>
              <a:buFontTx/>
              <a:buNone/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>
              <a:buFontTx/>
              <a:buNone/>
              <a:defRPr/>
            </a:pPr>
            <a:r>
              <a:rPr lang="en-GB" alt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6%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anxiety disorder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5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Service contact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6269038" y="1323975"/>
            <a:ext cx="27590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40%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no service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Mainly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mental health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service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Under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half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in current (&lt;3 month) contact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27654" name="Chart 1"/>
          <p:cNvGraphicFramePr>
            <a:graphicFrameLocks/>
          </p:cNvGraphicFramePr>
          <p:nvPr/>
        </p:nvGraphicFramePr>
        <p:xfrm>
          <a:off x="84138" y="1239838"/>
          <a:ext cx="6329362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7" imgW="6328196" imgH="5157663" progId="Excel.Chart.8">
                  <p:embed/>
                </p:oleObj>
              </mc:Choice>
              <mc:Fallback>
                <p:oleObj r:id="rId7" imgW="6328196" imgH="515766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239838"/>
                        <a:ext cx="6329362" cy="515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3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2254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What about older age groups?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228600" y="1012825"/>
            <a:ext cx="8802688" cy="29241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500" b="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17780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January</a:t>
            </a:r>
            <a:r>
              <a:rPr lang="en-US" altLang="en-US" sz="28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2014</a:t>
            </a:r>
            <a:r>
              <a:rPr lang="en-US" altLang="en-US" sz="28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– December </a:t>
            </a:r>
            <a: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2015</a:t>
            </a:r>
            <a:r>
              <a:rPr lang="en-US" alt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(E&amp;W, 20-24 </a:t>
            </a:r>
            <a:r>
              <a:rPr lang="en-US" altLang="en-US" sz="2400" b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yo’s</a:t>
            </a:r>
            <a:r>
              <a:rPr lang="en-US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400" b="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17780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606</a:t>
            </a:r>
            <a:r>
              <a:rPr lang="en-US" altLang="en-US" sz="28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suicides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400" b="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2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15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8678" name="Down Arrow 1"/>
          <p:cNvSpPr>
            <a:spLocks noChangeArrowheads="1"/>
          </p:cNvSpPr>
          <p:nvPr/>
        </p:nvSpPr>
        <p:spPr bwMode="auto">
          <a:xfrm rot="-5400000">
            <a:off x="2683669" y="2113757"/>
            <a:ext cx="558800" cy="735012"/>
          </a:xfrm>
          <a:prstGeom prst="downArrow">
            <a:avLst>
              <a:gd name="adj1" fmla="val 50000"/>
              <a:gd name="adj2" fmla="val 50068"/>
            </a:avLst>
          </a:prstGeom>
          <a:solidFill>
            <a:srgbClr val="002060">
              <a:alpha val="50195"/>
            </a:srgbClr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3665538" y="2212975"/>
            <a:ext cx="179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20% </a:t>
            </a: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sample</a:t>
            </a:r>
          </a:p>
        </p:txBody>
      </p:sp>
      <p:sp>
        <p:nvSpPr>
          <p:cNvPr id="28680" name="TextBox 2"/>
          <p:cNvSpPr txBox="1">
            <a:spLocks noChangeArrowheads="1"/>
          </p:cNvSpPr>
          <p:nvPr/>
        </p:nvSpPr>
        <p:spPr bwMode="auto">
          <a:xfrm flipH="1">
            <a:off x="228600" y="3848100"/>
            <a:ext cx="88026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500" b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Many factors reflected life experience at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different ages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3665538" y="2971800"/>
            <a:ext cx="2659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106 (85%) </a:t>
            </a:r>
            <a:r>
              <a:rPr lang="en-US" altLang="en-US" sz="2400" b="0">
                <a:solidFill>
                  <a:srgbClr val="000066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28682" name="Down Arrow 1"/>
          <p:cNvSpPr>
            <a:spLocks noChangeArrowheads="1"/>
          </p:cNvSpPr>
          <p:nvPr/>
        </p:nvSpPr>
        <p:spPr bwMode="auto">
          <a:xfrm rot="-5400000">
            <a:off x="2682875" y="2846388"/>
            <a:ext cx="560388" cy="735012"/>
          </a:xfrm>
          <a:prstGeom prst="downArrow">
            <a:avLst>
              <a:gd name="adj1" fmla="val 50000"/>
              <a:gd name="adj2" fmla="val 49926"/>
            </a:avLst>
          </a:prstGeom>
          <a:solidFill>
            <a:srgbClr val="002060">
              <a:alpha val="50195"/>
            </a:srgbClr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99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62" y="4929007"/>
            <a:ext cx="908056" cy="902490"/>
          </a:xfrm>
          <a:prstGeom prst="ellipse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31" y="4907522"/>
            <a:ext cx="908056" cy="92423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06" y="4907265"/>
            <a:ext cx="908056" cy="924232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25422" y="4898382"/>
            <a:ext cx="904405" cy="924232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2953297" y="4945185"/>
            <a:ext cx="904405" cy="838688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33" y="4907265"/>
            <a:ext cx="904406" cy="924232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9" name="TextBox 19"/>
          <p:cNvSpPr txBox="1">
            <a:spLocks noChangeArrowheads="1"/>
          </p:cNvSpPr>
          <p:nvPr/>
        </p:nvSpPr>
        <p:spPr bwMode="auto">
          <a:xfrm>
            <a:off x="958850" y="6029325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&lt;20 </a:t>
            </a:r>
            <a:r>
              <a:rPr lang="en-US" altLang="en-US" sz="2800" b="0">
                <a:solidFill>
                  <a:srgbClr val="002060"/>
                </a:solidFill>
                <a:latin typeface="Calibri" pitchFamily="34" charset="0"/>
              </a:rPr>
              <a:t>year olds</a:t>
            </a:r>
          </a:p>
        </p:txBody>
      </p:sp>
      <p:sp>
        <p:nvSpPr>
          <p:cNvPr id="28690" name="TextBox 20"/>
          <p:cNvSpPr txBox="1">
            <a:spLocks noChangeArrowheads="1"/>
          </p:cNvSpPr>
          <p:nvPr/>
        </p:nvSpPr>
        <p:spPr bwMode="auto">
          <a:xfrm>
            <a:off x="5989638" y="6029325"/>
            <a:ext cx="242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20-24 </a:t>
            </a:r>
            <a:r>
              <a:rPr lang="en-US" altLang="en-US" sz="2800" b="0">
                <a:solidFill>
                  <a:srgbClr val="002060"/>
                </a:solidFill>
                <a:latin typeface="Calibri" pitchFamily="34" charset="0"/>
              </a:rPr>
              <a:t>year olds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6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own Arrow 25"/>
          <p:cNvSpPr>
            <a:spLocks noChangeArrowheads="1"/>
          </p:cNvSpPr>
          <p:nvPr/>
        </p:nvSpPr>
        <p:spPr bwMode="auto">
          <a:xfrm>
            <a:off x="7150100" y="2922588"/>
            <a:ext cx="776288" cy="1139825"/>
          </a:xfrm>
          <a:prstGeom prst="downArrow">
            <a:avLst>
              <a:gd name="adj1" fmla="val 50000"/>
              <a:gd name="adj2" fmla="val 26015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699" name="Down Arrow 24"/>
          <p:cNvSpPr>
            <a:spLocks noChangeArrowheads="1"/>
          </p:cNvSpPr>
          <p:nvPr/>
        </p:nvSpPr>
        <p:spPr bwMode="auto">
          <a:xfrm>
            <a:off x="4189413" y="2922588"/>
            <a:ext cx="776287" cy="1139825"/>
          </a:xfrm>
          <a:prstGeom prst="downArrow">
            <a:avLst>
              <a:gd name="adj1" fmla="val 50000"/>
              <a:gd name="adj2" fmla="val 26015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00" name="Down Arrow 3"/>
          <p:cNvSpPr>
            <a:spLocks noChangeArrowheads="1"/>
          </p:cNvSpPr>
          <p:nvPr/>
        </p:nvSpPr>
        <p:spPr bwMode="auto">
          <a:xfrm>
            <a:off x="1217613" y="2922588"/>
            <a:ext cx="776287" cy="1139825"/>
          </a:xfrm>
          <a:prstGeom prst="downArrow">
            <a:avLst>
              <a:gd name="adj1" fmla="val 50000"/>
              <a:gd name="adj2" fmla="val 26015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01" name="Flowchart: Alternate Process 21"/>
          <p:cNvSpPr>
            <a:spLocks noChangeArrowheads="1"/>
          </p:cNvSpPr>
          <p:nvPr/>
        </p:nvSpPr>
        <p:spPr bwMode="auto">
          <a:xfrm>
            <a:off x="260350" y="3151188"/>
            <a:ext cx="8634413" cy="600075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alibri" pitchFamily="34" charset="0"/>
              </a:rPr>
              <a:t>Prevention measures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49225" y="6127750"/>
            <a:ext cx="887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Suicide prevention contributed to by recognising this pattern</a:t>
            </a:r>
          </a:p>
        </p:txBody>
      </p:sp>
      <p:sp>
        <p:nvSpPr>
          <p:cNvPr id="29703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Pattern of cumulative risk</a:t>
            </a:r>
          </a:p>
        </p:txBody>
      </p:sp>
      <p:pic>
        <p:nvPicPr>
          <p:cNvPr id="2970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Flowchart: Alternate Process 21"/>
          <p:cNvSpPr>
            <a:spLocks noChangeArrowheads="1"/>
          </p:cNvSpPr>
          <p:nvPr/>
        </p:nvSpPr>
        <p:spPr bwMode="auto">
          <a:xfrm>
            <a:off x="246063" y="1268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581025" y="1465263"/>
            <a:ext cx="2051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Traumatic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experiences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early life</a:t>
            </a:r>
          </a:p>
        </p:txBody>
      </p:sp>
      <p:sp>
        <p:nvSpPr>
          <p:cNvPr id="29708" name="Flowchart: Alternate Process 21"/>
          <p:cNvSpPr>
            <a:spLocks noChangeArrowheads="1"/>
          </p:cNvSpPr>
          <p:nvPr/>
        </p:nvSpPr>
        <p:spPr bwMode="auto">
          <a:xfrm>
            <a:off x="3252788" y="1268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Adversity &amp; risk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behaviours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adolescence</a:t>
            </a:r>
          </a:p>
        </p:txBody>
      </p:sp>
      <p:sp>
        <p:nvSpPr>
          <p:cNvPr id="29709" name="Flowchart: Alternate Process 21"/>
          <p:cNvSpPr>
            <a:spLocks noChangeArrowheads="1"/>
          </p:cNvSpPr>
          <p:nvPr/>
        </p:nvSpPr>
        <p:spPr bwMode="auto">
          <a:xfrm>
            <a:off x="6196013" y="1268413"/>
            <a:ext cx="2684462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Recent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stressful event</a:t>
            </a:r>
            <a:endParaRPr lang="en-US" altLang="en-US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9710" name="Flowchart: Alternate Process 21"/>
          <p:cNvSpPr>
            <a:spLocks noChangeArrowheads="1"/>
          </p:cNvSpPr>
          <p:nvPr/>
        </p:nvSpPr>
        <p:spPr bwMode="auto">
          <a:xfrm>
            <a:off x="246063" y="4062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en-US" altLang="en-US" sz="2400" b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young children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&amp; their families</a:t>
            </a:r>
          </a:p>
        </p:txBody>
      </p:sp>
      <p:sp>
        <p:nvSpPr>
          <p:cNvPr id="29711" name="Flowchart: Alternate Process 21"/>
          <p:cNvSpPr>
            <a:spLocks noChangeArrowheads="1"/>
          </p:cNvSpPr>
          <p:nvPr/>
        </p:nvSpPr>
        <p:spPr bwMode="auto">
          <a:xfrm>
            <a:off x="3248025" y="4062413"/>
            <a:ext cx="2720975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Access</a:t>
            </a: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 to CAMHS,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incl. self-harm 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substance misuse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services</a:t>
            </a:r>
          </a:p>
        </p:txBody>
      </p:sp>
      <p:sp>
        <p:nvSpPr>
          <p:cNvPr id="29712" name="Flowchart: Alternate Process 21"/>
          <p:cNvSpPr>
            <a:spLocks noChangeArrowheads="1"/>
          </p:cNvSpPr>
          <p:nvPr/>
        </p:nvSpPr>
        <p:spPr bwMode="auto">
          <a:xfrm>
            <a:off x="6161088" y="4062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Crisis support,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promoting</a:t>
            </a: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 mental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health in education</a:t>
            </a:r>
          </a:p>
        </p:txBody>
      </p:sp>
      <p:sp>
        <p:nvSpPr>
          <p:cNvPr id="29713" name="Rectangle 2"/>
          <p:cNvSpPr>
            <a:spLocks noChangeArrowheads="1"/>
          </p:cNvSpPr>
          <p:nvPr/>
        </p:nvSpPr>
        <p:spPr bwMode="auto">
          <a:xfrm>
            <a:off x="134938" y="1068388"/>
            <a:ext cx="8893175" cy="4833937"/>
          </a:xfrm>
          <a:prstGeom prst="rect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4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 bwMode="auto">
          <a:xfrm>
            <a:off x="2312988" y="2419350"/>
            <a:ext cx="1270000" cy="1179513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290763" y="3724275"/>
            <a:ext cx="1270000" cy="1179513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757738" y="4532313"/>
            <a:ext cx="1270000" cy="1179512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892800" y="3732213"/>
            <a:ext cx="1270000" cy="1179512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892800" y="2419350"/>
            <a:ext cx="1270000" cy="1179513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768850" y="1241425"/>
            <a:ext cx="1270000" cy="1179513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30728" name="Oval 2"/>
          <p:cNvSpPr>
            <a:spLocks noChangeArrowheads="1"/>
          </p:cNvSpPr>
          <p:nvPr/>
        </p:nvSpPr>
        <p:spPr bwMode="auto">
          <a:xfrm>
            <a:off x="3608388" y="2468563"/>
            <a:ext cx="2244725" cy="1936750"/>
          </a:xfrm>
          <a:prstGeom prst="ellipse">
            <a:avLst/>
          </a:prstGeom>
          <a:solidFill>
            <a:srgbClr val="002060"/>
          </a:solidFill>
          <a:ln w="444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0729" name="TextBox 3"/>
          <p:cNvSpPr txBox="1">
            <a:spLocks noChangeArrowheads="1"/>
          </p:cNvSpPr>
          <p:nvPr/>
        </p:nvSpPr>
        <p:spPr bwMode="auto">
          <a:xfrm>
            <a:off x="3656013" y="2962275"/>
            <a:ext cx="2224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Multi-agency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approach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8" y="1540563"/>
            <a:ext cx="931177" cy="931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85598" y="1403649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597" y="2180647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542" y="204493"/>
            <a:ext cx="947503" cy="5232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1035" y="305150"/>
            <a:ext cx="1791627" cy="114467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06" y="304355"/>
            <a:ext cx="931177" cy="931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36" name="TextBox 22"/>
          <p:cNvSpPr txBox="1">
            <a:spLocks noChangeArrowheads="1"/>
          </p:cNvSpPr>
          <p:nvPr/>
        </p:nvSpPr>
        <p:spPr bwMode="auto">
          <a:xfrm>
            <a:off x="4845050" y="1477963"/>
            <a:ext cx="11731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Primary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care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155950" y="1285875"/>
            <a:ext cx="1270000" cy="1179513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30738" name="TextBox 26"/>
          <p:cNvSpPr txBox="1">
            <a:spLocks noChangeArrowheads="1"/>
          </p:cNvSpPr>
          <p:nvPr/>
        </p:nvSpPr>
        <p:spPr bwMode="auto">
          <a:xfrm>
            <a:off x="3119438" y="1665288"/>
            <a:ext cx="1343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Education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16648" y="3581895"/>
            <a:ext cx="931177" cy="943086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0740" name="Straight Connector 13"/>
          <p:cNvCxnSpPr>
            <a:cxnSpLocks noChangeShapeType="1"/>
          </p:cNvCxnSpPr>
          <p:nvPr/>
        </p:nvCxnSpPr>
        <p:spPr bwMode="auto">
          <a:xfrm flipV="1">
            <a:off x="715963" y="3606800"/>
            <a:ext cx="982662" cy="9255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734227" y="3439538"/>
            <a:ext cx="947503" cy="5232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596" y="4277021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</a:p>
        </p:txBody>
      </p:sp>
      <p:sp>
        <p:nvSpPr>
          <p:cNvPr id="30743" name="TextBox 36"/>
          <p:cNvSpPr txBox="1">
            <a:spLocks noChangeArrowheads="1"/>
          </p:cNvSpPr>
          <p:nvPr/>
        </p:nvSpPr>
        <p:spPr bwMode="auto">
          <a:xfrm>
            <a:off x="2486025" y="2625725"/>
            <a:ext cx="904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Work-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place</a:t>
            </a:r>
          </a:p>
        </p:txBody>
      </p:sp>
      <p:sp>
        <p:nvSpPr>
          <p:cNvPr id="30744" name="TextBox 38"/>
          <p:cNvSpPr txBox="1">
            <a:spLocks noChangeArrowheads="1"/>
          </p:cNvSpPr>
          <p:nvPr/>
        </p:nvSpPr>
        <p:spPr bwMode="auto">
          <a:xfrm>
            <a:off x="6064250" y="2640013"/>
            <a:ext cx="930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Social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care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501163" y="3599261"/>
            <a:ext cx="947503" cy="925720"/>
          </a:xfrm>
          <a:prstGeom prst="ellipse">
            <a:avLst/>
          </a:prstGeom>
          <a:ln w="28575" cap="rnd">
            <a:solidFill>
              <a:srgbClr val="00153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46" name="TextBox 41"/>
          <p:cNvSpPr txBox="1">
            <a:spLocks noChangeArrowheads="1"/>
          </p:cNvSpPr>
          <p:nvPr/>
        </p:nvSpPr>
        <p:spPr bwMode="auto">
          <a:xfrm>
            <a:off x="6075363" y="3929063"/>
            <a:ext cx="9064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Third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sector</a:t>
            </a:r>
          </a:p>
        </p:txBody>
      </p:sp>
      <p:sp>
        <p:nvSpPr>
          <p:cNvPr id="30747" name="TextBox 45"/>
          <p:cNvSpPr txBox="1">
            <a:spLocks noChangeArrowheads="1"/>
          </p:cNvSpPr>
          <p:nvPr/>
        </p:nvSpPr>
        <p:spPr bwMode="auto">
          <a:xfrm>
            <a:off x="4833938" y="4738688"/>
            <a:ext cx="1117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MH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services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376613" y="4562475"/>
            <a:ext cx="1265237" cy="1173163"/>
          </a:xfrm>
          <a:prstGeom prst="ellipse">
            <a:avLst/>
          </a:prstGeom>
          <a:solidFill>
            <a:srgbClr val="0070C0">
              <a:alpha val="50000"/>
            </a:srgbClr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n w="57150">
                <a:solidFill>
                  <a:srgbClr val="0070C0"/>
                </a:solidFill>
              </a:ln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30749" name="TextBox 47"/>
          <p:cNvSpPr txBox="1">
            <a:spLocks noChangeArrowheads="1"/>
          </p:cNvSpPr>
          <p:nvPr/>
        </p:nvSpPr>
        <p:spPr bwMode="auto">
          <a:xfrm>
            <a:off x="3346450" y="4821238"/>
            <a:ext cx="1325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Self-harm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services</a:t>
            </a:r>
          </a:p>
        </p:txBody>
      </p:sp>
      <p:sp>
        <p:nvSpPr>
          <p:cNvPr id="30750" name="TextBox 49"/>
          <p:cNvSpPr txBox="1">
            <a:spLocks noChangeArrowheads="1"/>
          </p:cNvSpPr>
          <p:nvPr/>
        </p:nvSpPr>
        <p:spPr bwMode="auto">
          <a:xfrm>
            <a:off x="2446338" y="3886200"/>
            <a:ext cx="9445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Youth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02060"/>
                </a:solidFill>
                <a:latin typeface="Calibri" pitchFamily="34" charset="0"/>
              </a:rPr>
              <a:t>justice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0560" y="3455644"/>
            <a:ext cx="1448707" cy="95284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Bereavement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5232" y="4269125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32" y="1489353"/>
            <a:ext cx="901048" cy="93117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" name="TextBox 54"/>
          <p:cNvSpPr txBox="1"/>
          <p:nvPr/>
        </p:nvSpPr>
        <p:spPr>
          <a:xfrm>
            <a:off x="7501163" y="1287285"/>
            <a:ext cx="947503" cy="5232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for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57128" y="2038281"/>
            <a:ext cx="1789484" cy="62356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families</a:t>
            </a:r>
          </a:p>
        </p:txBody>
      </p:sp>
      <p:sp>
        <p:nvSpPr>
          <p:cNvPr id="58" name="Oval 57"/>
          <p:cNvSpPr/>
          <p:nvPr/>
        </p:nvSpPr>
        <p:spPr>
          <a:xfrm>
            <a:off x="1036638" y="5392738"/>
            <a:ext cx="885825" cy="944562"/>
          </a:xfrm>
          <a:prstGeom prst="ellipse">
            <a:avLst/>
          </a:prstGeom>
          <a:blipFill>
            <a:blip r:embed="rId8" cstate="print">
              <a:extLst/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08" y="5842019"/>
            <a:ext cx="892494" cy="92572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70" y="304355"/>
            <a:ext cx="913323" cy="937469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44" y="5402427"/>
            <a:ext cx="947503" cy="92572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6" name="TextBox 65"/>
          <p:cNvSpPr txBox="1"/>
          <p:nvPr/>
        </p:nvSpPr>
        <p:spPr>
          <a:xfrm>
            <a:off x="2208447" y="182469"/>
            <a:ext cx="947503" cy="5328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85560" y="988157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74244" y="5253673"/>
            <a:ext cx="947503" cy="5232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48676" y="6097052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</p:txBody>
      </p:sp>
      <p:sp>
        <p:nvSpPr>
          <p:cNvPr id="30764" name="TextBox 69"/>
          <p:cNvSpPr txBox="1">
            <a:spLocks noChangeArrowheads="1"/>
          </p:cNvSpPr>
          <p:nvPr/>
        </p:nvSpPr>
        <p:spPr bwMode="auto">
          <a:xfrm>
            <a:off x="2592388" y="5943600"/>
            <a:ext cx="1738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2200" b="0" dirty="0">
                <a:solidFill>
                  <a:srgbClr val="002060"/>
                </a:solidFill>
                <a:latin typeface="Calibri" pitchFamily="34" charset="0"/>
              </a:rPr>
              <a:t>Psycho-social</a:t>
            </a:r>
          </a:p>
          <a:p>
            <a:pPr algn="ctr"/>
            <a:r>
              <a:rPr lang="en-GB" altLang="en-US" sz="2200" b="0" dirty="0">
                <a:solidFill>
                  <a:srgbClr val="002060"/>
                </a:solidFill>
                <a:latin typeface="Calibri" pitchFamily="34" charset="0"/>
              </a:rPr>
              <a:t>assessment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82911" y="5245920"/>
            <a:ext cx="1193275" cy="5711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Substance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92285" y="6061048"/>
            <a:ext cx="1193275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misuse</a:t>
            </a:r>
          </a:p>
        </p:txBody>
      </p:sp>
      <p:cxnSp>
        <p:nvCxnSpPr>
          <p:cNvPr id="30767" name="Straight Connector 29"/>
          <p:cNvCxnSpPr>
            <a:cxnSpLocks noChangeShapeType="1"/>
            <a:endCxn id="26" idx="3"/>
          </p:cNvCxnSpPr>
          <p:nvPr/>
        </p:nvCxnSpPr>
        <p:spPr bwMode="auto">
          <a:xfrm flipV="1">
            <a:off x="3155950" y="2292350"/>
            <a:ext cx="185738" cy="173038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8" name="Straight Connector 77"/>
          <p:cNvCxnSpPr>
            <a:cxnSpLocks noChangeShapeType="1"/>
            <a:stCxn id="26" idx="6"/>
          </p:cNvCxnSpPr>
          <p:nvPr/>
        </p:nvCxnSpPr>
        <p:spPr bwMode="auto">
          <a:xfrm flipV="1">
            <a:off x="4425950" y="1865313"/>
            <a:ext cx="342900" cy="11112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9" name="Straight Connector 81"/>
          <p:cNvCxnSpPr>
            <a:cxnSpLocks noChangeShapeType="1"/>
          </p:cNvCxnSpPr>
          <p:nvPr/>
        </p:nvCxnSpPr>
        <p:spPr bwMode="auto">
          <a:xfrm flipH="1" flipV="1">
            <a:off x="5907088" y="2181225"/>
            <a:ext cx="298450" cy="290513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0" name="Straight Connector 85"/>
          <p:cNvCxnSpPr>
            <a:cxnSpLocks noChangeShapeType="1"/>
            <a:endCxn id="75" idx="4"/>
          </p:cNvCxnSpPr>
          <p:nvPr/>
        </p:nvCxnSpPr>
        <p:spPr bwMode="auto">
          <a:xfrm flipV="1">
            <a:off x="6486525" y="3598863"/>
            <a:ext cx="41275" cy="101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1" name="Straight Connector 88"/>
          <p:cNvCxnSpPr>
            <a:cxnSpLocks noChangeShapeType="1"/>
          </p:cNvCxnSpPr>
          <p:nvPr/>
        </p:nvCxnSpPr>
        <p:spPr bwMode="auto">
          <a:xfrm flipV="1">
            <a:off x="5907088" y="4657725"/>
            <a:ext cx="93662" cy="103188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2" name="Straight Connector 94"/>
          <p:cNvCxnSpPr>
            <a:cxnSpLocks noChangeShapeType="1"/>
            <a:stCxn id="30749" idx="3"/>
            <a:endCxn id="77" idx="2"/>
          </p:cNvCxnSpPr>
          <p:nvPr/>
        </p:nvCxnSpPr>
        <p:spPr bwMode="auto">
          <a:xfrm flipV="1">
            <a:off x="4672013" y="5122863"/>
            <a:ext cx="85725" cy="84137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3" name="Straight Connector 102"/>
          <p:cNvCxnSpPr>
            <a:cxnSpLocks noChangeShapeType="1"/>
          </p:cNvCxnSpPr>
          <p:nvPr/>
        </p:nvCxnSpPr>
        <p:spPr bwMode="auto">
          <a:xfrm flipV="1">
            <a:off x="2919413" y="3576638"/>
            <a:ext cx="14287" cy="155575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4" name="Straight Connector 105"/>
          <p:cNvCxnSpPr>
            <a:cxnSpLocks noChangeShapeType="1"/>
          </p:cNvCxnSpPr>
          <p:nvPr/>
        </p:nvCxnSpPr>
        <p:spPr bwMode="auto">
          <a:xfrm flipH="1" flipV="1">
            <a:off x="3249613" y="4821238"/>
            <a:ext cx="184150" cy="174625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70" y="317592"/>
            <a:ext cx="904406" cy="924232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4119423" y="192145"/>
            <a:ext cx="947503" cy="5232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Self-harm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4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34938" y="180975"/>
            <a:ext cx="8893175" cy="542925"/>
          </a:xfrm>
        </p:spPr>
        <p:txBody>
          <a:bodyPr/>
          <a:lstStyle/>
          <a:p>
            <a:pPr algn="ctr"/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What approach to </a:t>
            </a:r>
            <a:b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suicide prevention?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421188" y="1758950"/>
            <a:ext cx="4303712" cy="4141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endParaRPr lang="en-GB" altLang="en-US" sz="1200" b="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itchFamily="34" charset="0"/>
              </a:rPr>
              <a:t>Beyond</a:t>
            </a:r>
            <a:r>
              <a:rPr lang="en-GB" altLang="en-US" sz="3200" b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itchFamily="34" charset="0"/>
              </a:rPr>
              <a:t>social media</a:t>
            </a:r>
            <a:endParaRPr lang="en-GB" altLang="en-US" sz="2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itchFamily="34" charset="0"/>
              </a:rPr>
              <a:t>Reducing</a:t>
            </a:r>
            <a:r>
              <a:rPr lang="en-GB" altLang="en-US" sz="2800" b="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b="0" dirty="0">
                <a:solidFill>
                  <a:srgbClr val="002060"/>
                </a:solidFill>
                <a:latin typeface="Calibri" pitchFamily="34" charset="0"/>
              </a:rPr>
              <a:t>the accessibility of information on suicide methods</a:t>
            </a:r>
          </a:p>
          <a:p>
            <a:pPr>
              <a:buFontTx/>
              <a:buNone/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Increase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online vigilance</a:t>
            </a:r>
          </a:p>
          <a:p>
            <a:pPr>
              <a:buFontTx/>
              <a:buNone/>
              <a:defRPr/>
            </a:pPr>
            <a:endParaRPr lang="en-GB" altLang="en-US" sz="2400" b="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</a:rPr>
              <a:t>Encourage</a:t>
            </a:r>
            <a:r>
              <a:rPr lang="en-GB" altLang="en-US" sz="2400" b="0" dirty="0" smtClean="0"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online safety</a:t>
            </a:r>
          </a:p>
          <a:p>
            <a:pPr>
              <a:buFontTx/>
              <a:buNone/>
              <a:defRPr/>
            </a:pPr>
            <a:endParaRPr lang="en-GB" altLang="en-US" sz="1200" b="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4421188" y="1209675"/>
            <a:ext cx="4303712" cy="534988"/>
          </a:xfrm>
          <a:prstGeom prst="rect">
            <a:avLst/>
          </a:prstGeom>
          <a:solidFill>
            <a:srgbClr val="AFCAFF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4724400" y="1222375"/>
            <a:ext cx="3698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itchFamily="34" charset="0"/>
              </a:rPr>
              <a:t>Improving online safety</a:t>
            </a:r>
          </a:p>
        </p:txBody>
      </p:sp>
      <p:pic>
        <p:nvPicPr>
          <p:cNvPr id="3175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46188"/>
            <a:ext cx="1882775" cy="2674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46188"/>
            <a:ext cx="1882775" cy="2674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067175"/>
            <a:ext cx="3956050" cy="25733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-225425" y="1263650"/>
            <a:ext cx="5113338" cy="4959350"/>
            <a:chOff x="3779912" y="1844824"/>
            <a:chExt cx="5112568" cy="4959422"/>
          </a:xfrm>
        </p:grpSpPr>
        <p:pic>
          <p:nvPicPr>
            <p:cNvPr id="31756" name="Picture 21" descr="C:\Users\mbrxwnr4\AppData\Local\Microsoft\Windows\Temporary Internet Files\Content.IE5\75M65JOC\meizu_mx3_android_phone_announced_1[1]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844824"/>
              <a:ext cx="5112568" cy="495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2" descr="C:\Users\mbrxwnr4\AppData\Local\Microsoft\Windows\Temporary Internet Files\Content.IE5\W0COJK20\Facebook_icon_2013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115" y="3276711"/>
              <a:ext cx="427478" cy="45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3" descr="C:\Users\mbrxwnr4\AppData\Local\Microsoft\Windows\Temporary Internet Files\Content.IE5\LOSSCD7F\Twitter_bird_logo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115" y="3848181"/>
              <a:ext cx="441710" cy="38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14" descr="C:\Users\mbrxwnr4\AppData\Local\Microsoft\Windows\Temporary Internet Files\Content.IE5\KAYGKZ8A\Youtube[1]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592" y="3659793"/>
              <a:ext cx="634907" cy="68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0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251" y="3276710"/>
              <a:ext cx="452371" cy="45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1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860" y="3276711"/>
              <a:ext cx="452370" cy="45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2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539" y="3813276"/>
              <a:ext cx="415083" cy="41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799012" y="6519862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8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34938" y="180975"/>
            <a:ext cx="8893175" cy="542925"/>
          </a:xfrm>
        </p:spPr>
        <p:txBody>
          <a:bodyPr/>
          <a:lstStyle/>
          <a:p>
            <a:pPr algn="ctr"/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What approach to </a:t>
            </a:r>
            <a:b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suicide prevention?</a:t>
            </a: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962025" y="1214438"/>
            <a:ext cx="7239000" cy="534987"/>
          </a:xfrm>
          <a:prstGeom prst="rect">
            <a:avLst/>
          </a:prstGeom>
          <a:solidFill>
            <a:srgbClr val="AFCAFF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962025" y="1214438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itchFamily="34" charset="0"/>
              </a:rPr>
              <a:t>Action for groups with specific needs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962025" y="1892300"/>
            <a:ext cx="4572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en-GB" altLang="en-US" sz="2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for young people and their families who are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bereaved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, esp. by suicide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Housing</a:t>
            </a:r>
            <a:r>
              <a:rPr lang="en-GB" altLang="en-US" sz="2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support and mental health care for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looked after children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Mental health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support and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anti-bullying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measures for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LGBT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groups</a:t>
            </a:r>
          </a:p>
        </p:txBody>
      </p:sp>
      <p:pic>
        <p:nvPicPr>
          <p:cNvPr id="3277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292475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792288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97840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9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34938" y="209550"/>
            <a:ext cx="8807450" cy="542925"/>
          </a:xfrm>
        </p:spPr>
        <p:txBody>
          <a:bodyPr/>
          <a:lstStyle/>
          <a:p>
            <a:pPr algn="ctr"/>
            <a:r>
              <a:rPr lang="en-GB" altLang="en-US" sz="3400" b="1" smtClean="0">
                <a:solidFill>
                  <a:srgbClr val="003F7E"/>
                </a:solidFill>
                <a:latin typeface="Calibri" pitchFamily="34" charset="0"/>
                <a:ea typeface="ＭＳ Ｐゴシック" pitchFamily="34" charset="-128"/>
              </a:rPr>
              <a:t>Suicide rates worldwide</a:t>
            </a:r>
            <a:endParaRPr lang="en-GB" altLang="en-US" sz="3400" smtClean="0">
              <a:solidFill>
                <a:srgbClr val="003F7E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34938" y="6534150"/>
            <a:ext cx="6621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7F7F7F"/>
                </a:solidFill>
                <a:latin typeface="Calibri" pitchFamily="34" charset="0"/>
              </a:rPr>
              <a:t>Source: WHO Global Health Estimates (www.who.int/healthinfo/global_burden_disease/estimates</a:t>
            </a: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19175"/>
            <a:ext cx="8763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34938" y="180975"/>
            <a:ext cx="8893175" cy="542925"/>
          </a:xfrm>
        </p:spPr>
        <p:txBody>
          <a:bodyPr/>
          <a:lstStyle/>
          <a:p>
            <a:pPr algn="ctr"/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Society-wide factors</a:t>
            </a: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552700"/>
            <a:ext cx="18780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 rot="-848648">
            <a:off x="388938" y="2198688"/>
            <a:ext cx="3471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Economic adversity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 rot="406536">
            <a:off x="1498600" y="3362325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Austerity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369888" y="4432300"/>
            <a:ext cx="252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Job insecurity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 rot="-946309">
            <a:off x="628650" y="5529263"/>
            <a:ext cx="2800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Cost of housing</a:t>
            </a:r>
          </a:p>
        </p:txBody>
      </p:sp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4092575" y="4867275"/>
            <a:ext cx="431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Fears about opportunity</a:t>
            </a:r>
          </a:p>
        </p:txBody>
      </p:sp>
      <p:sp>
        <p:nvSpPr>
          <p:cNvPr id="31756" name="TextBox 12"/>
          <p:cNvSpPr txBox="1">
            <a:spLocks noChangeArrowheads="1"/>
          </p:cNvSpPr>
          <p:nvPr/>
        </p:nvSpPr>
        <p:spPr bwMode="auto">
          <a:xfrm rot="-415184">
            <a:off x="5567363" y="3840163"/>
            <a:ext cx="3103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The environment</a:t>
            </a:r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 rot="476800">
            <a:off x="4962525" y="1535113"/>
            <a:ext cx="373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Demand for MH care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487396">
            <a:off x="4724400" y="5822950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Perceived injustice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 rot="-1173861">
            <a:off x="457200" y="1490663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Debt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034088" y="2676525"/>
            <a:ext cx="2217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Appearance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3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3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3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1524000" y="0"/>
            <a:ext cx="71501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2060"/>
                </a:solidFill>
              </a:rPr>
              <a:t>National Confidential Inquiry into Suicide and Safety in Mental Health</a:t>
            </a:r>
          </a:p>
        </p:txBody>
      </p:sp>
      <p:sp>
        <p:nvSpPr>
          <p:cNvPr id="34819" name="Content Placeholder 2"/>
          <p:cNvSpPr txBox="1">
            <a:spLocks/>
          </p:cNvSpPr>
          <p:nvPr/>
        </p:nvSpPr>
        <p:spPr bwMode="auto">
          <a:xfrm>
            <a:off x="169863" y="4721225"/>
            <a:ext cx="76342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45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458A"/>
                </a:solidFill>
                <a:latin typeface="Calibri" pitchFamily="34" charset="0"/>
              </a:rPr>
              <a:t>www.manchester.ac.uk/ncish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rgbClr val="0045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458A"/>
                </a:solidFill>
              </a:rPr>
              <a:t>                  </a:t>
            </a:r>
            <a:r>
              <a:rPr lang="en-GB" altLang="en-US" sz="2400">
                <a:solidFill>
                  <a:srgbClr val="00458A"/>
                </a:solidFill>
                <a:latin typeface="Calibri" pitchFamily="34" charset="0"/>
              </a:rPr>
              <a:t>@NCISH_UK</a:t>
            </a:r>
          </a:p>
        </p:txBody>
      </p:sp>
      <p:pic>
        <p:nvPicPr>
          <p:cNvPr id="34820" name="Picture 4" descr="C:\Users\mdmnsplt\AppData\Local\Microsoft\Windows\Temporary Internet Files\Content.Outlook\30GVDCUS\HQIP logo 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750"/>
            <a:ext cx="1431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1" name="Object 1"/>
          <p:cNvGraphicFramePr>
            <a:graphicFrameLocks noChangeAspect="1"/>
          </p:cNvGraphicFramePr>
          <p:nvPr/>
        </p:nvGraphicFramePr>
        <p:xfrm>
          <a:off x="92075" y="523875"/>
          <a:ext cx="14239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hoto Editor Photo" r:id="rId5" imgW="1352381" imgH="438095" progId="MSPhotoEd.3">
                  <p:embed/>
                </p:oleObj>
              </mc:Choice>
              <mc:Fallback>
                <p:oleObj name="Photo Editor Photo" r:id="rId5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523875"/>
                        <a:ext cx="14239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Picture 14" descr="C:\Users\mdmnsplt\AppData\Local\Microsoft\Windows\Temporary Internet Files\Content.Outlook\30GVDCUS\Group Photo (Outside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 b="12714"/>
          <a:stretch>
            <a:fillRect/>
          </a:stretch>
        </p:blipFill>
        <p:spPr bwMode="auto">
          <a:xfrm>
            <a:off x="0" y="0"/>
            <a:ext cx="916622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462588"/>
            <a:ext cx="571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938" y="1060450"/>
            <a:ext cx="8353425" cy="1179513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4950" y="5865813"/>
            <a:ext cx="61341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Jane Graney </a:t>
            </a:r>
            <a:endParaRPr lang="en-US" sz="2800" kern="0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66838" y="4298950"/>
            <a:ext cx="6143625" cy="604838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children and young people</a:t>
            </a: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063"/>
            <a:ext cx="20129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2425" y="5011738"/>
            <a:ext cx="8439150" cy="604837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Cumulative Risk </a:t>
            </a:r>
          </a:p>
        </p:txBody>
      </p:sp>
    </p:spTree>
    <p:extLst>
      <p:ext uri="{BB962C8B-B14F-4D97-AF65-F5344CB8AC3E}">
        <p14:creationId xmlns:p14="http://schemas.microsoft.com/office/powerpoint/2010/main" val="7121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8299"/>
            <a:ext cx="36386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9113" y="223192"/>
            <a:ext cx="58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Children and Young People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32" y="1530357"/>
            <a:ext cx="455657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389932" y="1530357"/>
            <a:ext cx="4556579" cy="381642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4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34938" y="180975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itchFamily="34" charset="0"/>
              </a:rPr>
              <a:t>Common themes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69694"/>
              </p:ext>
            </p:extLst>
          </p:nvPr>
        </p:nvGraphicFramePr>
        <p:xfrm>
          <a:off x="625475" y="1204913"/>
          <a:ext cx="8050981" cy="526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0981">
                  <a:extLst>
                    <a:ext uri="{9D8B030D-6E8A-4147-A177-3AD203B41FA5}"/>
                  </a:extLst>
                </a:gridCol>
              </a:tblGrid>
              <a:tr h="6931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alibri" panose="020F0502020204030204" pitchFamily="34" charset="0"/>
                        </a:rPr>
                        <a:t>10 common themes</a:t>
                      </a:r>
                      <a:endParaRPr lang="en-GB" sz="2800" dirty="0">
                        <a:latin typeface="Calibri" panose="020F0502020204030204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Family factors such as mental illness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(23%)</a:t>
                      </a: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Abuse &amp; neglect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(11%)</a:t>
                      </a:r>
                      <a:endParaRPr lang="en-GB" altLang="en-US" sz="2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Bereavement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(25%) 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&amp; experience of suicide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(9%)</a:t>
                      </a:r>
                      <a:endParaRPr lang="en-GB" altLang="en-US" sz="2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Bullying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(19%)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Suicide-related internet use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(24%)</a:t>
                      </a:r>
                      <a:endParaRPr lang="en-GB" altLang="en-US" sz="2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Academic pressures, especially related to exams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(63%)</a:t>
                      </a:r>
                      <a:endParaRPr lang="en-GB" altLang="en-US" sz="2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  <a:extLst>
                  <a:ext uri="{0D108BD9-81ED-4DB2-BD59-A6C34878D82A}"/>
                </a:extLst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Social isolation or withdrawal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(21%)</a:t>
                      </a: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Physical health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(30%)</a:t>
                      </a: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Alcohol &amp; illicit drugs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(42%)</a:t>
                      </a:r>
                    </a:p>
                  </a:txBody>
                  <a:tcPr marL="91441" marR="91441" marT="45724" marB="45724" anchor="ctr">
                    <a:solidFill>
                      <a:srgbClr val="CED8D8"/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Self-harm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(49%) 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&amp; suicidal ideas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(59%)</a:t>
                      </a:r>
                      <a:r>
                        <a:rPr lang="en-GB" altLang="en-US" sz="2400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GB" altLang="en-US" sz="24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mental ill-health </a:t>
                      </a:r>
                      <a:r>
                        <a:rPr lang="en-GB" altLang="en-US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(40%)</a:t>
                      </a:r>
                    </a:p>
                  </a:txBody>
                  <a:tcPr marL="91441" marR="91441" marT="45724" marB="45724" anchor="ctr">
                    <a:solidFill>
                      <a:srgbClr val="A6DBE2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7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5"/>
          <p:cNvSpPr>
            <a:spLocks noChangeArrowheads="1"/>
          </p:cNvSpPr>
          <p:nvPr/>
        </p:nvSpPr>
        <p:spPr bwMode="auto">
          <a:xfrm>
            <a:off x="7150100" y="2922588"/>
            <a:ext cx="776288" cy="1139825"/>
          </a:xfrm>
          <a:prstGeom prst="downArrow">
            <a:avLst>
              <a:gd name="adj1" fmla="val 50000"/>
              <a:gd name="adj2" fmla="val 26015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" name="Down Arrow 24"/>
          <p:cNvSpPr>
            <a:spLocks noChangeArrowheads="1"/>
          </p:cNvSpPr>
          <p:nvPr/>
        </p:nvSpPr>
        <p:spPr bwMode="auto">
          <a:xfrm>
            <a:off x="4189413" y="2922588"/>
            <a:ext cx="776287" cy="1139825"/>
          </a:xfrm>
          <a:prstGeom prst="downArrow">
            <a:avLst>
              <a:gd name="adj1" fmla="val 50000"/>
              <a:gd name="adj2" fmla="val 26015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5" name="Down Arrow 3"/>
          <p:cNvSpPr>
            <a:spLocks noChangeArrowheads="1"/>
          </p:cNvSpPr>
          <p:nvPr/>
        </p:nvSpPr>
        <p:spPr bwMode="auto">
          <a:xfrm>
            <a:off x="1217613" y="2922588"/>
            <a:ext cx="776287" cy="1139825"/>
          </a:xfrm>
          <a:prstGeom prst="downArrow">
            <a:avLst>
              <a:gd name="adj1" fmla="val 50000"/>
              <a:gd name="adj2" fmla="val 26015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6" name="Flowchart: Alternate Process 21"/>
          <p:cNvSpPr>
            <a:spLocks noChangeArrowheads="1"/>
          </p:cNvSpPr>
          <p:nvPr/>
        </p:nvSpPr>
        <p:spPr bwMode="auto">
          <a:xfrm>
            <a:off x="260350" y="3151188"/>
            <a:ext cx="8634413" cy="600075"/>
          </a:xfrm>
          <a:prstGeom prst="flowChartAlternateProcess">
            <a:avLst/>
          </a:prstGeom>
          <a:solidFill>
            <a:srgbClr val="00B0F0"/>
          </a:solidFill>
          <a:ln w="50800" cmpd="thickThin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alibri" pitchFamily="34" charset="0"/>
              </a:rPr>
              <a:t>Prevention measures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49225" y="6127750"/>
            <a:ext cx="8878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solidFill>
                  <a:srgbClr val="002060"/>
                </a:solidFill>
                <a:latin typeface="Calibri" pitchFamily="34" charset="0"/>
              </a:rPr>
              <a:t>Suicide prevention contributed to by recognising this pattern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itchFamily="34" charset="0"/>
              </a:rPr>
              <a:t>Pattern of cumulative risk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Alternate Process 21"/>
          <p:cNvSpPr>
            <a:spLocks noChangeArrowheads="1"/>
          </p:cNvSpPr>
          <p:nvPr/>
        </p:nvSpPr>
        <p:spPr bwMode="auto">
          <a:xfrm>
            <a:off x="246063" y="1268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81025" y="1465263"/>
            <a:ext cx="2051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solidFill>
                  <a:srgbClr val="002060"/>
                </a:solidFill>
                <a:latin typeface="Calibri" pitchFamily="34" charset="0"/>
              </a:rPr>
              <a:t>Traumatic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solidFill>
                  <a:srgbClr val="002060"/>
                </a:solidFill>
                <a:latin typeface="Calibri" pitchFamily="34" charset="0"/>
              </a:rPr>
              <a:t>experiences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early life</a:t>
            </a:r>
          </a:p>
        </p:txBody>
      </p:sp>
      <p:sp>
        <p:nvSpPr>
          <p:cNvPr id="13" name="Flowchart: Alternate Process 21"/>
          <p:cNvSpPr>
            <a:spLocks noChangeArrowheads="1"/>
          </p:cNvSpPr>
          <p:nvPr/>
        </p:nvSpPr>
        <p:spPr bwMode="auto">
          <a:xfrm>
            <a:off x="3252788" y="1268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Adversity &amp; risk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behaviours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itchFamily="34" charset="0"/>
              </a:rPr>
              <a:t>adolescence</a:t>
            </a:r>
          </a:p>
        </p:txBody>
      </p:sp>
      <p:sp>
        <p:nvSpPr>
          <p:cNvPr id="14" name="Flowchart: Alternate Process 21"/>
          <p:cNvSpPr>
            <a:spLocks noChangeArrowheads="1"/>
          </p:cNvSpPr>
          <p:nvPr/>
        </p:nvSpPr>
        <p:spPr bwMode="auto">
          <a:xfrm>
            <a:off x="6196013" y="1268413"/>
            <a:ext cx="2684462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Recent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stressful event</a:t>
            </a:r>
            <a:endParaRPr lang="en-US" altLang="en-US" sz="2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Flowchart: Alternate Process 21"/>
          <p:cNvSpPr>
            <a:spLocks noChangeArrowheads="1"/>
          </p:cNvSpPr>
          <p:nvPr/>
        </p:nvSpPr>
        <p:spPr bwMode="auto">
          <a:xfrm>
            <a:off x="246063" y="4062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en-US" altLang="en-US" sz="2400" b="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young children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&amp; their families</a:t>
            </a:r>
          </a:p>
        </p:txBody>
      </p:sp>
      <p:sp>
        <p:nvSpPr>
          <p:cNvPr id="16" name="Flowchart: Alternate Process 21"/>
          <p:cNvSpPr>
            <a:spLocks noChangeArrowheads="1"/>
          </p:cNvSpPr>
          <p:nvPr/>
        </p:nvSpPr>
        <p:spPr bwMode="auto">
          <a:xfrm>
            <a:off x="3248025" y="4062413"/>
            <a:ext cx="2720975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itchFamily="34" charset="0"/>
              </a:rPr>
              <a:t>Access</a:t>
            </a: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 to CAMHS,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incl. self-harm 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substance misuse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2060"/>
                </a:solidFill>
                <a:latin typeface="Calibri" pitchFamily="34" charset="0"/>
              </a:rPr>
              <a:t>services</a:t>
            </a:r>
          </a:p>
        </p:txBody>
      </p:sp>
      <p:sp>
        <p:nvSpPr>
          <p:cNvPr id="17" name="Flowchart: Alternate Process 21"/>
          <p:cNvSpPr>
            <a:spLocks noChangeArrowheads="1"/>
          </p:cNvSpPr>
          <p:nvPr/>
        </p:nvSpPr>
        <p:spPr bwMode="auto">
          <a:xfrm>
            <a:off x="6161088" y="4062413"/>
            <a:ext cx="2719387" cy="1654175"/>
          </a:xfrm>
          <a:prstGeom prst="flowChartAlternateProcess">
            <a:avLst/>
          </a:prstGeom>
          <a:solidFill>
            <a:srgbClr val="FCFAFC"/>
          </a:solidFill>
          <a:ln w="50800" cmpd="thickThin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Crisis support,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alibri" pitchFamily="34" charset="0"/>
              </a:rPr>
              <a:t>promoting</a:t>
            </a: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 mental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2060"/>
                </a:solidFill>
                <a:latin typeface="Calibri" pitchFamily="34" charset="0"/>
              </a:rPr>
              <a:t>health in education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4938" y="1068388"/>
            <a:ext cx="8893175" cy="4833937"/>
          </a:xfrm>
          <a:prstGeom prst="rect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7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9113" y="178348"/>
            <a:ext cx="524832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 smtClean="0">
                <a:solidFill>
                  <a:srgbClr val="002060"/>
                </a:solidFill>
                <a:latin typeface="Calibri" pitchFamily="34" charset="0"/>
              </a:rPr>
              <a:t>Early life experiences </a:t>
            </a:r>
            <a:endParaRPr lang="en-GB" altLang="en-U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52209635"/>
              </p:ext>
            </p:extLst>
          </p:nvPr>
        </p:nvGraphicFramePr>
        <p:xfrm>
          <a:off x="134938" y="1397000"/>
          <a:ext cx="861352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0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9113" y="178348"/>
            <a:ext cx="524832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itchFamily="34" charset="0"/>
              </a:rPr>
              <a:t>Getting older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16143520"/>
              </p:ext>
            </p:extLst>
          </p:nvPr>
        </p:nvGraphicFramePr>
        <p:xfrm>
          <a:off x="134938" y="1397000"/>
          <a:ext cx="861352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6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9113" y="178348"/>
            <a:ext cx="524832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b="1" dirty="0" smtClean="0">
                <a:solidFill>
                  <a:srgbClr val="002060"/>
                </a:solidFill>
                <a:latin typeface="Calibri" pitchFamily="34" charset="0"/>
              </a:rPr>
              <a:t>Final straw</a:t>
            </a:r>
            <a:endParaRPr lang="en-GB" altLang="en-U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21359632"/>
              </p:ext>
            </p:extLst>
          </p:nvPr>
        </p:nvGraphicFramePr>
        <p:xfrm>
          <a:off x="134938" y="1397000"/>
          <a:ext cx="861352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9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34938" y="180975"/>
            <a:ext cx="8893175" cy="542925"/>
          </a:xfrm>
        </p:spPr>
        <p:txBody>
          <a:bodyPr/>
          <a:lstStyle/>
          <a:p>
            <a:pPr algn="ctr"/>
            <a:r>
              <a:rPr lang="en-GB" altLang="en-US" sz="2800" b="1" dirty="0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Society-wide factors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552700"/>
            <a:ext cx="18780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 rot="-848648">
            <a:off x="388938" y="2198688"/>
            <a:ext cx="3471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Economic adversity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 rot="406536">
            <a:off x="1498600" y="3362325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Austerity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369888" y="4432300"/>
            <a:ext cx="252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Job insecurity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 rot="-946309">
            <a:off x="628650" y="5529263"/>
            <a:ext cx="2800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Cost of housing</a:t>
            </a:r>
          </a:p>
        </p:txBody>
      </p:sp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4092575" y="4867275"/>
            <a:ext cx="431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Fears about opportunity</a:t>
            </a:r>
          </a:p>
        </p:txBody>
      </p:sp>
      <p:sp>
        <p:nvSpPr>
          <p:cNvPr id="31756" name="TextBox 12"/>
          <p:cNvSpPr txBox="1">
            <a:spLocks noChangeArrowheads="1"/>
          </p:cNvSpPr>
          <p:nvPr/>
        </p:nvSpPr>
        <p:spPr bwMode="auto">
          <a:xfrm rot="-415184">
            <a:off x="5567363" y="3840163"/>
            <a:ext cx="3103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The environment</a:t>
            </a:r>
          </a:p>
        </p:txBody>
      </p:sp>
      <p:sp>
        <p:nvSpPr>
          <p:cNvPr id="31757" name="TextBox 13"/>
          <p:cNvSpPr txBox="1">
            <a:spLocks noChangeArrowheads="1"/>
          </p:cNvSpPr>
          <p:nvPr/>
        </p:nvSpPr>
        <p:spPr bwMode="auto">
          <a:xfrm rot="476800">
            <a:off x="4962525" y="1535113"/>
            <a:ext cx="3732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Demand for MH care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487396">
            <a:off x="4724400" y="5822950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Perceived injustice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 rot="-1173861">
            <a:off x="457200" y="1490663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Debt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034088" y="2676525"/>
            <a:ext cx="2217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  <a:latin typeface="Calibri" pitchFamily="34" charset="0"/>
              </a:rPr>
              <a:t>Appearance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0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3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3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134938" y="209550"/>
            <a:ext cx="8893175" cy="542925"/>
          </a:xfrm>
        </p:spPr>
        <p:txBody>
          <a:bodyPr/>
          <a:lstStyle/>
          <a:p>
            <a:pPr algn="ctr"/>
            <a:r>
              <a:rPr lang="en-GB" altLang="en-US" sz="3400" b="1" smtClean="0">
                <a:solidFill>
                  <a:srgbClr val="003F7E"/>
                </a:solidFill>
                <a:latin typeface="Calibri" pitchFamily="34" charset="0"/>
                <a:ea typeface="ＭＳ Ｐゴシック" pitchFamily="34" charset="-128"/>
              </a:rPr>
              <a:t>UK suicide rates</a:t>
            </a:r>
            <a:endParaRPr lang="en-GB" altLang="en-US" sz="3400" smtClean="0">
              <a:solidFill>
                <a:srgbClr val="003F7E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34938" y="6534150"/>
            <a:ext cx="2343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7F7F7F"/>
                </a:solidFill>
                <a:latin typeface="Calibri" pitchFamily="34" charset="0"/>
              </a:rPr>
              <a:t>Source: 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8303" y="1021278"/>
          <a:ext cx="6512502" cy="551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611938" y="1646238"/>
            <a:ext cx="2401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rgbClr val="002060"/>
                </a:solidFill>
                <a:latin typeface="Calibri" pitchFamily="34" charset="0"/>
              </a:rPr>
              <a:t>Suicide was falling….</a:t>
            </a:r>
          </a:p>
        </p:txBody>
      </p:sp>
      <p:sp>
        <p:nvSpPr>
          <p:cNvPr id="7176" name="Down Arrow 1"/>
          <p:cNvSpPr>
            <a:spLocks noChangeArrowheads="1"/>
          </p:cNvSpPr>
          <p:nvPr/>
        </p:nvSpPr>
        <p:spPr bwMode="auto">
          <a:xfrm>
            <a:off x="7283450" y="2849563"/>
            <a:ext cx="1058863" cy="1516062"/>
          </a:xfrm>
          <a:prstGeom prst="downArrow">
            <a:avLst>
              <a:gd name="adj1" fmla="val 50000"/>
              <a:gd name="adj2" fmla="val 49980"/>
            </a:avLst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7177" name="TextBox 2"/>
          <p:cNvSpPr txBox="1">
            <a:spLocks noChangeArrowheads="1"/>
          </p:cNvSpPr>
          <p:nvPr/>
        </p:nvSpPr>
        <p:spPr bwMode="auto">
          <a:xfrm>
            <a:off x="6640513" y="4567238"/>
            <a:ext cx="2387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…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BUT</a:t>
            </a:r>
            <a:r>
              <a:rPr lang="en-GB" altLang="en-US" sz="2800" b="0">
                <a:solidFill>
                  <a:srgbClr val="002060"/>
                </a:solidFill>
                <a:latin typeface="Calibri" pitchFamily="34" charset="0"/>
              </a:rPr>
              <a:t> recent data shows a </a:t>
            </a:r>
            <a:r>
              <a:rPr lang="en-GB" altLang="en-US" sz="3000">
                <a:solidFill>
                  <a:srgbClr val="0070C0"/>
                </a:solidFill>
                <a:latin typeface="Calibri" pitchFamily="34" charset="0"/>
              </a:rPr>
              <a:t>rise</a:t>
            </a:r>
          </a:p>
        </p:txBody>
      </p:sp>
    </p:spTree>
    <p:extLst>
      <p:ext uri="{BB962C8B-B14F-4D97-AF65-F5344CB8AC3E}">
        <p14:creationId xmlns:p14="http://schemas.microsoft.com/office/powerpoint/2010/main" val="5279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5297891"/>
              </p:ext>
            </p:extLst>
          </p:nvPr>
        </p:nvGraphicFramePr>
        <p:xfrm>
          <a:off x="1501855" y="839788"/>
          <a:ext cx="6677025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6174177"/>
              </p:ext>
            </p:extLst>
          </p:nvPr>
        </p:nvGraphicFramePr>
        <p:xfrm>
          <a:off x="611560" y="1340768"/>
          <a:ext cx="700844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4289646"/>
              </p:ext>
            </p:extLst>
          </p:nvPr>
        </p:nvGraphicFramePr>
        <p:xfrm>
          <a:off x="755576" y="1397000"/>
          <a:ext cx="756084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7979707"/>
              </p:ext>
            </p:extLst>
          </p:nvPr>
        </p:nvGraphicFramePr>
        <p:xfrm>
          <a:off x="2699792" y="37890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5843" name="Pictur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9113" y="223192"/>
            <a:ext cx="58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Approach to prevention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0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938" y="1060450"/>
            <a:ext cx="8353425" cy="1179513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4950" y="5865813"/>
            <a:ext cx="61341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kern="0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Dr</a:t>
            </a:r>
            <a:r>
              <a:rPr lang="en-US" sz="2800" kern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 Ali </a:t>
            </a:r>
            <a:r>
              <a:rPr lang="en-US" sz="2800" kern="0" dirty="0" smtClean="0">
                <a:solidFill>
                  <a:srgbClr val="002060"/>
                </a:solidFill>
                <a:latin typeface="Calibri" panose="020F0502020204030204" pitchFamily="34" charset="0"/>
                <a:cs typeface="Arial" pitchFamily="34" charset="0"/>
              </a:rPr>
              <a:t>Baird</a:t>
            </a:r>
            <a:endParaRPr lang="en-US" sz="2800" kern="0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39752" y="4298950"/>
            <a:ext cx="4464497" cy="604838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2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8 October 2019</a:t>
            </a: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063"/>
            <a:ext cx="20129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2425" y="5011738"/>
            <a:ext cx="8439150" cy="604837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Self-harm and other harming behaviour </a:t>
            </a:r>
          </a:p>
        </p:txBody>
      </p:sp>
    </p:spTree>
    <p:extLst>
      <p:ext uri="{BB962C8B-B14F-4D97-AF65-F5344CB8AC3E}">
        <p14:creationId xmlns:p14="http://schemas.microsoft.com/office/powerpoint/2010/main" val="24988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9113" y="223192"/>
            <a:ext cx="588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% Population reporting self-harm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9433" y="6536900"/>
            <a:ext cx="422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2060"/>
                </a:solidFill>
                <a:latin typeface="Calibri" pitchFamily="34" charset="0"/>
              </a:rPr>
              <a:t>Source: </a:t>
            </a:r>
            <a:r>
              <a:rPr lang="en-GB" altLang="en-US" sz="1200" dirty="0" err="1">
                <a:solidFill>
                  <a:srgbClr val="002060"/>
                </a:solidFill>
                <a:latin typeface="Calibri" pitchFamily="34" charset="0"/>
              </a:rPr>
              <a:t>NatCen</a:t>
            </a:r>
            <a:r>
              <a:rPr lang="en-GB" altLang="en-US" sz="1200" dirty="0">
                <a:solidFill>
                  <a:srgbClr val="002060"/>
                </a:solidFill>
                <a:latin typeface="Calibri" pitchFamily="34" charset="0"/>
              </a:rPr>
              <a:t>, 2019</a:t>
            </a:r>
          </a:p>
        </p:txBody>
      </p:sp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114300" y="1196975"/>
          <a:ext cx="8740775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6" imgW="8742422" imgH="5121084" progId="Excel.Chart.8">
                  <p:embed/>
                </p:oleObj>
              </mc:Choice>
              <mc:Fallback>
                <p:oleObj r:id="rId6" imgW="8742422" imgH="51210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196975"/>
                        <a:ext cx="8740775" cy="511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683568" y="2204864"/>
            <a:ext cx="1872208" cy="38164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9063" y="66675"/>
            <a:ext cx="8893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458A"/>
                </a:solidFill>
                <a:latin typeface="Calibri" pitchFamily="34" charset="0"/>
              </a:rPr>
              <a:t>Self-harm </a:t>
            </a:r>
            <a:r>
              <a:rPr lang="en-GB" altLang="en-US" sz="3200" dirty="0" smtClean="0">
                <a:solidFill>
                  <a:srgbClr val="00458A"/>
                </a:solidFill>
                <a:latin typeface="Calibri" pitchFamily="34" charset="0"/>
              </a:rPr>
              <a:t>attendance 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458A"/>
                </a:solidFill>
                <a:latin typeface="Calibri" pitchFamily="34" charset="0"/>
              </a:rPr>
              <a:t>primary </a:t>
            </a:r>
            <a:r>
              <a:rPr lang="en-GB" altLang="en-US" sz="3200" dirty="0">
                <a:solidFill>
                  <a:srgbClr val="00458A"/>
                </a:solidFill>
                <a:latin typeface="Calibri" pitchFamily="34" charset="0"/>
              </a:rPr>
              <a:t>care 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4565650" y="1340768"/>
            <a:ext cx="44624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Self-harm rose by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68% 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in girls aged 13-16 between 2011 &amp;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Young 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people who self-harmed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9x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 more likely to die unnaturally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74750"/>
            <a:ext cx="39338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38633" y="6479323"/>
            <a:ext cx="39179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14338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14338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14338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14338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000" dirty="0">
                <a:solidFill>
                  <a:srgbClr val="002060"/>
                </a:solidFill>
                <a:latin typeface="Calibri" pitchFamily="34" charset="0"/>
                <a:ea typeface="msgothic"/>
                <a:cs typeface="Arial" pitchFamily="34" charset="0"/>
              </a:rPr>
              <a:t>Catharine Morgan et al. BMJ 2017;359:bmj.j4351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000" dirty="0">
                <a:solidFill>
                  <a:srgbClr val="002060"/>
                </a:solidFill>
                <a:latin typeface="Calibri" pitchFamily="34" charset="0"/>
                <a:ea typeface="msgothic"/>
                <a:cs typeface="Arial" pitchFamily="34" charset="0"/>
              </a:rPr>
              <a:t>©2017 by British Medical Journal Publishing Group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581525" y="5013176"/>
            <a:ext cx="4446588" cy="831850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Calibri" pitchFamily="34" charset="0"/>
              </a:rPr>
              <a:t>Non-fatal self-harm is strong risk factor for subsequent suicide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666720" y="3697636"/>
            <a:ext cx="852673" cy="7920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59896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8299"/>
            <a:ext cx="36386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23192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Children and Young People</a:t>
            </a:r>
            <a:endParaRPr lang="en-GB" sz="31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32" y="1530357"/>
            <a:ext cx="455657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376379" y="4725144"/>
            <a:ext cx="4587669" cy="35402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74386" y="5013176"/>
            <a:ext cx="4587669" cy="33360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6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9225" y="180975"/>
            <a:ext cx="8918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  <a:latin typeface="Calibri" pitchFamily="34" charset="0"/>
              </a:rPr>
              <a:t>Indications of risk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0050" y="1192213"/>
            <a:ext cx="4208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52%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previously</a:t>
            </a:r>
            <a:r>
              <a:rPr lang="en-GB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self-harmed</a:t>
            </a:r>
            <a:endParaRPr lang="en-GB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0050" y="4780915"/>
            <a:ext cx="548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</a:rPr>
              <a:t>58% 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expressed</a:t>
            </a:r>
            <a:r>
              <a:rPr lang="en-GB" alt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thoughts of suicide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0050" y="3367881"/>
            <a:ext cx="6353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High</a:t>
            </a:r>
            <a:r>
              <a:rPr lang="en-GB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rates of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excessive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alcohol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(33%) &amp;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illicit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drug use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(42%) in those who had self-harmed</a:t>
            </a:r>
            <a:endParaRPr lang="en-GB" alt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0050" y="5657850"/>
            <a:ext cx="449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</a:rPr>
              <a:t>27% 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in the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week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 prior to death</a:t>
            </a:r>
            <a:endParaRPr lang="en-GB" altLang="en-US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571750"/>
            <a:ext cx="1127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192213"/>
            <a:ext cx="11271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2825750"/>
            <a:ext cx="11271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4191000"/>
            <a:ext cx="1127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07025"/>
            <a:ext cx="1127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90846" y="1963976"/>
            <a:ext cx="594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</a:rPr>
              <a:t>7%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s</a:t>
            </a:r>
            <a:r>
              <a:rPr lang="en-GB" altLang="en-US" sz="2800" dirty="0" smtClean="0">
                <a:solidFill>
                  <a:srgbClr val="0070C0"/>
                </a:solidFill>
                <a:latin typeface="Calibri" pitchFamily="34" charset="0"/>
              </a:rPr>
              <a:t>elf-harmed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in the week before death. </a:t>
            </a:r>
            <a:r>
              <a:rPr lang="en-GB" altLang="en-US" sz="3200" dirty="0" smtClean="0">
                <a:solidFill>
                  <a:srgbClr val="0070C0"/>
                </a:solidFill>
                <a:latin typeface="Calibri" pitchFamily="34" charset="0"/>
              </a:rPr>
              <a:t>5</a:t>
            </a:r>
            <a:r>
              <a:rPr lang="en-GB" altLang="en-US" sz="2400" dirty="0" smtClean="0">
                <a:solidFill>
                  <a:srgbClr val="002060"/>
                </a:solidFill>
                <a:latin typeface="Calibri" pitchFamily="34" charset="0"/>
              </a:rPr>
              <a:t> required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m</a:t>
            </a:r>
            <a:r>
              <a:rPr lang="en-GB" altLang="en-US" sz="2800" dirty="0" smtClean="0">
                <a:solidFill>
                  <a:srgbClr val="0070C0"/>
                </a:solidFill>
                <a:latin typeface="Calibri" pitchFamily="34" charset="0"/>
              </a:rPr>
              <a:t>edical </a:t>
            </a:r>
            <a:r>
              <a:rPr lang="en-GB" altLang="en-US" sz="2800" dirty="0">
                <a:solidFill>
                  <a:srgbClr val="0070C0"/>
                </a:solidFill>
                <a:latin typeface="Calibri" pitchFamily="34" charset="0"/>
              </a:rPr>
              <a:t>intervention </a:t>
            </a:r>
            <a:r>
              <a:rPr lang="en-GB" altLang="en-US" sz="2400" dirty="0">
                <a:solidFill>
                  <a:srgbClr val="002060"/>
                </a:solidFill>
                <a:latin typeface="Calibri" pitchFamily="34" charset="0"/>
              </a:rPr>
              <a:t>in </a:t>
            </a:r>
            <a:r>
              <a:rPr lang="en-GB" altLang="en-US" sz="2800" dirty="0" smtClean="0">
                <a:solidFill>
                  <a:srgbClr val="0070C0"/>
                </a:solidFill>
                <a:latin typeface="Calibri" pitchFamily="34" charset="0"/>
              </a:rPr>
              <a:t>A&amp;E</a:t>
            </a:r>
            <a:endParaRPr lang="en-GB" altLang="en-US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51037" y="1682097"/>
            <a:ext cx="6984776" cy="364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endParaRPr lang="en-GB" altLang="en-US" sz="5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Good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psychosocial assessment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after </a:t>
            </a:r>
          </a:p>
          <a:p>
            <a:pPr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self-harm</a:t>
            </a:r>
          </a:p>
          <a:p>
            <a:pPr>
              <a:buFontTx/>
              <a:buNone/>
              <a:defRPr/>
            </a:pPr>
            <a:endParaRPr lang="en-GB" altLang="en-US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Access to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psychological therapies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follow-up </a:t>
            </a:r>
          </a:p>
          <a:p>
            <a:pPr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with CBT/DBT</a:t>
            </a:r>
          </a:p>
          <a:p>
            <a:pPr>
              <a:buFontTx/>
              <a:buNone/>
              <a:defRPr/>
            </a:pPr>
            <a:endParaRPr lang="en-GB" altLang="en-US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ental health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&amp; alcohol/drug services </a:t>
            </a: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working </a:t>
            </a:r>
          </a:p>
          <a:p>
            <a:pPr>
              <a:buFontTx/>
              <a:buNone/>
              <a:defRPr/>
            </a:pPr>
            <a:r>
              <a:rPr lang="en-GB" alt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together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8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itchFamily="34" charset="0"/>
              </a:rPr>
              <a:t>Approaches to prevention</a:t>
            </a:r>
            <a:endParaRPr lang="en-GB" alt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51037" y="1159809"/>
            <a:ext cx="6984776" cy="522288"/>
          </a:xfrm>
          <a:prstGeom prst="rect">
            <a:avLst/>
          </a:prstGeom>
          <a:solidFill>
            <a:srgbClr val="AFCA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  <a:latin typeface="Calibri" pitchFamily="34" charset="0"/>
              </a:rPr>
              <a:t>Self-harm</a:t>
            </a: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844824"/>
            <a:ext cx="9429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G:\Alison\STORM event\Icons\unit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41553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Alison\STORM event\Icons\social-ca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70" y="2976009"/>
            <a:ext cx="921984" cy="9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2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0543" y="1700808"/>
            <a:ext cx="6984776" cy="341324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endParaRPr lang="en-GB" altLang="en-US" sz="5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GB" altLang="en-US" sz="3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“Although there are many antecedents of suicide in young people, self-harm is a crucial indicator of risk and should be taken seriously, even when the physical harm is minor.”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8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0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8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2" y="1196752"/>
            <a:ext cx="820891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70C0"/>
                </a:solidFill>
                <a:latin typeface="Calibri" pitchFamily="34" charset="0"/>
              </a:rPr>
              <a:t>What is our understanding of self-harm?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70C0"/>
                </a:solidFill>
                <a:latin typeface="Calibri" pitchFamily="34" charset="0"/>
              </a:rPr>
              <a:t>What is a good conversation to have about self-harm?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70C0"/>
                </a:solidFill>
                <a:latin typeface="Calibri" pitchFamily="34" charset="0"/>
              </a:rPr>
              <a:t>How can we </a:t>
            </a:r>
            <a:r>
              <a:rPr lang="en-GB" altLang="en-US" sz="2800" b="1" smtClean="0">
                <a:solidFill>
                  <a:srgbClr val="0070C0"/>
                </a:solidFill>
                <a:latin typeface="Calibri" pitchFamily="34" charset="0"/>
              </a:rPr>
              <a:t>help young people </a:t>
            </a:r>
            <a:r>
              <a:rPr lang="en-GB" altLang="en-US" sz="2800" b="1" dirty="0" smtClean="0">
                <a:solidFill>
                  <a:srgbClr val="0070C0"/>
                </a:solidFill>
                <a:latin typeface="Calibri" pitchFamily="34" charset="0"/>
              </a:rPr>
              <a:t>to build resilience?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9238" y="3349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2060"/>
                </a:solidFill>
                <a:latin typeface="Calibri" pitchFamily="34" charset="0"/>
              </a:rPr>
              <a:t>For discussion</a:t>
            </a:r>
            <a:endParaRPr lang="en-GB" altLang="en-US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3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938" y="1060450"/>
            <a:ext cx="8353425" cy="1179513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</p:txBody>
      </p:sp>
      <p:sp>
        <p:nvSpPr>
          <p:cNvPr id="7" name="Rectangle 6"/>
          <p:cNvSpPr/>
          <p:nvPr/>
        </p:nvSpPr>
        <p:spPr>
          <a:xfrm>
            <a:off x="-1645104" y="5733256"/>
            <a:ext cx="61341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Nicola Richards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99" y="3911077"/>
            <a:ext cx="2421401" cy="415513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8</a:t>
            </a:r>
            <a:r>
              <a:rPr lang="en-GB" altLang="en-US" sz="2400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October 2019</a:t>
            </a: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063"/>
            <a:ext cx="20129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99" y="4424368"/>
            <a:ext cx="5704061" cy="1179592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Suicide-related internet and social media use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17654" y="1976366"/>
            <a:ext cx="5112568" cy="4959422"/>
            <a:chOff x="3779912" y="1844824"/>
            <a:chExt cx="5112568" cy="4959422"/>
          </a:xfrm>
        </p:grpSpPr>
        <p:pic>
          <p:nvPicPr>
            <p:cNvPr id="21" name="Picture 21" descr="C:\Users\mbrxwnr4\AppData\Local\Microsoft\Windows\Temporary Internet Files\Content.IE5\75M65JOC\meizu_mx3_android_phone_announced_1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" b="100000" l="10000" r="90000">
                          <a14:foregroundMark x1="24333" y1="50545" x2="19167" y2="60000"/>
                          <a14:foregroundMark x1="22667" y1="77636" x2="21000" y2="81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844824"/>
              <a:ext cx="5112568" cy="495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mbrxwnr4\AppData\Local\Microsoft\Windows\Temporary Internet Files\Content.IE5\W0COJK20\Facebook_icon_2013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115" y="3276711"/>
              <a:ext cx="427478" cy="45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mbrxwnr4\AppData\Local\Microsoft\Windows\Temporary Internet Files\Content.IE5\LOSSCD7F\Twitter_bird_logo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115" y="3848181"/>
              <a:ext cx="441710" cy="38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C:\Users\mbrxwnr4\AppData\Local\Microsoft\Windows\Temporary Internet Files\Content.IE5\KAYGKZ8A\Youtube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592" y="3659793"/>
              <a:ext cx="634907" cy="682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251" y="3276710"/>
              <a:ext cx="452371" cy="45237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860" y="3276711"/>
              <a:ext cx="452370" cy="4523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539" y="3813276"/>
              <a:ext cx="415083" cy="415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2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2738" y="180975"/>
            <a:ext cx="8867775" cy="542925"/>
          </a:xfrm>
        </p:spPr>
        <p:txBody>
          <a:bodyPr/>
          <a:lstStyle/>
          <a:p>
            <a:pPr algn="ctr"/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Suicide rates in the UK </a:t>
            </a:r>
            <a:b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in 15-19 year olds (2000-2018)</a:t>
            </a: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34938" y="6551613"/>
            <a:ext cx="2343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7F7F7F"/>
                </a:solidFill>
                <a:latin typeface="Calibri" pitchFamily="34" charset="0"/>
              </a:rPr>
              <a:t>Source: 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34939" y="952499"/>
          <a:ext cx="8893174" cy="551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73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1789113" y="178348"/>
            <a:ext cx="524832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Media use</a:t>
            </a:r>
            <a:endParaRPr lang="en-GB" alt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9" y="1340767"/>
            <a:ext cx="3752668" cy="47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9428" y="2132856"/>
            <a:ext cx="27363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12-15 year olds</a:t>
            </a:r>
          </a:p>
          <a:p>
            <a:r>
              <a:rPr lang="en-GB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70%</a:t>
            </a:r>
          </a:p>
          <a:p>
            <a:endParaRPr lang="en-GB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16-24 year olds</a:t>
            </a:r>
          </a:p>
          <a:p>
            <a:r>
              <a:rPr lang="en-GB" sz="4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95%</a:t>
            </a:r>
            <a:endParaRPr lang="en-GB" sz="40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2483768" y="-99392"/>
            <a:ext cx="46021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1" dirty="0">
                <a:solidFill>
                  <a:srgbClr val="002060"/>
                </a:solidFill>
                <a:latin typeface="Calibri" pitchFamily="34" charset="0"/>
              </a:rPr>
              <a:t>Media coverage of </a:t>
            </a:r>
            <a:r>
              <a:rPr lang="en-GB" altLang="en-US" sz="3200" b="1" dirty="0" smtClean="0">
                <a:solidFill>
                  <a:srgbClr val="002060"/>
                </a:solidFill>
                <a:latin typeface="Calibri" pitchFamily="34" charset="0"/>
              </a:rPr>
              <a:t>suicide and social media</a:t>
            </a:r>
            <a:endParaRPr lang="en-GB" alt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5798"/>
            <a:ext cx="2968892" cy="1436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11258"/>
            <a:ext cx="3522018" cy="11213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76" y="4775858"/>
            <a:ext cx="3500230" cy="100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1258"/>
            <a:ext cx="2968892" cy="3064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79" y="2478814"/>
            <a:ext cx="3511927" cy="2218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42" y="1211258"/>
            <a:ext cx="1503130" cy="2217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42" y="3505795"/>
            <a:ext cx="1503130" cy="2264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8299"/>
            <a:ext cx="36386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9113" y="223192"/>
            <a:ext cx="588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Suicide by Children and Young People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32" y="1530357"/>
            <a:ext cx="455657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358842" y="3284984"/>
            <a:ext cx="4587669" cy="35402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 smtClean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7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93875" y="1241425"/>
          <a:ext cx="7135813" cy="498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985">
                  <a:extLst>
                    <a:ext uri="{9D8B030D-6E8A-4147-A177-3AD203B41FA5}"/>
                  </a:extLst>
                </a:gridCol>
                <a:gridCol w="1884828">
                  <a:extLst>
                    <a:ext uri="{9D8B030D-6E8A-4147-A177-3AD203B41FA5}"/>
                  </a:extLst>
                </a:gridCol>
              </a:tblGrid>
              <a:tr h="674445">
                <a:tc>
                  <a:txBody>
                    <a:bodyPr/>
                    <a:lstStyle/>
                    <a:p>
                      <a:r>
                        <a:rPr lang="en-GB" sz="2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Suicide-related internet</a:t>
                      </a:r>
                      <a:r>
                        <a:rPr lang="en-GB" sz="2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use</a:t>
                      </a:r>
                      <a:endParaRPr lang="en-GB" sz="2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24%</a:t>
                      </a:r>
                      <a:endParaRPr lang="en-GB" sz="2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/>
                </a:extLst>
              </a:tr>
              <a:tr h="1222448">
                <a:tc>
                  <a:txBody>
                    <a:bodyPr/>
                    <a:lstStyle/>
                    <a:p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Searched the internet for information on suicide methods</a:t>
                      </a:r>
                      <a:endParaRPr lang="en-GB" sz="2400" b="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13%</a:t>
                      </a: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  <a:tr h="1028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Communicated suicidal ideas or intent online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10%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  <a:tr h="1028227">
                <a:tc>
                  <a:txBody>
                    <a:bodyPr/>
                    <a:lstStyle/>
                    <a:p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Victims of online bullying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5%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  <a:tr h="1028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Visited websites that may have encouraged suicide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0" dirty="0" smtClean="0">
                          <a:solidFill>
                            <a:srgbClr val="003F7E"/>
                          </a:solidFill>
                          <a:latin typeface="Calibri" panose="020F0502020204030204" pitchFamily="34" charset="0"/>
                          <a:ea typeface="+mn-ea"/>
                        </a:rPr>
                        <a:t>3%</a:t>
                      </a:r>
                      <a:endParaRPr lang="en-GB" sz="2400" dirty="0">
                        <a:solidFill>
                          <a:srgbClr val="003F7E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67" marR="91467" marT="45721" marB="45721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0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191000"/>
            <a:ext cx="1168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"/>
          <p:cNvSpPr txBox="1">
            <a:spLocks noChangeArrowheads="1"/>
          </p:cNvSpPr>
          <p:nvPr/>
        </p:nvSpPr>
        <p:spPr bwMode="auto">
          <a:xfrm>
            <a:off x="96838" y="182563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400" b="1" smtClean="0">
                <a:solidFill>
                  <a:srgbClr val="002060"/>
                </a:solidFill>
                <a:latin typeface="Calibri" pitchFamily="34" charset="0"/>
              </a:rPr>
              <a:t>Suicide and the internet</a:t>
            </a:r>
          </a:p>
        </p:txBody>
      </p:sp>
      <p:pic>
        <p:nvPicPr>
          <p:cNvPr id="309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95500"/>
            <a:ext cx="1168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87700"/>
            <a:ext cx="1168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195888"/>
            <a:ext cx="12176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3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8908" y="182562"/>
            <a:ext cx="8893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 smtClean="0">
                <a:solidFill>
                  <a:srgbClr val="002060"/>
                </a:solidFill>
                <a:latin typeface="Calibri" pitchFamily="34" charset="0"/>
              </a:rPr>
              <a:t>Internet and social media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7185" y="2769405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Access to information on </a:t>
            </a:r>
            <a:r>
              <a:rPr lang="en-GB" sz="2000" dirty="0" smtClean="0">
                <a:solidFill>
                  <a:srgbClr val="002060"/>
                </a:solidFill>
              </a:rPr>
              <a:t>methods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Online bullying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Comparisons to unrealistic portrayals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Normalisation of suicide-related behaviour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877" y="2725507"/>
            <a:ext cx="43026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Social support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Online community (e.g. LGBT)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Help-seeking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Mental health resources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New technology </a:t>
            </a:r>
          </a:p>
          <a:p>
            <a:endParaRPr lang="en-GB" sz="2300" dirty="0">
              <a:solidFill>
                <a:srgbClr val="002060"/>
              </a:solidFill>
            </a:endParaRPr>
          </a:p>
          <a:p>
            <a:endParaRPr lang="en-GB" sz="23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18131"/>
            <a:ext cx="1607376" cy="1607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48669"/>
            <a:ext cx="1620736" cy="162073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0" y="5656648"/>
            <a:ext cx="3774182" cy="207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55040" y="5656648"/>
            <a:ext cx="1491414" cy="15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99012" y="6519862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2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4157" y="191621"/>
            <a:ext cx="479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Approaches to prevention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036" y="1962418"/>
            <a:ext cx="541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Encourage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 online </a:t>
            </a: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safety by:</a:t>
            </a:r>
            <a:endParaRPr lang="en-GB" altLang="en-US" sz="24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4695"/>
            <a:ext cx="2098666" cy="2098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501008"/>
            <a:ext cx="84683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Removal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online information about suicide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Increase online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vigilance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for people being bullied or expressing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Teach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safe internet use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519863"/>
            <a:ext cx="43449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© National Confidential Inquiry into Suicide and Safety in Mental Illness.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  <a:cs typeface="Arial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5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34938" y="146050"/>
            <a:ext cx="8893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New standard of proof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713" y="1087438"/>
            <a:ext cx="5143500" cy="3333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4533900"/>
            <a:ext cx="7389813" cy="21637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93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9063" y="66675"/>
            <a:ext cx="8893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100">
                <a:solidFill>
                  <a:srgbClr val="00458A"/>
                </a:solidFill>
                <a:latin typeface="Calibri" pitchFamily="34" charset="0"/>
              </a:rPr>
              <a:t>Rising self-harm rates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549775" y="1573213"/>
            <a:ext cx="44624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Self-harm rose by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68% 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in girls aged 13-16 between 2011 &amp;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Referral to specialist MH care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23%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less likely in deprived areas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Young people who self-harmed </a:t>
            </a:r>
            <a:r>
              <a:rPr lang="en-GB" altLang="en-US" sz="2800">
                <a:solidFill>
                  <a:srgbClr val="0070C0"/>
                </a:solidFill>
                <a:latin typeface="Calibri" pitchFamily="34" charset="0"/>
              </a:rPr>
              <a:t>9x</a:t>
            </a:r>
            <a:r>
              <a:rPr lang="en-GB" altLang="en-US" sz="2400" b="0">
                <a:solidFill>
                  <a:srgbClr val="002060"/>
                </a:solidFill>
                <a:latin typeface="Calibri" pitchFamily="34" charset="0"/>
              </a:rPr>
              <a:t> more likely to die unnaturally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74750"/>
            <a:ext cx="39338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119063" y="6483350"/>
            <a:ext cx="39179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14338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14338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14338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14338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000">
                <a:solidFill>
                  <a:srgbClr val="002060"/>
                </a:solidFill>
                <a:latin typeface="Calibri" pitchFamily="34" charset="0"/>
                <a:ea typeface="msgothic"/>
                <a:cs typeface="Arial" pitchFamily="34" charset="0"/>
              </a:rPr>
              <a:t>Catharine Morgan et al. BMJ 2017;359:bmj.j4351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000">
                <a:solidFill>
                  <a:srgbClr val="002060"/>
                </a:solidFill>
                <a:latin typeface="Calibri" pitchFamily="34" charset="0"/>
                <a:ea typeface="msgothic"/>
                <a:cs typeface="Arial" pitchFamily="34" charset="0"/>
              </a:rPr>
              <a:t>©2017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535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Figure thumbnail g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62100"/>
            <a:ext cx="74406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760413" y="1023938"/>
            <a:ext cx="626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</a:rPr>
              <a:t>Reasons for non-suicidal self-harm among men and boys (A) and women and girls (B) aged 16–74 years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34938" y="6407150"/>
            <a:ext cx="572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A6A6A6"/>
                </a:solidFill>
              </a:rPr>
              <a:t>McManus S, Gunnell D, Cooper C, Bebbington PE, Howard LM, Brugha T, Jenkins R, Hassiotis A, Weich S, Appleby L. Prevalence of non-suicidal self-harm and service contact in England, 2000–14: repeated cross-sectional surveys of the general population. The Lancet Psychiatry. 2019 Jun 4.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2201863" y="146050"/>
            <a:ext cx="517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02060"/>
                </a:solidFill>
              </a:rPr>
              <a:t>Rising self-harm rates</a:t>
            </a:r>
          </a:p>
        </p:txBody>
      </p:sp>
    </p:spTree>
    <p:extLst>
      <p:ext uri="{BB962C8B-B14F-4D97-AF65-F5344CB8AC3E}">
        <p14:creationId xmlns:p14="http://schemas.microsoft.com/office/powerpoint/2010/main" val="3217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34938" y="146050"/>
            <a:ext cx="8893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>
                <a:solidFill>
                  <a:srgbClr val="002060"/>
                </a:solidFill>
                <a:latin typeface="Calibri" pitchFamily="34" charset="0"/>
              </a:rPr>
              <a:t>Self-harm and suicide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34938" y="917574"/>
          <a:ext cx="8893175" cy="329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134938" y="3927475"/>
            <a:ext cx="307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7F7F7F"/>
                </a:solidFill>
                <a:latin typeface="Calibri" pitchFamily="34" charset="0"/>
              </a:rPr>
              <a:t>Source: Manchester Self-Harm Project (MaSH)</a:t>
            </a:r>
          </a:p>
        </p:txBody>
      </p:sp>
      <p:sp>
        <p:nvSpPr>
          <p:cNvPr id="8" name="Oval 4">
            <a:extLst/>
          </p:cNvPr>
          <p:cNvSpPr>
            <a:spLocks noChangeArrowheads="1"/>
          </p:cNvSpPr>
          <p:nvPr/>
        </p:nvSpPr>
        <p:spPr bwMode="auto">
          <a:xfrm>
            <a:off x="1477963" y="4198938"/>
            <a:ext cx="2457450" cy="2486025"/>
          </a:xfrm>
          <a:prstGeom prst="ellipse">
            <a:avLst/>
          </a:prstGeom>
          <a:solidFill>
            <a:srgbClr val="CCECFF"/>
          </a:solidFill>
          <a:ln>
            <a:solidFill>
              <a:srgbClr val="003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altLang="en-US" dirty="0" smtClean="0">
                <a:solidFill>
                  <a:srgbClr val="0070C0"/>
                </a:solidFill>
                <a:latin typeface="Calibri" panose="020F0502020204030204"/>
              </a:rPr>
              <a:t>1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/>
              </a:rPr>
              <a:t>in 50 </a:t>
            </a:r>
            <a:r>
              <a:rPr lang="en-GB" altLang="en-US" sz="2000" dirty="0">
                <a:solidFill>
                  <a:srgbClr val="002060"/>
                </a:solidFill>
                <a:latin typeface="Calibri" panose="020F0502020204030204"/>
              </a:rPr>
              <a:t>of people </a:t>
            </a:r>
            <a:endParaRPr lang="en-GB" altLang="en-US" sz="200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Calibri" panose="020F0502020204030204"/>
              </a:rPr>
              <a:t>seen </a:t>
            </a:r>
            <a:r>
              <a:rPr lang="en-GB" altLang="en-US" sz="2000" dirty="0">
                <a:solidFill>
                  <a:srgbClr val="002060"/>
                </a:solidFill>
                <a:latin typeface="Calibri" panose="020F0502020204030204"/>
              </a:rPr>
              <a:t>in </a:t>
            </a:r>
            <a:r>
              <a:rPr lang="en-GB" altLang="en-US" sz="2000" dirty="0" smtClean="0">
                <a:solidFill>
                  <a:srgbClr val="002060"/>
                </a:solidFill>
                <a:latin typeface="Calibri" panose="020F0502020204030204"/>
              </a:rPr>
              <a:t>A&amp;E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altLang="en-US" sz="2000" dirty="0">
                <a:solidFill>
                  <a:srgbClr val="002060"/>
                </a:solidFill>
                <a:latin typeface="Calibri" panose="020F0502020204030204"/>
              </a:rPr>
              <a:t>after self-harm have </a:t>
            </a:r>
            <a:endParaRPr lang="en-GB" altLang="en-US" sz="2000" dirty="0" smtClean="0">
              <a:solidFill>
                <a:srgbClr val="002060"/>
              </a:solidFill>
              <a:latin typeface="Calibri" panose="020F0502020204030204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Calibri" panose="020F0502020204030204"/>
              </a:rPr>
              <a:t>died </a:t>
            </a:r>
            <a:r>
              <a:rPr lang="en-GB" altLang="en-US" sz="2000" dirty="0">
                <a:solidFill>
                  <a:srgbClr val="002060"/>
                </a:solidFill>
                <a:latin typeface="Calibri" panose="020F0502020204030204"/>
              </a:rPr>
              <a:t>within a </a:t>
            </a:r>
            <a:r>
              <a:rPr lang="en-GB" altLang="en-US" sz="2000" dirty="0" smtClean="0">
                <a:solidFill>
                  <a:srgbClr val="002060"/>
                </a:solidFill>
                <a:latin typeface="Calibri" panose="020F0502020204030204"/>
              </a:rPr>
              <a:t>year</a:t>
            </a:r>
            <a:endParaRPr lang="en-GB" altLang="en-US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Oval 4">
            <a:extLst/>
          </p:cNvPr>
          <p:cNvSpPr>
            <a:spLocks noChangeArrowheads="1"/>
          </p:cNvSpPr>
          <p:nvPr/>
        </p:nvSpPr>
        <p:spPr bwMode="auto">
          <a:xfrm>
            <a:off x="5276850" y="4214813"/>
            <a:ext cx="2457450" cy="2486025"/>
          </a:xfrm>
          <a:prstGeom prst="ellipse">
            <a:avLst/>
          </a:prstGeom>
          <a:solidFill>
            <a:srgbClr val="CCECFF"/>
          </a:solidFill>
          <a:ln>
            <a:solidFill>
              <a:srgbClr val="003F7E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Risk of suicide </a:t>
            </a:r>
            <a:endParaRPr lang="en-GB" alt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increased 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up to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50-fold</a:t>
            </a:r>
            <a:r>
              <a:rPr lang="en-GB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in year </a:t>
            </a:r>
            <a:endParaRPr lang="en-GB" alt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after </a:t>
            </a:r>
            <a:r>
              <a:rPr lang="en-GB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self-harm</a:t>
            </a:r>
          </a:p>
        </p:txBody>
      </p:sp>
    </p:spTree>
    <p:extLst>
      <p:ext uri="{BB962C8B-B14F-4D97-AF65-F5344CB8AC3E}">
        <p14:creationId xmlns:p14="http://schemas.microsoft.com/office/powerpoint/2010/main" val="34184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3156</Words>
  <Application>Microsoft Office PowerPoint</Application>
  <PresentationFormat>On-screen Show (4:3)</PresentationFormat>
  <Paragraphs>679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Default Design</vt:lpstr>
      <vt:lpstr>2_Default Design</vt:lpstr>
      <vt:lpstr>Photo Editor Photo</vt:lpstr>
      <vt:lpstr>Image</vt:lpstr>
      <vt:lpstr>Microsoft Excel Chart</vt:lpstr>
      <vt:lpstr>PowerPoint Presentation</vt:lpstr>
      <vt:lpstr>PowerPoint Presentation</vt:lpstr>
      <vt:lpstr>Suicide rates worldwide</vt:lpstr>
      <vt:lpstr>UK suicide rates</vt:lpstr>
      <vt:lpstr>Suicide rates in the UK  in 15-19 year olds (2000-2018)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approach to  suicide prevention?</vt:lpstr>
      <vt:lpstr>What approach to  suicide prevention?</vt:lpstr>
      <vt:lpstr>Society-wide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Society-wide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mhshelp</dc:creator>
  <cp:lastModifiedBy>CR</cp:lastModifiedBy>
  <cp:revision>96</cp:revision>
  <dcterms:created xsi:type="dcterms:W3CDTF">2019-07-05T11:16:57Z</dcterms:created>
  <dcterms:modified xsi:type="dcterms:W3CDTF">2019-10-09T11:18:40Z</dcterms:modified>
</cp:coreProperties>
</file>