
<file path=[Content_Types].xml><?xml version="1.0" encoding="utf-8"?>
<Types xmlns="http://schemas.openxmlformats.org/package/2006/content-types">
  <Default Extension="emf" ContentType="image/x-emf"/>
  <Default Extension="gif" ContentType="image/gif"/>
  <Default Extension="jpeg" ContentType="image/jpeg"/>
  <Default Extension="jpg" ContentType="image/gi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8" r:id="rId2"/>
    <p:sldId id="454" r:id="rId3"/>
    <p:sldId id="438" r:id="rId4"/>
    <p:sldId id="433" r:id="rId5"/>
    <p:sldId id="434" r:id="rId6"/>
    <p:sldId id="445" r:id="rId7"/>
    <p:sldId id="442" r:id="rId8"/>
    <p:sldId id="443" r:id="rId9"/>
    <p:sldId id="439" r:id="rId10"/>
    <p:sldId id="459" r:id="rId11"/>
    <p:sldId id="435" r:id="rId12"/>
    <p:sldId id="402" r:id="rId13"/>
    <p:sldId id="446" r:id="rId14"/>
    <p:sldId id="447" r:id="rId15"/>
    <p:sldId id="440" r:id="rId16"/>
    <p:sldId id="460" r:id="rId17"/>
    <p:sldId id="400" r:id="rId18"/>
    <p:sldId id="436" r:id="rId19"/>
    <p:sldId id="441" r:id="rId20"/>
    <p:sldId id="461" r:id="rId21"/>
    <p:sldId id="437" r:id="rId22"/>
    <p:sldId id="449" r:id="rId23"/>
    <p:sldId id="450" r:id="rId24"/>
    <p:sldId id="451" r:id="rId25"/>
    <p:sldId id="462" r:id="rId26"/>
    <p:sldId id="463" r:id="rId27"/>
    <p:sldId id="411" r:id="rId28"/>
    <p:sldId id="453" r:id="rId29"/>
    <p:sldId id="358" r:id="rId3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608" autoAdjust="0"/>
  </p:normalViewPr>
  <p:slideViewPr>
    <p:cSldViewPr>
      <p:cViewPr>
        <p:scale>
          <a:sx n="70" d="100"/>
          <a:sy n="70" d="100"/>
        </p:scale>
        <p:origin x="1386" y="-13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ECCAEB-7496-4C12-9A08-526B0D813A46}" type="datetimeFigureOut">
              <a:rPr lang="en-GB" smtClean="0"/>
              <a:pPr/>
              <a:t>18/06/2019</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E8D4E6-F64F-4999-AC2A-A008E685C045}" type="slidenum">
              <a:rPr lang="en-GB" smtClean="0"/>
              <a:pPr/>
              <a:t>‹#›</a:t>
            </a:fld>
            <a:endParaRPr lang="en-GB" dirty="0"/>
          </a:p>
        </p:txBody>
      </p:sp>
    </p:spTree>
    <p:extLst>
      <p:ext uri="{BB962C8B-B14F-4D97-AF65-F5344CB8AC3E}">
        <p14:creationId xmlns:p14="http://schemas.microsoft.com/office/powerpoint/2010/main" val="42122462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geographic information system (GIS) is a computer system for capturing, storing, checking, and displaying data related to positions on Earth's surface. GIS can show many different kinds of data on one map. This enables people to more easily see, analyze, and understand patterns and relationships.</a:t>
            </a:r>
          </a:p>
        </p:txBody>
      </p:sp>
      <p:sp>
        <p:nvSpPr>
          <p:cNvPr id="4" name="Slide Number Placeholder 3"/>
          <p:cNvSpPr>
            <a:spLocks noGrp="1"/>
          </p:cNvSpPr>
          <p:nvPr>
            <p:ph type="sldNum" sz="quarter" idx="10"/>
          </p:nvPr>
        </p:nvSpPr>
        <p:spPr/>
        <p:txBody>
          <a:bodyPr/>
          <a:lstStyle/>
          <a:p>
            <a:fld id="{3EE8D4E6-F64F-4999-AC2A-A008E685C045}" type="slidenum">
              <a:rPr lang="en-GB" smtClean="0"/>
              <a:pPr/>
              <a:t>7</a:t>
            </a:fld>
            <a:endParaRPr lang="en-GB" dirty="0"/>
          </a:p>
        </p:txBody>
      </p:sp>
    </p:spTree>
    <p:extLst>
      <p:ext uri="{BB962C8B-B14F-4D97-AF65-F5344CB8AC3E}">
        <p14:creationId xmlns:p14="http://schemas.microsoft.com/office/powerpoint/2010/main" val="12487670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a:t>
            </a:r>
            <a:r>
              <a:rPr lang="en-US" dirty="0" err="1"/>
              <a:t>www.qgis.org</a:t>
            </a:r>
            <a:r>
              <a:rPr lang="en-US" dirty="0"/>
              <a:t>/en/site/</a:t>
            </a:r>
          </a:p>
        </p:txBody>
      </p:sp>
      <p:sp>
        <p:nvSpPr>
          <p:cNvPr id="4" name="Slide Number Placeholder 3"/>
          <p:cNvSpPr>
            <a:spLocks noGrp="1"/>
          </p:cNvSpPr>
          <p:nvPr>
            <p:ph type="sldNum" sz="quarter" idx="10"/>
          </p:nvPr>
        </p:nvSpPr>
        <p:spPr/>
        <p:txBody>
          <a:bodyPr/>
          <a:lstStyle/>
          <a:p>
            <a:fld id="{3EE8D4E6-F64F-4999-AC2A-A008E685C045}" type="slidenum">
              <a:rPr lang="en-GB" smtClean="0"/>
              <a:pPr/>
              <a:t>27</a:t>
            </a:fld>
            <a:endParaRPr lang="en-GB" dirty="0"/>
          </a:p>
        </p:txBody>
      </p:sp>
    </p:spTree>
    <p:extLst>
      <p:ext uri="{BB962C8B-B14F-4D97-AF65-F5344CB8AC3E}">
        <p14:creationId xmlns:p14="http://schemas.microsoft.com/office/powerpoint/2010/main" val="18653311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E8D4E6-F64F-4999-AC2A-A008E685C045}" type="slidenum">
              <a:rPr lang="en-GB" smtClean="0"/>
              <a:pPr/>
              <a:t>29</a:t>
            </a:fld>
            <a:endParaRPr lang="en-GB" dirty="0"/>
          </a:p>
        </p:txBody>
      </p:sp>
    </p:spTree>
    <p:extLst>
      <p:ext uri="{BB962C8B-B14F-4D97-AF65-F5344CB8AC3E}">
        <p14:creationId xmlns:p14="http://schemas.microsoft.com/office/powerpoint/2010/main" val="12903468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EE8D4E6-F64F-4999-AC2A-A008E685C045}" type="slidenum">
              <a:rPr lang="en-GB" smtClean="0"/>
              <a:pPr/>
              <a:t>8</a:t>
            </a:fld>
            <a:endParaRPr lang="en-GB" dirty="0"/>
          </a:p>
        </p:txBody>
      </p:sp>
    </p:spTree>
    <p:extLst>
      <p:ext uri="{BB962C8B-B14F-4D97-AF65-F5344CB8AC3E}">
        <p14:creationId xmlns:p14="http://schemas.microsoft.com/office/powerpoint/2010/main" val="13686710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EE8D4E6-F64F-4999-AC2A-A008E685C045}" type="slidenum">
              <a:rPr lang="en-GB" smtClean="0"/>
              <a:pPr/>
              <a:t>9</a:t>
            </a:fld>
            <a:endParaRPr lang="en-GB" dirty="0"/>
          </a:p>
        </p:txBody>
      </p:sp>
    </p:spTree>
    <p:extLst>
      <p:ext uri="{BB962C8B-B14F-4D97-AF65-F5344CB8AC3E}">
        <p14:creationId xmlns:p14="http://schemas.microsoft.com/office/powerpoint/2010/main" val="32692190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EE8D4E6-F64F-4999-AC2A-A008E685C045}" type="slidenum">
              <a:rPr lang="en-GB" smtClean="0"/>
              <a:pPr/>
              <a:t>12</a:t>
            </a:fld>
            <a:endParaRPr lang="en-GB" dirty="0"/>
          </a:p>
        </p:txBody>
      </p:sp>
    </p:spTree>
    <p:extLst>
      <p:ext uri="{BB962C8B-B14F-4D97-AF65-F5344CB8AC3E}">
        <p14:creationId xmlns:p14="http://schemas.microsoft.com/office/powerpoint/2010/main" val="4286556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E8D4E6-F64F-4999-AC2A-A008E685C045}" type="slidenum">
              <a:rPr lang="en-GB" smtClean="0"/>
              <a:pPr/>
              <a:t>13</a:t>
            </a:fld>
            <a:endParaRPr lang="en-GB" dirty="0"/>
          </a:p>
        </p:txBody>
      </p:sp>
    </p:spTree>
    <p:extLst>
      <p:ext uri="{BB962C8B-B14F-4D97-AF65-F5344CB8AC3E}">
        <p14:creationId xmlns:p14="http://schemas.microsoft.com/office/powerpoint/2010/main" val="5521328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http://labs.strava.com/heatmap/</a:t>
            </a:r>
          </a:p>
          <a:p>
            <a:r>
              <a:rPr lang="en-GB" sz="1200" b="0" i="0" kern="1200" dirty="0" err="1">
                <a:solidFill>
                  <a:schemeClr val="tx1"/>
                </a:solidFill>
                <a:effectLst/>
                <a:latin typeface="+mn-lt"/>
                <a:ea typeface="+mn-ea"/>
                <a:cs typeface="+mn-cs"/>
              </a:rPr>
              <a:t>Heatmaps</a:t>
            </a:r>
            <a:r>
              <a:rPr lang="en-GB" sz="1200" b="0" i="0" kern="1200" dirty="0">
                <a:solidFill>
                  <a:schemeClr val="tx1"/>
                </a:solidFill>
                <a:effectLst/>
                <a:latin typeface="+mn-lt"/>
                <a:ea typeface="+mn-ea"/>
                <a:cs typeface="+mn-cs"/>
              </a:rPr>
              <a:t> make it easy to understand the distribution of a </a:t>
            </a:r>
            <a:r>
              <a:rPr lang="en-GB" sz="1200" b="0" i="0" kern="1200">
                <a:solidFill>
                  <a:schemeClr val="tx1"/>
                </a:solidFill>
                <a:effectLst/>
                <a:latin typeface="+mn-lt"/>
                <a:ea typeface="+mn-ea"/>
                <a:cs typeface="+mn-cs"/>
              </a:rPr>
              <a:t>certain phenomenon</a:t>
            </a:r>
            <a:endParaRPr lang="en-US" dirty="0"/>
          </a:p>
        </p:txBody>
      </p:sp>
      <p:sp>
        <p:nvSpPr>
          <p:cNvPr id="4" name="Slide Number Placeholder 3"/>
          <p:cNvSpPr>
            <a:spLocks noGrp="1"/>
          </p:cNvSpPr>
          <p:nvPr>
            <p:ph type="sldNum" sz="quarter" idx="10"/>
          </p:nvPr>
        </p:nvSpPr>
        <p:spPr/>
        <p:txBody>
          <a:bodyPr/>
          <a:lstStyle/>
          <a:p>
            <a:fld id="{3EE8D4E6-F64F-4999-AC2A-A008E685C045}" type="slidenum">
              <a:rPr lang="en-GB" smtClean="0"/>
              <a:pPr/>
              <a:t>17</a:t>
            </a:fld>
            <a:endParaRPr lang="en-GB" dirty="0"/>
          </a:p>
        </p:txBody>
      </p:sp>
    </p:spTree>
    <p:extLst>
      <p:ext uri="{BB962C8B-B14F-4D97-AF65-F5344CB8AC3E}">
        <p14:creationId xmlns:p14="http://schemas.microsoft.com/office/powerpoint/2010/main" val="13557013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EE8D4E6-F64F-4999-AC2A-A008E685C045}" type="slidenum">
              <a:rPr lang="en-GB" smtClean="0"/>
              <a:pPr/>
              <a:t>20</a:t>
            </a:fld>
            <a:endParaRPr lang="en-GB" dirty="0"/>
          </a:p>
        </p:txBody>
      </p:sp>
    </p:spTree>
    <p:extLst>
      <p:ext uri="{BB962C8B-B14F-4D97-AF65-F5344CB8AC3E}">
        <p14:creationId xmlns:p14="http://schemas.microsoft.com/office/powerpoint/2010/main" val="15227085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EE8D4E6-F64F-4999-AC2A-A008E685C045}" type="slidenum">
              <a:rPr lang="en-GB" smtClean="0"/>
              <a:pPr/>
              <a:t>25</a:t>
            </a:fld>
            <a:endParaRPr lang="en-GB" dirty="0"/>
          </a:p>
        </p:txBody>
      </p:sp>
    </p:spTree>
    <p:extLst>
      <p:ext uri="{BB962C8B-B14F-4D97-AF65-F5344CB8AC3E}">
        <p14:creationId xmlns:p14="http://schemas.microsoft.com/office/powerpoint/2010/main" val="23521489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Distribution</a:t>
            </a:r>
            <a:r>
              <a:rPr lang="en-GB" baseline="0" dirty="0"/>
              <a:t> of access to leisure services across Greater Manchester</a:t>
            </a:r>
            <a:endParaRPr lang="en-GB" dirty="0"/>
          </a:p>
        </p:txBody>
      </p:sp>
      <p:sp>
        <p:nvSpPr>
          <p:cNvPr id="4" name="Slide Number Placeholder 3"/>
          <p:cNvSpPr>
            <a:spLocks noGrp="1"/>
          </p:cNvSpPr>
          <p:nvPr>
            <p:ph type="sldNum" sz="quarter" idx="10"/>
          </p:nvPr>
        </p:nvSpPr>
        <p:spPr/>
        <p:txBody>
          <a:bodyPr/>
          <a:lstStyle/>
          <a:p>
            <a:fld id="{3EE8D4E6-F64F-4999-AC2A-A008E685C045}" type="slidenum">
              <a:rPr lang="en-GB" smtClean="0"/>
              <a:pPr/>
              <a:t>26</a:t>
            </a:fld>
            <a:endParaRPr lang="en-GB" dirty="0"/>
          </a:p>
        </p:txBody>
      </p:sp>
    </p:spTree>
    <p:extLst>
      <p:ext uri="{BB962C8B-B14F-4D97-AF65-F5344CB8AC3E}">
        <p14:creationId xmlns:p14="http://schemas.microsoft.com/office/powerpoint/2010/main" val="177483800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67544" y="2130425"/>
            <a:ext cx="7772400" cy="1470025"/>
          </a:xfrm>
        </p:spPr>
        <p:txBody>
          <a:bodyPr/>
          <a:lstStyle>
            <a:lvl1pPr>
              <a:defRPr sz="3200" b="1">
                <a:latin typeface="Arial" pitchFamily="34" charset="0"/>
                <a:cs typeface="Arial" pitchFamily="34" charset="0"/>
              </a:defRPr>
            </a:lvl1pPr>
          </a:lstStyle>
          <a:p>
            <a:r>
              <a:rPr lang="en-US" dirty="0"/>
              <a:t>Click to edit Master title style</a:t>
            </a:r>
            <a:endParaRPr lang="en-GB" dirty="0"/>
          </a:p>
        </p:txBody>
      </p:sp>
      <p:sp>
        <p:nvSpPr>
          <p:cNvPr id="3" name="Subtitle 2"/>
          <p:cNvSpPr>
            <a:spLocks noGrp="1"/>
          </p:cNvSpPr>
          <p:nvPr>
            <p:ph type="subTitle" idx="1"/>
          </p:nvPr>
        </p:nvSpPr>
        <p:spPr>
          <a:xfrm>
            <a:off x="467544" y="3886200"/>
            <a:ext cx="6400800" cy="1752600"/>
          </a:xfrm>
        </p:spPr>
        <p:txBody>
          <a:bodyPr/>
          <a:lstStyle>
            <a:lvl1pPr marL="0" indent="0" algn="l">
              <a:buNone/>
              <a:defRPr sz="2800">
                <a:solidFill>
                  <a:schemeClr val="tx1">
                    <a:tint val="75000"/>
                  </a:schemeClr>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4" name="Date Placeholder 3"/>
          <p:cNvSpPr>
            <a:spLocks noGrp="1"/>
          </p:cNvSpPr>
          <p:nvPr>
            <p:ph type="dt" sz="half" idx="10"/>
          </p:nvPr>
        </p:nvSpPr>
        <p:spPr/>
        <p:txBody>
          <a:bodyPr/>
          <a:lstStyle>
            <a:lvl1pPr>
              <a:defRPr/>
            </a:lvl1pPr>
          </a:lstStyle>
          <a:p>
            <a:fld id="{EC7AB759-530A-46AC-842F-B07144F002F9}" type="datetimeFigureOut">
              <a:rPr lang="en-GB"/>
              <a:pPr/>
              <a:t>18/06/2019</a:t>
            </a:fld>
            <a:endParaRPr lang="en-GB" dirty="0"/>
          </a:p>
        </p:txBody>
      </p:sp>
      <p:sp>
        <p:nvSpPr>
          <p:cNvPr id="5" name="Footer Placeholder 4"/>
          <p:cNvSpPr>
            <a:spLocks noGrp="1"/>
          </p:cNvSpPr>
          <p:nvPr>
            <p:ph type="ftr" sz="quarter" idx="11"/>
          </p:nvPr>
        </p:nvSpPr>
        <p:spPr/>
        <p:txBody>
          <a:bodyPr/>
          <a:lstStyle>
            <a:lvl1pPr>
              <a:defRPr/>
            </a:lvl1pPr>
          </a:lstStyle>
          <a:p>
            <a:endParaRPr lang="en-GB" dirty="0"/>
          </a:p>
        </p:txBody>
      </p:sp>
      <p:sp>
        <p:nvSpPr>
          <p:cNvPr id="6" name="Slide Number Placeholder 5"/>
          <p:cNvSpPr>
            <a:spLocks noGrp="1"/>
          </p:cNvSpPr>
          <p:nvPr>
            <p:ph type="sldNum" sz="quarter" idx="12"/>
          </p:nvPr>
        </p:nvSpPr>
        <p:spPr/>
        <p:txBody>
          <a:bodyPr/>
          <a:lstStyle>
            <a:lvl1pPr>
              <a:defRPr/>
            </a:lvl1pPr>
          </a:lstStyle>
          <a:p>
            <a:fld id="{10AD8A0A-4898-40BF-9009-4DA7E611EAC1}" type="slidenum">
              <a:rPr lang="en-GB"/>
              <a:pPr/>
              <a:t>‹#›</a:t>
            </a:fld>
            <a:endParaRPr lang="en-GB" dirty="0"/>
          </a:p>
        </p:txBody>
      </p:sp>
      <p:pic>
        <p:nvPicPr>
          <p:cNvPr id="7" name="Picture 5" descr="TAB_col_white_background.eps"/>
          <p:cNvPicPr>
            <a:picLocks noChangeAspect="1"/>
          </p:cNvPicPr>
          <p:nvPr userDrawn="1"/>
        </p:nvPicPr>
        <p:blipFill>
          <a:blip r:embed="rId2" cstate="print"/>
          <a:srcRect/>
          <a:stretch>
            <a:fillRect/>
          </a:stretch>
        </p:blipFill>
        <p:spPr bwMode="auto">
          <a:xfrm>
            <a:off x="523875" y="509588"/>
            <a:ext cx="1663700" cy="711200"/>
          </a:xfrm>
          <a:prstGeom prst="rect">
            <a:avLst/>
          </a:prstGeom>
          <a:noFill/>
          <a:ln w="9525">
            <a:noFill/>
            <a:miter lim="800000"/>
            <a:headEnd/>
            <a:tailEnd/>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dirty="0"/>
              <a:t>Click to edit Master title style</a:t>
            </a:r>
            <a:endParaRPr lang="en-GB" dirty="0"/>
          </a:p>
        </p:txBody>
      </p:sp>
      <p:sp>
        <p:nvSpPr>
          <p:cNvPr id="3" name="Vertical Text Placeholder 2"/>
          <p:cNvSpPr>
            <a:spLocks noGrp="1"/>
          </p:cNvSpPr>
          <p:nvPr>
            <p:ph type="body" orient="vert" idx="1"/>
          </p:nvPr>
        </p:nvSpPr>
        <p:spPr/>
        <p:txBody>
          <a:bodyPr vert="eaVert"/>
          <a:lstStyle>
            <a:lvl1pPr>
              <a:defRPr sz="3200"/>
            </a:lvl1pPr>
            <a:lvl2pPr>
              <a:defRPr sz="2800"/>
            </a:lvl2pPr>
            <a:lvl3pPr>
              <a:defRPr sz="2800"/>
            </a:lvl3pPr>
            <a:lvl4pPr>
              <a:defRPr sz="2800"/>
            </a:lvl4pPr>
            <a:lvl5pPr>
              <a:defRPr sz="2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10"/>
          </p:nvPr>
        </p:nvSpPr>
        <p:spPr/>
        <p:txBody>
          <a:bodyPr/>
          <a:lstStyle>
            <a:lvl1pPr>
              <a:defRPr/>
            </a:lvl1pPr>
          </a:lstStyle>
          <a:p>
            <a:fld id="{98FF8105-8845-4543-9ED8-9E57E8E42CB7}" type="datetimeFigureOut">
              <a:rPr lang="en-GB"/>
              <a:pPr/>
              <a:t>18/06/2019</a:t>
            </a:fld>
            <a:endParaRPr lang="en-GB" dirty="0"/>
          </a:p>
        </p:txBody>
      </p:sp>
      <p:sp>
        <p:nvSpPr>
          <p:cNvPr id="5" name="Footer Placeholder 4"/>
          <p:cNvSpPr>
            <a:spLocks noGrp="1"/>
          </p:cNvSpPr>
          <p:nvPr>
            <p:ph type="ftr" sz="quarter" idx="11"/>
          </p:nvPr>
        </p:nvSpPr>
        <p:spPr/>
        <p:txBody>
          <a:bodyPr/>
          <a:lstStyle>
            <a:lvl1pPr>
              <a:defRPr/>
            </a:lvl1pPr>
          </a:lstStyle>
          <a:p>
            <a:endParaRPr lang="en-GB" dirty="0"/>
          </a:p>
        </p:txBody>
      </p:sp>
      <p:sp>
        <p:nvSpPr>
          <p:cNvPr id="6" name="Slide Number Placeholder 5"/>
          <p:cNvSpPr>
            <a:spLocks noGrp="1"/>
          </p:cNvSpPr>
          <p:nvPr>
            <p:ph type="sldNum" sz="quarter" idx="12"/>
          </p:nvPr>
        </p:nvSpPr>
        <p:spPr/>
        <p:txBody>
          <a:bodyPr/>
          <a:lstStyle>
            <a:lvl1pPr>
              <a:defRPr/>
            </a:lvl1pPr>
          </a:lstStyle>
          <a:p>
            <a:fld id="{58FF8E4D-CDF4-4B1F-BD52-35BFB528DB87}" type="slidenum">
              <a:rPr lang="en-GB"/>
              <a:pPr/>
              <a:t>‹#›</a:t>
            </a:fld>
            <a:endParaRPr lang="en-GB"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56792"/>
            <a:ext cx="2057400" cy="4569371"/>
          </a:xfrm>
        </p:spPr>
        <p:txBody>
          <a:bodyPr vert="eaVert"/>
          <a:lstStyle>
            <a:lvl1pPr>
              <a:defRPr sz="3200"/>
            </a:lvl1pPr>
          </a:lstStyle>
          <a:p>
            <a:r>
              <a:rPr lang="en-US" dirty="0"/>
              <a:t>Click to edit Master title style</a:t>
            </a:r>
            <a:endParaRPr lang="en-GB" dirty="0"/>
          </a:p>
        </p:txBody>
      </p:sp>
      <p:sp>
        <p:nvSpPr>
          <p:cNvPr id="3" name="Vertical Text Placeholder 2"/>
          <p:cNvSpPr>
            <a:spLocks noGrp="1"/>
          </p:cNvSpPr>
          <p:nvPr>
            <p:ph type="body" orient="vert" idx="1"/>
          </p:nvPr>
        </p:nvSpPr>
        <p:spPr>
          <a:xfrm>
            <a:off x="457200" y="1556792"/>
            <a:ext cx="6019800" cy="4569371"/>
          </a:xfrm>
        </p:spPr>
        <p:txBody>
          <a:bodyPr vert="eaVert"/>
          <a:lstStyle>
            <a:lvl1pPr>
              <a:defRPr sz="2800"/>
            </a:lvl1pPr>
            <a:lvl2pPr>
              <a:defRPr sz="2400"/>
            </a:lvl2pPr>
            <a:lvl3pPr>
              <a:defRPr sz="2400"/>
            </a:lvl3pPr>
            <a:lvl4pPr>
              <a:defRPr sz="2400"/>
            </a:lvl4pPr>
            <a:lvl5pPr>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10"/>
          </p:nvPr>
        </p:nvSpPr>
        <p:spPr/>
        <p:txBody>
          <a:bodyPr/>
          <a:lstStyle>
            <a:lvl1pPr>
              <a:defRPr/>
            </a:lvl1pPr>
          </a:lstStyle>
          <a:p>
            <a:fld id="{08976883-B614-42E6-9595-363FA777B038}" type="datetimeFigureOut">
              <a:rPr lang="en-GB"/>
              <a:pPr/>
              <a:t>18/06/2019</a:t>
            </a:fld>
            <a:endParaRPr lang="en-GB" dirty="0"/>
          </a:p>
        </p:txBody>
      </p:sp>
      <p:sp>
        <p:nvSpPr>
          <p:cNvPr id="5" name="Footer Placeholder 4"/>
          <p:cNvSpPr>
            <a:spLocks noGrp="1"/>
          </p:cNvSpPr>
          <p:nvPr>
            <p:ph type="ftr" sz="quarter" idx="11"/>
          </p:nvPr>
        </p:nvSpPr>
        <p:spPr/>
        <p:txBody>
          <a:bodyPr/>
          <a:lstStyle>
            <a:lvl1pPr>
              <a:defRPr/>
            </a:lvl1pPr>
          </a:lstStyle>
          <a:p>
            <a:endParaRPr lang="en-GB" dirty="0"/>
          </a:p>
        </p:txBody>
      </p:sp>
      <p:sp>
        <p:nvSpPr>
          <p:cNvPr id="6" name="Slide Number Placeholder 5"/>
          <p:cNvSpPr>
            <a:spLocks noGrp="1"/>
          </p:cNvSpPr>
          <p:nvPr>
            <p:ph type="sldNum" sz="quarter" idx="12"/>
          </p:nvPr>
        </p:nvSpPr>
        <p:spPr/>
        <p:txBody>
          <a:bodyPr/>
          <a:lstStyle>
            <a:lvl1pPr>
              <a:defRPr/>
            </a:lvl1pPr>
          </a:lstStyle>
          <a:p>
            <a:fld id="{86915344-E335-44E9-ACDC-CB4826450486}" type="slidenum">
              <a:rPr lang="en-GB"/>
              <a:pPr/>
              <a:t>‹#›</a:t>
            </a:fld>
            <a:endParaRPr lang="en-GB"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5880" y="1268760"/>
            <a:ext cx="5842992" cy="1143000"/>
          </a:xfrm>
        </p:spPr>
        <p:txBody>
          <a:bodyPr/>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95536" y="2492896"/>
            <a:ext cx="8229600" cy="3633267"/>
          </a:xfrm>
        </p:spPr>
        <p:txBody>
          <a:bodyPr/>
          <a:lstStyle>
            <a:lvl1pPr>
              <a:defRPr sz="2800"/>
            </a:lvl1pPr>
            <a:lvl2pPr>
              <a:defRPr sz="2400"/>
            </a:lvl2pPr>
            <a:lvl3pPr>
              <a:defRPr sz="2400"/>
            </a:lvl3pPr>
            <a:lvl4pPr>
              <a:defRPr sz="2400"/>
            </a:lvl4pPr>
            <a:lvl5pPr>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10"/>
          </p:nvPr>
        </p:nvSpPr>
        <p:spPr/>
        <p:txBody>
          <a:bodyPr/>
          <a:lstStyle>
            <a:lvl1pPr>
              <a:defRPr/>
            </a:lvl1pPr>
          </a:lstStyle>
          <a:p>
            <a:fld id="{222B6232-AB33-4513-9527-F98CEC472D23}" type="datetimeFigureOut">
              <a:rPr lang="en-GB" smtClean="0"/>
              <a:pPr/>
              <a:t>18/06/2019</a:t>
            </a:fld>
            <a:endParaRPr lang="en-GB" dirty="0"/>
          </a:p>
        </p:txBody>
      </p:sp>
      <p:sp>
        <p:nvSpPr>
          <p:cNvPr id="5" name="Footer Placeholder 4"/>
          <p:cNvSpPr>
            <a:spLocks noGrp="1"/>
          </p:cNvSpPr>
          <p:nvPr>
            <p:ph type="ftr" sz="quarter" idx="11"/>
          </p:nvPr>
        </p:nvSpPr>
        <p:spPr/>
        <p:txBody>
          <a:bodyPr/>
          <a:lstStyle>
            <a:lvl1pPr>
              <a:defRPr/>
            </a:lvl1pPr>
          </a:lstStyle>
          <a:p>
            <a:endParaRPr lang="en-GB" dirty="0"/>
          </a:p>
        </p:txBody>
      </p:sp>
      <p:sp>
        <p:nvSpPr>
          <p:cNvPr id="6" name="Slide Number Placeholder 5"/>
          <p:cNvSpPr>
            <a:spLocks noGrp="1"/>
          </p:cNvSpPr>
          <p:nvPr>
            <p:ph type="sldNum" sz="quarter" idx="12"/>
          </p:nvPr>
        </p:nvSpPr>
        <p:spPr/>
        <p:txBody>
          <a:bodyPr/>
          <a:lstStyle>
            <a:lvl1pPr>
              <a:defRPr/>
            </a:lvl1pPr>
          </a:lstStyle>
          <a:p>
            <a:fld id="{F758A139-7ABE-46A1-B082-C2C77667394C}" type="slidenum">
              <a:rPr lang="en-GB"/>
              <a:pPr/>
              <a:t>‹#›</a:t>
            </a:fld>
            <a:endParaRPr lang="en-GB" dirty="0"/>
          </a:p>
        </p:txBody>
      </p:sp>
      <p:pic>
        <p:nvPicPr>
          <p:cNvPr id="7" name="Picture 5" descr="TAB_col_white_background.eps"/>
          <p:cNvPicPr>
            <a:picLocks noChangeAspect="1"/>
          </p:cNvPicPr>
          <p:nvPr userDrawn="1"/>
        </p:nvPicPr>
        <p:blipFill>
          <a:blip r:embed="rId2" cstate="print"/>
          <a:srcRect/>
          <a:stretch>
            <a:fillRect/>
          </a:stretch>
        </p:blipFill>
        <p:spPr bwMode="auto">
          <a:xfrm>
            <a:off x="523875" y="509588"/>
            <a:ext cx="1663700" cy="711200"/>
          </a:xfrm>
          <a:prstGeom prst="rect">
            <a:avLst/>
          </a:prstGeom>
          <a:noFill/>
          <a:ln w="9525">
            <a:noFill/>
            <a:miter lim="800000"/>
            <a:headEnd/>
            <a:tailEnd/>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95536" y="4406900"/>
            <a:ext cx="7772400" cy="1362075"/>
          </a:xfrm>
        </p:spPr>
        <p:txBody>
          <a:bodyPr anchor="t"/>
          <a:lstStyle>
            <a:lvl1pPr algn="l">
              <a:defRPr sz="4000" b="1" cap="all"/>
            </a:lvl1pPr>
          </a:lstStyle>
          <a:p>
            <a:r>
              <a:rPr lang="en-US" dirty="0"/>
              <a:t>Click to edit Master title style</a:t>
            </a:r>
            <a:endParaRPr lang="en-GB" dirty="0"/>
          </a:p>
        </p:txBody>
      </p:sp>
      <p:sp>
        <p:nvSpPr>
          <p:cNvPr id="3" name="Text Placeholder 2"/>
          <p:cNvSpPr>
            <a:spLocks noGrp="1"/>
          </p:cNvSpPr>
          <p:nvPr>
            <p:ph type="body" idx="1"/>
          </p:nvPr>
        </p:nvSpPr>
        <p:spPr>
          <a:xfrm>
            <a:off x="395536"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fld id="{445CD916-7149-4247-856D-87DAB39295C7}" type="datetimeFigureOut">
              <a:rPr lang="en-GB"/>
              <a:pPr/>
              <a:t>18/06/2019</a:t>
            </a:fld>
            <a:endParaRPr lang="en-GB" dirty="0"/>
          </a:p>
        </p:txBody>
      </p:sp>
      <p:sp>
        <p:nvSpPr>
          <p:cNvPr id="5" name="Footer Placeholder 4"/>
          <p:cNvSpPr>
            <a:spLocks noGrp="1"/>
          </p:cNvSpPr>
          <p:nvPr>
            <p:ph type="ftr" sz="quarter" idx="11"/>
          </p:nvPr>
        </p:nvSpPr>
        <p:spPr/>
        <p:txBody>
          <a:bodyPr/>
          <a:lstStyle>
            <a:lvl1pPr>
              <a:defRPr/>
            </a:lvl1pPr>
          </a:lstStyle>
          <a:p>
            <a:endParaRPr lang="en-GB" dirty="0"/>
          </a:p>
        </p:txBody>
      </p:sp>
      <p:sp>
        <p:nvSpPr>
          <p:cNvPr id="6" name="Slide Number Placeholder 5"/>
          <p:cNvSpPr>
            <a:spLocks noGrp="1"/>
          </p:cNvSpPr>
          <p:nvPr>
            <p:ph type="sldNum" sz="quarter" idx="12"/>
          </p:nvPr>
        </p:nvSpPr>
        <p:spPr/>
        <p:txBody>
          <a:bodyPr/>
          <a:lstStyle>
            <a:lvl1pPr>
              <a:defRPr/>
            </a:lvl1pPr>
          </a:lstStyle>
          <a:p>
            <a:fld id="{13ACF840-035C-411F-BA81-AF7A8ED78138}" type="slidenum">
              <a:rPr lang="en-GB"/>
              <a:pPr/>
              <a:t>‹#›</a:t>
            </a:fld>
            <a:endParaRPr lang="en-GB" dirty="0"/>
          </a:p>
        </p:txBody>
      </p:sp>
      <p:pic>
        <p:nvPicPr>
          <p:cNvPr id="7" name="Picture 5" descr="TAB_col_white_background.eps"/>
          <p:cNvPicPr>
            <a:picLocks noChangeAspect="1"/>
          </p:cNvPicPr>
          <p:nvPr userDrawn="1"/>
        </p:nvPicPr>
        <p:blipFill>
          <a:blip r:embed="rId2" cstate="print"/>
          <a:srcRect/>
          <a:stretch>
            <a:fillRect/>
          </a:stretch>
        </p:blipFill>
        <p:spPr bwMode="auto">
          <a:xfrm>
            <a:off x="523875" y="509588"/>
            <a:ext cx="1663700" cy="711200"/>
          </a:xfrm>
          <a:prstGeom prst="rect">
            <a:avLst/>
          </a:prstGeom>
          <a:noFill/>
          <a:ln w="9525">
            <a:noFill/>
            <a:miter lim="800000"/>
            <a:headEnd/>
            <a:tailEnd/>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05880" y="1268760"/>
            <a:ext cx="5842992" cy="1143000"/>
          </a:xfrm>
        </p:spPr>
        <p:txBody>
          <a:bodyPr/>
          <a:lstStyle>
            <a:lvl1pPr>
              <a:defRPr sz="3200"/>
            </a:lvl1pPr>
          </a:lstStyle>
          <a:p>
            <a:r>
              <a:rPr lang="en-US" dirty="0"/>
              <a:t>Click to edit Master title style</a:t>
            </a:r>
            <a:endParaRPr lang="en-GB" dirty="0"/>
          </a:p>
        </p:txBody>
      </p:sp>
      <p:sp>
        <p:nvSpPr>
          <p:cNvPr id="3" name="Content Placeholder 2"/>
          <p:cNvSpPr>
            <a:spLocks noGrp="1"/>
          </p:cNvSpPr>
          <p:nvPr>
            <p:ph sz="half" idx="1"/>
          </p:nvPr>
        </p:nvSpPr>
        <p:spPr>
          <a:xfrm>
            <a:off x="395536" y="2492896"/>
            <a:ext cx="4038600" cy="3633267"/>
          </a:xfrm>
        </p:spPr>
        <p:txBody>
          <a:bodyPr/>
          <a:lstStyle>
            <a:lvl1pPr>
              <a:defRPr sz="2800" baseline="0"/>
            </a:lvl1pPr>
            <a:lvl2pPr>
              <a:defRPr sz="2400"/>
            </a:lvl2pPr>
            <a:lvl3pPr>
              <a:defRPr sz="2400"/>
            </a:lvl3pPr>
            <a:lvl4pPr>
              <a:defRPr sz="2400"/>
            </a:lvl4pPr>
            <a:lvl5pPr>
              <a:defRPr sz="2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4586536" y="2492896"/>
            <a:ext cx="4038600" cy="3633267"/>
          </a:xfrm>
        </p:spPr>
        <p:txBody>
          <a:bodyPr/>
          <a:lstStyle>
            <a:lvl1pPr>
              <a:defRPr sz="2800"/>
            </a:lvl1pPr>
            <a:lvl2pPr>
              <a:defRPr sz="2400"/>
            </a:lvl2pPr>
            <a:lvl3pPr>
              <a:defRPr sz="2400"/>
            </a:lvl3pPr>
            <a:lvl4pPr>
              <a:defRPr sz="2400"/>
            </a:lvl4pPr>
            <a:lvl5pPr>
              <a:defRPr sz="2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Date Placeholder 3"/>
          <p:cNvSpPr>
            <a:spLocks noGrp="1"/>
          </p:cNvSpPr>
          <p:nvPr>
            <p:ph type="dt" sz="half" idx="10"/>
          </p:nvPr>
        </p:nvSpPr>
        <p:spPr/>
        <p:txBody>
          <a:bodyPr/>
          <a:lstStyle>
            <a:lvl1pPr>
              <a:defRPr/>
            </a:lvl1pPr>
          </a:lstStyle>
          <a:p>
            <a:fld id="{9FD09641-23CB-4E80-A5B0-5F03D2E94610}" type="datetimeFigureOut">
              <a:rPr lang="en-GB"/>
              <a:pPr/>
              <a:t>18/06/2019</a:t>
            </a:fld>
            <a:endParaRPr lang="en-GB" dirty="0"/>
          </a:p>
        </p:txBody>
      </p:sp>
      <p:sp>
        <p:nvSpPr>
          <p:cNvPr id="6" name="Footer Placeholder 4"/>
          <p:cNvSpPr>
            <a:spLocks noGrp="1"/>
          </p:cNvSpPr>
          <p:nvPr>
            <p:ph type="ftr" sz="quarter" idx="11"/>
          </p:nvPr>
        </p:nvSpPr>
        <p:spPr/>
        <p:txBody>
          <a:bodyPr/>
          <a:lstStyle>
            <a:lvl1pPr>
              <a:defRPr/>
            </a:lvl1pPr>
          </a:lstStyle>
          <a:p>
            <a:endParaRPr lang="en-GB" dirty="0"/>
          </a:p>
        </p:txBody>
      </p:sp>
      <p:sp>
        <p:nvSpPr>
          <p:cNvPr id="7" name="Slide Number Placeholder 5"/>
          <p:cNvSpPr>
            <a:spLocks noGrp="1"/>
          </p:cNvSpPr>
          <p:nvPr>
            <p:ph type="sldNum" sz="quarter" idx="12"/>
          </p:nvPr>
        </p:nvSpPr>
        <p:spPr/>
        <p:txBody>
          <a:bodyPr/>
          <a:lstStyle>
            <a:lvl1pPr>
              <a:defRPr/>
            </a:lvl1pPr>
          </a:lstStyle>
          <a:p>
            <a:fld id="{EF7FA264-F771-4264-8DF0-4BB7F0DA3C69}" type="slidenum">
              <a:rPr lang="en-GB"/>
              <a:pPr/>
              <a:t>‹#›</a:t>
            </a:fld>
            <a:endParaRPr lang="en-GB"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05880" y="1268760"/>
            <a:ext cx="5842992" cy="1143000"/>
          </a:xfrm>
        </p:spPr>
        <p:txBody>
          <a:bodyPr/>
          <a:lstStyle>
            <a:lvl1pPr>
              <a:defRPr sz="2800"/>
            </a:lvl1pPr>
          </a:lstStyle>
          <a:p>
            <a:r>
              <a:rPr lang="en-US" dirty="0"/>
              <a:t>Click to edit Master title style</a:t>
            </a:r>
            <a:endParaRPr lang="en-GB" dirty="0"/>
          </a:p>
        </p:txBody>
      </p:sp>
      <p:sp>
        <p:nvSpPr>
          <p:cNvPr id="3" name="Text Placeholder 2"/>
          <p:cNvSpPr>
            <a:spLocks noGrp="1"/>
          </p:cNvSpPr>
          <p:nvPr>
            <p:ph type="body" idx="1"/>
          </p:nvPr>
        </p:nvSpPr>
        <p:spPr>
          <a:xfrm>
            <a:off x="405880" y="2348880"/>
            <a:ext cx="4040188" cy="639762"/>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395536" y="3068959"/>
            <a:ext cx="4040188" cy="3057203"/>
          </a:xfrm>
        </p:spPr>
        <p:txBody>
          <a:bodyPr/>
          <a:lstStyle>
            <a:lvl1pPr>
              <a:defRPr sz="2400"/>
            </a:lvl1pPr>
            <a:lvl2pPr>
              <a:defRPr sz="2400"/>
            </a:lvl2pPr>
            <a:lvl3pPr>
              <a:defRPr sz="2400"/>
            </a:lvl3pPr>
            <a:lvl4pPr>
              <a:defRPr sz="2400"/>
            </a:lvl4pPr>
            <a:lvl5pPr>
              <a:defRPr sz="2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4"/>
          <p:cNvSpPr>
            <a:spLocks noGrp="1"/>
          </p:cNvSpPr>
          <p:nvPr>
            <p:ph type="body" sz="quarter" idx="3"/>
          </p:nvPr>
        </p:nvSpPr>
        <p:spPr>
          <a:xfrm>
            <a:off x="4582344" y="2348880"/>
            <a:ext cx="4041775" cy="639762"/>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583361" y="3068960"/>
            <a:ext cx="4041775" cy="3057202"/>
          </a:xfrm>
        </p:spPr>
        <p:txBody>
          <a:bodyPr/>
          <a:lstStyle>
            <a:lvl1pPr>
              <a:defRPr sz="2400"/>
            </a:lvl1pPr>
            <a:lvl2pPr>
              <a:defRPr sz="2400"/>
            </a:lvl2pPr>
            <a:lvl3pPr>
              <a:defRPr sz="2400"/>
            </a:lvl3pPr>
            <a:lvl4pPr>
              <a:defRPr sz="2400"/>
            </a:lvl4pPr>
            <a:lvl5pPr>
              <a:defRPr sz="2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Date Placeholder 3"/>
          <p:cNvSpPr>
            <a:spLocks noGrp="1"/>
          </p:cNvSpPr>
          <p:nvPr>
            <p:ph type="dt" sz="half" idx="10"/>
          </p:nvPr>
        </p:nvSpPr>
        <p:spPr/>
        <p:txBody>
          <a:bodyPr/>
          <a:lstStyle>
            <a:lvl1pPr>
              <a:defRPr/>
            </a:lvl1pPr>
          </a:lstStyle>
          <a:p>
            <a:fld id="{3A9A4E03-F40B-4399-AC2E-A4C6E9D600B3}" type="datetimeFigureOut">
              <a:rPr lang="en-GB"/>
              <a:pPr/>
              <a:t>18/06/2019</a:t>
            </a:fld>
            <a:endParaRPr lang="en-GB" dirty="0"/>
          </a:p>
        </p:txBody>
      </p:sp>
      <p:sp>
        <p:nvSpPr>
          <p:cNvPr id="8" name="Footer Placeholder 4"/>
          <p:cNvSpPr>
            <a:spLocks noGrp="1"/>
          </p:cNvSpPr>
          <p:nvPr>
            <p:ph type="ftr" sz="quarter" idx="11"/>
          </p:nvPr>
        </p:nvSpPr>
        <p:spPr/>
        <p:txBody>
          <a:bodyPr/>
          <a:lstStyle>
            <a:lvl1pPr>
              <a:defRPr/>
            </a:lvl1pPr>
          </a:lstStyle>
          <a:p>
            <a:endParaRPr lang="en-GB" dirty="0"/>
          </a:p>
        </p:txBody>
      </p:sp>
      <p:sp>
        <p:nvSpPr>
          <p:cNvPr id="9" name="Slide Number Placeholder 5"/>
          <p:cNvSpPr>
            <a:spLocks noGrp="1"/>
          </p:cNvSpPr>
          <p:nvPr>
            <p:ph type="sldNum" sz="quarter" idx="12"/>
          </p:nvPr>
        </p:nvSpPr>
        <p:spPr/>
        <p:txBody>
          <a:bodyPr/>
          <a:lstStyle>
            <a:lvl1pPr>
              <a:defRPr/>
            </a:lvl1pPr>
          </a:lstStyle>
          <a:p>
            <a:fld id="{8692BDDC-0BFC-44A0-A4BA-47C3E99EB1AA}" type="slidenum">
              <a:rPr lang="en-GB"/>
              <a:pPr/>
              <a:t>‹#›</a:t>
            </a:fld>
            <a:endParaRPr lang="en-GB"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dirty="0"/>
              <a:t>Click to edit Master title style</a:t>
            </a:r>
            <a:endParaRPr lang="en-GB" dirty="0"/>
          </a:p>
        </p:txBody>
      </p:sp>
      <p:sp>
        <p:nvSpPr>
          <p:cNvPr id="3" name="Date Placeholder 3"/>
          <p:cNvSpPr>
            <a:spLocks noGrp="1"/>
          </p:cNvSpPr>
          <p:nvPr>
            <p:ph type="dt" sz="half" idx="10"/>
          </p:nvPr>
        </p:nvSpPr>
        <p:spPr/>
        <p:txBody>
          <a:bodyPr/>
          <a:lstStyle>
            <a:lvl1pPr>
              <a:defRPr/>
            </a:lvl1pPr>
          </a:lstStyle>
          <a:p>
            <a:fld id="{CFE8F7DA-80EC-4CF7-AB7B-078F533B953B}" type="datetimeFigureOut">
              <a:rPr lang="en-GB"/>
              <a:pPr/>
              <a:t>18/06/2019</a:t>
            </a:fld>
            <a:endParaRPr lang="en-GB" dirty="0"/>
          </a:p>
        </p:txBody>
      </p:sp>
      <p:sp>
        <p:nvSpPr>
          <p:cNvPr id="4" name="Footer Placeholder 4"/>
          <p:cNvSpPr>
            <a:spLocks noGrp="1"/>
          </p:cNvSpPr>
          <p:nvPr>
            <p:ph type="ftr" sz="quarter" idx="11"/>
          </p:nvPr>
        </p:nvSpPr>
        <p:spPr/>
        <p:txBody>
          <a:bodyPr/>
          <a:lstStyle>
            <a:lvl1pPr>
              <a:defRPr/>
            </a:lvl1pPr>
          </a:lstStyle>
          <a:p>
            <a:endParaRPr lang="en-GB" dirty="0"/>
          </a:p>
        </p:txBody>
      </p:sp>
      <p:sp>
        <p:nvSpPr>
          <p:cNvPr id="5" name="Slide Number Placeholder 5"/>
          <p:cNvSpPr>
            <a:spLocks noGrp="1"/>
          </p:cNvSpPr>
          <p:nvPr>
            <p:ph type="sldNum" sz="quarter" idx="12"/>
          </p:nvPr>
        </p:nvSpPr>
        <p:spPr/>
        <p:txBody>
          <a:bodyPr/>
          <a:lstStyle>
            <a:lvl1pPr>
              <a:defRPr/>
            </a:lvl1pPr>
          </a:lstStyle>
          <a:p>
            <a:fld id="{F74E6293-7DA2-4D9E-8605-5715E69AF2C7}" type="slidenum">
              <a:rPr lang="en-GB"/>
              <a:pPr/>
              <a:t>‹#›</a:t>
            </a:fld>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B1AE269B-21F6-4A71-848B-6E891C314B78}" type="datetimeFigureOut">
              <a:rPr lang="en-GB"/>
              <a:pPr/>
              <a:t>18/06/2019</a:t>
            </a:fld>
            <a:endParaRPr lang="en-GB" dirty="0"/>
          </a:p>
        </p:txBody>
      </p:sp>
      <p:sp>
        <p:nvSpPr>
          <p:cNvPr id="3" name="Footer Placeholder 4"/>
          <p:cNvSpPr>
            <a:spLocks noGrp="1"/>
          </p:cNvSpPr>
          <p:nvPr>
            <p:ph type="ftr" sz="quarter" idx="11"/>
          </p:nvPr>
        </p:nvSpPr>
        <p:spPr/>
        <p:txBody>
          <a:bodyPr/>
          <a:lstStyle>
            <a:lvl1pPr>
              <a:defRPr/>
            </a:lvl1pPr>
          </a:lstStyle>
          <a:p>
            <a:endParaRPr lang="en-GB" dirty="0"/>
          </a:p>
        </p:txBody>
      </p:sp>
      <p:sp>
        <p:nvSpPr>
          <p:cNvPr id="4" name="Slide Number Placeholder 5"/>
          <p:cNvSpPr>
            <a:spLocks noGrp="1"/>
          </p:cNvSpPr>
          <p:nvPr>
            <p:ph type="sldNum" sz="quarter" idx="12"/>
          </p:nvPr>
        </p:nvSpPr>
        <p:spPr/>
        <p:txBody>
          <a:bodyPr/>
          <a:lstStyle>
            <a:lvl1pPr>
              <a:defRPr/>
            </a:lvl1pPr>
          </a:lstStyle>
          <a:p>
            <a:fld id="{32789173-A1D5-421E-B384-2A426DF314C2}" type="slidenum">
              <a:rPr lang="en-GB"/>
              <a:pPr/>
              <a:t>‹#›</a:t>
            </a:fld>
            <a:endParaRPr lang="en-GB"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95536" y="1186830"/>
            <a:ext cx="3008313" cy="1162050"/>
          </a:xfrm>
        </p:spPr>
        <p:txBody>
          <a:bodyPr anchor="b"/>
          <a:lstStyle>
            <a:lvl1pPr algn="l">
              <a:defRPr sz="3200" b="1"/>
            </a:lvl1pPr>
          </a:lstStyle>
          <a:p>
            <a:r>
              <a:rPr lang="en-US" dirty="0"/>
              <a:t>Click to edit Master title style</a:t>
            </a:r>
            <a:endParaRPr lang="en-GB" dirty="0"/>
          </a:p>
        </p:txBody>
      </p:sp>
      <p:sp>
        <p:nvSpPr>
          <p:cNvPr id="3" name="Content Placeholder 2"/>
          <p:cNvSpPr>
            <a:spLocks noGrp="1"/>
          </p:cNvSpPr>
          <p:nvPr>
            <p:ph idx="1"/>
          </p:nvPr>
        </p:nvSpPr>
        <p:spPr>
          <a:xfrm>
            <a:off x="3575050" y="1196752"/>
            <a:ext cx="5111750" cy="492941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2420888"/>
            <a:ext cx="3008313" cy="3705275"/>
          </a:xfrm>
        </p:spPr>
        <p:txBody>
          <a:bodyPr/>
          <a:lstStyle>
            <a:lvl1pPr marL="0" indent="0">
              <a:buNone/>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3"/>
          <p:cNvSpPr>
            <a:spLocks noGrp="1"/>
          </p:cNvSpPr>
          <p:nvPr>
            <p:ph type="dt" sz="half" idx="10"/>
          </p:nvPr>
        </p:nvSpPr>
        <p:spPr/>
        <p:txBody>
          <a:bodyPr/>
          <a:lstStyle>
            <a:lvl1pPr>
              <a:defRPr/>
            </a:lvl1pPr>
          </a:lstStyle>
          <a:p>
            <a:fld id="{B89648B1-3911-4AC2-8E3A-DF4A70CC86E7}" type="datetimeFigureOut">
              <a:rPr lang="en-GB"/>
              <a:pPr/>
              <a:t>18/06/2019</a:t>
            </a:fld>
            <a:endParaRPr lang="en-GB" dirty="0"/>
          </a:p>
        </p:txBody>
      </p:sp>
      <p:sp>
        <p:nvSpPr>
          <p:cNvPr id="6" name="Footer Placeholder 4"/>
          <p:cNvSpPr>
            <a:spLocks noGrp="1"/>
          </p:cNvSpPr>
          <p:nvPr>
            <p:ph type="ftr" sz="quarter" idx="11"/>
          </p:nvPr>
        </p:nvSpPr>
        <p:spPr/>
        <p:txBody>
          <a:bodyPr/>
          <a:lstStyle>
            <a:lvl1pPr>
              <a:defRPr/>
            </a:lvl1pPr>
          </a:lstStyle>
          <a:p>
            <a:endParaRPr lang="en-GB" dirty="0"/>
          </a:p>
        </p:txBody>
      </p:sp>
      <p:sp>
        <p:nvSpPr>
          <p:cNvPr id="7" name="Slide Number Placeholder 5"/>
          <p:cNvSpPr>
            <a:spLocks noGrp="1"/>
          </p:cNvSpPr>
          <p:nvPr>
            <p:ph type="sldNum" sz="quarter" idx="12"/>
          </p:nvPr>
        </p:nvSpPr>
        <p:spPr/>
        <p:txBody>
          <a:bodyPr/>
          <a:lstStyle>
            <a:lvl1pPr>
              <a:defRPr/>
            </a:lvl1pPr>
          </a:lstStyle>
          <a:p>
            <a:fld id="{C853D388-5704-4C64-A883-D899E8570667}" type="slidenum">
              <a:rPr lang="en-GB"/>
              <a:pPr/>
              <a:t>‹#›</a:t>
            </a:fld>
            <a:endParaRPr lang="en-GB"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fld id="{62AAA9A3-945F-42AF-BCAE-8459AEA58868}" type="datetimeFigureOut">
              <a:rPr lang="en-GB"/>
              <a:pPr/>
              <a:t>18/06/2019</a:t>
            </a:fld>
            <a:endParaRPr lang="en-GB" dirty="0"/>
          </a:p>
        </p:txBody>
      </p:sp>
      <p:sp>
        <p:nvSpPr>
          <p:cNvPr id="6" name="Footer Placeholder 4"/>
          <p:cNvSpPr>
            <a:spLocks noGrp="1"/>
          </p:cNvSpPr>
          <p:nvPr>
            <p:ph type="ftr" sz="quarter" idx="11"/>
          </p:nvPr>
        </p:nvSpPr>
        <p:spPr/>
        <p:txBody>
          <a:bodyPr/>
          <a:lstStyle>
            <a:lvl1pPr>
              <a:defRPr/>
            </a:lvl1pPr>
          </a:lstStyle>
          <a:p>
            <a:endParaRPr lang="en-GB" dirty="0"/>
          </a:p>
        </p:txBody>
      </p:sp>
      <p:sp>
        <p:nvSpPr>
          <p:cNvPr id="7" name="Slide Number Placeholder 5"/>
          <p:cNvSpPr>
            <a:spLocks noGrp="1"/>
          </p:cNvSpPr>
          <p:nvPr>
            <p:ph type="sldNum" sz="quarter" idx="12"/>
          </p:nvPr>
        </p:nvSpPr>
        <p:spPr/>
        <p:txBody>
          <a:bodyPr/>
          <a:lstStyle>
            <a:lvl1pPr>
              <a:defRPr/>
            </a:lvl1pPr>
          </a:lstStyle>
          <a:p>
            <a:fld id="{5E74E2F5-7E8D-47B8-82FB-3832A72B6BDB}" type="slidenum">
              <a:rPr lang="en-GB"/>
              <a:pPr/>
              <a:t>‹#›</a:t>
            </a:fld>
            <a:endParaRPr lang="en-GB"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67544" y="1268760"/>
            <a:ext cx="5842992"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style</a:t>
            </a:r>
            <a:endParaRPr lang="en-GB" dirty="0"/>
          </a:p>
        </p:txBody>
      </p:sp>
      <p:sp>
        <p:nvSpPr>
          <p:cNvPr id="1027" name="Text Placeholder 2"/>
          <p:cNvSpPr>
            <a:spLocks noGrp="1"/>
          </p:cNvSpPr>
          <p:nvPr>
            <p:ph type="body" idx="1"/>
          </p:nvPr>
        </p:nvSpPr>
        <p:spPr bwMode="auto">
          <a:xfrm>
            <a:off x="457200" y="2492896"/>
            <a:ext cx="8229600" cy="363326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456A7D1D-6254-4063-974C-6A2AE04E4B91}" type="datetimeFigureOut">
              <a:rPr lang="en-GB"/>
              <a:pPr/>
              <a:t>18/06/2019</a:t>
            </a:fld>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26878614-5F41-4702-8E44-D9C8B2874F5D}" type="slidenum">
              <a:rPr lang="en-GB"/>
              <a:pPr/>
              <a:t>‹#›</a:t>
            </a:fld>
            <a:endParaRPr lang="en-GB" dirty="0"/>
          </a:p>
        </p:txBody>
      </p:sp>
      <p:pic>
        <p:nvPicPr>
          <p:cNvPr id="7" name="Picture 5" descr="TAB_col_white_background.eps"/>
          <p:cNvPicPr>
            <a:picLocks noChangeAspect="1"/>
          </p:cNvPicPr>
          <p:nvPr userDrawn="1"/>
        </p:nvPicPr>
        <p:blipFill>
          <a:blip r:embed="rId13" cstate="print"/>
          <a:srcRect/>
          <a:stretch>
            <a:fillRect/>
          </a:stretch>
        </p:blipFill>
        <p:spPr bwMode="auto">
          <a:xfrm>
            <a:off x="523875" y="509588"/>
            <a:ext cx="1663700" cy="7112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fontAlgn="base">
        <a:spcBef>
          <a:spcPct val="0"/>
        </a:spcBef>
        <a:spcAft>
          <a:spcPct val="0"/>
        </a:spcAft>
        <a:defRPr sz="3200" b="1" kern="1200">
          <a:solidFill>
            <a:schemeClr val="tx1"/>
          </a:solidFill>
          <a:latin typeface="Arial" pitchFamily="34" charset="0"/>
          <a:ea typeface="+mj-ea"/>
          <a:cs typeface="Arial"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pitchFamily="34" charset="0"/>
        <a:buChar char="•"/>
        <a:defRPr sz="2800" kern="1200">
          <a:solidFill>
            <a:schemeClr val="tx1"/>
          </a:solidFill>
          <a:latin typeface="Arial" pitchFamily="34" charset="0"/>
          <a:ea typeface="+mn-ea"/>
          <a:cs typeface="Arial" pitchFamily="34" charset="0"/>
        </a:defRPr>
      </a:lvl1pPr>
      <a:lvl2pPr marL="742950" indent="-285750" algn="l" rtl="0" fontAlgn="base">
        <a:spcBef>
          <a:spcPct val="20000"/>
        </a:spcBef>
        <a:spcAft>
          <a:spcPct val="0"/>
        </a:spcAft>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rtl="0" fontAlgn="base">
        <a:spcBef>
          <a:spcPct val="20000"/>
        </a:spcBef>
        <a:spcAft>
          <a:spcPct val="0"/>
        </a:spcAft>
        <a:buFont typeface="Arial" pitchFamily="34" charset="0"/>
        <a:buChar char="•"/>
        <a:defRPr sz="2800" kern="1200">
          <a:solidFill>
            <a:schemeClr val="tx1"/>
          </a:solidFill>
          <a:latin typeface="Arial" pitchFamily="34" charset="0"/>
          <a:ea typeface="+mn-ea"/>
          <a:cs typeface="Arial" pitchFamily="34" charset="0"/>
        </a:defRPr>
      </a:lvl3pPr>
      <a:lvl4pPr marL="1600200" indent="-228600" algn="l" rtl="0" fontAlgn="base">
        <a:spcBef>
          <a:spcPct val="20000"/>
        </a:spcBef>
        <a:spcAft>
          <a:spcPct val="0"/>
        </a:spcAft>
        <a:buFont typeface="Arial" pitchFamily="34" charset="0"/>
        <a:buChar char="–"/>
        <a:defRPr sz="2800" kern="1200">
          <a:solidFill>
            <a:schemeClr val="tx1"/>
          </a:solidFill>
          <a:latin typeface="Arial" pitchFamily="34" charset="0"/>
          <a:ea typeface="+mn-ea"/>
          <a:cs typeface="Arial" pitchFamily="34" charset="0"/>
        </a:defRPr>
      </a:lvl4pPr>
      <a:lvl5pPr marL="2057400" indent="-228600" algn="l" rtl="0" fontAlgn="base">
        <a:spcBef>
          <a:spcPct val="20000"/>
        </a:spcBef>
        <a:spcAft>
          <a:spcPct val="0"/>
        </a:spcAft>
        <a:buFont typeface="Arial" pitchFamily="34" charset="0"/>
        <a:buChar char="»"/>
        <a:defRPr sz="2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hyperlink" Target="mailto:ana.morales@manchester.ac.uk"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http://tubecreature.com/#/livesontheline/current/same/U/*/FFTFTF/12/-0.1285/51.5235/"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hyperlink" Target="http://datashine.org.uk/#table=QS302EW&amp;col=QS302EW0002&amp;ramp=RdYlGn&amp;layers=BTTT&amp;zoom=13&amp;lon=-2.2719&amp;lat=53.4869" TargetMode="External"/><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3" Type="http://schemas.openxmlformats.org/officeDocument/2006/relationships/hyperlink" Target="https://maps.cdrc.ac.uk/#/indicators/ahah_leis/default/BTTTFFT/11/-2.2200/53.4708/" TargetMode="External"/><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3.jpeg"/></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docs.qgis.org/3.4/en/docs/training_manual/index.html" TargetMode="External"/><Relationship Id="rId2" Type="http://schemas.openxmlformats.org/officeDocument/2006/relationships/hyperlink" Target="https://docs.qgis.org/3.4/en/docs/gentle_gis_introduction/index.html" TargetMode="External"/><Relationship Id="rId1" Type="http://schemas.openxmlformats.org/officeDocument/2006/relationships/slideLayout" Target="../slideLayouts/slideLayout2.xml"/><Relationship Id="rId4" Type="http://schemas.openxmlformats.org/officeDocument/2006/relationships/hyperlink" Target="https://www.qgistutorials.com/en/" TargetMode="Externa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6"/>
          <p:cNvSpPr>
            <a:spLocks noChangeArrowheads="1"/>
          </p:cNvSpPr>
          <p:nvPr/>
        </p:nvSpPr>
        <p:spPr bwMode="auto">
          <a:xfrm>
            <a:off x="406400" y="1625600"/>
            <a:ext cx="725487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GB" sz="3000" b="1" dirty="0">
                <a:solidFill>
                  <a:schemeClr val="tx1">
                    <a:lumMod val="65000"/>
                    <a:lumOff val="35000"/>
                  </a:schemeClr>
                </a:solidFill>
                <a:latin typeface="Arial"/>
                <a:cs typeface="Arial"/>
              </a:rPr>
              <a:t>Making maps with QGIS</a:t>
            </a:r>
            <a:endParaRPr lang="en-US" sz="3000" dirty="0">
              <a:solidFill>
                <a:schemeClr val="tx1">
                  <a:lumMod val="65000"/>
                  <a:lumOff val="35000"/>
                </a:schemeClr>
              </a:solidFill>
              <a:latin typeface="Arial"/>
              <a:cs typeface="Arial"/>
            </a:endParaRPr>
          </a:p>
        </p:txBody>
      </p:sp>
      <p:sp>
        <p:nvSpPr>
          <p:cNvPr id="15362" name="Rectangle 7"/>
          <p:cNvSpPr>
            <a:spLocks noChangeArrowheads="1"/>
          </p:cNvSpPr>
          <p:nvPr/>
        </p:nvSpPr>
        <p:spPr bwMode="auto">
          <a:xfrm>
            <a:off x="406400" y="4295775"/>
            <a:ext cx="6821488"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en-GB" sz="2400" dirty="0">
                <a:solidFill>
                  <a:srgbClr val="595959"/>
                </a:solidFill>
                <a:cs typeface="Arial" charset="0"/>
              </a:rPr>
              <a:t>Ana Morales</a:t>
            </a:r>
          </a:p>
          <a:p>
            <a:pPr>
              <a:lnSpc>
                <a:spcPct val="120000"/>
              </a:lnSpc>
            </a:pPr>
            <a:r>
              <a:rPr lang="en-GB" sz="2400" dirty="0">
                <a:solidFill>
                  <a:srgbClr val="595959"/>
                </a:solidFill>
                <a:cs typeface="Arial" charset="0"/>
                <a:hlinkClick r:id="rId2"/>
              </a:rPr>
              <a:t>ana.morales@manchester.ac.uk</a:t>
            </a:r>
            <a:endParaRPr lang="en-GB" sz="2400" dirty="0">
              <a:solidFill>
                <a:srgbClr val="595959"/>
              </a:solidFill>
              <a:cs typeface="Arial" charset="0"/>
            </a:endParaRPr>
          </a:p>
        </p:txBody>
      </p:sp>
      <p:cxnSp>
        <p:nvCxnSpPr>
          <p:cNvPr id="10" name="Straight Connector 9"/>
          <p:cNvCxnSpPr>
            <a:cxnSpLocks noChangeShapeType="1"/>
          </p:cNvCxnSpPr>
          <p:nvPr/>
        </p:nvCxnSpPr>
        <p:spPr bwMode="auto">
          <a:xfrm>
            <a:off x="519113" y="2809875"/>
            <a:ext cx="7013575" cy="0"/>
          </a:xfrm>
          <a:prstGeom prst="line">
            <a:avLst/>
          </a:prstGeom>
          <a:noFill/>
          <a:ln w="25400">
            <a:solidFill>
              <a:srgbClr val="660066"/>
            </a:solidFill>
            <a:prstDash val="dot"/>
            <a:round/>
            <a:headEnd/>
            <a:tailEnd/>
          </a:ln>
          <a:effectLst>
            <a:outerShdw blurRad="63500" dist="20000" dir="5400000" rotWithShape="0">
              <a:srgbClr val="000000">
                <a:alpha val="37999"/>
              </a:srgbClr>
            </a:outerShdw>
          </a:effectLst>
          <a:extLst>
            <a:ext uri="{909E8E84-426E-40DD-AFC4-6F175D3DCCD1}">
              <a14:hiddenFill xmlns:a14="http://schemas.microsoft.com/office/drawing/2010/main">
                <a:noFill/>
              </a14:hiddenFill>
            </a:ext>
          </a:extLst>
        </p:spPr>
      </p:cxnSp>
      <p:pic>
        <p:nvPicPr>
          <p:cNvPr id="15364" name="Picture 2" descr="TAB_col_white_background.ep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3875" y="509588"/>
            <a:ext cx="1663700"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7"/>
          <p:cNvSpPr>
            <a:spLocks noChangeArrowheads="1"/>
          </p:cNvSpPr>
          <p:nvPr/>
        </p:nvSpPr>
        <p:spPr bwMode="auto">
          <a:xfrm>
            <a:off x="406400" y="6237312"/>
            <a:ext cx="6821488"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en-GB" sz="1600" dirty="0">
                <a:solidFill>
                  <a:srgbClr val="595959"/>
                </a:solidFill>
                <a:cs typeface="Arial" charset="0"/>
              </a:rPr>
              <a:t>Thanks to </a:t>
            </a:r>
            <a:r>
              <a:rPr lang="en-GB" sz="1600" dirty="0" err="1">
                <a:solidFill>
                  <a:srgbClr val="595959"/>
                </a:solidFill>
                <a:cs typeface="Arial" charset="0"/>
              </a:rPr>
              <a:t>Reka</a:t>
            </a:r>
            <a:r>
              <a:rPr lang="en-GB" sz="1600" dirty="0">
                <a:solidFill>
                  <a:srgbClr val="595959"/>
                </a:solidFill>
                <a:cs typeface="Arial" charset="0"/>
              </a:rPr>
              <a:t> </a:t>
            </a:r>
            <a:r>
              <a:rPr lang="en-GB" sz="1600" dirty="0" err="1">
                <a:solidFill>
                  <a:srgbClr val="595959"/>
                </a:solidFill>
                <a:cs typeface="Arial" charset="0"/>
              </a:rPr>
              <a:t>Solymosi</a:t>
            </a:r>
            <a:r>
              <a:rPr lang="en-GB" sz="1600" dirty="0">
                <a:solidFill>
                  <a:srgbClr val="595959"/>
                </a:solidFill>
                <a:cs typeface="Arial" charset="0"/>
              </a:rPr>
              <a:t> for the teaching materials</a:t>
            </a:r>
          </a:p>
        </p:txBody>
      </p:sp>
    </p:spTree>
    <p:extLst>
      <p:ext uri="{BB962C8B-B14F-4D97-AF65-F5344CB8AC3E}">
        <p14:creationId xmlns:p14="http://schemas.microsoft.com/office/powerpoint/2010/main" val="21166890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Points: Definition</a:t>
            </a:r>
          </a:p>
        </p:txBody>
      </p:sp>
      <p:sp>
        <p:nvSpPr>
          <p:cNvPr id="3" name="Content Placeholder 2"/>
          <p:cNvSpPr>
            <a:spLocks noGrp="1"/>
          </p:cNvSpPr>
          <p:nvPr>
            <p:ph idx="1"/>
          </p:nvPr>
        </p:nvSpPr>
        <p:spPr/>
        <p:txBody>
          <a:bodyPr/>
          <a:lstStyle/>
          <a:p>
            <a:r>
              <a:rPr lang="en-GB" dirty="0"/>
              <a:t>An element defined by a pair of </a:t>
            </a:r>
            <a:r>
              <a:rPr lang="en-GB" dirty="0" err="1"/>
              <a:t>x,y</a:t>
            </a:r>
            <a:r>
              <a:rPr lang="en-GB" dirty="0"/>
              <a:t> coordinates</a:t>
            </a:r>
          </a:p>
          <a:p>
            <a:r>
              <a:rPr lang="en-GB" dirty="0"/>
              <a:t>Can be used to locate the precise location of an event: accident locations, crime events, hospital locations, landmarks, etc.</a:t>
            </a:r>
          </a:p>
        </p:txBody>
      </p:sp>
    </p:spTree>
    <p:extLst>
      <p:ext uri="{BB962C8B-B14F-4D97-AF65-F5344CB8AC3E}">
        <p14:creationId xmlns:p14="http://schemas.microsoft.com/office/powerpoint/2010/main" val="6663788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8-06-20 at 19.07.1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6672"/>
            <a:ext cx="9144000" cy="6154994"/>
          </a:xfrm>
          <a:prstGeom prst="rect">
            <a:avLst/>
          </a:prstGeom>
        </p:spPr>
      </p:pic>
    </p:spTree>
    <p:extLst>
      <p:ext uri="{BB962C8B-B14F-4D97-AF65-F5344CB8AC3E}">
        <p14:creationId xmlns:p14="http://schemas.microsoft.com/office/powerpoint/2010/main" val="42628461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9434" y="1008076"/>
            <a:ext cx="5842992" cy="1143000"/>
          </a:xfrm>
        </p:spPr>
        <p:txBody>
          <a:bodyPr/>
          <a:lstStyle/>
          <a:p>
            <a:r>
              <a:rPr lang="en-GB" dirty="0">
                <a:hlinkClick r:id="rId3"/>
              </a:rPr>
              <a:t>Lives on the line</a:t>
            </a:r>
            <a:endParaRPr lang="en-GB" dirty="0"/>
          </a:p>
        </p:txBody>
      </p:sp>
      <p:sp>
        <p:nvSpPr>
          <p:cNvPr id="5" name="AutoShape 2" descr="Image result for twitter bird transparent background"/>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 name="AutoShape 4" descr="Image result for twitter bird transparent background"/>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7" name="AutoShape 6" descr="Image result for twitter bird transparent background"/>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8" name="AutoShape 8" descr="Image result for twitter bird transparent background"/>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 name="Picture 9">
            <a:extLst>
              <a:ext uri="{FF2B5EF4-FFF2-40B4-BE49-F238E27FC236}">
                <a16:creationId xmlns:a16="http://schemas.microsoft.com/office/drawing/2014/main" id="{1E330008-11D4-42EE-9FD9-0821FF01E33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2348880"/>
            <a:ext cx="9144001" cy="3871664"/>
          </a:xfrm>
          <a:prstGeom prst="rect">
            <a:avLst/>
          </a:prstGeom>
        </p:spPr>
      </p:pic>
    </p:spTree>
    <p:extLst>
      <p:ext uri="{BB962C8B-B14F-4D97-AF65-F5344CB8AC3E}">
        <p14:creationId xmlns:p14="http://schemas.microsoft.com/office/powerpoint/2010/main" val="9589207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can you map</a:t>
            </a:r>
            <a:r>
              <a:rPr lang="mr-IN" dirty="0"/>
              <a:t>…</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572279863"/>
              </p:ext>
            </p:extLst>
          </p:nvPr>
        </p:nvGraphicFramePr>
        <p:xfrm>
          <a:off x="323528" y="2348880"/>
          <a:ext cx="8568952" cy="4248472"/>
        </p:xfrm>
        <a:graphic>
          <a:graphicData uri="http://schemas.openxmlformats.org/drawingml/2006/table">
            <a:tbl>
              <a:tblPr>
                <a:tableStyleId>{073A0DAA-6AF3-43AB-8588-CEC1D06C72B9}</a:tableStyleId>
              </a:tblPr>
              <a:tblGrid>
                <a:gridCol w="3396231">
                  <a:extLst>
                    <a:ext uri="{9D8B030D-6E8A-4147-A177-3AD203B41FA5}">
                      <a16:colId xmlns:a16="http://schemas.microsoft.com/office/drawing/2014/main" val="20000"/>
                    </a:ext>
                  </a:extLst>
                </a:gridCol>
                <a:gridCol w="5172721">
                  <a:extLst>
                    <a:ext uri="{9D8B030D-6E8A-4147-A177-3AD203B41FA5}">
                      <a16:colId xmlns:a16="http://schemas.microsoft.com/office/drawing/2014/main" val="20001"/>
                    </a:ext>
                  </a:extLst>
                </a:gridCol>
              </a:tblGrid>
              <a:tr h="581484">
                <a:tc>
                  <a:txBody>
                    <a:bodyPr/>
                    <a:lstStyle/>
                    <a:p>
                      <a:pPr algn="l" fontAlgn="b"/>
                      <a:r>
                        <a:rPr lang="en-US" sz="2400" b="1" u="none" strike="noStrike" dirty="0">
                          <a:effectLst/>
                          <a:latin typeface="Arial"/>
                          <a:cs typeface="Arial"/>
                        </a:rPr>
                        <a:t>Attraction</a:t>
                      </a:r>
                      <a:endParaRPr lang="en-US" sz="2400" b="1" i="0" u="none" strike="noStrike" dirty="0">
                        <a:solidFill>
                          <a:srgbClr val="000000"/>
                        </a:solidFill>
                        <a:effectLst/>
                        <a:latin typeface="Arial"/>
                        <a:cs typeface="Arial"/>
                      </a:endParaRPr>
                    </a:p>
                  </a:txBody>
                  <a:tcPr marL="12700" marR="12700" marT="12700" marB="0" anchor="ctr"/>
                </a:tc>
                <a:tc>
                  <a:txBody>
                    <a:bodyPr/>
                    <a:lstStyle/>
                    <a:p>
                      <a:pPr algn="l" fontAlgn="b"/>
                      <a:r>
                        <a:rPr lang="en-US" sz="2400" b="1" u="none" strike="noStrike" dirty="0">
                          <a:effectLst/>
                          <a:latin typeface="Arial"/>
                          <a:cs typeface="Arial"/>
                        </a:rPr>
                        <a:t>Coordinates</a:t>
                      </a:r>
                      <a:endParaRPr lang="en-US" sz="2400" b="1" i="0" u="none" strike="noStrike" dirty="0">
                        <a:solidFill>
                          <a:srgbClr val="000000"/>
                        </a:solidFill>
                        <a:effectLst/>
                        <a:latin typeface="Arial"/>
                        <a:cs typeface="Arial"/>
                      </a:endParaRPr>
                    </a:p>
                  </a:txBody>
                  <a:tcPr marL="12700" marR="12700" marT="12700" marB="0" anchor="ctr"/>
                </a:tc>
                <a:extLst>
                  <a:ext uri="{0D108BD9-81ED-4DB2-BD59-A6C34878D82A}">
                    <a16:rowId xmlns:a16="http://schemas.microsoft.com/office/drawing/2014/main" val="10000"/>
                  </a:ext>
                </a:extLst>
              </a:tr>
              <a:tr h="916747">
                <a:tc>
                  <a:txBody>
                    <a:bodyPr/>
                    <a:lstStyle/>
                    <a:p>
                      <a:pPr algn="l" fontAlgn="b"/>
                      <a:r>
                        <a:rPr lang="en-US" sz="2400" u="none" strike="noStrike" dirty="0">
                          <a:effectLst/>
                          <a:latin typeface="Arial"/>
                          <a:cs typeface="Arial"/>
                        </a:rPr>
                        <a:t>Theodore Roosevelt National Park</a:t>
                      </a:r>
                      <a:endParaRPr lang="en-US" sz="2400" b="0" i="0" u="none" strike="noStrike" dirty="0">
                        <a:solidFill>
                          <a:srgbClr val="000000"/>
                        </a:solidFill>
                        <a:effectLst/>
                        <a:latin typeface="Arial"/>
                        <a:cs typeface="Arial"/>
                      </a:endParaRPr>
                    </a:p>
                  </a:txBody>
                  <a:tcPr marL="12700" marR="12700" marT="12700" marB="0" anchor="ctr"/>
                </a:tc>
                <a:tc>
                  <a:txBody>
                    <a:bodyPr/>
                    <a:lstStyle/>
                    <a:p>
                      <a:pPr algn="l" fontAlgn="b"/>
                      <a:r>
                        <a:rPr lang="is-IS" sz="2400" b="0" i="0" u="none" strike="noStrike" dirty="0">
                          <a:solidFill>
                            <a:srgbClr val="000000"/>
                          </a:solidFill>
                          <a:effectLst/>
                          <a:latin typeface="Arial"/>
                          <a:cs typeface="Arial"/>
                        </a:rPr>
                        <a:t>46.9157498, -103.5245016</a:t>
                      </a:r>
                      <a:endParaRPr lang="fi-FI" sz="2400" b="0" i="0" u="none" strike="noStrike" dirty="0">
                        <a:solidFill>
                          <a:srgbClr val="000000"/>
                        </a:solidFill>
                        <a:effectLst/>
                        <a:latin typeface="Arial"/>
                        <a:cs typeface="Arial"/>
                      </a:endParaRPr>
                    </a:p>
                  </a:txBody>
                  <a:tcPr marL="12700" marR="12700" marT="12700" marB="0" anchor="ctr"/>
                </a:tc>
                <a:extLst>
                  <a:ext uri="{0D108BD9-81ED-4DB2-BD59-A6C34878D82A}">
                    <a16:rowId xmlns:a16="http://schemas.microsoft.com/office/drawing/2014/main" val="10001"/>
                  </a:ext>
                </a:extLst>
              </a:tr>
              <a:tr h="916747">
                <a:tc>
                  <a:txBody>
                    <a:bodyPr/>
                    <a:lstStyle/>
                    <a:p>
                      <a:pPr algn="l" fontAlgn="b"/>
                      <a:r>
                        <a:rPr lang="en-US" sz="2400" u="none" strike="noStrike" dirty="0">
                          <a:effectLst/>
                          <a:latin typeface="Arial"/>
                          <a:cs typeface="Arial"/>
                        </a:rPr>
                        <a:t>North Dakota Cowboy Hall of Fame</a:t>
                      </a:r>
                    </a:p>
                  </a:txBody>
                  <a:tcPr marL="12700" marR="12700" marT="12700" marB="0" anchor="ctr"/>
                </a:tc>
                <a:tc>
                  <a:txBody>
                    <a:bodyPr/>
                    <a:lstStyle/>
                    <a:p>
                      <a:pPr algn="l" fontAlgn="b"/>
                      <a:r>
                        <a:rPr lang="is-IS" sz="2400" u="none" strike="noStrike" dirty="0">
                          <a:effectLst/>
                          <a:latin typeface="Arial"/>
                          <a:cs typeface="Arial"/>
                        </a:rPr>
                        <a:t>46.9138046, -103.5260442</a:t>
                      </a:r>
                      <a:endParaRPr lang="fi-FI" sz="2400" b="0" i="0" u="none" strike="noStrike" dirty="0">
                        <a:solidFill>
                          <a:srgbClr val="000000"/>
                        </a:solidFill>
                        <a:effectLst/>
                        <a:latin typeface="Arial"/>
                        <a:cs typeface="Arial"/>
                      </a:endParaRPr>
                    </a:p>
                  </a:txBody>
                  <a:tcPr marL="12700" marR="12700" marT="12700" marB="0" anchor="ctr"/>
                </a:tc>
                <a:extLst>
                  <a:ext uri="{0D108BD9-81ED-4DB2-BD59-A6C34878D82A}">
                    <a16:rowId xmlns:a16="http://schemas.microsoft.com/office/drawing/2014/main" val="10002"/>
                  </a:ext>
                </a:extLst>
              </a:tr>
              <a:tr h="916747">
                <a:tc>
                  <a:txBody>
                    <a:bodyPr/>
                    <a:lstStyle/>
                    <a:p>
                      <a:pPr algn="l" fontAlgn="b"/>
                      <a:r>
                        <a:rPr lang="en-US" sz="2400" u="none" strike="noStrike" dirty="0">
                          <a:effectLst/>
                          <a:latin typeface="Arial"/>
                          <a:cs typeface="Arial"/>
                        </a:rPr>
                        <a:t>Mount Rushmore National Monument</a:t>
                      </a:r>
                      <a:endParaRPr lang="en-US" sz="2400" b="0" i="0" u="none" strike="noStrike" dirty="0">
                        <a:solidFill>
                          <a:srgbClr val="000000"/>
                        </a:solidFill>
                        <a:effectLst/>
                        <a:latin typeface="Arial"/>
                        <a:cs typeface="Arial"/>
                      </a:endParaRPr>
                    </a:p>
                  </a:txBody>
                  <a:tcPr marL="12700" marR="12700" marT="12700" marB="0" anchor="ctr"/>
                </a:tc>
                <a:tc>
                  <a:txBody>
                    <a:bodyPr/>
                    <a:lstStyle/>
                    <a:p>
                      <a:pPr algn="l" fontAlgn="b"/>
                      <a:r>
                        <a:rPr lang="nb-NO" sz="2400" u="none" strike="noStrike" dirty="0">
                          <a:effectLst/>
                          <a:latin typeface="Arial"/>
                          <a:cs typeface="Arial"/>
                        </a:rPr>
                        <a:t>43.875419, -103.4531437</a:t>
                      </a:r>
                      <a:endParaRPr lang="fi-FI" sz="2400" b="0" i="0" u="none" strike="noStrike" dirty="0">
                        <a:solidFill>
                          <a:srgbClr val="000000"/>
                        </a:solidFill>
                        <a:effectLst/>
                        <a:latin typeface="Arial"/>
                        <a:cs typeface="Arial"/>
                      </a:endParaRPr>
                    </a:p>
                  </a:txBody>
                  <a:tcPr marL="12700" marR="12700" marT="12700" marB="0" anchor="ctr"/>
                </a:tc>
                <a:extLst>
                  <a:ext uri="{0D108BD9-81ED-4DB2-BD59-A6C34878D82A}">
                    <a16:rowId xmlns:a16="http://schemas.microsoft.com/office/drawing/2014/main" val="10003"/>
                  </a:ext>
                </a:extLst>
              </a:tr>
              <a:tr h="916747">
                <a:tc>
                  <a:txBody>
                    <a:bodyPr/>
                    <a:lstStyle/>
                    <a:p>
                      <a:pPr algn="l" fontAlgn="b"/>
                      <a:r>
                        <a:rPr lang="en-US" sz="2400" u="none" strike="noStrike" dirty="0">
                          <a:effectLst/>
                          <a:latin typeface="Arial"/>
                          <a:cs typeface="Arial"/>
                        </a:rPr>
                        <a:t>Ashland Strategic Air and Space Museum</a:t>
                      </a:r>
                    </a:p>
                  </a:txBody>
                  <a:tcPr marL="12700" marR="12700" marT="12700" marB="0" anchor="ctr"/>
                </a:tc>
                <a:tc>
                  <a:txBody>
                    <a:bodyPr/>
                    <a:lstStyle/>
                    <a:p>
                      <a:pPr algn="l" fontAlgn="b"/>
                      <a:r>
                        <a:rPr lang="nb-NO" sz="2400" u="none" strike="noStrike" dirty="0">
                          <a:effectLst/>
                          <a:latin typeface="Arial"/>
                          <a:cs typeface="Arial"/>
                        </a:rPr>
                        <a:t>41.0153413, -96.3210015</a:t>
                      </a:r>
                      <a:endParaRPr lang="is-IS" sz="2400" b="0" i="0" u="none" strike="noStrike" dirty="0">
                        <a:solidFill>
                          <a:srgbClr val="000000"/>
                        </a:solidFill>
                        <a:effectLst/>
                        <a:latin typeface="Arial"/>
                        <a:cs typeface="Arial"/>
                      </a:endParaRPr>
                    </a:p>
                  </a:txBody>
                  <a:tcPr marL="12700" marR="12700" marT="12700" marB="0"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6782794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orld.g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92100"/>
            <a:ext cx="9144000" cy="6252451"/>
          </a:xfrm>
          <a:prstGeom prst="rect">
            <a:avLst/>
          </a:prstGeom>
        </p:spPr>
      </p:pic>
      <p:cxnSp>
        <p:nvCxnSpPr>
          <p:cNvPr id="4" name="Straight Connector 3"/>
          <p:cNvCxnSpPr/>
          <p:nvPr/>
        </p:nvCxnSpPr>
        <p:spPr>
          <a:xfrm>
            <a:off x="5148064" y="-387424"/>
            <a:ext cx="0" cy="7245424"/>
          </a:xfrm>
          <a:prstGeom prst="line">
            <a:avLst/>
          </a:prstGeom>
        </p:spPr>
        <p:style>
          <a:lnRef idx="2">
            <a:schemeClr val="accent2"/>
          </a:lnRef>
          <a:fillRef idx="0">
            <a:schemeClr val="accent2"/>
          </a:fillRef>
          <a:effectRef idx="1">
            <a:schemeClr val="accent2"/>
          </a:effectRef>
          <a:fontRef idx="minor">
            <a:schemeClr val="tx1"/>
          </a:fontRef>
        </p:style>
      </p:cxnSp>
      <p:sp>
        <p:nvSpPr>
          <p:cNvPr id="5" name="TextBox 4"/>
          <p:cNvSpPr txBox="1"/>
          <p:nvPr/>
        </p:nvSpPr>
        <p:spPr>
          <a:xfrm>
            <a:off x="5220072" y="404664"/>
            <a:ext cx="2592288" cy="52322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800" dirty="0">
                <a:latin typeface="Arial"/>
                <a:cs typeface="Arial"/>
              </a:rPr>
              <a:t>Latitude</a:t>
            </a:r>
          </a:p>
        </p:txBody>
      </p:sp>
      <p:cxnSp>
        <p:nvCxnSpPr>
          <p:cNvPr id="6" name="Straight Connector 5"/>
          <p:cNvCxnSpPr/>
          <p:nvPr/>
        </p:nvCxnSpPr>
        <p:spPr>
          <a:xfrm flipV="1">
            <a:off x="-252536" y="2132856"/>
            <a:ext cx="9649072" cy="19000"/>
          </a:xfrm>
          <a:prstGeom prst="line">
            <a:avLst/>
          </a:prstGeom>
        </p:spPr>
        <p:style>
          <a:lnRef idx="2">
            <a:schemeClr val="accent2"/>
          </a:lnRef>
          <a:fillRef idx="0">
            <a:schemeClr val="accent2"/>
          </a:fillRef>
          <a:effectRef idx="1">
            <a:schemeClr val="accent2"/>
          </a:effectRef>
          <a:fontRef idx="minor">
            <a:schemeClr val="tx1"/>
          </a:fontRef>
        </p:style>
      </p:cxnSp>
      <p:sp>
        <p:nvSpPr>
          <p:cNvPr id="7" name="TextBox 6"/>
          <p:cNvSpPr txBox="1"/>
          <p:nvPr/>
        </p:nvSpPr>
        <p:spPr>
          <a:xfrm>
            <a:off x="5724128" y="1628800"/>
            <a:ext cx="2592288" cy="52322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800" dirty="0">
                <a:latin typeface="Arial"/>
                <a:cs typeface="Arial"/>
              </a:rPr>
              <a:t>Longitude</a:t>
            </a:r>
          </a:p>
        </p:txBody>
      </p:sp>
      <p:sp>
        <p:nvSpPr>
          <p:cNvPr id="3" name="5-Point Star 2"/>
          <p:cNvSpPr/>
          <p:nvPr/>
        </p:nvSpPr>
        <p:spPr>
          <a:xfrm>
            <a:off x="4932040" y="1916832"/>
            <a:ext cx="432048" cy="432048"/>
          </a:xfrm>
          <a:prstGeom prst="star5">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91949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5656" y="2780928"/>
            <a:ext cx="5842992" cy="1143000"/>
          </a:xfrm>
        </p:spPr>
        <p:txBody>
          <a:bodyPr/>
          <a:lstStyle/>
          <a:p>
            <a:r>
              <a:rPr lang="en-US" dirty="0"/>
              <a:t>Lines</a:t>
            </a:r>
          </a:p>
        </p:txBody>
      </p:sp>
    </p:spTree>
    <p:extLst>
      <p:ext uri="{BB962C8B-B14F-4D97-AF65-F5344CB8AC3E}">
        <p14:creationId xmlns:p14="http://schemas.microsoft.com/office/powerpoint/2010/main" val="36958396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Lines: Definition</a:t>
            </a:r>
          </a:p>
        </p:txBody>
      </p:sp>
      <p:sp>
        <p:nvSpPr>
          <p:cNvPr id="4" name="Content Placeholder 3"/>
          <p:cNvSpPr>
            <a:spLocks noGrp="1"/>
          </p:cNvSpPr>
          <p:nvPr>
            <p:ph idx="1"/>
          </p:nvPr>
        </p:nvSpPr>
        <p:spPr/>
        <p:txBody>
          <a:bodyPr/>
          <a:lstStyle/>
          <a:p>
            <a:r>
              <a:rPr lang="en-GB" dirty="0"/>
              <a:t> Defined by a connected series of unique </a:t>
            </a:r>
            <a:r>
              <a:rPr lang="en-GB" dirty="0" err="1"/>
              <a:t>x,y</a:t>
            </a:r>
            <a:r>
              <a:rPr lang="en-GB" dirty="0"/>
              <a:t> coordinate pairs. </a:t>
            </a:r>
          </a:p>
          <a:p>
            <a:r>
              <a:rPr lang="en-GB" dirty="0"/>
              <a:t>Examples:  rivers and highways</a:t>
            </a:r>
          </a:p>
        </p:txBody>
      </p:sp>
    </p:spTree>
    <p:extLst>
      <p:ext uri="{BB962C8B-B14F-4D97-AF65-F5344CB8AC3E}">
        <p14:creationId xmlns:p14="http://schemas.microsoft.com/office/powerpoint/2010/main" val="8870984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6584" r="59975" b="5515"/>
          <a:stretch/>
        </p:blipFill>
        <p:spPr bwMode="auto">
          <a:xfrm>
            <a:off x="-108520" y="0"/>
            <a:ext cx="925252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668253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8-06-20 at 19.09.17.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7041600" cy="6858000"/>
          </a:xfrm>
          <a:prstGeom prst="rect">
            <a:avLst/>
          </a:prstGeom>
        </p:spPr>
      </p:pic>
    </p:spTree>
    <p:extLst>
      <p:ext uri="{BB962C8B-B14F-4D97-AF65-F5344CB8AC3E}">
        <p14:creationId xmlns:p14="http://schemas.microsoft.com/office/powerpoint/2010/main" val="3098029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5656" y="2780928"/>
            <a:ext cx="5842992" cy="1143000"/>
          </a:xfrm>
        </p:spPr>
        <p:txBody>
          <a:bodyPr/>
          <a:lstStyle/>
          <a:p>
            <a:r>
              <a:rPr lang="en-US" dirty="0"/>
              <a:t>Polygons</a:t>
            </a:r>
          </a:p>
        </p:txBody>
      </p:sp>
    </p:spTree>
    <p:extLst>
      <p:ext uri="{BB962C8B-B14F-4D97-AF65-F5344CB8AC3E}">
        <p14:creationId xmlns:p14="http://schemas.microsoft.com/office/powerpoint/2010/main" val="11577713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Why do we do maps?</a:t>
            </a:r>
          </a:p>
        </p:txBody>
      </p:sp>
      <p:sp>
        <p:nvSpPr>
          <p:cNvPr id="3" name="Content Placeholder 2"/>
          <p:cNvSpPr>
            <a:spLocks noGrp="1"/>
          </p:cNvSpPr>
          <p:nvPr>
            <p:ph idx="1"/>
          </p:nvPr>
        </p:nvSpPr>
        <p:spPr/>
        <p:txBody>
          <a:bodyPr/>
          <a:lstStyle/>
          <a:p>
            <a:r>
              <a:rPr lang="en-GB" dirty="0"/>
              <a:t>Show important physical features of an area</a:t>
            </a:r>
          </a:p>
          <a:p>
            <a:r>
              <a:rPr lang="en-GB" dirty="0"/>
              <a:t>To focus on a specific theme or subject area</a:t>
            </a:r>
          </a:p>
          <a:p>
            <a:endParaRPr lang="en-GB" dirty="0"/>
          </a:p>
        </p:txBody>
      </p:sp>
    </p:spTree>
    <p:extLst>
      <p:ext uri="{BB962C8B-B14F-4D97-AF65-F5344CB8AC3E}">
        <p14:creationId xmlns:p14="http://schemas.microsoft.com/office/powerpoint/2010/main" val="36907075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Polygon: Definition</a:t>
            </a:r>
          </a:p>
        </p:txBody>
      </p:sp>
      <p:sp>
        <p:nvSpPr>
          <p:cNvPr id="4" name="Content Placeholder 3"/>
          <p:cNvSpPr>
            <a:spLocks noGrp="1"/>
          </p:cNvSpPr>
          <p:nvPr>
            <p:ph idx="1"/>
          </p:nvPr>
        </p:nvSpPr>
        <p:spPr/>
        <p:txBody>
          <a:bodyPr/>
          <a:lstStyle/>
          <a:p>
            <a:r>
              <a:rPr lang="en-GB" dirty="0"/>
              <a:t>A polygon is formed when a set of line segments forms a closed object with no lines intersecting.</a:t>
            </a:r>
          </a:p>
          <a:p>
            <a:r>
              <a:rPr lang="en-GB" dirty="0"/>
              <a:t>Many common map objects, such as state boundaries, islands, and continents, are polygons.</a:t>
            </a:r>
          </a:p>
          <a:p>
            <a:r>
              <a:rPr lang="en-GB" dirty="0"/>
              <a:t>Examples: A country, a river, local authorities</a:t>
            </a:r>
          </a:p>
        </p:txBody>
      </p:sp>
    </p:spTree>
    <p:extLst>
      <p:ext uri="{BB962C8B-B14F-4D97-AF65-F5344CB8AC3E}">
        <p14:creationId xmlns:p14="http://schemas.microsoft.com/office/powerpoint/2010/main" val="30671475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915816" y="0"/>
            <a:ext cx="5685905" cy="6858000"/>
          </a:xfrm>
          <a:prstGeom prst="rect">
            <a:avLst/>
          </a:prstGeom>
        </p:spPr>
      </p:pic>
    </p:spTree>
    <p:extLst>
      <p:ext uri="{BB962C8B-B14F-4D97-AF65-F5344CB8AC3E}">
        <p14:creationId xmlns:p14="http://schemas.microsoft.com/office/powerpoint/2010/main" val="15203642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can you map</a:t>
            </a:r>
            <a:r>
              <a:rPr lang="mr-IN" dirty="0"/>
              <a:t>…</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026484988"/>
              </p:ext>
            </p:extLst>
          </p:nvPr>
        </p:nvGraphicFramePr>
        <p:xfrm>
          <a:off x="323528" y="2348880"/>
          <a:ext cx="8496944" cy="4248468"/>
        </p:xfrm>
        <a:graphic>
          <a:graphicData uri="http://schemas.openxmlformats.org/drawingml/2006/table">
            <a:tbl>
              <a:tblPr>
                <a:tableStyleId>{073A0DAA-6AF3-43AB-8588-CEC1D06C72B9}</a:tableStyleId>
              </a:tblPr>
              <a:tblGrid>
                <a:gridCol w="3367691">
                  <a:extLst>
                    <a:ext uri="{9D8B030D-6E8A-4147-A177-3AD203B41FA5}">
                      <a16:colId xmlns:a16="http://schemas.microsoft.com/office/drawing/2014/main" val="20000"/>
                    </a:ext>
                  </a:extLst>
                </a:gridCol>
                <a:gridCol w="5129253">
                  <a:extLst>
                    <a:ext uri="{9D8B030D-6E8A-4147-A177-3AD203B41FA5}">
                      <a16:colId xmlns:a16="http://schemas.microsoft.com/office/drawing/2014/main" val="20001"/>
                    </a:ext>
                  </a:extLst>
                </a:gridCol>
              </a:tblGrid>
              <a:tr h="472052">
                <a:tc>
                  <a:txBody>
                    <a:bodyPr/>
                    <a:lstStyle/>
                    <a:p>
                      <a:pPr algn="l" fontAlgn="b"/>
                      <a:r>
                        <a:rPr lang="en-US" sz="2400" b="1" u="none" strike="noStrike" dirty="0">
                          <a:effectLst/>
                          <a:latin typeface="Arial"/>
                          <a:cs typeface="Arial"/>
                        </a:rPr>
                        <a:t>Country</a:t>
                      </a:r>
                      <a:endParaRPr lang="en-US" sz="2400" b="1" i="0" u="none" strike="noStrike" dirty="0">
                        <a:solidFill>
                          <a:srgbClr val="000000"/>
                        </a:solidFill>
                        <a:effectLst/>
                        <a:latin typeface="Arial"/>
                        <a:cs typeface="Arial"/>
                      </a:endParaRPr>
                    </a:p>
                  </a:txBody>
                  <a:tcPr marL="12700" marR="12700" marT="12700" marB="0" anchor="b"/>
                </a:tc>
                <a:tc>
                  <a:txBody>
                    <a:bodyPr/>
                    <a:lstStyle/>
                    <a:p>
                      <a:pPr algn="r" fontAlgn="b"/>
                      <a:r>
                        <a:rPr lang="en-US" sz="2400" b="1" u="none" strike="noStrike" dirty="0">
                          <a:effectLst/>
                          <a:latin typeface="Arial"/>
                          <a:cs typeface="Arial"/>
                        </a:rPr>
                        <a:t>Population (1 June 2016)</a:t>
                      </a:r>
                      <a:endParaRPr lang="en-US" sz="2400" b="1" i="0" u="none" strike="noStrike" dirty="0">
                        <a:solidFill>
                          <a:srgbClr val="000000"/>
                        </a:solidFill>
                        <a:effectLst/>
                        <a:latin typeface="Arial"/>
                        <a:cs typeface="Arial"/>
                      </a:endParaRPr>
                    </a:p>
                  </a:txBody>
                  <a:tcPr marL="12700" marR="12700" marT="12700" marB="0" anchor="b"/>
                </a:tc>
                <a:extLst>
                  <a:ext uri="{0D108BD9-81ED-4DB2-BD59-A6C34878D82A}">
                    <a16:rowId xmlns:a16="http://schemas.microsoft.com/office/drawing/2014/main" val="10000"/>
                  </a:ext>
                </a:extLst>
              </a:tr>
              <a:tr h="472052">
                <a:tc>
                  <a:txBody>
                    <a:bodyPr/>
                    <a:lstStyle/>
                    <a:p>
                      <a:pPr algn="l" fontAlgn="b"/>
                      <a:r>
                        <a:rPr lang="en-US" sz="2400" u="none" strike="noStrike">
                          <a:effectLst/>
                          <a:latin typeface="Arial"/>
                          <a:cs typeface="Arial"/>
                        </a:rPr>
                        <a:t> China</a:t>
                      </a:r>
                      <a:endParaRPr lang="en-US" sz="2400" b="0" i="0" u="none" strike="noStrike">
                        <a:solidFill>
                          <a:srgbClr val="000000"/>
                        </a:solidFill>
                        <a:effectLst/>
                        <a:latin typeface="Arial"/>
                        <a:cs typeface="Arial"/>
                      </a:endParaRPr>
                    </a:p>
                  </a:txBody>
                  <a:tcPr marL="12700" marR="12700" marT="12700" marB="0" anchor="b"/>
                </a:tc>
                <a:tc>
                  <a:txBody>
                    <a:bodyPr/>
                    <a:lstStyle/>
                    <a:p>
                      <a:pPr algn="r" fontAlgn="b"/>
                      <a:r>
                        <a:rPr lang="fi-FI" sz="2400" u="none" strike="noStrike">
                          <a:effectLst/>
                          <a:latin typeface="Arial"/>
                          <a:cs typeface="Arial"/>
                        </a:rPr>
                        <a:t>1,382,323,332</a:t>
                      </a:r>
                      <a:endParaRPr lang="fi-FI" sz="2400" b="0" i="0" u="none" strike="noStrike">
                        <a:solidFill>
                          <a:srgbClr val="000000"/>
                        </a:solidFill>
                        <a:effectLst/>
                        <a:latin typeface="Arial"/>
                        <a:cs typeface="Arial"/>
                      </a:endParaRPr>
                    </a:p>
                  </a:txBody>
                  <a:tcPr marL="12700" marR="12700" marT="12700" marB="0" anchor="b"/>
                </a:tc>
                <a:extLst>
                  <a:ext uri="{0D108BD9-81ED-4DB2-BD59-A6C34878D82A}">
                    <a16:rowId xmlns:a16="http://schemas.microsoft.com/office/drawing/2014/main" val="10001"/>
                  </a:ext>
                </a:extLst>
              </a:tr>
              <a:tr h="472052">
                <a:tc>
                  <a:txBody>
                    <a:bodyPr/>
                    <a:lstStyle/>
                    <a:p>
                      <a:pPr algn="l" fontAlgn="b"/>
                      <a:r>
                        <a:rPr lang="en-US" sz="2400" u="none" strike="noStrike" dirty="0">
                          <a:effectLst/>
                          <a:latin typeface="Arial"/>
                          <a:cs typeface="Arial"/>
                        </a:rPr>
                        <a:t> India</a:t>
                      </a:r>
                      <a:endParaRPr lang="en-US" sz="2400" b="0" i="0" u="none" strike="noStrike" dirty="0">
                        <a:solidFill>
                          <a:srgbClr val="000000"/>
                        </a:solidFill>
                        <a:effectLst/>
                        <a:latin typeface="Arial"/>
                        <a:cs typeface="Arial"/>
                      </a:endParaRPr>
                    </a:p>
                  </a:txBody>
                  <a:tcPr marL="12700" marR="12700" marT="12700" marB="0" anchor="b"/>
                </a:tc>
                <a:tc>
                  <a:txBody>
                    <a:bodyPr/>
                    <a:lstStyle/>
                    <a:p>
                      <a:pPr algn="r" fontAlgn="b"/>
                      <a:r>
                        <a:rPr lang="fi-FI" sz="2400" u="none" strike="noStrike">
                          <a:effectLst/>
                          <a:latin typeface="Arial"/>
                          <a:cs typeface="Arial"/>
                        </a:rPr>
                        <a:t>1,326,801,576</a:t>
                      </a:r>
                      <a:endParaRPr lang="fi-FI" sz="2400" b="0" i="0" u="none" strike="noStrike">
                        <a:solidFill>
                          <a:srgbClr val="000000"/>
                        </a:solidFill>
                        <a:effectLst/>
                        <a:latin typeface="Arial"/>
                        <a:cs typeface="Arial"/>
                      </a:endParaRPr>
                    </a:p>
                  </a:txBody>
                  <a:tcPr marL="12700" marR="12700" marT="12700" marB="0" anchor="b"/>
                </a:tc>
                <a:extLst>
                  <a:ext uri="{0D108BD9-81ED-4DB2-BD59-A6C34878D82A}">
                    <a16:rowId xmlns:a16="http://schemas.microsoft.com/office/drawing/2014/main" val="10002"/>
                  </a:ext>
                </a:extLst>
              </a:tr>
              <a:tr h="472052">
                <a:tc>
                  <a:txBody>
                    <a:bodyPr/>
                    <a:lstStyle/>
                    <a:p>
                      <a:pPr algn="l" fontAlgn="b"/>
                      <a:r>
                        <a:rPr lang="en-US" sz="2400" u="none" strike="noStrike">
                          <a:effectLst/>
                          <a:latin typeface="Arial"/>
                          <a:cs typeface="Arial"/>
                        </a:rPr>
                        <a:t> United States</a:t>
                      </a:r>
                      <a:endParaRPr lang="en-US" sz="2400" b="0" i="0" u="none" strike="noStrike">
                        <a:solidFill>
                          <a:srgbClr val="000000"/>
                        </a:solidFill>
                        <a:effectLst/>
                        <a:latin typeface="Arial"/>
                        <a:cs typeface="Arial"/>
                      </a:endParaRPr>
                    </a:p>
                  </a:txBody>
                  <a:tcPr marL="12700" marR="12700" marT="12700" marB="0" anchor="b"/>
                </a:tc>
                <a:tc>
                  <a:txBody>
                    <a:bodyPr/>
                    <a:lstStyle/>
                    <a:p>
                      <a:pPr algn="r" fontAlgn="b"/>
                      <a:r>
                        <a:rPr lang="fi-FI" sz="2400" u="none" strike="noStrike">
                          <a:effectLst/>
                          <a:latin typeface="Arial"/>
                          <a:cs typeface="Arial"/>
                        </a:rPr>
                        <a:t>324,118,787</a:t>
                      </a:r>
                      <a:endParaRPr lang="fi-FI" sz="2400" b="0" i="0" u="none" strike="noStrike">
                        <a:solidFill>
                          <a:srgbClr val="000000"/>
                        </a:solidFill>
                        <a:effectLst/>
                        <a:latin typeface="Arial"/>
                        <a:cs typeface="Arial"/>
                      </a:endParaRPr>
                    </a:p>
                  </a:txBody>
                  <a:tcPr marL="12700" marR="12700" marT="12700" marB="0" anchor="b"/>
                </a:tc>
                <a:extLst>
                  <a:ext uri="{0D108BD9-81ED-4DB2-BD59-A6C34878D82A}">
                    <a16:rowId xmlns:a16="http://schemas.microsoft.com/office/drawing/2014/main" val="10003"/>
                  </a:ext>
                </a:extLst>
              </a:tr>
              <a:tr h="472052">
                <a:tc>
                  <a:txBody>
                    <a:bodyPr/>
                    <a:lstStyle/>
                    <a:p>
                      <a:pPr algn="l" fontAlgn="b"/>
                      <a:r>
                        <a:rPr lang="en-US" sz="2400" u="none" strike="noStrike">
                          <a:effectLst/>
                          <a:latin typeface="Arial"/>
                          <a:cs typeface="Arial"/>
                        </a:rPr>
                        <a:t> Indonesia</a:t>
                      </a:r>
                      <a:endParaRPr lang="en-US" sz="2400" b="0" i="0" u="none" strike="noStrike">
                        <a:solidFill>
                          <a:srgbClr val="000000"/>
                        </a:solidFill>
                        <a:effectLst/>
                        <a:latin typeface="Arial"/>
                        <a:cs typeface="Arial"/>
                      </a:endParaRPr>
                    </a:p>
                  </a:txBody>
                  <a:tcPr marL="12700" marR="12700" marT="12700" marB="0" anchor="b"/>
                </a:tc>
                <a:tc>
                  <a:txBody>
                    <a:bodyPr/>
                    <a:lstStyle/>
                    <a:p>
                      <a:pPr algn="r" fontAlgn="b"/>
                      <a:r>
                        <a:rPr lang="is-IS" sz="2400" u="none" strike="noStrike">
                          <a:effectLst/>
                          <a:latin typeface="Arial"/>
                          <a:cs typeface="Arial"/>
                        </a:rPr>
                        <a:t>260,581,100</a:t>
                      </a:r>
                      <a:endParaRPr lang="is-IS" sz="2400" b="0" i="0" u="none" strike="noStrike">
                        <a:solidFill>
                          <a:srgbClr val="000000"/>
                        </a:solidFill>
                        <a:effectLst/>
                        <a:latin typeface="Arial"/>
                        <a:cs typeface="Arial"/>
                      </a:endParaRPr>
                    </a:p>
                  </a:txBody>
                  <a:tcPr marL="12700" marR="12700" marT="12700" marB="0" anchor="b"/>
                </a:tc>
                <a:extLst>
                  <a:ext uri="{0D108BD9-81ED-4DB2-BD59-A6C34878D82A}">
                    <a16:rowId xmlns:a16="http://schemas.microsoft.com/office/drawing/2014/main" val="10004"/>
                  </a:ext>
                </a:extLst>
              </a:tr>
              <a:tr h="472052">
                <a:tc>
                  <a:txBody>
                    <a:bodyPr/>
                    <a:lstStyle/>
                    <a:p>
                      <a:pPr algn="l" fontAlgn="b"/>
                      <a:r>
                        <a:rPr lang="en-US" sz="2400" u="none" strike="noStrike">
                          <a:effectLst/>
                          <a:latin typeface="Arial"/>
                          <a:cs typeface="Arial"/>
                        </a:rPr>
                        <a:t> Brazil</a:t>
                      </a:r>
                      <a:endParaRPr lang="en-US" sz="2400" b="0" i="0" u="none" strike="noStrike">
                        <a:solidFill>
                          <a:srgbClr val="000000"/>
                        </a:solidFill>
                        <a:effectLst/>
                        <a:latin typeface="Arial"/>
                        <a:cs typeface="Arial"/>
                      </a:endParaRPr>
                    </a:p>
                  </a:txBody>
                  <a:tcPr marL="12700" marR="12700" marT="12700" marB="0" anchor="b"/>
                </a:tc>
                <a:tc>
                  <a:txBody>
                    <a:bodyPr/>
                    <a:lstStyle/>
                    <a:p>
                      <a:pPr algn="r" fontAlgn="b"/>
                      <a:r>
                        <a:rPr lang="is-IS" sz="2400" u="none" strike="noStrike">
                          <a:effectLst/>
                          <a:latin typeface="Arial"/>
                          <a:cs typeface="Arial"/>
                        </a:rPr>
                        <a:t>209,567,920</a:t>
                      </a:r>
                      <a:endParaRPr lang="is-IS" sz="2400" b="0" i="0" u="none" strike="noStrike">
                        <a:solidFill>
                          <a:srgbClr val="000000"/>
                        </a:solidFill>
                        <a:effectLst/>
                        <a:latin typeface="Arial"/>
                        <a:cs typeface="Arial"/>
                      </a:endParaRPr>
                    </a:p>
                  </a:txBody>
                  <a:tcPr marL="12700" marR="12700" marT="12700" marB="0" anchor="b"/>
                </a:tc>
                <a:extLst>
                  <a:ext uri="{0D108BD9-81ED-4DB2-BD59-A6C34878D82A}">
                    <a16:rowId xmlns:a16="http://schemas.microsoft.com/office/drawing/2014/main" val="10005"/>
                  </a:ext>
                </a:extLst>
              </a:tr>
              <a:tr h="472052">
                <a:tc>
                  <a:txBody>
                    <a:bodyPr/>
                    <a:lstStyle/>
                    <a:p>
                      <a:pPr algn="l" fontAlgn="b"/>
                      <a:r>
                        <a:rPr lang="en-US" sz="2400" u="none" strike="noStrike">
                          <a:effectLst/>
                          <a:latin typeface="Arial"/>
                          <a:cs typeface="Arial"/>
                        </a:rPr>
                        <a:t> Pakistan</a:t>
                      </a:r>
                      <a:endParaRPr lang="en-US" sz="2400" b="0" i="0" u="none" strike="noStrike">
                        <a:solidFill>
                          <a:srgbClr val="000000"/>
                        </a:solidFill>
                        <a:effectLst/>
                        <a:latin typeface="Arial"/>
                        <a:cs typeface="Arial"/>
                      </a:endParaRPr>
                    </a:p>
                  </a:txBody>
                  <a:tcPr marL="12700" marR="12700" marT="12700" marB="0" anchor="b"/>
                </a:tc>
                <a:tc>
                  <a:txBody>
                    <a:bodyPr/>
                    <a:lstStyle/>
                    <a:p>
                      <a:pPr algn="r" fontAlgn="b"/>
                      <a:r>
                        <a:rPr lang="is-IS" sz="2400" u="none" strike="noStrike">
                          <a:effectLst/>
                          <a:latin typeface="Arial"/>
                          <a:cs typeface="Arial"/>
                        </a:rPr>
                        <a:t>192,826,502</a:t>
                      </a:r>
                      <a:endParaRPr lang="is-IS" sz="2400" b="0" i="0" u="none" strike="noStrike">
                        <a:solidFill>
                          <a:srgbClr val="000000"/>
                        </a:solidFill>
                        <a:effectLst/>
                        <a:latin typeface="Arial"/>
                        <a:cs typeface="Arial"/>
                      </a:endParaRPr>
                    </a:p>
                  </a:txBody>
                  <a:tcPr marL="12700" marR="12700" marT="12700" marB="0" anchor="b"/>
                </a:tc>
                <a:extLst>
                  <a:ext uri="{0D108BD9-81ED-4DB2-BD59-A6C34878D82A}">
                    <a16:rowId xmlns:a16="http://schemas.microsoft.com/office/drawing/2014/main" val="10006"/>
                  </a:ext>
                </a:extLst>
              </a:tr>
              <a:tr h="472052">
                <a:tc>
                  <a:txBody>
                    <a:bodyPr/>
                    <a:lstStyle/>
                    <a:p>
                      <a:pPr algn="l" fontAlgn="b"/>
                      <a:r>
                        <a:rPr lang="en-US" sz="2400" u="none" strike="noStrike">
                          <a:effectLst/>
                          <a:latin typeface="Arial"/>
                          <a:cs typeface="Arial"/>
                        </a:rPr>
                        <a:t> Nigeria</a:t>
                      </a:r>
                      <a:endParaRPr lang="en-US" sz="2400" b="0" i="0" u="none" strike="noStrike">
                        <a:solidFill>
                          <a:srgbClr val="000000"/>
                        </a:solidFill>
                        <a:effectLst/>
                        <a:latin typeface="Arial"/>
                        <a:cs typeface="Arial"/>
                      </a:endParaRPr>
                    </a:p>
                  </a:txBody>
                  <a:tcPr marL="12700" marR="12700" marT="12700" marB="0" anchor="b"/>
                </a:tc>
                <a:tc>
                  <a:txBody>
                    <a:bodyPr/>
                    <a:lstStyle/>
                    <a:p>
                      <a:pPr algn="r" fontAlgn="b"/>
                      <a:r>
                        <a:rPr lang="fi-FI" sz="2400" u="none" strike="noStrike">
                          <a:effectLst/>
                          <a:latin typeface="Arial"/>
                          <a:cs typeface="Arial"/>
                        </a:rPr>
                        <a:t>186,987,563</a:t>
                      </a:r>
                      <a:endParaRPr lang="fi-FI" sz="2400" b="0" i="0" u="none" strike="noStrike">
                        <a:solidFill>
                          <a:srgbClr val="000000"/>
                        </a:solidFill>
                        <a:effectLst/>
                        <a:latin typeface="Arial"/>
                        <a:cs typeface="Arial"/>
                      </a:endParaRPr>
                    </a:p>
                  </a:txBody>
                  <a:tcPr marL="12700" marR="12700" marT="12700" marB="0" anchor="b"/>
                </a:tc>
                <a:extLst>
                  <a:ext uri="{0D108BD9-81ED-4DB2-BD59-A6C34878D82A}">
                    <a16:rowId xmlns:a16="http://schemas.microsoft.com/office/drawing/2014/main" val="10007"/>
                  </a:ext>
                </a:extLst>
              </a:tr>
              <a:tr h="472052">
                <a:tc>
                  <a:txBody>
                    <a:bodyPr/>
                    <a:lstStyle/>
                    <a:p>
                      <a:pPr algn="l" fontAlgn="b"/>
                      <a:r>
                        <a:rPr lang="en-US" sz="2400" u="none" strike="noStrike">
                          <a:effectLst/>
                          <a:latin typeface="Arial"/>
                          <a:cs typeface="Arial"/>
                        </a:rPr>
                        <a:t> Bangladesh</a:t>
                      </a:r>
                      <a:endParaRPr lang="en-US" sz="2400" b="0" i="0" u="none" strike="noStrike">
                        <a:solidFill>
                          <a:srgbClr val="000000"/>
                        </a:solidFill>
                        <a:effectLst/>
                        <a:latin typeface="Arial"/>
                        <a:cs typeface="Arial"/>
                      </a:endParaRPr>
                    </a:p>
                  </a:txBody>
                  <a:tcPr marL="12700" marR="12700" marT="12700" marB="0" anchor="b"/>
                </a:tc>
                <a:tc>
                  <a:txBody>
                    <a:bodyPr/>
                    <a:lstStyle/>
                    <a:p>
                      <a:pPr algn="r" fontAlgn="b"/>
                      <a:r>
                        <a:rPr lang="fi-FI" sz="2400" u="none" strike="noStrike" dirty="0">
                          <a:effectLst/>
                          <a:latin typeface="Arial"/>
                          <a:cs typeface="Arial"/>
                        </a:rPr>
                        <a:t>162,910,864</a:t>
                      </a:r>
                      <a:endParaRPr lang="fi-FI" sz="2400" b="0" i="0" u="none" strike="noStrike" dirty="0">
                        <a:solidFill>
                          <a:srgbClr val="000000"/>
                        </a:solidFill>
                        <a:effectLst/>
                        <a:latin typeface="Arial"/>
                        <a:cs typeface="Arial"/>
                      </a:endParaRPr>
                    </a:p>
                  </a:txBody>
                  <a:tcPr marL="12700" marR="12700" marT="12700" marB="0" anchor="b"/>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39175173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world_label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51" y="1857375"/>
            <a:ext cx="9144000" cy="5000625"/>
          </a:xfrm>
          <a:prstGeom prst="rect">
            <a:avLst/>
          </a:prstGeom>
        </p:spPr>
      </p:pic>
      <p:graphicFrame>
        <p:nvGraphicFramePr>
          <p:cNvPr id="4" name="Table 3"/>
          <p:cNvGraphicFramePr>
            <a:graphicFrameLocks noGrp="1"/>
          </p:cNvGraphicFramePr>
          <p:nvPr>
            <p:extLst>
              <p:ext uri="{D42A27DB-BD31-4B8C-83A1-F6EECF244321}">
                <p14:modId xmlns:p14="http://schemas.microsoft.com/office/powerpoint/2010/main" val="2859368289"/>
              </p:ext>
            </p:extLst>
          </p:nvPr>
        </p:nvGraphicFramePr>
        <p:xfrm>
          <a:off x="1413" y="-32461"/>
          <a:ext cx="4896544" cy="2448270"/>
        </p:xfrm>
        <a:graphic>
          <a:graphicData uri="http://schemas.openxmlformats.org/drawingml/2006/table">
            <a:tbl>
              <a:tblPr>
                <a:tableStyleId>{073A0DAA-6AF3-43AB-8588-CEC1D06C72B9}</a:tableStyleId>
              </a:tblPr>
              <a:tblGrid>
                <a:gridCol w="1940703">
                  <a:extLst>
                    <a:ext uri="{9D8B030D-6E8A-4147-A177-3AD203B41FA5}">
                      <a16:colId xmlns:a16="http://schemas.microsoft.com/office/drawing/2014/main" val="20000"/>
                    </a:ext>
                  </a:extLst>
                </a:gridCol>
                <a:gridCol w="2955841">
                  <a:extLst>
                    <a:ext uri="{9D8B030D-6E8A-4147-A177-3AD203B41FA5}">
                      <a16:colId xmlns:a16="http://schemas.microsoft.com/office/drawing/2014/main" val="20001"/>
                    </a:ext>
                  </a:extLst>
                </a:gridCol>
              </a:tblGrid>
              <a:tr h="272030">
                <a:tc>
                  <a:txBody>
                    <a:bodyPr/>
                    <a:lstStyle/>
                    <a:p>
                      <a:pPr algn="l" fontAlgn="b"/>
                      <a:r>
                        <a:rPr lang="en-US" sz="1300" b="1" u="none" strike="noStrike" dirty="0">
                          <a:effectLst/>
                          <a:latin typeface="Arial"/>
                          <a:cs typeface="Arial"/>
                        </a:rPr>
                        <a:t>Country</a:t>
                      </a:r>
                      <a:endParaRPr lang="en-US" sz="1300" b="1" i="0" u="none" strike="noStrike" dirty="0">
                        <a:solidFill>
                          <a:srgbClr val="000000"/>
                        </a:solidFill>
                        <a:effectLst/>
                        <a:latin typeface="Arial"/>
                        <a:cs typeface="Arial"/>
                      </a:endParaRPr>
                    </a:p>
                  </a:txBody>
                  <a:tcPr marL="7319" marR="7319" marT="7319" marB="0" anchor="b"/>
                </a:tc>
                <a:tc>
                  <a:txBody>
                    <a:bodyPr/>
                    <a:lstStyle/>
                    <a:p>
                      <a:pPr algn="r" fontAlgn="b"/>
                      <a:r>
                        <a:rPr lang="en-US" sz="1300" b="1" u="none" strike="noStrike" dirty="0">
                          <a:effectLst/>
                          <a:latin typeface="Arial"/>
                          <a:cs typeface="Arial"/>
                        </a:rPr>
                        <a:t>Population (1 June 2016)</a:t>
                      </a:r>
                      <a:endParaRPr lang="en-US" sz="1300" b="1" i="0" u="none" strike="noStrike" dirty="0">
                        <a:solidFill>
                          <a:srgbClr val="000000"/>
                        </a:solidFill>
                        <a:effectLst/>
                        <a:latin typeface="Arial"/>
                        <a:cs typeface="Arial"/>
                      </a:endParaRPr>
                    </a:p>
                  </a:txBody>
                  <a:tcPr marL="7319" marR="7319" marT="7319" marB="0" anchor="b"/>
                </a:tc>
                <a:extLst>
                  <a:ext uri="{0D108BD9-81ED-4DB2-BD59-A6C34878D82A}">
                    <a16:rowId xmlns:a16="http://schemas.microsoft.com/office/drawing/2014/main" val="10000"/>
                  </a:ext>
                </a:extLst>
              </a:tr>
              <a:tr h="272030">
                <a:tc>
                  <a:txBody>
                    <a:bodyPr/>
                    <a:lstStyle/>
                    <a:p>
                      <a:pPr algn="l" fontAlgn="b"/>
                      <a:r>
                        <a:rPr lang="en-US" sz="1300" u="none" strike="noStrike">
                          <a:effectLst/>
                          <a:latin typeface="Arial"/>
                          <a:cs typeface="Arial"/>
                        </a:rPr>
                        <a:t> China</a:t>
                      </a:r>
                      <a:endParaRPr lang="en-US" sz="1300" b="0" i="0" u="none" strike="noStrike">
                        <a:solidFill>
                          <a:srgbClr val="000000"/>
                        </a:solidFill>
                        <a:effectLst/>
                        <a:latin typeface="Arial"/>
                        <a:cs typeface="Arial"/>
                      </a:endParaRPr>
                    </a:p>
                  </a:txBody>
                  <a:tcPr marL="7319" marR="7319" marT="7319" marB="0" anchor="b"/>
                </a:tc>
                <a:tc>
                  <a:txBody>
                    <a:bodyPr/>
                    <a:lstStyle/>
                    <a:p>
                      <a:pPr algn="r" fontAlgn="b"/>
                      <a:r>
                        <a:rPr lang="fi-FI" sz="1300" u="none" strike="noStrike">
                          <a:effectLst/>
                          <a:latin typeface="Arial"/>
                          <a:cs typeface="Arial"/>
                        </a:rPr>
                        <a:t>1,382,323,332</a:t>
                      </a:r>
                      <a:endParaRPr lang="fi-FI" sz="1300" b="0" i="0" u="none" strike="noStrike">
                        <a:solidFill>
                          <a:srgbClr val="000000"/>
                        </a:solidFill>
                        <a:effectLst/>
                        <a:latin typeface="Arial"/>
                        <a:cs typeface="Arial"/>
                      </a:endParaRPr>
                    </a:p>
                  </a:txBody>
                  <a:tcPr marL="7319" marR="7319" marT="7319" marB="0" anchor="b"/>
                </a:tc>
                <a:extLst>
                  <a:ext uri="{0D108BD9-81ED-4DB2-BD59-A6C34878D82A}">
                    <a16:rowId xmlns:a16="http://schemas.microsoft.com/office/drawing/2014/main" val="10001"/>
                  </a:ext>
                </a:extLst>
              </a:tr>
              <a:tr h="272030">
                <a:tc>
                  <a:txBody>
                    <a:bodyPr/>
                    <a:lstStyle/>
                    <a:p>
                      <a:pPr algn="l" fontAlgn="b"/>
                      <a:r>
                        <a:rPr lang="en-US" sz="1300" u="none" strike="noStrike" dirty="0">
                          <a:effectLst/>
                          <a:latin typeface="Arial"/>
                          <a:cs typeface="Arial"/>
                        </a:rPr>
                        <a:t> India</a:t>
                      </a:r>
                      <a:endParaRPr lang="en-US" sz="1300" b="0" i="0" u="none" strike="noStrike" dirty="0">
                        <a:solidFill>
                          <a:srgbClr val="000000"/>
                        </a:solidFill>
                        <a:effectLst/>
                        <a:latin typeface="Arial"/>
                        <a:cs typeface="Arial"/>
                      </a:endParaRPr>
                    </a:p>
                  </a:txBody>
                  <a:tcPr marL="7319" marR="7319" marT="7319" marB="0" anchor="b"/>
                </a:tc>
                <a:tc>
                  <a:txBody>
                    <a:bodyPr/>
                    <a:lstStyle/>
                    <a:p>
                      <a:pPr algn="r" fontAlgn="b"/>
                      <a:r>
                        <a:rPr lang="fi-FI" sz="1300" u="none" strike="noStrike">
                          <a:effectLst/>
                          <a:latin typeface="Arial"/>
                          <a:cs typeface="Arial"/>
                        </a:rPr>
                        <a:t>1,326,801,576</a:t>
                      </a:r>
                      <a:endParaRPr lang="fi-FI" sz="1300" b="0" i="0" u="none" strike="noStrike">
                        <a:solidFill>
                          <a:srgbClr val="000000"/>
                        </a:solidFill>
                        <a:effectLst/>
                        <a:latin typeface="Arial"/>
                        <a:cs typeface="Arial"/>
                      </a:endParaRPr>
                    </a:p>
                  </a:txBody>
                  <a:tcPr marL="7319" marR="7319" marT="7319" marB="0" anchor="b"/>
                </a:tc>
                <a:extLst>
                  <a:ext uri="{0D108BD9-81ED-4DB2-BD59-A6C34878D82A}">
                    <a16:rowId xmlns:a16="http://schemas.microsoft.com/office/drawing/2014/main" val="10002"/>
                  </a:ext>
                </a:extLst>
              </a:tr>
              <a:tr h="272030">
                <a:tc>
                  <a:txBody>
                    <a:bodyPr/>
                    <a:lstStyle/>
                    <a:p>
                      <a:pPr algn="l" fontAlgn="b"/>
                      <a:r>
                        <a:rPr lang="en-US" sz="1300" u="none" strike="noStrike">
                          <a:effectLst/>
                          <a:latin typeface="Arial"/>
                          <a:cs typeface="Arial"/>
                        </a:rPr>
                        <a:t> United States</a:t>
                      </a:r>
                      <a:endParaRPr lang="en-US" sz="1300" b="0" i="0" u="none" strike="noStrike">
                        <a:solidFill>
                          <a:srgbClr val="000000"/>
                        </a:solidFill>
                        <a:effectLst/>
                        <a:latin typeface="Arial"/>
                        <a:cs typeface="Arial"/>
                      </a:endParaRPr>
                    </a:p>
                  </a:txBody>
                  <a:tcPr marL="7319" marR="7319" marT="7319" marB="0" anchor="b"/>
                </a:tc>
                <a:tc>
                  <a:txBody>
                    <a:bodyPr/>
                    <a:lstStyle/>
                    <a:p>
                      <a:pPr algn="r" fontAlgn="b"/>
                      <a:r>
                        <a:rPr lang="fi-FI" sz="1300" u="none" strike="noStrike">
                          <a:effectLst/>
                          <a:latin typeface="Arial"/>
                          <a:cs typeface="Arial"/>
                        </a:rPr>
                        <a:t>324,118,787</a:t>
                      </a:r>
                      <a:endParaRPr lang="fi-FI" sz="1300" b="0" i="0" u="none" strike="noStrike">
                        <a:solidFill>
                          <a:srgbClr val="000000"/>
                        </a:solidFill>
                        <a:effectLst/>
                        <a:latin typeface="Arial"/>
                        <a:cs typeface="Arial"/>
                      </a:endParaRPr>
                    </a:p>
                  </a:txBody>
                  <a:tcPr marL="7319" marR="7319" marT="7319" marB="0" anchor="b"/>
                </a:tc>
                <a:extLst>
                  <a:ext uri="{0D108BD9-81ED-4DB2-BD59-A6C34878D82A}">
                    <a16:rowId xmlns:a16="http://schemas.microsoft.com/office/drawing/2014/main" val="10003"/>
                  </a:ext>
                </a:extLst>
              </a:tr>
              <a:tr h="272030">
                <a:tc>
                  <a:txBody>
                    <a:bodyPr/>
                    <a:lstStyle/>
                    <a:p>
                      <a:pPr algn="l" fontAlgn="b"/>
                      <a:r>
                        <a:rPr lang="en-US" sz="1300" u="none" strike="noStrike">
                          <a:effectLst/>
                          <a:latin typeface="Arial"/>
                          <a:cs typeface="Arial"/>
                        </a:rPr>
                        <a:t> Indonesia</a:t>
                      </a:r>
                      <a:endParaRPr lang="en-US" sz="1300" b="0" i="0" u="none" strike="noStrike">
                        <a:solidFill>
                          <a:srgbClr val="000000"/>
                        </a:solidFill>
                        <a:effectLst/>
                        <a:latin typeface="Arial"/>
                        <a:cs typeface="Arial"/>
                      </a:endParaRPr>
                    </a:p>
                  </a:txBody>
                  <a:tcPr marL="7319" marR="7319" marT="7319" marB="0" anchor="b"/>
                </a:tc>
                <a:tc>
                  <a:txBody>
                    <a:bodyPr/>
                    <a:lstStyle/>
                    <a:p>
                      <a:pPr algn="r" fontAlgn="b"/>
                      <a:r>
                        <a:rPr lang="is-IS" sz="1300" u="none" strike="noStrike">
                          <a:effectLst/>
                          <a:latin typeface="Arial"/>
                          <a:cs typeface="Arial"/>
                        </a:rPr>
                        <a:t>260,581,100</a:t>
                      </a:r>
                      <a:endParaRPr lang="is-IS" sz="1300" b="0" i="0" u="none" strike="noStrike">
                        <a:solidFill>
                          <a:srgbClr val="000000"/>
                        </a:solidFill>
                        <a:effectLst/>
                        <a:latin typeface="Arial"/>
                        <a:cs typeface="Arial"/>
                      </a:endParaRPr>
                    </a:p>
                  </a:txBody>
                  <a:tcPr marL="7319" marR="7319" marT="7319" marB="0" anchor="b"/>
                </a:tc>
                <a:extLst>
                  <a:ext uri="{0D108BD9-81ED-4DB2-BD59-A6C34878D82A}">
                    <a16:rowId xmlns:a16="http://schemas.microsoft.com/office/drawing/2014/main" val="10004"/>
                  </a:ext>
                </a:extLst>
              </a:tr>
              <a:tr h="272030">
                <a:tc>
                  <a:txBody>
                    <a:bodyPr/>
                    <a:lstStyle/>
                    <a:p>
                      <a:pPr algn="l" fontAlgn="b"/>
                      <a:r>
                        <a:rPr lang="en-US" sz="1300" u="none" strike="noStrike">
                          <a:effectLst/>
                          <a:latin typeface="Arial"/>
                          <a:cs typeface="Arial"/>
                        </a:rPr>
                        <a:t> Brazil</a:t>
                      </a:r>
                      <a:endParaRPr lang="en-US" sz="1300" b="0" i="0" u="none" strike="noStrike">
                        <a:solidFill>
                          <a:srgbClr val="000000"/>
                        </a:solidFill>
                        <a:effectLst/>
                        <a:latin typeface="Arial"/>
                        <a:cs typeface="Arial"/>
                      </a:endParaRPr>
                    </a:p>
                  </a:txBody>
                  <a:tcPr marL="7319" marR="7319" marT="7319" marB="0" anchor="b"/>
                </a:tc>
                <a:tc>
                  <a:txBody>
                    <a:bodyPr/>
                    <a:lstStyle/>
                    <a:p>
                      <a:pPr algn="r" fontAlgn="b"/>
                      <a:r>
                        <a:rPr lang="is-IS" sz="1300" u="none" strike="noStrike">
                          <a:effectLst/>
                          <a:latin typeface="Arial"/>
                          <a:cs typeface="Arial"/>
                        </a:rPr>
                        <a:t>209,567,920</a:t>
                      </a:r>
                      <a:endParaRPr lang="is-IS" sz="1300" b="0" i="0" u="none" strike="noStrike">
                        <a:solidFill>
                          <a:srgbClr val="000000"/>
                        </a:solidFill>
                        <a:effectLst/>
                        <a:latin typeface="Arial"/>
                        <a:cs typeface="Arial"/>
                      </a:endParaRPr>
                    </a:p>
                  </a:txBody>
                  <a:tcPr marL="7319" marR="7319" marT="7319" marB="0" anchor="b"/>
                </a:tc>
                <a:extLst>
                  <a:ext uri="{0D108BD9-81ED-4DB2-BD59-A6C34878D82A}">
                    <a16:rowId xmlns:a16="http://schemas.microsoft.com/office/drawing/2014/main" val="10005"/>
                  </a:ext>
                </a:extLst>
              </a:tr>
              <a:tr h="272030">
                <a:tc>
                  <a:txBody>
                    <a:bodyPr/>
                    <a:lstStyle/>
                    <a:p>
                      <a:pPr algn="l" fontAlgn="b"/>
                      <a:r>
                        <a:rPr lang="en-US" sz="1300" u="none" strike="noStrike">
                          <a:effectLst/>
                          <a:latin typeface="Arial"/>
                          <a:cs typeface="Arial"/>
                        </a:rPr>
                        <a:t> Pakistan</a:t>
                      </a:r>
                      <a:endParaRPr lang="en-US" sz="1300" b="0" i="0" u="none" strike="noStrike">
                        <a:solidFill>
                          <a:srgbClr val="000000"/>
                        </a:solidFill>
                        <a:effectLst/>
                        <a:latin typeface="Arial"/>
                        <a:cs typeface="Arial"/>
                      </a:endParaRPr>
                    </a:p>
                  </a:txBody>
                  <a:tcPr marL="7319" marR="7319" marT="7319" marB="0" anchor="b"/>
                </a:tc>
                <a:tc>
                  <a:txBody>
                    <a:bodyPr/>
                    <a:lstStyle/>
                    <a:p>
                      <a:pPr algn="r" fontAlgn="b"/>
                      <a:r>
                        <a:rPr lang="is-IS" sz="1300" u="none" strike="noStrike">
                          <a:effectLst/>
                          <a:latin typeface="Arial"/>
                          <a:cs typeface="Arial"/>
                        </a:rPr>
                        <a:t>192,826,502</a:t>
                      </a:r>
                      <a:endParaRPr lang="is-IS" sz="1300" b="0" i="0" u="none" strike="noStrike">
                        <a:solidFill>
                          <a:srgbClr val="000000"/>
                        </a:solidFill>
                        <a:effectLst/>
                        <a:latin typeface="Arial"/>
                        <a:cs typeface="Arial"/>
                      </a:endParaRPr>
                    </a:p>
                  </a:txBody>
                  <a:tcPr marL="7319" marR="7319" marT="7319" marB="0" anchor="b"/>
                </a:tc>
                <a:extLst>
                  <a:ext uri="{0D108BD9-81ED-4DB2-BD59-A6C34878D82A}">
                    <a16:rowId xmlns:a16="http://schemas.microsoft.com/office/drawing/2014/main" val="10006"/>
                  </a:ext>
                </a:extLst>
              </a:tr>
              <a:tr h="272030">
                <a:tc>
                  <a:txBody>
                    <a:bodyPr/>
                    <a:lstStyle/>
                    <a:p>
                      <a:pPr algn="l" fontAlgn="b"/>
                      <a:r>
                        <a:rPr lang="en-US" sz="1300" u="none" strike="noStrike">
                          <a:effectLst/>
                          <a:latin typeface="Arial"/>
                          <a:cs typeface="Arial"/>
                        </a:rPr>
                        <a:t> Nigeria</a:t>
                      </a:r>
                      <a:endParaRPr lang="en-US" sz="1300" b="0" i="0" u="none" strike="noStrike">
                        <a:solidFill>
                          <a:srgbClr val="000000"/>
                        </a:solidFill>
                        <a:effectLst/>
                        <a:latin typeface="Arial"/>
                        <a:cs typeface="Arial"/>
                      </a:endParaRPr>
                    </a:p>
                  </a:txBody>
                  <a:tcPr marL="7319" marR="7319" marT="7319" marB="0" anchor="b"/>
                </a:tc>
                <a:tc>
                  <a:txBody>
                    <a:bodyPr/>
                    <a:lstStyle/>
                    <a:p>
                      <a:pPr algn="r" fontAlgn="b"/>
                      <a:r>
                        <a:rPr lang="fi-FI" sz="1300" u="none" strike="noStrike">
                          <a:effectLst/>
                          <a:latin typeface="Arial"/>
                          <a:cs typeface="Arial"/>
                        </a:rPr>
                        <a:t>186,987,563</a:t>
                      </a:r>
                      <a:endParaRPr lang="fi-FI" sz="1300" b="0" i="0" u="none" strike="noStrike">
                        <a:solidFill>
                          <a:srgbClr val="000000"/>
                        </a:solidFill>
                        <a:effectLst/>
                        <a:latin typeface="Arial"/>
                        <a:cs typeface="Arial"/>
                      </a:endParaRPr>
                    </a:p>
                  </a:txBody>
                  <a:tcPr marL="7319" marR="7319" marT="7319" marB="0" anchor="b"/>
                </a:tc>
                <a:extLst>
                  <a:ext uri="{0D108BD9-81ED-4DB2-BD59-A6C34878D82A}">
                    <a16:rowId xmlns:a16="http://schemas.microsoft.com/office/drawing/2014/main" val="10007"/>
                  </a:ext>
                </a:extLst>
              </a:tr>
              <a:tr h="272030">
                <a:tc>
                  <a:txBody>
                    <a:bodyPr/>
                    <a:lstStyle/>
                    <a:p>
                      <a:pPr algn="l" fontAlgn="b"/>
                      <a:r>
                        <a:rPr lang="en-US" sz="1300" u="none" strike="noStrike">
                          <a:effectLst/>
                          <a:latin typeface="Arial"/>
                          <a:cs typeface="Arial"/>
                        </a:rPr>
                        <a:t> Bangladesh</a:t>
                      </a:r>
                      <a:endParaRPr lang="en-US" sz="1300" b="0" i="0" u="none" strike="noStrike">
                        <a:solidFill>
                          <a:srgbClr val="000000"/>
                        </a:solidFill>
                        <a:effectLst/>
                        <a:latin typeface="Arial"/>
                        <a:cs typeface="Arial"/>
                      </a:endParaRPr>
                    </a:p>
                  </a:txBody>
                  <a:tcPr marL="7319" marR="7319" marT="7319" marB="0" anchor="b"/>
                </a:tc>
                <a:tc>
                  <a:txBody>
                    <a:bodyPr/>
                    <a:lstStyle/>
                    <a:p>
                      <a:pPr algn="r" fontAlgn="b"/>
                      <a:r>
                        <a:rPr lang="fi-FI" sz="1300" u="none" strike="noStrike" dirty="0">
                          <a:effectLst/>
                          <a:latin typeface="Arial"/>
                          <a:cs typeface="Arial"/>
                        </a:rPr>
                        <a:t>162,910,864</a:t>
                      </a:r>
                      <a:endParaRPr lang="fi-FI" sz="1300" b="0" i="0" u="none" strike="noStrike" dirty="0">
                        <a:solidFill>
                          <a:srgbClr val="000000"/>
                        </a:solidFill>
                        <a:effectLst/>
                        <a:latin typeface="Arial"/>
                        <a:cs typeface="Arial"/>
                      </a:endParaRPr>
                    </a:p>
                  </a:txBody>
                  <a:tcPr marL="7319" marR="7319" marT="7319" marB="0" anchor="b"/>
                </a:tc>
                <a:extLst>
                  <a:ext uri="{0D108BD9-81ED-4DB2-BD59-A6C34878D82A}">
                    <a16:rowId xmlns:a16="http://schemas.microsoft.com/office/drawing/2014/main" val="10008"/>
                  </a:ext>
                </a:extLst>
              </a:tr>
            </a:tbl>
          </a:graphicData>
        </a:graphic>
      </p:graphicFrame>
      <p:cxnSp>
        <p:nvCxnSpPr>
          <p:cNvPr id="6" name="Straight Arrow Connector 5"/>
          <p:cNvCxnSpPr/>
          <p:nvPr/>
        </p:nvCxnSpPr>
        <p:spPr>
          <a:xfrm>
            <a:off x="1547664" y="404664"/>
            <a:ext cx="4536504" cy="316835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7" name="Straight Arrow Connector 6"/>
          <p:cNvCxnSpPr/>
          <p:nvPr/>
        </p:nvCxnSpPr>
        <p:spPr>
          <a:xfrm>
            <a:off x="1043608" y="620688"/>
            <a:ext cx="4608512" cy="352839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flipH="1">
            <a:off x="179512" y="908720"/>
            <a:ext cx="864096" cy="244827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37517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5656" y="2780928"/>
            <a:ext cx="5842992" cy="1143000"/>
          </a:xfrm>
        </p:spPr>
        <p:txBody>
          <a:bodyPr/>
          <a:lstStyle/>
          <a:p>
            <a:r>
              <a:rPr lang="en-US" dirty="0"/>
              <a:t>A good map will tell a story and help your analysis</a:t>
            </a:r>
          </a:p>
        </p:txBody>
      </p:sp>
    </p:spTree>
    <p:extLst>
      <p:ext uri="{BB962C8B-B14F-4D97-AF65-F5344CB8AC3E}">
        <p14:creationId xmlns:p14="http://schemas.microsoft.com/office/powerpoint/2010/main" val="9274276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989856"/>
            <a:ext cx="5842992" cy="1143000"/>
          </a:xfrm>
        </p:spPr>
        <p:txBody>
          <a:bodyPr/>
          <a:lstStyle/>
          <a:p>
            <a:r>
              <a:rPr lang="en-GB" dirty="0">
                <a:hlinkClick r:id="rId3"/>
              </a:rPr>
              <a:t>Spatial Inequalities</a:t>
            </a:r>
            <a:endParaRPr lang="en-GB" dirty="0"/>
          </a:p>
        </p:txBody>
      </p:sp>
      <p:pic>
        <p:nvPicPr>
          <p:cNvPr id="3" name="Picture 2"/>
          <p:cNvPicPr>
            <a:picLocks noChangeAspect="1"/>
          </p:cNvPicPr>
          <p:nvPr/>
        </p:nvPicPr>
        <p:blipFill>
          <a:blip r:embed="rId4"/>
          <a:stretch>
            <a:fillRect/>
          </a:stretch>
        </p:blipFill>
        <p:spPr>
          <a:xfrm>
            <a:off x="539552" y="1848310"/>
            <a:ext cx="7272808" cy="5009690"/>
          </a:xfrm>
          <a:prstGeom prst="rect">
            <a:avLst/>
          </a:prstGeom>
        </p:spPr>
      </p:pic>
    </p:spTree>
    <p:extLst>
      <p:ext uri="{BB962C8B-B14F-4D97-AF65-F5344CB8AC3E}">
        <p14:creationId xmlns:p14="http://schemas.microsoft.com/office/powerpoint/2010/main" val="16197918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hlinkClick r:id="rId3"/>
              </a:rPr>
              <a:t>Spatial inequalities</a:t>
            </a:r>
            <a:endParaRPr lang="en-GB" dirty="0"/>
          </a:p>
        </p:txBody>
      </p:sp>
      <p:pic>
        <p:nvPicPr>
          <p:cNvPr id="3" name="Picture 2"/>
          <p:cNvPicPr>
            <a:picLocks noChangeAspect="1"/>
          </p:cNvPicPr>
          <p:nvPr/>
        </p:nvPicPr>
        <p:blipFill rotWithShape="1">
          <a:blip r:embed="rId4" cstate="screen">
            <a:extLst>
              <a:ext uri="{28A0092B-C50C-407E-A947-70E740481C1C}">
                <a14:useLocalDpi xmlns:a14="http://schemas.microsoft.com/office/drawing/2010/main"/>
              </a:ext>
            </a:extLst>
          </a:blip>
          <a:srcRect r="-1195"/>
          <a:stretch/>
        </p:blipFill>
        <p:spPr>
          <a:xfrm>
            <a:off x="251520" y="2132856"/>
            <a:ext cx="7720819" cy="4608511"/>
          </a:xfrm>
          <a:prstGeom prst="rect">
            <a:avLst/>
          </a:prstGeom>
        </p:spPr>
      </p:pic>
    </p:spTree>
    <p:extLst>
      <p:ext uri="{BB962C8B-B14F-4D97-AF65-F5344CB8AC3E}">
        <p14:creationId xmlns:p14="http://schemas.microsoft.com/office/powerpoint/2010/main" val="23973086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8-06-20 at 17.05.27.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68760"/>
            <a:ext cx="9144000" cy="5140990"/>
          </a:xfrm>
          <a:prstGeom prst="rect">
            <a:avLst/>
          </a:prstGeom>
        </p:spPr>
      </p:pic>
    </p:spTree>
    <p:extLst>
      <p:ext uri="{BB962C8B-B14F-4D97-AF65-F5344CB8AC3E}">
        <p14:creationId xmlns:p14="http://schemas.microsoft.com/office/powerpoint/2010/main" val="17047233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Online Resources</a:t>
            </a:r>
          </a:p>
        </p:txBody>
      </p:sp>
      <p:sp>
        <p:nvSpPr>
          <p:cNvPr id="3" name="Content Placeholder 2"/>
          <p:cNvSpPr>
            <a:spLocks noGrp="1"/>
          </p:cNvSpPr>
          <p:nvPr>
            <p:ph idx="1"/>
          </p:nvPr>
        </p:nvSpPr>
        <p:spPr/>
        <p:txBody>
          <a:bodyPr/>
          <a:lstStyle/>
          <a:p>
            <a:r>
              <a:rPr lang="en-GB" dirty="0">
                <a:hlinkClick r:id="rId2"/>
              </a:rPr>
              <a:t>A gentle introduction to GIS</a:t>
            </a:r>
            <a:endParaRPr lang="en-GB" dirty="0"/>
          </a:p>
          <a:p>
            <a:r>
              <a:rPr lang="en-GB" dirty="0">
                <a:hlinkClick r:id="rId3"/>
              </a:rPr>
              <a:t>QGIS Training Manual</a:t>
            </a:r>
            <a:r>
              <a:rPr lang="en-GB" dirty="0"/>
              <a:t> in different languages</a:t>
            </a:r>
          </a:p>
          <a:p>
            <a:r>
              <a:rPr lang="en-GB" dirty="0">
                <a:hlinkClick r:id="rId4"/>
              </a:rPr>
              <a:t>QGIS Tutorial and Tips</a:t>
            </a:r>
            <a:endParaRPr lang="en-GB" dirty="0"/>
          </a:p>
        </p:txBody>
      </p:sp>
    </p:spTree>
    <p:extLst>
      <p:ext uri="{BB962C8B-B14F-4D97-AF65-F5344CB8AC3E}">
        <p14:creationId xmlns:p14="http://schemas.microsoft.com/office/powerpoint/2010/main" val="41457130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5880" y="1268760"/>
            <a:ext cx="8198568" cy="1143000"/>
          </a:xfrm>
        </p:spPr>
        <p:txBody>
          <a:bodyPr/>
          <a:lstStyle/>
          <a:p>
            <a:r>
              <a:rPr lang="en-US" dirty="0"/>
              <a:t>Practical lab: making maps in QGIS</a:t>
            </a:r>
          </a:p>
        </p:txBody>
      </p:sp>
    </p:spTree>
    <p:extLst>
      <p:ext uri="{BB962C8B-B14F-4D97-AF65-F5344CB8AC3E}">
        <p14:creationId xmlns:p14="http://schemas.microsoft.com/office/powerpoint/2010/main" val="33340069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5656" y="2780928"/>
            <a:ext cx="5842992" cy="1143000"/>
          </a:xfrm>
        </p:spPr>
        <p:txBody>
          <a:bodyPr/>
          <a:lstStyle/>
          <a:p>
            <a:r>
              <a:rPr lang="en-US" dirty="0"/>
              <a:t>Most social processes are spatial</a:t>
            </a:r>
          </a:p>
        </p:txBody>
      </p:sp>
    </p:spTree>
    <p:extLst>
      <p:ext uri="{BB962C8B-B14F-4D97-AF65-F5344CB8AC3E}">
        <p14:creationId xmlns:p14="http://schemas.microsoft.com/office/powerpoint/2010/main" val="10491821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8-06-20 at 19.05.5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863002" cy="6858000"/>
          </a:xfrm>
          <a:prstGeom prst="rect">
            <a:avLst/>
          </a:prstGeom>
        </p:spPr>
      </p:pic>
    </p:spTree>
    <p:extLst>
      <p:ext uri="{BB962C8B-B14F-4D97-AF65-F5344CB8AC3E}">
        <p14:creationId xmlns:p14="http://schemas.microsoft.com/office/powerpoint/2010/main" val="19837419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8-06-20 at 19.05.2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8955866" cy="6858000"/>
          </a:xfrm>
          <a:prstGeom prst="rect">
            <a:avLst/>
          </a:prstGeom>
        </p:spPr>
      </p:pic>
    </p:spTree>
    <p:extLst>
      <p:ext uri="{BB962C8B-B14F-4D97-AF65-F5344CB8AC3E}">
        <p14:creationId xmlns:p14="http://schemas.microsoft.com/office/powerpoint/2010/main" val="12751980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8-06-20 at 19.14.53.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19466"/>
            <a:ext cx="9144000" cy="5438534"/>
          </a:xfrm>
          <a:prstGeom prst="rect">
            <a:avLst/>
          </a:prstGeom>
        </p:spPr>
      </p:pic>
    </p:spTree>
    <p:extLst>
      <p:ext uri="{BB962C8B-B14F-4D97-AF65-F5344CB8AC3E}">
        <p14:creationId xmlns:p14="http://schemas.microsoft.com/office/powerpoint/2010/main" val="29559075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GIS</a:t>
            </a:r>
          </a:p>
        </p:txBody>
      </p:sp>
      <p:sp>
        <p:nvSpPr>
          <p:cNvPr id="3" name="Content Placeholder 2"/>
          <p:cNvSpPr>
            <a:spLocks noGrp="1"/>
          </p:cNvSpPr>
          <p:nvPr>
            <p:ph idx="1"/>
          </p:nvPr>
        </p:nvSpPr>
        <p:spPr/>
        <p:txBody>
          <a:bodyPr/>
          <a:lstStyle/>
          <a:p>
            <a:r>
              <a:rPr lang="en-US" dirty="0"/>
              <a:t>Geographic</a:t>
            </a:r>
          </a:p>
          <a:p>
            <a:r>
              <a:rPr lang="en-US" dirty="0"/>
              <a:t>Information</a:t>
            </a:r>
          </a:p>
          <a:p>
            <a:r>
              <a:rPr lang="en-US" dirty="0"/>
              <a:t>Science (or systems)</a:t>
            </a:r>
          </a:p>
          <a:p>
            <a:pPr marL="0" indent="0">
              <a:buNone/>
            </a:pPr>
            <a:endParaRPr lang="en-US" dirty="0"/>
          </a:p>
        </p:txBody>
      </p:sp>
    </p:spTree>
    <p:extLst>
      <p:ext uri="{BB962C8B-B14F-4D97-AF65-F5344CB8AC3E}">
        <p14:creationId xmlns:p14="http://schemas.microsoft.com/office/powerpoint/2010/main" val="22786323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do you make a map?</a:t>
            </a:r>
          </a:p>
        </p:txBody>
      </p:sp>
      <p:sp>
        <p:nvSpPr>
          <p:cNvPr id="3" name="Content Placeholder 2"/>
          <p:cNvSpPr>
            <a:spLocks noGrp="1"/>
          </p:cNvSpPr>
          <p:nvPr>
            <p:ph idx="1"/>
          </p:nvPr>
        </p:nvSpPr>
        <p:spPr/>
        <p:txBody>
          <a:bodyPr/>
          <a:lstStyle/>
          <a:p>
            <a:r>
              <a:rPr lang="en-US" dirty="0"/>
              <a:t>Need spatial information</a:t>
            </a:r>
          </a:p>
          <a:p>
            <a:pPr lvl="1"/>
            <a:r>
              <a:rPr lang="en-US" dirty="0"/>
              <a:t>Point</a:t>
            </a:r>
          </a:p>
          <a:p>
            <a:pPr lvl="1"/>
            <a:r>
              <a:rPr lang="en-US" dirty="0"/>
              <a:t>Line</a:t>
            </a:r>
          </a:p>
          <a:p>
            <a:pPr lvl="1"/>
            <a:r>
              <a:rPr lang="en-US" dirty="0"/>
              <a:t>Polygon</a:t>
            </a:r>
          </a:p>
        </p:txBody>
      </p:sp>
    </p:spTree>
    <p:extLst>
      <p:ext uri="{BB962C8B-B14F-4D97-AF65-F5344CB8AC3E}">
        <p14:creationId xmlns:p14="http://schemas.microsoft.com/office/powerpoint/2010/main" val="39743172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5656" y="2780928"/>
            <a:ext cx="5842992" cy="1143000"/>
          </a:xfrm>
        </p:spPr>
        <p:txBody>
          <a:bodyPr/>
          <a:lstStyle/>
          <a:p>
            <a:r>
              <a:rPr lang="en-US" dirty="0"/>
              <a:t>Points</a:t>
            </a:r>
          </a:p>
        </p:txBody>
      </p:sp>
    </p:spTree>
    <p:extLst>
      <p:ext uri="{BB962C8B-B14F-4D97-AF65-F5344CB8AC3E}">
        <p14:creationId xmlns:p14="http://schemas.microsoft.com/office/powerpoint/2010/main" val="276920800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35024</TotalTime>
  <Words>433</Words>
  <Application>Microsoft Office PowerPoint</Application>
  <PresentationFormat>On-screen Show (4:3)</PresentationFormat>
  <Paragraphs>105</Paragraphs>
  <Slides>29</Slides>
  <Notes>11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29</vt:i4>
      </vt:variant>
    </vt:vector>
  </HeadingPairs>
  <TitlesOfParts>
    <vt:vector size="32" baseType="lpstr">
      <vt:lpstr>Arial</vt:lpstr>
      <vt:lpstr>Calibri</vt:lpstr>
      <vt:lpstr>Office Theme</vt:lpstr>
      <vt:lpstr>PowerPoint Presentation</vt:lpstr>
      <vt:lpstr>Why do we do maps?</vt:lpstr>
      <vt:lpstr>Most social processes are spatial</vt:lpstr>
      <vt:lpstr>PowerPoint Presentation</vt:lpstr>
      <vt:lpstr>PowerPoint Presentation</vt:lpstr>
      <vt:lpstr>PowerPoint Presentation</vt:lpstr>
      <vt:lpstr>GIS</vt:lpstr>
      <vt:lpstr>How do you make a map?</vt:lpstr>
      <vt:lpstr>Points</vt:lpstr>
      <vt:lpstr>Points: Definition</vt:lpstr>
      <vt:lpstr>PowerPoint Presentation</vt:lpstr>
      <vt:lpstr>Lives on the line</vt:lpstr>
      <vt:lpstr>How can you map…</vt:lpstr>
      <vt:lpstr>PowerPoint Presentation</vt:lpstr>
      <vt:lpstr>Lines</vt:lpstr>
      <vt:lpstr>Lines: Definition</vt:lpstr>
      <vt:lpstr>PowerPoint Presentation</vt:lpstr>
      <vt:lpstr>PowerPoint Presentation</vt:lpstr>
      <vt:lpstr>Polygons</vt:lpstr>
      <vt:lpstr>Polygon: Definition</vt:lpstr>
      <vt:lpstr>PowerPoint Presentation</vt:lpstr>
      <vt:lpstr>How can you map…</vt:lpstr>
      <vt:lpstr>PowerPoint Presentation</vt:lpstr>
      <vt:lpstr>A good map will tell a story and help your analysis</vt:lpstr>
      <vt:lpstr>Spatial Inequalities</vt:lpstr>
      <vt:lpstr>Spatial inequalities</vt:lpstr>
      <vt:lpstr>PowerPoint Presentation</vt:lpstr>
      <vt:lpstr>Online Resources</vt:lpstr>
      <vt:lpstr>Practical lab: making maps in QGIS</vt:lpstr>
    </vt:vector>
  </TitlesOfParts>
  <Company>University of Manchester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MZYSSPB2</dc:creator>
  <cp:lastModifiedBy>Ana Morales</cp:lastModifiedBy>
  <cp:revision>139</cp:revision>
  <dcterms:created xsi:type="dcterms:W3CDTF">2012-06-12T15:56:20Z</dcterms:created>
  <dcterms:modified xsi:type="dcterms:W3CDTF">2019-06-18T22:51:51Z</dcterms:modified>
</cp:coreProperties>
</file>