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82" r:id="rId3"/>
  </p:sldMasterIdLst>
  <p:notesMasterIdLst>
    <p:notesMasterId r:id="rId41"/>
  </p:notesMasterIdLst>
  <p:sldIdLst>
    <p:sldId id="256" r:id="rId4"/>
    <p:sldId id="264" r:id="rId5"/>
    <p:sldId id="285" r:id="rId6"/>
    <p:sldId id="286" r:id="rId7"/>
    <p:sldId id="287" r:id="rId8"/>
    <p:sldId id="280" r:id="rId9"/>
    <p:sldId id="281" r:id="rId10"/>
    <p:sldId id="282" r:id="rId11"/>
    <p:sldId id="283" r:id="rId12"/>
    <p:sldId id="284" r:id="rId13"/>
    <p:sldId id="288" r:id="rId14"/>
    <p:sldId id="294" r:id="rId15"/>
    <p:sldId id="289" r:id="rId16"/>
    <p:sldId id="290" r:id="rId17"/>
    <p:sldId id="291" r:id="rId18"/>
    <p:sldId id="292" r:id="rId19"/>
    <p:sldId id="293" r:id="rId20"/>
    <p:sldId id="295" r:id="rId21"/>
    <p:sldId id="305" r:id="rId22"/>
    <p:sldId id="307" r:id="rId23"/>
    <p:sldId id="306" r:id="rId24"/>
    <p:sldId id="308" r:id="rId25"/>
    <p:sldId id="309" r:id="rId26"/>
    <p:sldId id="296" r:id="rId27"/>
    <p:sldId id="298" r:id="rId28"/>
    <p:sldId id="299" r:id="rId29"/>
    <p:sldId id="297" r:id="rId30"/>
    <p:sldId id="310" r:id="rId31"/>
    <p:sldId id="300" r:id="rId32"/>
    <p:sldId id="301" r:id="rId33"/>
    <p:sldId id="302" r:id="rId34"/>
    <p:sldId id="303" r:id="rId35"/>
    <p:sldId id="304" r:id="rId36"/>
    <p:sldId id="311" r:id="rId37"/>
    <p:sldId id="312" r:id="rId38"/>
    <p:sldId id="313" r:id="rId39"/>
    <p:sldId id="27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07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22E9B-A4F8-48E3-B086-F5B0CBB57A2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070FEC-6738-4C20-816C-F33893F38CCD}">
      <dgm:prSet phldrT="[Text]"/>
      <dgm:spPr/>
      <dgm:t>
        <a:bodyPr/>
        <a:lstStyle/>
        <a:p>
          <a:r>
            <a:rPr lang="en-GB" dirty="0" smtClean="0"/>
            <a:t>Excellence</a:t>
          </a:r>
          <a:endParaRPr lang="en-GB" dirty="0"/>
        </a:p>
      </dgm:t>
    </dgm:pt>
    <dgm:pt modelId="{3065B8F1-19DA-47D7-82CE-B21129DBE639}" type="parTrans" cxnId="{F17723B9-6CCF-429E-88D9-5708F779A02D}">
      <dgm:prSet/>
      <dgm:spPr/>
      <dgm:t>
        <a:bodyPr/>
        <a:lstStyle/>
        <a:p>
          <a:endParaRPr lang="en-GB"/>
        </a:p>
      </dgm:t>
    </dgm:pt>
    <dgm:pt modelId="{05541A20-BDDF-436F-85EC-383DAE3EA734}" type="sibTrans" cxnId="{F17723B9-6CCF-429E-88D9-5708F779A02D}">
      <dgm:prSet/>
      <dgm:spPr/>
      <dgm:t>
        <a:bodyPr/>
        <a:lstStyle/>
        <a:p>
          <a:endParaRPr lang="en-GB"/>
        </a:p>
      </dgm:t>
    </dgm:pt>
    <dgm:pt modelId="{003363C0-C532-4419-B8B2-B73F8392786D}">
      <dgm:prSet phldrT="[Text]"/>
      <dgm:spPr/>
      <dgm:t>
        <a:bodyPr/>
        <a:lstStyle/>
        <a:p>
          <a:r>
            <a:rPr lang="en-GB" b="1" dirty="0" smtClean="0"/>
            <a:t>Clarity and pertinence of the objectives</a:t>
          </a:r>
          <a:endParaRPr lang="en-GB" b="1" dirty="0"/>
        </a:p>
      </dgm:t>
    </dgm:pt>
    <dgm:pt modelId="{AE926C19-1841-4936-AAFD-DF85CC5A25AD}" type="parTrans" cxnId="{8C2F650A-B1D1-463C-A5CA-2F0251F208F0}">
      <dgm:prSet/>
      <dgm:spPr/>
      <dgm:t>
        <a:bodyPr/>
        <a:lstStyle/>
        <a:p>
          <a:endParaRPr lang="en-GB"/>
        </a:p>
      </dgm:t>
    </dgm:pt>
    <dgm:pt modelId="{31DD290C-CC07-4B88-A7E7-FD8FBB900083}" type="sibTrans" cxnId="{8C2F650A-B1D1-463C-A5CA-2F0251F208F0}">
      <dgm:prSet/>
      <dgm:spPr/>
      <dgm:t>
        <a:bodyPr/>
        <a:lstStyle/>
        <a:p>
          <a:endParaRPr lang="en-GB"/>
        </a:p>
      </dgm:t>
    </dgm:pt>
    <dgm:pt modelId="{ED361F0E-11F4-4757-876B-516EB7275FBA}">
      <dgm:prSet phldrT="[Text]"/>
      <dgm:spPr/>
      <dgm:t>
        <a:bodyPr/>
        <a:lstStyle/>
        <a:p>
          <a:r>
            <a:rPr lang="en-GB" dirty="0" smtClean="0"/>
            <a:t>Impact</a:t>
          </a:r>
          <a:endParaRPr lang="en-GB" dirty="0"/>
        </a:p>
      </dgm:t>
    </dgm:pt>
    <dgm:pt modelId="{6C14A3CB-ADC8-4959-B277-7F865F5498BD}" type="parTrans" cxnId="{1074BE16-1AAF-47A7-A581-C2A3D9F69C21}">
      <dgm:prSet/>
      <dgm:spPr/>
      <dgm:t>
        <a:bodyPr/>
        <a:lstStyle/>
        <a:p>
          <a:endParaRPr lang="en-GB"/>
        </a:p>
      </dgm:t>
    </dgm:pt>
    <dgm:pt modelId="{67F6BA0E-F1AE-407A-A89A-CC4C267AF8CF}" type="sibTrans" cxnId="{1074BE16-1AAF-47A7-A581-C2A3D9F69C21}">
      <dgm:prSet/>
      <dgm:spPr/>
      <dgm:t>
        <a:bodyPr/>
        <a:lstStyle/>
        <a:p>
          <a:endParaRPr lang="en-GB"/>
        </a:p>
      </dgm:t>
    </dgm:pt>
    <dgm:pt modelId="{38EDB04F-421E-4ADB-8100-7EEAAE217100}">
      <dgm:prSet phldrT="[Text]"/>
      <dgm:spPr/>
      <dgm:t>
        <a:bodyPr/>
        <a:lstStyle/>
        <a:p>
          <a:r>
            <a:rPr lang="en-GB" b="1" dirty="0" smtClean="0"/>
            <a:t>The expected impacts listed in the work programme under the relevant topic</a:t>
          </a:r>
          <a:endParaRPr lang="en-GB" b="1" dirty="0"/>
        </a:p>
      </dgm:t>
    </dgm:pt>
    <dgm:pt modelId="{2BDCBF2A-FDEA-4AE0-B4F2-585D06AFA780}" type="parTrans" cxnId="{935DD302-D12E-405C-B0BE-F15105725221}">
      <dgm:prSet/>
      <dgm:spPr/>
      <dgm:t>
        <a:bodyPr/>
        <a:lstStyle/>
        <a:p>
          <a:endParaRPr lang="en-GB"/>
        </a:p>
      </dgm:t>
    </dgm:pt>
    <dgm:pt modelId="{EE2AEAD0-091A-4D4D-A11D-149C6E97FC94}" type="sibTrans" cxnId="{935DD302-D12E-405C-B0BE-F15105725221}">
      <dgm:prSet/>
      <dgm:spPr/>
      <dgm:t>
        <a:bodyPr/>
        <a:lstStyle/>
        <a:p>
          <a:endParaRPr lang="en-GB"/>
        </a:p>
      </dgm:t>
    </dgm:pt>
    <dgm:pt modelId="{6619436F-9D13-440B-AA14-586C38D1034C}">
      <dgm:prSet phldrT="[Text]"/>
      <dgm:spPr/>
      <dgm:t>
        <a:bodyPr/>
        <a:lstStyle/>
        <a:p>
          <a:r>
            <a:rPr lang="en-GB" dirty="0" smtClean="0"/>
            <a:t>Implementation</a:t>
          </a:r>
          <a:endParaRPr lang="en-GB" dirty="0"/>
        </a:p>
      </dgm:t>
    </dgm:pt>
    <dgm:pt modelId="{6B233AF6-2483-4E10-9C49-3ECA9999CE49}" type="parTrans" cxnId="{C93FB568-DD4F-4B2C-98C9-7D9E9AA0BDE6}">
      <dgm:prSet/>
      <dgm:spPr/>
      <dgm:t>
        <a:bodyPr/>
        <a:lstStyle/>
        <a:p>
          <a:endParaRPr lang="en-GB"/>
        </a:p>
      </dgm:t>
    </dgm:pt>
    <dgm:pt modelId="{BD7D5F5D-3667-4B07-B2F2-925636036597}" type="sibTrans" cxnId="{C93FB568-DD4F-4B2C-98C9-7D9E9AA0BDE6}">
      <dgm:prSet/>
      <dgm:spPr/>
      <dgm:t>
        <a:bodyPr/>
        <a:lstStyle/>
        <a:p>
          <a:endParaRPr lang="en-GB"/>
        </a:p>
      </dgm:t>
    </dgm:pt>
    <dgm:pt modelId="{9C71A13D-4798-4643-A50F-79A96449886F}">
      <dgm:prSet phldrT="[Text]"/>
      <dgm:spPr/>
      <dgm:t>
        <a:bodyPr/>
        <a:lstStyle/>
        <a:p>
          <a:r>
            <a:rPr lang="en-GB" dirty="0" smtClean="0"/>
            <a:t>Coherence and effectiveness of the work plan, including appropriateness of the allocation of tasks and resources</a:t>
          </a:r>
          <a:endParaRPr lang="en-GB" dirty="0"/>
        </a:p>
      </dgm:t>
    </dgm:pt>
    <dgm:pt modelId="{6D3D2699-4B79-4147-B12C-784A5E0458E6}" type="parTrans" cxnId="{B56109A0-0371-4ED1-9D91-4ABBA1840F43}">
      <dgm:prSet/>
      <dgm:spPr/>
      <dgm:t>
        <a:bodyPr/>
        <a:lstStyle/>
        <a:p>
          <a:endParaRPr lang="en-GB"/>
        </a:p>
      </dgm:t>
    </dgm:pt>
    <dgm:pt modelId="{B26B8334-2F76-434F-BD14-10C549F5AAB2}" type="sibTrans" cxnId="{B56109A0-0371-4ED1-9D91-4ABBA1840F43}">
      <dgm:prSet/>
      <dgm:spPr/>
      <dgm:t>
        <a:bodyPr/>
        <a:lstStyle/>
        <a:p>
          <a:endParaRPr lang="en-GB"/>
        </a:p>
      </dgm:t>
    </dgm:pt>
    <dgm:pt modelId="{FD038670-481E-4A14-B540-CBD1EAD2F4E8}">
      <dgm:prSet phldrT="[Text]"/>
      <dgm:spPr/>
      <dgm:t>
        <a:bodyPr/>
        <a:lstStyle/>
        <a:p>
          <a:r>
            <a:rPr lang="en-GB" b="1" dirty="0" smtClean="0"/>
            <a:t>Soundness of the concept, including trans-disciplinary considerations, where relevant</a:t>
          </a:r>
          <a:endParaRPr lang="en-GB" b="1" dirty="0"/>
        </a:p>
      </dgm:t>
    </dgm:pt>
    <dgm:pt modelId="{AA4DBACF-C97D-4D3B-B3B5-FEBA2FE04309}" type="parTrans" cxnId="{6D0280DF-CB61-4586-955E-B245C31BF4B2}">
      <dgm:prSet/>
      <dgm:spPr/>
      <dgm:t>
        <a:bodyPr/>
        <a:lstStyle/>
        <a:p>
          <a:endParaRPr lang="en-GB"/>
        </a:p>
      </dgm:t>
    </dgm:pt>
    <dgm:pt modelId="{F4D5DD28-6CF1-431B-AE20-243636B73A2C}" type="sibTrans" cxnId="{6D0280DF-CB61-4586-955E-B245C31BF4B2}">
      <dgm:prSet/>
      <dgm:spPr/>
      <dgm:t>
        <a:bodyPr/>
        <a:lstStyle/>
        <a:p>
          <a:endParaRPr lang="en-GB"/>
        </a:p>
      </dgm:t>
    </dgm:pt>
    <dgm:pt modelId="{068F4438-0D51-4FFC-A27E-F4F35472A278}">
      <dgm:prSet phldrT="[Text]"/>
      <dgm:spPr/>
      <dgm:t>
        <a:bodyPr/>
        <a:lstStyle/>
        <a:p>
          <a:r>
            <a:rPr lang="en-GB" b="1" dirty="0" smtClean="0"/>
            <a:t>Extent that proposed work is ambitious, has innovation potential, and is beyond the state of the art (e.g. ground-breaking objectives, novel concepts and approaches)</a:t>
          </a:r>
          <a:endParaRPr lang="en-GB" b="1" dirty="0"/>
        </a:p>
      </dgm:t>
    </dgm:pt>
    <dgm:pt modelId="{1AAA7F87-9A03-4AA5-85BF-3D22543CC10A}" type="parTrans" cxnId="{7AF78A89-6095-4D22-A277-8CFBF1591BCA}">
      <dgm:prSet/>
      <dgm:spPr/>
      <dgm:t>
        <a:bodyPr/>
        <a:lstStyle/>
        <a:p>
          <a:endParaRPr lang="en-GB"/>
        </a:p>
      </dgm:t>
    </dgm:pt>
    <dgm:pt modelId="{A75B8ADB-953E-459D-BB24-795AA3E43649}" type="sibTrans" cxnId="{7AF78A89-6095-4D22-A277-8CFBF1591BCA}">
      <dgm:prSet/>
      <dgm:spPr/>
      <dgm:t>
        <a:bodyPr/>
        <a:lstStyle/>
        <a:p>
          <a:endParaRPr lang="en-GB"/>
        </a:p>
      </dgm:t>
    </dgm:pt>
    <dgm:pt modelId="{BDE5C941-24B5-444B-9881-D93175EE4C9B}">
      <dgm:prSet phldrT="[Text]"/>
      <dgm:spPr/>
      <dgm:t>
        <a:bodyPr/>
        <a:lstStyle/>
        <a:p>
          <a:r>
            <a:rPr lang="en-GB" dirty="0" smtClean="0"/>
            <a:t>Credibility of the proposed approach</a:t>
          </a:r>
          <a:endParaRPr lang="en-GB" dirty="0"/>
        </a:p>
      </dgm:t>
    </dgm:pt>
    <dgm:pt modelId="{146E34F3-757E-4BCF-BA7A-80917ECA1393}" type="parTrans" cxnId="{A2FEBD76-DCC0-4D99-91F3-46F0E0C86AA4}">
      <dgm:prSet/>
      <dgm:spPr/>
      <dgm:t>
        <a:bodyPr/>
        <a:lstStyle/>
        <a:p>
          <a:endParaRPr lang="en-GB"/>
        </a:p>
      </dgm:t>
    </dgm:pt>
    <dgm:pt modelId="{7C90D783-275E-4423-8BAA-352594BC2398}" type="sibTrans" cxnId="{A2FEBD76-DCC0-4D99-91F3-46F0E0C86AA4}">
      <dgm:prSet/>
      <dgm:spPr/>
      <dgm:t>
        <a:bodyPr/>
        <a:lstStyle/>
        <a:p>
          <a:endParaRPr lang="en-GB"/>
        </a:p>
      </dgm:t>
    </dgm:pt>
    <dgm:pt modelId="{A689CC4F-494B-4168-9DA8-5F445F9731D8}">
      <dgm:prSet/>
      <dgm:spPr/>
      <dgm:t>
        <a:bodyPr/>
        <a:lstStyle/>
        <a:p>
          <a:r>
            <a:rPr lang="en-GB" smtClean="0"/>
            <a:t>Enhancing innovation capacity and integration of new knowledge</a:t>
          </a:r>
          <a:endParaRPr lang="en-GB"/>
        </a:p>
      </dgm:t>
    </dgm:pt>
    <dgm:pt modelId="{BAD2097D-52BB-4EAA-BC5D-58F07BE20834}" type="parTrans" cxnId="{75D4914A-9693-40EA-9C4C-71850F23B4CE}">
      <dgm:prSet/>
      <dgm:spPr/>
      <dgm:t>
        <a:bodyPr/>
        <a:lstStyle/>
        <a:p>
          <a:endParaRPr lang="en-GB"/>
        </a:p>
      </dgm:t>
    </dgm:pt>
    <dgm:pt modelId="{48811FEE-95C1-41E5-8F92-E038D73C59E1}" type="sibTrans" cxnId="{75D4914A-9693-40EA-9C4C-71850F23B4CE}">
      <dgm:prSet/>
      <dgm:spPr/>
      <dgm:t>
        <a:bodyPr/>
        <a:lstStyle/>
        <a:p>
          <a:endParaRPr lang="en-GB"/>
        </a:p>
      </dgm:t>
    </dgm:pt>
    <dgm:pt modelId="{68347FD8-938C-46F3-9DC4-110B0A5B3E50}">
      <dgm:prSet/>
      <dgm:spPr/>
      <dgm:t>
        <a:bodyPr/>
        <a:lstStyle/>
        <a:p>
          <a:r>
            <a:rPr lang="en-GB" dirty="0" smtClean="0"/>
            <a:t>Strengthening the competitiveness and growth of companies by developing innovations meeting the needs of European and global markets; and, where relevant, by delivering such innovations to the markets</a:t>
          </a:r>
          <a:endParaRPr lang="en-GB" dirty="0"/>
        </a:p>
      </dgm:t>
    </dgm:pt>
    <dgm:pt modelId="{398C1CF4-2F47-4C94-8872-E1ADE24544BA}" type="parTrans" cxnId="{953D1DB4-A625-4FF7-A141-7D41C0D5C2EB}">
      <dgm:prSet/>
      <dgm:spPr/>
      <dgm:t>
        <a:bodyPr/>
        <a:lstStyle/>
        <a:p>
          <a:endParaRPr lang="en-GB"/>
        </a:p>
      </dgm:t>
    </dgm:pt>
    <dgm:pt modelId="{C1D0A59C-9D53-457C-B1BC-BB4F982258F1}" type="sibTrans" cxnId="{953D1DB4-A625-4FF7-A141-7D41C0D5C2EB}">
      <dgm:prSet/>
      <dgm:spPr/>
      <dgm:t>
        <a:bodyPr/>
        <a:lstStyle/>
        <a:p>
          <a:endParaRPr lang="en-GB"/>
        </a:p>
      </dgm:t>
    </dgm:pt>
    <dgm:pt modelId="{3806FF9E-1361-4815-B64D-499584474BFC}">
      <dgm:prSet/>
      <dgm:spPr/>
      <dgm:t>
        <a:bodyPr/>
        <a:lstStyle/>
        <a:p>
          <a:r>
            <a:rPr lang="en-GB" smtClean="0"/>
            <a:t>Any other environmental and socially important impacts (not already covered above)</a:t>
          </a:r>
          <a:endParaRPr lang="en-GB"/>
        </a:p>
      </dgm:t>
    </dgm:pt>
    <dgm:pt modelId="{BCC1060F-26D6-4579-A0A4-483CD920EBBF}" type="parTrans" cxnId="{1B928A7D-727F-4372-87D4-D895869D95CC}">
      <dgm:prSet/>
      <dgm:spPr/>
      <dgm:t>
        <a:bodyPr/>
        <a:lstStyle/>
        <a:p>
          <a:endParaRPr lang="en-GB"/>
        </a:p>
      </dgm:t>
    </dgm:pt>
    <dgm:pt modelId="{546C0E83-115C-44A6-B801-15943B8E00CD}" type="sibTrans" cxnId="{1B928A7D-727F-4372-87D4-D895869D95CC}">
      <dgm:prSet/>
      <dgm:spPr/>
      <dgm:t>
        <a:bodyPr/>
        <a:lstStyle/>
        <a:p>
          <a:endParaRPr lang="en-GB"/>
        </a:p>
      </dgm:t>
    </dgm:pt>
    <dgm:pt modelId="{8FDDFB19-1428-458D-9C2B-9597BA420E25}">
      <dgm:prSet/>
      <dgm:spPr/>
      <dgm:t>
        <a:bodyPr/>
        <a:lstStyle/>
        <a:p>
          <a:r>
            <a:rPr lang="en-GB" dirty="0" smtClean="0"/>
            <a:t>Effectiveness of the proposed measures to exploit and disseminate the project results (including management of IPR), to communicate the project, and to manage research data where relevant</a:t>
          </a:r>
          <a:endParaRPr lang="en-GB" dirty="0"/>
        </a:p>
      </dgm:t>
    </dgm:pt>
    <dgm:pt modelId="{EF19240F-ECF2-4E6D-8087-C467EE093A83}" type="parTrans" cxnId="{875E7013-B88F-4EC6-AE7E-DA8D88E964CF}">
      <dgm:prSet/>
      <dgm:spPr/>
      <dgm:t>
        <a:bodyPr/>
        <a:lstStyle/>
        <a:p>
          <a:endParaRPr lang="en-GB"/>
        </a:p>
      </dgm:t>
    </dgm:pt>
    <dgm:pt modelId="{1E0AB385-18FC-46E3-9100-645D288F1125}" type="sibTrans" cxnId="{875E7013-B88F-4EC6-AE7E-DA8D88E964CF}">
      <dgm:prSet/>
      <dgm:spPr/>
      <dgm:t>
        <a:bodyPr/>
        <a:lstStyle/>
        <a:p>
          <a:endParaRPr lang="en-GB"/>
        </a:p>
      </dgm:t>
    </dgm:pt>
    <dgm:pt modelId="{8D46B6D4-3FC1-492B-9BD3-8CE545D08C51}">
      <dgm:prSet/>
      <dgm:spPr/>
      <dgm:t>
        <a:bodyPr/>
        <a:lstStyle/>
        <a:p>
          <a:r>
            <a:rPr lang="en-GB" smtClean="0"/>
            <a:t>Complementarity of the participants within the consortium (when relevant)</a:t>
          </a:r>
          <a:endParaRPr lang="en-GB"/>
        </a:p>
      </dgm:t>
    </dgm:pt>
    <dgm:pt modelId="{963499AD-9A59-459E-AD1C-077B2A36A137}" type="parTrans" cxnId="{2067A029-1B88-4CEF-BBE4-66083A799425}">
      <dgm:prSet/>
      <dgm:spPr/>
      <dgm:t>
        <a:bodyPr/>
        <a:lstStyle/>
        <a:p>
          <a:endParaRPr lang="en-GB"/>
        </a:p>
      </dgm:t>
    </dgm:pt>
    <dgm:pt modelId="{35862860-9653-4496-A51B-3DEFACEDA981}" type="sibTrans" cxnId="{2067A029-1B88-4CEF-BBE4-66083A799425}">
      <dgm:prSet/>
      <dgm:spPr/>
      <dgm:t>
        <a:bodyPr/>
        <a:lstStyle/>
        <a:p>
          <a:endParaRPr lang="en-GB"/>
        </a:p>
      </dgm:t>
    </dgm:pt>
    <dgm:pt modelId="{147E7413-B346-4C7A-9EDD-AD0FDFABE685}">
      <dgm:prSet/>
      <dgm:spPr/>
      <dgm:t>
        <a:bodyPr/>
        <a:lstStyle/>
        <a:p>
          <a:r>
            <a:rPr lang="en-GB" dirty="0" smtClean="0"/>
            <a:t>Appropriateness of the management structures and procedures, including risk and innovation management</a:t>
          </a:r>
          <a:endParaRPr lang="en-GB" dirty="0"/>
        </a:p>
      </dgm:t>
    </dgm:pt>
    <dgm:pt modelId="{E36DDC7F-2989-478E-A0CB-1AC9F467FD8C}" type="parTrans" cxnId="{E44CCB37-2787-4D86-A344-EDCB298697BF}">
      <dgm:prSet/>
      <dgm:spPr/>
      <dgm:t>
        <a:bodyPr/>
        <a:lstStyle/>
        <a:p>
          <a:endParaRPr lang="en-GB"/>
        </a:p>
      </dgm:t>
    </dgm:pt>
    <dgm:pt modelId="{091E77A7-D57D-4190-A1BF-3C9DBC8FEDB8}" type="sibTrans" cxnId="{E44CCB37-2787-4D86-A344-EDCB298697BF}">
      <dgm:prSet/>
      <dgm:spPr/>
      <dgm:t>
        <a:bodyPr/>
        <a:lstStyle/>
        <a:p>
          <a:endParaRPr lang="en-GB"/>
        </a:p>
      </dgm:t>
    </dgm:pt>
    <dgm:pt modelId="{14105702-11E1-4FAB-A14A-420E435D29B9}" type="pres">
      <dgm:prSet presAssocID="{62B22E9B-A4F8-48E3-B086-F5B0CBB57A20}" presName="linear" presStyleCnt="0">
        <dgm:presLayoutVars>
          <dgm:dir/>
          <dgm:animLvl val="lvl"/>
          <dgm:resizeHandles val="exact"/>
        </dgm:presLayoutVars>
      </dgm:prSet>
      <dgm:spPr/>
    </dgm:pt>
    <dgm:pt modelId="{156E8D97-18FC-4EE9-87CF-F10B21325FB2}" type="pres">
      <dgm:prSet presAssocID="{07070FEC-6738-4C20-816C-F33893F38CCD}" presName="parentLin" presStyleCnt="0"/>
      <dgm:spPr/>
    </dgm:pt>
    <dgm:pt modelId="{905009EF-76CA-4310-A44E-B48DA270F540}" type="pres">
      <dgm:prSet presAssocID="{07070FEC-6738-4C20-816C-F33893F38CCD}" presName="parentLeftMargin" presStyleLbl="node1" presStyleIdx="0" presStyleCnt="3"/>
      <dgm:spPr/>
    </dgm:pt>
    <dgm:pt modelId="{CF02AA09-1211-4785-BEC8-F40FF755BE69}" type="pres">
      <dgm:prSet presAssocID="{07070FEC-6738-4C20-816C-F33893F38CC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2CC18E-CB47-4449-9547-A20FF4ACAC13}" type="pres">
      <dgm:prSet presAssocID="{07070FEC-6738-4C20-816C-F33893F38CCD}" presName="negativeSpace" presStyleCnt="0"/>
      <dgm:spPr/>
    </dgm:pt>
    <dgm:pt modelId="{AF536F15-9BEB-4607-95FB-231834A4D353}" type="pres">
      <dgm:prSet presAssocID="{07070FEC-6738-4C20-816C-F33893F38CCD}" presName="childText" presStyleLbl="conFgAcc1" presStyleIdx="0" presStyleCnt="3">
        <dgm:presLayoutVars>
          <dgm:bulletEnabled val="1"/>
        </dgm:presLayoutVars>
      </dgm:prSet>
      <dgm:spPr/>
    </dgm:pt>
    <dgm:pt modelId="{61148130-822C-4A5B-8399-C16B68670B6B}" type="pres">
      <dgm:prSet presAssocID="{05541A20-BDDF-436F-85EC-383DAE3EA734}" presName="spaceBetweenRectangles" presStyleCnt="0"/>
      <dgm:spPr/>
    </dgm:pt>
    <dgm:pt modelId="{53CDD9D2-7CE2-44A8-BC10-F51A62EFEF02}" type="pres">
      <dgm:prSet presAssocID="{ED361F0E-11F4-4757-876B-516EB7275FBA}" presName="parentLin" presStyleCnt="0"/>
      <dgm:spPr/>
    </dgm:pt>
    <dgm:pt modelId="{8E5684B2-64FC-48FF-9B14-6BCBD0EF30B2}" type="pres">
      <dgm:prSet presAssocID="{ED361F0E-11F4-4757-876B-516EB7275FBA}" presName="parentLeftMargin" presStyleLbl="node1" presStyleIdx="0" presStyleCnt="3"/>
      <dgm:spPr/>
    </dgm:pt>
    <dgm:pt modelId="{F2232906-92D3-4798-A417-AE755685E44F}" type="pres">
      <dgm:prSet presAssocID="{ED361F0E-11F4-4757-876B-516EB7275F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68CCE0-C1C0-47DD-AFC3-B285310F8760}" type="pres">
      <dgm:prSet presAssocID="{ED361F0E-11F4-4757-876B-516EB7275FBA}" presName="negativeSpace" presStyleCnt="0"/>
      <dgm:spPr/>
    </dgm:pt>
    <dgm:pt modelId="{5C1C9985-C002-447C-8D7C-5575E2FAC1E0}" type="pres">
      <dgm:prSet presAssocID="{ED361F0E-11F4-4757-876B-516EB7275FBA}" presName="childText" presStyleLbl="conFgAcc1" presStyleIdx="1" presStyleCnt="3">
        <dgm:presLayoutVars>
          <dgm:bulletEnabled val="1"/>
        </dgm:presLayoutVars>
      </dgm:prSet>
      <dgm:spPr/>
    </dgm:pt>
    <dgm:pt modelId="{E807CA82-C28D-4F4A-9877-5D3665283CE1}" type="pres">
      <dgm:prSet presAssocID="{67F6BA0E-F1AE-407A-A89A-CC4C267AF8CF}" presName="spaceBetweenRectangles" presStyleCnt="0"/>
      <dgm:spPr/>
    </dgm:pt>
    <dgm:pt modelId="{F1DDD972-70AA-47F5-8845-69CF903B9BC5}" type="pres">
      <dgm:prSet presAssocID="{6619436F-9D13-440B-AA14-586C38D1034C}" presName="parentLin" presStyleCnt="0"/>
      <dgm:spPr/>
    </dgm:pt>
    <dgm:pt modelId="{7B460950-5E66-49C0-B43D-FEB347954FDD}" type="pres">
      <dgm:prSet presAssocID="{6619436F-9D13-440B-AA14-586C38D1034C}" presName="parentLeftMargin" presStyleLbl="node1" presStyleIdx="1" presStyleCnt="3"/>
      <dgm:spPr/>
    </dgm:pt>
    <dgm:pt modelId="{413C8191-8C28-4885-A769-04DD8D1F40A0}" type="pres">
      <dgm:prSet presAssocID="{6619436F-9D13-440B-AA14-586C38D10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92C47B7-799A-4AB9-A721-6464D42FD783}" type="pres">
      <dgm:prSet presAssocID="{6619436F-9D13-440B-AA14-586C38D1034C}" presName="negativeSpace" presStyleCnt="0"/>
      <dgm:spPr/>
    </dgm:pt>
    <dgm:pt modelId="{A60B2830-9D5D-47F3-B370-C2EDD028B178}" type="pres">
      <dgm:prSet presAssocID="{6619436F-9D13-440B-AA14-586C38D103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A7E353-3244-40BD-987E-3CC433455227}" type="presOf" srcId="{ED361F0E-11F4-4757-876B-516EB7275FBA}" destId="{F2232906-92D3-4798-A417-AE755685E44F}" srcOrd="1" destOrd="0" presId="urn:microsoft.com/office/officeart/2005/8/layout/list1"/>
    <dgm:cxn modelId="{40466AD1-D1EA-42FC-A74E-01B46ED2419D}" type="presOf" srcId="{38EDB04F-421E-4ADB-8100-7EEAAE217100}" destId="{5C1C9985-C002-447C-8D7C-5575E2FAC1E0}" srcOrd="0" destOrd="0" presId="urn:microsoft.com/office/officeart/2005/8/layout/list1"/>
    <dgm:cxn modelId="{7AF78A89-6095-4D22-A277-8CFBF1591BCA}" srcId="{07070FEC-6738-4C20-816C-F33893F38CCD}" destId="{068F4438-0D51-4FFC-A27E-F4F35472A278}" srcOrd="2" destOrd="0" parTransId="{1AAA7F87-9A03-4AA5-85BF-3D22543CC10A}" sibTransId="{A75B8ADB-953E-459D-BB24-795AA3E43649}"/>
    <dgm:cxn modelId="{A18E93B3-D409-4B59-BE51-8F642F131195}" type="presOf" srcId="{6619436F-9D13-440B-AA14-586C38D1034C}" destId="{413C8191-8C28-4885-A769-04DD8D1F40A0}" srcOrd="1" destOrd="0" presId="urn:microsoft.com/office/officeart/2005/8/layout/list1"/>
    <dgm:cxn modelId="{337EEB37-6868-4BCE-840C-C7E894FA47D7}" type="presOf" srcId="{8D46B6D4-3FC1-492B-9BD3-8CE545D08C51}" destId="{A60B2830-9D5D-47F3-B370-C2EDD028B178}" srcOrd="0" destOrd="1" presId="urn:microsoft.com/office/officeart/2005/8/layout/list1"/>
    <dgm:cxn modelId="{8C2F650A-B1D1-463C-A5CA-2F0251F208F0}" srcId="{07070FEC-6738-4C20-816C-F33893F38CCD}" destId="{003363C0-C532-4419-B8B2-B73F8392786D}" srcOrd="0" destOrd="0" parTransId="{AE926C19-1841-4936-AAFD-DF85CC5A25AD}" sibTransId="{31DD290C-CC07-4B88-A7E7-FD8FBB900083}"/>
    <dgm:cxn modelId="{75D4914A-9693-40EA-9C4C-71850F23B4CE}" srcId="{ED361F0E-11F4-4757-876B-516EB7275FBA}" destId="{A689CC4F-494B-4168-9DA8-5F445F9731D8}" srcOrd="1" destOrd="0" parTransId="{BAD2097D-52BB-4EAA-BC5D-58F07BE20834}" sibTransId="{48811FEE-95C1-41E5-8F92-E038D73C59E1}"/>
    <dgm:cxn modelId="{A2FEBD76-DCC0-4D99-91F3-46F0E0C86AA4}" srcId="{07070FEC-6738-4C20-816C-F33893F38CCD}" destId="{BDE5C941-24B5-444B-9881-D93175EE4C9B}" srcOrd="3" destOrd="0" parTransId="{146E34F3-757E-4BCF-BA7A-80917ECA1393}" sibTransId="{7C90D783-275E-4423-8BAA-352594BC2398}"/>
    <dgm:cxn modelId="{2067A029-1B88-4CEF-BBE4-66083A799425}" srcId="{6619436F-9D13-440B-AA14-586C38D1034C}" destId="{8D46B6D4-3FC1-492B-9BD3-8CE545D08C51}" srcOrd="1" destOrd="0" parTransId="{963499AD-9A59-459E-AD1C-077B2A36A137}" sibTransId="{35862860-9653-4496-A51B-3DEFACEDA981}"/>
    <dgm:cxn modelId="{44705DEF-C38C-4644-B134-293B4EF436E2}" type="presOf" srcId="{07070FEC-6738-4C20-816C-F33893F38CCD}" destId="{CF02AA09-1211-4785-BEC8-F40FF755BE69}" srcOrd="1" destOrd="0" presId="urn:microsoft.com/office/officeart/2005/8/layout/list1"/>
    <dgm:cxn modelId="{E44CCB37-2787-4D86-A344-EDCB298697BF}" srcId="{6619436F-9D13-440B-AA14-586C38D1034C}" destId="{147E7413-B346-4C7A-9EDD-AD0FDFABE685}" srcOrd="2" destOrd="0" parTransId="{E36DDC7F-2989-478E-A0CB-1AC9F467FD8C}" sibTransId="{091E77A7-D57D-4190-A1BF-3C9DBC8FEDB8}"/>
    <dgm:cxn modelId="{935DD302-D12E-405C-B0BE-F15105725221}" srcId="{ED361F0E-11F4-4757-876B-516EB7275FBA}" destId="{38EDB04F-421E-4ADB-8100-7EEAAE217100}" srcOrd="0" destOrd="0" parTransId="{2BDCBF2A-FDEA-4AE0-B4F2-585D06AFA780}" sibTransId="{EE2AEAD0-091A-4D4D-A11D-149C6E97FC94}"/>
    <dgm:cxn modelId="{B560C813-5131-4C50-B683-2C4D96DCCE52}" type="presOf" srcId="{FD038670-481E-4A14-B540-CBD1EAD2F4E8}" destId="{AF536F15-9BEB-4607-95FB-231834A4D353}" srcOrd="0" destOrd="1" presId="urn:microsoft.com/office/officeart/2005/8/layout/list1"/>
    <dgm:cxn modelId="{CA5BDE4D-062C-4EEB-BE2C-FC8A3E9F1E3F}" type="presOf" srcId="{A689CC4F-494B-4168-9DA8-5F445F9731D8}" destId="{5C1C9985-C002-447C-8D7C-5575E2FAC1E0}" srcOrd="0" destOrd="1" presId="urn:microsoft.com/office/officeart/2005/8/layout/list1"/>
    <dgm:cxn modelId="{0744CADB-0AD3-44BB-BE5D-2734FE1D6DA3}" type="presOf" srcId="{ED361F0E-11F4-4757-876B-516EB7275FBA}" destId="{8E5684B2-64FC-48FF-9B14-6BCBD0EF30B2}" srcOrd="0" destOrd="0" presId="urn:microsoft.com/office/officeart/2005/8/layout/list1"/>
    <dgm:cxn modelId="{E0CCC613-91CD-4923-B453-728D5EA5EE01}" type="presOf" srcId="{068F4438-0D51-4FFC-A27E-F4F35472A278}" destId="{AF536F15-9BEB-4607-95FB-231834A4D353}" srcOrd="0" destOrd="2" presId="urn:microsoft.com/office/officeart/2005/8/layout/list1"/>
    <dgm:cxn modelId="{6D0280DF-CB61-4586-955E-B245C31BF4B2}" srcId="{07070FEC-6738-4C20-816C-F33893F38CCD}" destId="{FD038670-481E-4A14-B540-CBD1EAD2F4E8}" srcOrd="1" destOrd="0" parTransId="{AA4DBACF-C97D-4D3B-B3B5-FEBA2FE04309}" sibTransId="{F4D5DD28-6CF1-431B-AE20-243636B73A2C}"/>
    <dgm:cxn modelId="{834A39D8-B2F4-4588-96BE-D38F19998490}" type="presOf" srcId="{6619436F-9D13-440B-AA14-586C38D1034C}" destId="{7B460950-5E66-49C0-B43D-FEB347954FDD}" srcOrd="0" destOrd="0" presId="urn:microsoft.com/office/officeart/2005/8/layout/list1"/>
    <dgm:cxn modelId="{9478AEF0-3ECE-4C47-87FC-454033FA10C4}" type="presOf" srcId="{9C71A13D-4798-4643-A50F-79A96449886F}" destId="{A60B2830-9D5D-47F3-B370-C2EDD028B178}" srcOrd="0" destOrd="0" presId="urn:microsoft.com/office/officeart/2005/8/layout/list1"/>
    <dgm:cxn modelId="{98B04AAE-9B08-4618-8CC0-5C3AF0C5D906}" type="presOf" srcId="{3806FF9E-1361-4815-B64D-499584474BFC}" destId="{5C1C9985-C002-447C-8D7C-5575E2FAC1E0}" srcOrd="0" destOrd="3" presId="urn:microsoft.com/office/officeart/2005/8/layout/list1"/>
    <dgm:cxn modelId="{C93FB568-DD4F-4B2C-98C9-7D9E9AA0BDE6}" srcId="{62B22E9B-A4F8-48E3-B086-F5B0CBB57A20}" destId="{6619436F-9D13-440B-AA14-586C38D1034C}" srcOrd="2" destOrd="0" parTransId="{6B233AF6-2483-4E10-9C49-3ECA9999CE49}" sibTransId="{BD7D5F5D-3667-4B07-B2F2-925636036597}"/>
    <dgm:cxn modelId="{EC7D5D5B-879B-41D3-B67A-66A51C30C21E}" type="presOf" srcId="{003363C0-C532-4419-B8B2-B73F8392786D}" destId="{AF536F15-9BEB-4607-95FB-231834A4D353}" srcOrd="0" destOrd="0" presId="urn:microsoft.com/office/officeart/2005/8/layout/list1"/>
    <dgm:cxn modelId="{F4086FAD-4129-4724-9CF8-588B1715FF5A}" type="presOf" srcId="{BDE5C941-24B5-444B-9881-D93175EE4C9B}" destId="{AF536F15-9BEB-4607-95FB-231834A4D353}" srcOrd="0" destOrd="3" presId="urn:microsoft.com/office/officeart/2005/8/layout/list1"/>
    <dgm:cxn modelId="{875E7013-B88F-4EC6-AE7E-DA8D88E964CF}" srcId="{ED361F0E-11F4-4757-876B-516EB7275FBA}" destId="{8FDDFB19-1428-458D-9C2B-9597BA420E25}" srcOrd="4" destOrd="0" parTransId="{EF19240F-ECF2-4E6D-8087-C467EE093A83}" sibTransId="{1E0AB385-18FC-46E3-9100-645D288F1125}"/>
    <dgm:cxn modelId="{1074BE16-1AAF-47A7-A581-C2A3D9F69C21}" srcId="{62B22E9B-A4F8-48E3-B086-F5B0CBB57A20}" destId="{ED361F0E-11F4-4757-876B-516EB7275FBA}" srcOrd="1" destOrd="0" parTransId="{6C14A3CB-ADC8-4959-B277-7F865F5498BD}" sibTransId="{67F6BA0E-F1AE-407A-A89A-CC4C267AF8CF}"/>
    <dgm:cxn modelId="{9BFD2361-0B80-4BCB-B149-0DCA1DA985D0}" type="presOf" srcId="{68347FD8-938C-46F3-9DC4-110B0A5B3E50}" destId="{5C1C9985-C002-447C-8D7C-5575E2FAC1E0}" srcOrd="0" destOrd="2" presId="urn:microsoft.com/office/officeart/2005/8/layout/list1"/>
    <dgm:cxn modelId="{1B928A7D-727F-4372-87D4-D895869D95CC}" srcId="{ED361F0E-11F4-4757-876B-516EB7275FBA}" destId="{3806FF9E-1361-4815-B64D-499584474BFC}" srcOrd="3" destOrd="0" parTransId="{BCC1060F-26D6-4579-A0A4-483CD920EBBF}" sibTransId="{546C0E83-115C-44A6-B801-15943B8E00CD}"/>
    <dgm:cxn modelId="{F17723B9-6CCF-429E-88D9-5708F779A02D}" srcId="{62B22E9B-A4F8-48E3-B086-F5B0CBB57A20}" destId="{07070FEC-6738-4C20-816C-F33893F38CCD}" srcOrd="0" destOrd="0" parTransId="{3065B8F1-19DA-47D7-82CE-B21129DBE639}" sibTransId="{05541A20-BDDF-436F-85EC-383DAE3EA734}"/>
    <dgm:cxn modelId="{B56109A0-0371-4ED1-9D91-4ABBA1840F43}" srcId="{6619436F-9D13-440B-AA14-586C38D1034C}" destId="{9C71A13D-4798-4643-A50F-79A96449886F}" srcOrd="0" destOrd="0" parTransId="{6D3D2699-4B79-4147-B12C-784A5E0458E6}" sibTransId="{B26B8334-2F76-434F-BD14-10C549F5AAB2}"/>
    <dgm:cxn modelId="{EBCD2C9C-3B36-497A-83CB-1ADAAE8D724F}" type="presOf" srcId="{07070FEC-6738-4C20-816C-F33893F38CCD}" destId="{905009EF-76CA-4310-A44E-B48DA270F540}" srcOrd="0" destOrd="0" presId="urn:microsoft.com/office/officeart/2005/8/layout/list1"/>
    <dgm:cxn modelId="{953D1DB4-A625-4FF7-A141-7D41C0D5C2EB}" srcId="{ED361F0E-11F4-4757-876B-516EB7275FBA}" destId="{68347FD8-938C-46F3-9DC4-110B0A5B3E50}" srcOrd="2" destOrd="0" parTransId="{398C1CF4-2F47-4C94-8872-E1ADE24544BA}" sibTransId="{C1D0A59C-9D53-457C-B1BC-BB4F982258F1}"/>
    <dgm:cxn modelId="{9A91AA6F-2FE7-47B6-9E41-616097A5826C}" type="presOf" srcId="{8FDDFB19-1428-458D-9C2B-9597BA420E25}" destId="{5C1C9985-C002-447C-8D7C-5575E2FAC1E0}" srcOrd="0" destOrd="4" presId="urn:microsoft.com/office/officeart/2005/8/layout/list1"/>
    <dgm:cxn modelId="{74521A8D-6112-479B-9BA1-D461BFC34C07}" type="presOf" srcId="{147E7413-B346-4C7A-9EDD-AD0FDFABE685}" destId="{A60B2830-9D5D-47F3-B370-C2EDD028B178}" srcOrd="0" destOrd="2" presId="urn:microsoft.com/office/officeart/2005/8/layout/list1"/>
    <dgm:cxn modelId="{811DE634-C139-487F-B5FA-79D64AB8B515}" type="presOf" srcId="{62B22E9B-A4F8-48E3-B086-F5B0CBB57A20}" destId="{14105702-11E1-4FAB-A14A-420E435D29B9}" srcOrd="0" destOrd="0" presId="urn:microsoft.com/office/officeart/2005/8/layout/list1"/>
    <dgm:cxn modelId="{81C0AB4E-1B6C-48C1-BF26-EA9DC42BA884}" type="presParOf" srcId="{14105702-11E1-4FAB-A14A-420E435D29B9}" destId="{156E8D97-18FC-4EE9-87CF-F10B21325FB2}" srcOrd="0" destOrd="0" presId="urn:microsoft.com/office/officeart/2005/8/layout/list1"/>
    <dgm:cxn modelId="{AAB942A0-2C11-4B56-9231-CF49D6960017}" type="presParOf" srcId="{156E8D97-18FC-4EE9-87CF-F10B21325FB2}" destId="{905009EF-76CA-4310-A44E-B48DA270F540}" srcOrd="0" destOrd="0" presId="urn:microsoft.com/office/officeart/2005/8/layout/list1"/>
    <dgm:cxn modelId="{127A5018-4AEB-49C2-9870-D653C02481E7}" type="presParOf" srcId="{156E8D97-18FC-4EE9-87CF-F10B21325FB2}" destId="{CF02AA09-1211-4785-BEC8-F40FF755BE69}" srcOrd="1" destOrd="0" presId="urn:microsoft.com/office/officeart/2005/8/layout/list1"/>
    <dgm:cxn modelId="{474DB54B-EDB6-49D7-A23F-8AF5C0E3B6F0}" type="presParOf" srcId="{14105702-11E1-4FAB-A14A-420E435D29B9}" destId="{DA2CC18E-CB47-4449-9547-A20FF4ACAC13}" srcOrd="1" destOrd="0" presId="urn:microsoft.com/office/officeart/2005/8/layout/list1"/>
    <dgm:cxn modelId="{3E4F5F36-B442-426D-A8C9-4C28E87B05E6}" type="presParOf" srcId="{14105702-11E1-4FAB-A14A-420E435D29B9}" destId="{AF536F15-9BEB-4607-95FB-231834A4D353}" srcOrd="2" destOrd="0" presId="urn:microsoft.com/office/officeart/2005/8/layout/list1"/>
    <dgm:cxn modelId="{7CA35BA2-CC64-4BC0-9D93-230159801B44}" type="presParOf" srcId="{14105702-11E1-4FAB-A14A-420E435D29B9}" destId="{61148130-822C-4A5B-8399-C16B68670B6B}" srcOrd="3" destOrd="0" presId="urn:microsoft.com/office/officeart/2005/8/layout/list1"/>
    <dgm:cxn modelId="{8509CFFA-FAB6-4392-95B5-2E1B14E2F25B}" type="presParOf" srcId="{14105702-11E1-4FAB-A14A-420E435D29B9}" destId="{53CDD9D2-7CE2-44A8-BC10-F51A62EFEF02}" srcOrd="4" destOrd="0" presId="urn:microsoft.com/office/officeart/2005/8/layout/list1"/>
    <dgm:cxn modelId="{62A75F88-7BF8-4B67-BFAE-2B4645897DAE}" type="presParOf" srcId="{53CDD9D2-7CE2-44A8-BC10-F51A62EFEF02}" destId="{8E5684B2-64FC-48FF-9B14-6BCBD0EF30B2}" srcOrd="0" destOrd="0" presId="urn:microsoft.com/office/officeart/2005/8/layout/list1"/>
    <dgm:cxn modelId="{5303C6D0-B4D5-4968-A81C-9C0190250481}" type="presParOf" srcId="{53CDD9D2-7CE2-44A8-BC10-F51A62EFEF02}" destId="{F2232906-92D3-4798-A417-AE755685E44F}" srcOrd="1" destOrd="0" presId="urn:microsoft.com/office/officeart/2005/8/layout/list1"/>
    <dgm:cxn modelId="{C4FF8FF1-DE4B-4F8C-A4F4-C7EDCEA85BAA}" type="presParOf" srcId="{14105702-11E1-4FAB-A14A-420E435D29B9}" destId="{BF68CCE0-C1C0-47DD-AFC3-B285310F8760}" srcOrd="5" destOrd="0" presId="urn:microsoft.com/office/officeart/2005/8/layout/list1"/>
    <dgm:cxn modelId="{437EEFE4-C987-4C85-9D02-2A0862123636}" type="presParOf" srcId="{14105702-11E1-4FAB-A14A-420E435D29B9}" destId="{5C1C9985-C002-447C-8D7C-5575E2FAC1E0}" srcOrd="6" destOrd="0" presId="urn:microsoft.com/office/officeart/2005/8/layout/list1"/>
    <dgm:cxn modelId="{A473D817-4C7E-4699-BB69-5FBBFE2BC931}" type="presParOf" srcId="{14105702-11E1-4FAB-A14A-420E435D29B9}" destId="{E807CA82-C28D-4F4A-9877-5D3665283CE1}" srcOrd="7" destOrd="0" presId="urn:microsoft.com/office/officeart/2005/8/layout/list1"/>
    <dgm:cxn modelId="{1520C2A7-A428-4F12-B4D9-D90362FA14DE}" type="presParOf" srcId="{14105702-11E1-4FAB-A14A-420E435D29B9}" destId="{F1DDD972-70AA-47F5-8845-69CF903B9BC5}" srcOrd="8" destOrd="0" presId="urn:microsoft.com/office/officeart/2005/8/layout/list1"/>
    <dgm:cxn modelId="{70B496BD-EA3D-4A34-9A89-FA51EABAC35B}" type="presParOf" srcId="{F1DDD972-70AA-47F5-8845-69CF903B9BC5}" destId="{7B460950-5E66-49C0-B43D-FEB347954FDD}" srcOrd="0" destOrd="0" presId="urn:microsoft.com/office/officeart/2005/8/layout/list1"/>
    <dgm:cxn modelId="{D4B3D0DD-F942-4B50-A67F-E67D73D27AA4}" type="presParOf" srcId="{F1DDD972-70AA-47F5-8845-69CF903B9BC5}" destId="{413C8191-8C28-4885-A769-04DD8D1F40A0}" srcOrd="1" destOrd="0" presId="urn:microsoft.com/office/officeart/2005/8/layout/list1"/>
    <dgm:cxn modelId="{1C07B944-4926-4D79-86B3-77FAF9C0EEB5}" type="presParOf" srcId="{14105702-11E1-4FAB-A14A-420E435D29B9}" destId="{C92C47B7-799A-4AB9-A721-6464D42FD783}" srcOrd="9" destOrd="0" presId="urn:microsoft.com/office/officeart/2005/8/layout/list1"/>
    <dgm:cxn modelId="{62EF98EC-66AD-4645-A7C6-2044EFC61FF7}" type="presParOf" srcId="{14105702-11E1-4FAB-A14A-420E435D29B9}" destId="{A60B2830-9D5D-47F3-B370-C2EDD028B17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36F15-9BEB-4607-95FB-231834A4D353}">
      <dsp:nvSpPr>
        <dsp:cNvPr id="0" name=""/>
        <dsp:cNvSpPr/>
      </dsp:nvSpPr>
      <dsp:spPr>
        <a:xfrm>
          <a:off x="0" y="221217"/>
          <a:ext cx="792088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208280" rIns="61474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/>
            <a:t>Clarity and pertinence of the objectives</a:t>
          </a:r>
          <a:endParaRPr lang="en-GB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/>
            <a:t>Soundness of the concept, including trans-disciplinary considerations, where relevant</a:t>
          </a:r>
          <a:endParaRPr lang="en-GB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/>
            <a:t>Extent that proposed work is ambitious, has innovation potential, and is beyond the state of the art (e.g. ground-breaking objectives, novel concepts and approaches)</a:t>
          </a:r>
          <a:endParaRPr lang="en-GB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Credibility of the proposed approach</a:t>
          </a:r>
          <a:endParaRPr lang="en-GB" sz="1000" kern="1200" dirty="0"/>
        </a:p>
      </dsp:txBody>
      <dsp:txXfrm>
        <a:off x="0" y="221217"/>
        <a:ext cx="7920880" cy="1260000"/>
      </dsp:txXfrm>
    </dsp:sp>
    <dsp:sp modelId="{CF02AA09-1211-4785-BEC8-F40FF755BE69}">
      <dsp:nvSpPr>
        <dsp:cNvPr id="0" name=""/>
        <dsp:cNvSpPr/>
      </dsp:nvSpPr>
      <dsp:spPr>
        <a:xfrm>
          <a:off x="396044" y="73617"/>
          <a:ext cx="554461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Excellence</a:t>
          </a:r>
          <a:endParaRPr lang="en-GB" sz="1000" kern="1200" dirty="0"/>
        </a:p>
      </dsp:txBody>
      <dsp:txXfrm>
        <a:off x="410454" y="88027"/>
        <a:ext cx="5515796" cy="266380"/>
      </dsp:txXfrm>
    </dsp:sp>
    <dsp:sp modelId="{5C1C9985-C002-447C-8D7C-5575E2FAC1E0}">
      <dsp:nvSpPr>
        <dsp:cNvPr id="0" name=""/>
        <dsp:cNvSpPr/>
      </dsp:nvSpPr>
      <dsp:spPr>
        <a:xfrm>
          <a:off x="0" y="1682817"/>
          <a:ext cx="792088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208280" rIns="61474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b="1" kern="1200" dirty="0" smtClean="0"/>
            <a:t>The expected impacts listed in the work programme under the relevant topic</a:t>
          </a:r>
          <a:endParaRPr lang="en-GB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smtClean="0"/>
            <a:t>Enhancing innovation capacity and integration of new knowledge</a:t>
          </a:r>
          <a:endParaRPr lang="en-GB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Strengthening the competitiveness and growth of companies by developing innovations meeting the needs of European and global markets; and, where relevant, by delivering such innovations to the markets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smtClean="0"/>
            <a:t>Any other environmental and socially important impacts (not already covered above)</a:t>
          </a:r>
          <a:endParaRPr lang="en-GB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Effectiveness of the proposed measures to exploit and disseminate the project results (including management of IPR), to communicate the project, and to manage research data where relevant</a:t>
          </a:r>
          <a:endParaRPr lang="en-GB" sz="1000" kern="1200" dirty="0"/>
        </a:p>
      </dsp:txBody>
      <dsp:txXfrm>
        <a:off x="0" y="1682817"/>
        <a:ext cx="7920880" cy="1638000"/>
      </dsp:txXfrm>
    </dsp:sp>
    <dsp:sp modelId="{F2232906-92D3-4798-A417-AE755685E44F}">
      <dsp:nvSpPr>
        <dsp:cNvPr id="0" name=""/>
        <dsp:cNvSpPr/>
      </dsp:nvSpPr>
      <dsp:spPr>
        <a:xfrm>
          <a:off x="396044" y="1535217"/>
          <a:ext cx="554461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Impact</a:t>
          </a:r>
          <a:endParaRPr lang="en-GB" sz="1000" kern="1200" dirty="0"/>
        </a:p>
      </dsp:txBody>
      <dsp:txXfrm>
        <a:off x="410454" y="1549627"/>
        <a:ext cx="5515796" cy="266380"/>
      </dsp:txXfrm>
    </dsp:sp>
    <dsp:sp modelId="{A60B2830-9D5D-47F3-B370-C2EDD028B178}">
      <dsp:nvSpPr>
        <dsp:cNvPr id="0" name=""/>
        <dsp:cNvSpPr/>
      </dsp:nvSpPr>
      <dsp:spPr>
        <a:xfrm>
          <a:off x="0" y="3522418"/>
          <a:ext cx="7920880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208280" rIns="614748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Coherence and effectiveness of the work plan, including appropriateness of the allocation of tasks and resources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smtClean="0"/>
            <a:t>Complementarity of the participants within the consortium (when relevant)</a:t>
          </a:r>
          <a:endParaRPr lang="en-GB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Appropriateness of the management structures and procedures, including risk and innovation management</a:t>
          </a:r>
          <a:endParaRPr lang="en-GB" sz="1000" kern="1200" dirty="0"/>
        </a:p>
      </dsp:txBody>
      <dsp:txXfrm>
        <a:off x="0" y="3522418"/>
        <a:ext cx="7920880" cy="1228500"/>
      </dsp:txXfrm>
    </dsp:sp>
    <dsp:sp modelId="{413C8191-8C28-4885-A769-04DD8D1F40A0}">
      <dsp:nvSpPr>
        <dsp:cNvPr id="0" name=""/>
        <dsp:cNvSpPr/>
      </dsp:nvSpPr>
      <dsp:spPr>
        <a:xfrm>
          <a:off x="396044" y="3374818"/>
          <a:ext cx="5544616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Implementation</a:t>
          </a:r>
          <a:endParaRPr lang="en-GB" sz="1000" kern="1200" dirty="0"/>
        </a:p>
      </dsp:txBody>
      <dsp:txXfrm>
        <a:off x="410454" y="3389228"/>
        <a:ext cx="5515796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9D20-0E51-42B2-97DF-48852CAB6EDA}" type="datetimeFigureOut">
              <a:rPr lang="en-GB" smtClean="0"/>
              <a:t>03/09/2014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11C04-A232-4A86-B3ED-4DD0D05B8B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11C04-A232-4A86-B3ED-4DD0D05B8B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830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FEB8F4-B728-469D-B283-CEDC8CF80346}" type="slidenum">
              <a:rPr lang="en-US" smtClean="0">
                <a:solidFill>
                  <a:srgbClr val="C0504D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7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5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5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5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3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2961-E77A-4BC4-8717-9B6893AAA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0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6289B-7D4F-42B1-B69F-286140696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3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44AD5-0DF7-4660-8F99-8B18B0ADD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33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85FA4-5126-43BF-934C-F28A65880C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754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9FA2C-0CFD-4734-A59D-288FE54D43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96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9739D-2446-4FF5-B1E6-FAF0632A1B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39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5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9F47-C678-4562-87A2-9A48C44FB2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40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492379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B0009-B632-4D5C-A917-5130B05492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483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2492379"/>
            <a:ext cx="8229600" cy="35290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57AD-AE39-4A5B-8B5A-74EC9A197B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63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759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000" b="1">
                <a:solidFill>
                  <a:schemeClr val="tx1"/>
                </a:solidFill>
                <a:effectLst/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>
            <a:normAutofit/>
          </a:bodyPr>
          <a:lstStyle>
            <a:lvl1pPr marL="0" marR="64008" indent="0" algn="r">
              <a:buNone/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92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517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-375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1663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884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</p:spPr>
        <p:txBody>
          <a:bodyPr rtlCol="0">
            <a:norm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6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3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514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03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>
            <a:normAutofit/>
          </a:bodyPr>
          <a:lstStyle>
            <a:lvl1pPr marL="0" marR="64008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lang="en-US" sz="2400" kern="1200" dirty="0" smtClean="0">
                <a:solidFill>
                  <a:schemeClr val="tx2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7211144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5372" y="1412776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486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20486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7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4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2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A07D0E3-DDAE-443F-B1A4-3C1EB1063E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66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5ED0-8AEA-4720-B6E3-C5BCCE3CD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2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FF618-285A-4884-9B54-087F9DA6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0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9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58BE-54DE-4388-A021-7E6108316A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1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9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42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2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4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9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83CB34-48B9-4885-81F2-198796F3A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2440" y="6659567"/>
            <a:ext cx="611187" cy="19843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40" y="258767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-128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MS PGothic" pitchFamily="34" charset="-128"/>
          <a:cs typeface="ＭＳ Ｐゴシック" charset="-128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4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50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68007F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noFill/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19" y="5787896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2" y="274638"/>
            <a:ext cx="7211144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6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  <a:endParaRPr kumimoji="0" lang="en-US" dirty="0"/>
          </a:p>
        </p:txBody>
      </p:sp>
      <p:pic>
        <p:nvPicPr>
          <p:cNvPr id="11" name="Picture 10" descr="ukrohighr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8" y="122312"/>
            <a:ext cx="1257400" cy="64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1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chemeClr val="tx1"/>
          </a:solidFill>
          <a:effectLst/>
          <a:latin typeface="Verdana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2"/>
        </a:buClr>
        <a:buFont typeface="Arial" pitchFamily="34" charset="0"/>
        <a:buChar char="•"/>
        <a:defRPr kumimoji="0"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3"/>
        </a:buClr>
        <a:buSzPct val="100000"/>
        <a:buFont typeface="Wingdings" pitchFamily="2" charset="2"/>
        <a:buChar char="§"/>
        <a:defRPr kumimoji="0"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experts/index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Microsoft_Excel_97-2003_Worksheet1.xls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data/ref/h2020/experts_manual/h2020-experts-mono-contract_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pse/h2020-evaluation-faq_en.pdf" TargetMode="External"/><Relationship Id="rId2" Type="http://schemas.openxmlformats.org/officeDocument/2006/relationships/hyperlink" Target="http://ec.europa.eu/research/participants/data/ref/h2020/experts_manual/h2020-experts-mono-contract_e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research/participants/portal/desktop/en/experts/index.html" TargetMode="External"/><Relationship Id="rId4" Type="http://schemas.openxmlformats.org/officeDocument/2006/relationships/hyperlink" Target="http://ec.europa.eu/research/participants/data/ref/h2020/grants_manual/pse/h2020-guide-pse_en.pdf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/desktop/en/support/reference_term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data/ref/h2020/grants_manual/pse/h2020-evaluation-faq_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4089" y="5529433"/>
            <a:ext cx="9096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Ian Devine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European Advisor – UK Research Office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University of Manchester, 11 September 2014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en-GB" b="1" dirty="0">
                <a:solidFill>
                  <a:srgbClr val="FF0000"/>
                </a:solidFill>
              </a:rPr>
              <a:t>No grant negotiation phase! </a:t>
            </a:r>
          </a:p>
          <a:p>
            <a:r>
              <a:rPr lang="en-GB" dirty="0"/>
              <a:t>The time from submission of a proposal, evaluation and signature of the grant has been reduced to a maximum of 8 months </a:t>
            </a:r>
            <a:br>
              <a:rPr lang="en-GB" dirty="0"/>
            </a:br>
            <a:r>
              <a:rPr lang="en-GB" dirty="0"/>
              <a:t>(max. 5 months for evaluation + max. 3 months for grant signature)</a:t>
            </a:r>
          </a:p>
          <a:p>
            <a:r>
              <a:rPr lang="en-GB" dirty="0"/>
              <a:t>What does this mean for the evaluation of proposal?</a:t>
            </a:r>
          </a:p>
          <a:p>
            <a:pPr lvl="1"/>
            <a:r>
              <a:rPr lang="en-GB" dirty="0"/>
              <a:t>Experts evaluate each proposal as submitted</a:t>
            </a:r>
            <a:br>
              <a:rPr lang="en-GB" dirty="0"/>
            </a:br>
            <a:r>
              <a:rPr lang="en-GB" dirty="0"/>
              <a:t>not on its potential if certain changes were to be made</a:t>
            </a:r>
          </a:p>
          <a:p>
            <a:pPr lvl="1"/>
            <a:r>
              <a:rPr lang="en-GB" dirty="0"/>
              <a:t>They do not recommend substantial modifications </a:t>
            </a:r>
            <a:br>
              <a:rPr lang="en-GB" dirty="0"/>
            </a:br>
            <a:r>
              <a:rPr lang="en-GB" dirty="0"/>
              <a:t>No changes of partners, additional work packages, significant budget or resources cut, additional scientific activities to strengthen the concept, trans-disciplinary aspects not appropriately covered…</a:t>
            </a:r>
          </a:p>
          <a:p>
            <a:pPr lvl="1"/>
            <a:r>
              <a:rPr lang="en-GB" dirty="0"/>
              <a:t>If experts identify significant shortcomings, they must reflect those in a lower score for the relevant criterion</a:t>
            </a:r>
            <a:br>
              <a:rPr lang="en-GB" dirty="0"/>
            </a:br>
            <a:r>
              <a:rPr lang="en-GB" dirty="0"/>
              <a:t>Proposals requiring substantial modifications are not expected to pass the relevant thresholds</a:t>
            </a:r>
          </a:p>
          <a:p>
            <a:r>
              <a:rPr lang="en-GB" dirty="0"/>
              <a:t>Is there a margin for making some recommendations?</a:t>
            </a:r>
          </a:p>
          <a:p>
            <a:pPr lvl="1"/>
            <a:r>
              <a:rPr lang="en-GB" dirty="0"/>
              <a:t>Minor and specific corrections to be implemented without negotiation, e.g. timing of work package…</a:t>
            </a:r>
          </a:p>
          <a:p>
            <a:pPr lvl="1"/>
            <a:r>
              <a:rPr lang="en-GB" dirty="0"/>
              <a:t>Obvious clerical errors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</a:t>
            </a:r>
            <a:r>
              <a:rPr lang="en-GB" dirty="0" smtClean="0"/>
              <a:t>Grant Preparation </a:t>
            </a:r>
            <a:r>
              <a:rPr lang="en-GB" dirty="0"/>
              <a:t>on </a:t>
            </a:r>
            <a:r>
              <a:rPr lang="en-GB" dirty="0" smtClean="0"/>
              <a:t>Evaluation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9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 of Independent Experts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Evaluate proposals submitted to calls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Evaluate on an individual basis</a:t>
            </a:r>
            <a:endParaRPr lang="en-GB" dirty="0"/>
          </a:p>
          <a:p>
            <a:pPr lvl="1"/>
            <a:r>
              <a:rPr lang="en-GB" dirty="0" smtClean="0"/>
              <a:t>Work cannot be delegated/discussed with other!</a:t>
            </a:r>
          </a:p>
          <a:p>
            <a:pPr marL="393192" lvl="1" indent="0">
              <a:buNone/>
            </a:pPr>
            <a:endParaRPr lang="en-GB" dirty="0" smtClean="0"/>
          </a:p>
          <a:p>
            <a:r>
              <a:rPr lang="en-GB" dirty="0" smtClean="0"/>
              <a:t>Complete online within a given deadline</a:t>
            </a:r>
          </a:p>
          <a:p>
            <a:pPr lvl="1"/>
            <a:r>
              <a:rPr lang="en-GB" dirty="0" smtClean="0"/>
              <a:t>Contractually obliged to do so!</a:t>
            </a:r>
            <a:endParaRPr lang="en-GB" dirty="0"/>
          </a:p>
          <a:p>
            <a:pPr lvl="1"/>
            <a:r>
              <a:rPr lang="en-GB" dirty="0" smtClean="0"/>
              <a:t>Otherwise, payment maybe reduced/rejected</a:t>
            </a:r>
          </a:p>
          <a:p>
            <a:pPr marL="393192" lvl="1" indent="0">
              <a:buNone/>
            </a:pPr>
            <a:endParaRPr lang="en-GB" dirty="0"/>
          </a:p>
          <a:p>
            <a:r>
              <a:rPr lang="en-GB" b="1" dirty="0" smtClean="0"/>
              <a:t>Funding </a:t>
            </a:r>
            <a:r>
              <a:rPr lang="en-GB" b="1" dirty="0"/>
              <a:t>decisions </a:t>
            </a:r>
            <a:r>
              <a:rPr lang="en-GB" b="1" dirty="0" smtClean="0"/>
              <a:t>based on their evaluations!</a:t>
            </a:r>
            <a:endParaRPr lang="en-GB" b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11144" cy="1143000"/>
          </a:xfrm>
        </p:spPr>
        <p:txBody>
          <a:bodyPr/>
          <a:lstStyle/>
          <a:p>
            <a:r>
              <a:rPr lang="en-GB" dirty="0"/>
              <a:t>Role of Independent Experts</a:t>
            </a:r>
          </a:p>
        </p:txBody>
      </p:sp>
    </p:spTree>
    <p:extLst>
      <p:ext uri="{BB962C8B-B14F-4D97-AF65-F5344CB8AC3E}">
        <p14:creationId xmlns:p14="http://schemas.microsoft.com/office/powerpoint/2010/main" val="136426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Call for experts published on 22 November 2013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 smtClean="0"/>
              <a:t>Experts </a:t>
            </a:r>
            <a:r>
              <a:rPr lang="en-GB" dirty="0"/>
              <a:t>can indicate their expertise via an update list of keywords for specialized themes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 smtClean="0"/>
              <a:t>Experts </a:t>
            </a:r>
            <a:r>
              <a:rPr lang="en-GB" dirty="0"/>
              <a:t>currently in the database will be invited to declare their interest in working for H2020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B050"/>
                </a:solidFill>
              </a:rPr>
              <a:t>Sign-up as an expert!</a:t>
            </a:r>
          </a:p>
          <a:p>
            <a:pPr marL="109728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ec.europa.eu/research/participants/portal/desktop/en/experts/index.html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Independent Experts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80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Appropriately </a:t>
            </a:r>
            <a:r>
              <a:rPr lang="en-GB" dirty="0"/>
              <a:t>qualified individuals may apply to work as independent experts in H2020 evaluations</a:t>
            </a:r>
          </a:p>
          <a:p>
            <a:endParaRPr lang="en-GB" dirty="0"/>
          </a:p>
          <a:p>
            <a:r>
              <a:rPr lang="en-GB" dirty="0"/>
              <a:t>Application via</a:t>
            </a:r>
            <a:br>
              <a:rPr lang="en-GB" dirty="0"/>
            </a:br>
            <a:r>
              <a:rPr lang="en-GB" b="1" dirty="0"/>
              <a:t>Participant Portal</a:t>
            </a:r>
          </a:p>
          <a:p>
            <a:endParaRPr lang="en-GB" dirty="0"/>
          </a:p>
          <a:p>
            <a:r>
              <a:rPr lang="en-GB" dirty="0" smtClean="0"/>
              <a:t>Experts invited to assess proposals for each call</a:t>
            </a:r>
          </a:p>
          <a:p>
            <a:pPr lvl="1"/>
            <a:r>
              <a:rPr lang="en-GB" dirty="0" smtClean="0"/>
              <a:t>A broad range will be selected</a:t>
            </a:r>
          </a:p>
          <a:p>
            <a:pPr lvl="1"/>
            <a:r>
              <a:rPr lang="en-GB" dirty="0" smtClean="0"/>
              <a:t>Conflicts of interest will be managed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Independent Experts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8" t="32428" r="6031" b="42305"/>
          <a:stretch/>
        </p:blipFill>
        <p:spPr bwMode="auto">
          <a:xfrm>
            <a:off x="3851920" y="2636912"/>
            <a:ext cx="5147035" cy="15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1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99592" y="188640"/>
            <a:ext cx="7077967" cy="6237312"/>
            <a:chOff x="1813818" y="0"/>
            <a:chExt cx="5494486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11" t="2177" r="31732" b="14490"/>
            <a:stretch>
              <a:fillRect/>
            </a:stretch>
          </p:blipFill>
          <p:spPr bwMode="auto">
            <a:xfrm>
              <a:off x="1813818" y="0"/>
              <a:ext cx="5494486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375808" y="1487488"/>
              <a:ext cx="503251" cy="7620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60000"/>
                </a:spcBef>
                <a:defRPr/>
              </a:pPr>
              <a:r>
                <a:rPr lang="en-GB" sz="5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charset="0"/>
                </a:rPr>
                <a:t>Demo</a:t>
              </a:r>
              <a:r>
                <a:rPr lang="en-GB" sz="500" dirty="0">
                  <a:solidFill>
                    <a:srgbClr val="808080">
                      <a:lumMod val="75000"/>
                    </a:srgbClr>
                  </a:solidFill>
                  <a:latin typeface="Arial" charset="0"/>
                </a:rPr>
                <a:t> Expert</a:t>
              </a:r>
              <a:r>
                <a:rPr lang="hu-HU" sz="500" dirty="0">
                  <a:solidFill>
                    <a:srgbClr val="808080">
                      <a:lumMod val="75000"/>
                    </a:srgbClr>
                  </a:solidFill>
                  <a:latin typeface="Arial" charset="0"/>
                </a:rPr>
                <a:t>  </a:t>
              </a:r>
              <a:endParaRPr lang="en-GB" sz="500" dirty="0">
                <a:solidFill>
                  <a:srgbClr val="808080">
                    <a:lumMod val="75000"/>
                  </a:srgbClr>
                </a:solidFill>
                <a:latin typeface="Arial" charset="0"/>
              </a:endParaRPr>
            </a:p>
          </p:txBody>
        </p:sp>
      </p:grp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71598" y="1055583"/>
            <a:ext cx="7005959" cy="46990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cxnSp>
        <p:nvCxnSpPr>
          <p:cNvPr id="8" name="AutoShape 15"/>
          <p:cNvCxnSpPr>
            <a:cxnSpLocks noChangeShapeType="1"/>
          </p:cNvCxnSpPr>
          <p:nvPr/>
        </p:nvCxnSpPr>
        <p:spPr bwMode="auto">
          <a:xfrm flipV="1">
            <a:off x="1010456" y="3285161"/>
            <a:ext cx="358775" cy="1439862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92634" y="1920254"/>
            <a:ext cx="1443038" cy="1368425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 sz="1200" b="0" smtClean="0">
              <a:solidFill>
                <a:srgbClr val="0F5494"/>
              </a:solidFill>
            </a:endParaRPr>
          </a:p>
        </p:txBody>
      </p:sp>
      <p:cxnSp>
        <p:nvCxnSpPr>
          <p:cNvPr id="10" name="AutoShape 15"/>
          <p:cNvCxnSpPr>
            <a:cxnSpLocks noChangeShapeType="1"/>
          </p:cNvCxnSpPr>
          <p:nvPr/>
        </p:nvCxnSpPr>
        <p:spPr bwMode="auto">
          <a:xfrm flipV="1">
            <a:off x="1979912" y="1557961"/>
            <a:ext cx="2484437" cy="3167062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467544" y="4600286"/>
            <a:ext cx="2159000" cy="1179513"/>
            <a:chOff x="3048852" y="4725144"/>
            <a:chExt cx="2747284" cy="1180699"/>
          </a:xfrm>
        </p:grpSpPr>
        <p:sp>
          <p:nvSpPr>
            <p:cNvPr id="12" name="Content Placeholder 1"/>
            <p:cNvSpPr>
              <a:spLocks/>
            </p:cNvSpPr>
            <p:nvPr/>
          </p:nvSpPr>
          <p:spPr bwMode="auto">
            <a:xfrm>
              <a:off x="3048852" y="4725144"/>
              <a:ext cx="2747284" cy="1180699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rgbClr val="CC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en-GB" sz="1800" b="0" dirty="0">
                  <a:solidFill>
                    <a:srgbClr val="000000"/>
                  </a:solidFill>
                </a:rPr>
                <a:t>Status of update:</a:t>
              </a:r>
            </a:p>
            <a:p>
              <a:pPr>
                <a:tabLst>
                  <a:tab pos="361950" algn="l"/>
                </a:tabLst>
                <a:defRPr/>
              </a:pPr>
              <a:r>
                <a:rPr lang="en-GB" sz="1800" b="0" dirty="0">
                  <a:solidFill>
                    <a:srgbClr val="000000"/>
                  </a:solidFill>
                </a:rPr>
                <a:t>	Valid</a:t>
              </a:r>
            </a:p>
            <a:p>
              <a:pPr>
                <a:tabLst>
                  <a:tab pos="361950" algn="l"/>
                </a:tabLst>
                <a:defRPr/>
              </a:pPr>
              <a:r>
                <a:rPr lang="en-GB" sz="1800" b="0" dirty="0">
                  <a:solidFill>
                    <a:srgbClr val="000000"/>
                  </a:solidFill>
                </a:rPr>
                <a:t>	Being edited</a:t>
              </a:r>
            </a:p>
            <a:p>
              <a:pPr>
                <a:tabLst>
                  <a:tab pos="361950" algn="l"/>
                </a:tabLst>
                <a:defRPr/>
              </a:pPr>
              <a:r>
                <a:rPr lang="en-GB" sz="1800" b="0" dirty="0">
                  <a:solidFill>
                    <a:srgbClr val="000000"/>
                  </a:solidFill>
                </a:rPr>
                <a:t>	Not completed</a:t>
              </a: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5" y="5333763"/>
              <a:ext cx="247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5" y="5589240"/>
              <a:ext cx="234279" cy="22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844" y="5049180"/>
              <a:ext cx="234279" cy="257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27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dirty="0"/>
              <a:t>Experts should regularly update their profile to ensure that the European Commission can find the best match of assignments in the future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Ensure Expert Profile Updated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20663" y="2492375"/>
            <a:ext cx="8816975" cy="3659188"/>
            <a:chOff x="220663" y="2492375"/>
            <a:chExt cx="8816975" cy="3659188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20663" y="3159125"/>
              <a:ext cx="4379912" cy="2678113"/>
              <a:chOff x="155489" y="3058588"/>
              <a:chExt cx="4380508" cy="2677995"/>
            </a:xfrm>
          </p:grpSpPr>
          <p:pic>
            <p:nvPicPr>
              <p:cNvPr id="15" name="Picture 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573" t="16988" r="25545" b="28777"/>
              <a:stretch>
                <a:fillRect/>
              </a:stretch>
            </p:blipFill>
            <p:spPr bwMode="auto">
              <a:xfrm>
                <a:off x="155489" y="3058588"/>
                <a:ext cx="4380508" cy="2677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331" t="55856" r="34840" b="31596"/>
              <a:stretch>
                <a:fillRect/>
              </a:stretch>
            </p:blipFill>
            <p:spPr bwMode="auto">
              <a:xfrm>
                <a:off x="1403651" y="4833157"/>
                <a:ext cx="3050366" cy="903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95" t="30923" r="27655" b="27904"/>
            <a:stretch>
              <a:fillRect/>
            </a:stretch>
          </p:blipFill>
          <p:spPr bwMode="auto">
            <a:xfrm>
              <a:off x="4740275" y="3579813"/>
              <a:ext cx="4237038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511300" y="5307013"/>
              <a:ext cx="1296988" cy="190500"/>
            </a:xfrm>
            <a:prstGeom prst="rect">
              <a:avLst/>
            </a:prstGeom>
            <a:noFill/>
            <a:ln w="28575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859338" y="5373688"/>
              <a:ext cx="900112" cy="190500"/>
            </a:xfrm>
            <a:prstGeom prst="rect">
              <a:avLst/>
            </a:prstGeom>
            <a:noFill/>
            <a:ln w="28575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979613" y="4400550"/>
              <a:ext cx="720725" cy="192088"/>
            </a:xfrm>
            <a:prstGeom prst="rect">
              <a:avLst/>
            </a:prstGeom>
            <a:noFill/>
            <a:ln w="28575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200" b="0" smtClean="0">
                <a:solidFill>
                  <a:srgbClr val="0F5494"/>
                </a:solidFill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4824413" y="5038725"/>
              <a:ext cx="719137" cy="190500"/>
            </a:xfrm>
            <a:prstGeom prst="rect">
              <a:avLst/>
            </a:prstGeom>
            <a:noFill/>
            <a:ln w="28575" algn="ctr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 sz="1200" b="0" smtClean="0">
                <a:solidFill>
                  <a:srgbClr val="0F5494"/>
                </a:solidFill>
              </a:endParaRPr>
            </a:p>
          </p:txBody>
        </p:sp>
        <p:cxnSp>
          <p:nvCxnSpPr>
            <p:cNvPr id="11" name="AutoShape 15"/>
            <p:cNvCxnSpPr>
              <a:cxnSpLocks noChangeShapeType="1"/>
              <a:stCxn id="10" idx="1"/>
              <a:endCxn id="9" idx="3"/>
            </p:cNvCxnSpPr>
            <p:nvPr/>
          </p:nvCxnSpPr>
          <p:spPr bwMode="auto">
            <a:xfrm flipH="1" flipV="1">
              <a:off x="2700338" y="4497388"/>
              <a:ext cx="2124075" cy="636587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5"/>
            <p:cNvCxnSpPr>
              <a:cxnSpLocks noChangeShapeType="1"/>
              <a:endCxn id="7" idx="3"/>
            </p:cNvCxnSpPr>
            <p:nvPr/>
          </p:nvCxnSpPr>
          <p:spPr bwMode="auto">
            <a:xfrm flipH="1" flipV="1">
              <a:off x="2808288" y="5402263"/>
              <a:ext cx="2051050" cy="236537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6011863" y="2492375"/>
              <a:ext cx="3025775" cy="93662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3175"/>
              <a:r>
                <a:rPr lang="fr-BE" sz="1400" dirty="0" err="1" smtClean="0"/>
                <a:t>Pay</a:t>
              </a:r>
              <a:r>
                <a:rPr lang="fr-BE" sz="1400" dirty="0" smtClean="0"/>
                <a:t> </a:t>
              </a:r>
              <a:r>
                <a:rPr lang="fr-BE" sz="1400" dirty="0" err="1" smtClean="0"/>
                <a:t>particular</a:t>
              </a:r>
              <a:r>
                <a:rPr lang="fr-BE" sz="1400" dirty="0" smtClean="0"/>
                <a:t> attention to the new </a:t>
              </a:r>
              <a:r>
                <a:rPr lang="fr-BE" sz="1400" dirty="0" err="1" smtClean="0"/>
                <a:t>list</a:t>
              </a:r>
              <a:r>
                <a:rPr lang="fr-BE" sz="1400" dirty="0" smtClean="0"/>
                <a:t> of </a:t>
              </a:r>
              <a:r>
                <a:rPr lang="fr-BE" sz="1400" b="1" dirty="0" smtClean="0"/>
                <a:t>keywords</a:t>
              </a:r>
              <a:r>
                <a:rPr lang="fr-BE" sz="1400" dirty="0" smtClean="0"/>
                <a:t> </a:t>
              </a:r>
              <a:r>
                <a:rPr lang="fr-BE" sz="1400" dirty="0" err="1" smtClean="0"/>
                <a:t>defining</a:t>
              </a:r>
              <a:r>
                <a:rPr lang="fr-BE" sz="1400" dirty="0" smtClean="0"/>
                <a:t> </a:t>
              </a:r>
              <a:r>
                <a:rPr lang="fr-BE" sz="1400" dirty="0" err="1" smtClean="0"/>
                <a:t>specialist</a:t>
              </a:r>
              <a:r>
                <a:rPr lang="fr-BE" sz="1400" dirty="0" smtClean="0"/>
                <a:t> </a:t>
              </a:r>
              <a:r>
                <a:rPr lang="fr-BE" sz="1400" dirty="0" err="1" smtClean="0"/>
                <a:t>themes</a:t>
              </a:r>
              <a:endParaRPr lang="en-GB" sz="1400" dirty="0" smtClean="0"/>
            </a:p>
          </p:txBody>
        </p:sp>
        <p:cxnSp>
          <p:nvCxnSpPr>
            <p:cNvPr id="14" name="AutoShape 15"/>
            <p:cNvCxnSpPr>
              <a:cxnSpLocks noChangeShapeType="1"/>
            </p:cNvCxnSpPr>
            <p:nvPr/>
          </p:nvCxnSpPr>
          <p:spPr bwMode="auto">
            <a:xfrm flipH="1">
              <a:off x="5310188" y="3429000"/>
              <a:ext cx="2070100" cy="1609725"/>
            </a:xfrm>
            <a:prstGeom prst="straightConnector1">
              <a:avLst/>
            </a:prstGeom>
            <a:noFill/>
            <a:ln w="19050">
              <a:solidFill>
                <a:srgbClr val="CC0000"/>
              </a:solidFill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8943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H2020 expert registration opened on 22 November 2013: </a:t>
            </a:r>
            <a:r>
              <a:rPr lang="en-GB" b="1" u="sng" dirty="0">
                <a:solidFill>
                  <a:srgbClr val="00B050"/>
                </a:solidFill>
              </a:rPr>
              <a:t>50,600</a:t>
            </a:r>
            <a:r>
              <a:rPr lang="en-GB" dirty="0"/>
              <a:t> experts registered to date which </a:t>
            </a:r>
            <a:r>
              <a:rPr lang="en-GB" i="1" dirty="0"/>
              <a:t>exceeds number by the end of </a:t>
            </a:r>
            <a:r>
              <a:rPr lang="en-GB" i="1" dirty="0" smtClean="0"/>
              <a:t>FP7!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Expert Registration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2655414"/>
              </p:ext>
            </p:extLst>
          </p:nvPr>
        </p:nvGraphicFramePr>
        <p:xfrm>
          <a:off x="-612576" y="3212976"/>
          <a:ext cx="35480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r:id="rId3" imgW="3548180" imgH="2804403" progId="Excel.Sheet.8">
                  <p:embed/>
                </p:oleObj>
              </mc:Choice>
              <mc:Fallback>
                <p:oleObj r:id="rId3" imgW="3548180" imgH="2804403" progId="Excel.Sheet.8">
                  <p:embed/>
                  <p:pic>
                    <p:nvPicPr>
                      <p:cNvPr id="0" name="Char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3212976"/>
                        <a:ext cx="3548063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593332"/>
              </p:ext>
            </p:extLst>
          </p:nvPr>
        </p:nvGraphicFramePr>
        <p:xfrm>
          <a:off x="2483768" y="3212976"/>
          <a:ext cx="3259138" cy="276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r:id="rId5" imgW="3255546" imgH="2767824" progId="Excel.Sheet.8">
                  <p:embed/>
                </p:oleObj>
              </mc:Choice>
              <mc:Fallback>
                <p:oleObj r:id="rId5" imgW="3255546" imgH="2767824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212976"/>
                        <a:ext cx="3259138" cy="276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2397707"/>
              </p:ext>
            </p:extLst>
          </p:nvPr>
        </p:nvGraphicFramePr>
        <p:xfrm>
          <a:off x="5292080" y="3212976"/>
          <a:ext cx="3971925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r:id="rId7" imgW="3974936" imgH="2810500" progId="Excel.Sheet.8">
                  <p:embed/>
                </p:oleObj>
              </mc:Choice>
              <mc:Fallback>
                <p:oleObj r:id="rId7" imgW="3974936" imgH="2810500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212976"/>
                        <a:ext cx="3971925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00192" y="602128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European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3367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Evaluation Procedure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0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5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Independence</a:t>
            </a:r>
            <a:endParaRPr lang="en-GB" b="1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experts are evaluating in a personal capacity</a:t>
            </a:r>
          </a:p>
          <a:p>
            <a:pPr lvl="1"/>
            <a:r>
              <a:rPr lang="en-GB" dirty="0" smtClean="0"/>
              <a:t>They </a:t>
            </a:r>
            <a:r>
              <a:rPr lang="en-GB" dirty="0"/>
              <a:t>represent neither their employer, nor their country!</a:t>
            </a:r>
          </a:p>
          <a:p>
            <a:r>
              <a:rPr lang="en-GB" b="1" dirty="0" smtClean="0"/>
              <a:t>Impartiality</a:t>
            </a:r>
            <a:endParaRPr lang="en-GB" b="1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experts must treat all proposals equally and evaluate them impartially on their merits, irrespective of their origin or the identity of the applicants</a:t>
            </a:r>
          </a:p>
          <a:p>
            <a:r>
              <a:rPr lang="en-GB" b="1" dirty="0" smtClean="0"/>
              <a:t>Objectivity</a:t>
            </a:r>
            <a:endParaRPr lang="en-GB" b="1" dirty="0"/>
          </a:p>
          <a:p>
            <a:pPr lvl="1"/>
            <a:r>
              <a:rPr lang="en-GB" dirty="0" smtClean="0"/>
              <a:t>They </a:t>
            </a:r>
            <a:r>
              <a:rPr lang="en-GB" dirty="0"/>
              <a:t>evaluate each proposal as submitted; meaning on its own merit, not its potential if certain changes were to be made</a:t>
            </a:r>
          </a:p>
          <a:p>
            <a:r>
              <a:rPr lang="en-GB" b="1" dirty="0" smtClean="0"/>
              <a:t>Accuracy</a:t>
            </a:r>
            <a:endParaRPr lang="en-GB" b="1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experts make their judgment against the official evaluation criteria and the call or topic the proposal addresses, and nothing else</a:t>
            </a:r>
          </a:p>
          <a:p>
            <a:r>
              <a:rPr lang="en-GB" b="1" dirty="0" smtClean="0"/>
              <a:t>Consistency</a:t>
            </a:r>
            <a:endParaRPr lang="en-GB" b="1" dirty="0"/>
          </a:p>
          <a:p>
            <a:pPr lvl="1"/>
            <a:r>
              <a:rPr lang="en-GB" dirty="0" smtClean="0"/>
              <a:t>They </a:t>
            </a:r>
            <a:r>
              <a:rPr lang="en-GB" dirty="0"/>
              <a:t>apply the same standard of judgment to all proposals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11144" cy="868958"/>
          </a:xfrm>
        </p:spPr>
        <p:txBody>
          <a:bodyPr/>
          <a:lstStyle/>
          <a:p>
            <a:r>
              <a:rPr lang="en-GB" dirty="0" smtClean="0"/>
              <a:t>Guiding Principles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Initial Data from 2014 Calls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Proposal Evaluation</a:t>
            </a:r>
            <a:endParaRPr lang="en-GB" dirty="0"/>
          </a:p>
          <a:p>
            <a:pPr lvl="1"/>
            <a:r>
              <a:rPr lang="en-GB" dirty="0"/>
              <a:t>New type of calls and proposals</a:t>
            </a:r>
          </a:p>
          <a:p>
            <a:pPr lvl="1"/>
            <a:r>
              <a:rPr lang="en-GB" dirty="0"/>
              <a:t>More emphasis on innovation</a:t>
            </a:r>
          </a:p>
          <a:p>
            <a:pPr lvl="1"/>
            <a:r>
              <a:rPr lang="en-GB" dirty="0"/>
              <a:t>Cross-cutting issues</a:t>
            </a:r>
          </a:p>
          <a:p>
            <a:pPr lvl="1"/>
            <a:r>
              <a:rPr lang="en-GB" dirty="0"/>
              <a:t>Impact of time to grant on </a:t>
            </a:r>
            <a:r>
              <a:rPr lang="en-GB" dirty="0" smtClean="0"/>
              <a:t>evaluation</a:t>
            </a:r>
          </a:p>
          <a:p>
            <a:pPr lvl="1"/>
            <a:endParaRPr lang="en-GB" dirty="0"/>
          </a:p>
          <a:p>
            <a:r>
              <a:rPr lang="en-GB" dirty="0"/>
              <a:t>Role of independent experts </a:t>
            </a:r>
          </a:p>
          <a:p>
            <a:pPr lvl="1"/>
            <a:endParaRPr lang="en-GB" dirty="0"/>
          </a:p>
          <a:p>
            <a:r>
              <a:rPr lang="en-GB" dirty="0"/>
              <a:t>The evaluation </a:t>
            </a:r>
            <a:r>
              <a:rPr lang="en-GB" dirty="0" smtClean="0"/>
              <a:t>procedure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 Overview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9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GB" b="1" dirty="0" smtClean="0"/>
              <a:t>Experts have </a:t>
            </a:r>
            <a:r>
              <a:rPr lang="en-GB" b="1" dirty="0"/>
              <a:t>a COI if they:</a:t>
            </a:r>
          </a:p>
          <a:p>
            <a:r>
              <a:rPr lang="en-GB" dirty="0" smtClean="0"/>
              <a:t>Were </a:t>
            </a:r>
            <a:r>
              <a:rPr lang="en-GB" dirty="0"/>
              <a:t>involved in the preparation of the proposal</a:t>
            </a:r>
          </a:p>
          <a:p>
            <a:r>
              <a:rPr lang="en-GB" dirty="0"/>
              <a:t>S</a:t>
            </a:r>
            <a:r>
              <a:rPr lang="en-GB" dirty="0" smtClean="0"/>
              <a:t>tand </a:t>
            </a:r>
            <a:r>
              <a:rPr lang="en-GB" dirty="0"/>
              <a:t>to benefit directly/indirectly if the proposal is successful</a:t>
            </a:r>
          </a:p>
          <a:p>
            <a:r>
              <a:rPr lang="en-GB" dirty="0" smtClean="0"/>
              <a:t>Have </a:t>
            </a:r>
            <a:r>
              <a:rPr lang="en-GB" dirty="0"/>
              <a:t>a close family/personal relationship with someone involved in the proposal</a:t>
            </a:r>
          </a:p>
          <a:p>
            <a:r>
              <a:rPr lang="en-GB" dirty="0" smtClean="0"/>
              <a:t>Are </a:t>
            </a:r>
            <a:r>
              <a:rPr lang="en-GB" dirty="0"/>
              <a:t>a director/trustee/partner of an applicant or involved in the management of an applicant's organisation</a:t>
            </a:r>
          </a:p>
          <a:p>
            <a:r>
              <a:rPr lang="en-GB" dirty="0" smtClean="0"/>
              <a:t>Are </a:t>
            </a:r>
            <a:r>
              <a:rPr lang="en-GB" dirty="0"/>
              <a:t>employed or contracted by an applicant or a named subcontractor</a:t>
            </a:r>
          </a:p>
          <a:p>
            <a:r>
              <a:rPr lang="en-GB" dirty="0" smtClean="0"/>
              <a:t>Are </a:t>
            </a:r>
            <a:r>
              <a:rPr lang="en-GB" dirty="0"/>
              <a:t>a member of a Horizon 2020 Advisory Group or Programme Committee</a:t>
            </a:r>
          </a:p>
          <a:p>
            <a:r>
              <a:rPr lang="en-GB" dirty="0"/>
              <a:t>A</a:t>
            </a:r>
            <a:r>
              <a:rPr lang="en-GB" dirty="0" smtClean="0"/>
              <a:t>re </a:t>
            </a:r>
            <a:r>
              <a:rPr lang="en-GB" dirty="0"/>
              <a:t>a National Contact Point or are directly working for the Enterprise Europe 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11144" cy="796950"/>
          </a:xfrm>
        </p:spPr>
        <p:txBody>
          <a:bodyPr/>
          <a:lstStyle/>
          <a:p>
            <a:r>
              <a:rPr lang="en-GB" dirty="0" smtClean="0"/>
              <a:t>Conflicts of 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5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82551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b="1" dirty="0" smtClean="0"/>
              <a:t>In </a:t>
            </a:r>
            <a:r>
              <a:rPr lang="en-GB" b="1" dirty="0"/>
              <a:t>the following situations, the Commission/Agency will decide whether a COI exists </a:t>
            </a:r>
            <a:endParaRPr lang="en-GB" b="1" dirty="0" smtClean="0"/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Were </a:t>
            </a:r>
            <a:r>
              <a:rPr lang="en-GB" dirty="0"/>
              <a:t>employed by an applicant or sub-contractor in the last 3 </a:t>
            </a:r>
            <a:r>
              <a:rPr lang="en-GB" dirty="0" smtClean="0"/>
              <a:t>years</a:t>
            </a:r>
          </a:p>
          <a:p>
            <a:pPr marL="109728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Were </a:t>
            </a:r>
            <a:r>
              <a:rPr lang="en-GB" dirty="0"/>
              <a:t>involved in a grant agreement/decision, the membership of management structures or a research collaboration with an applicant in the last 3 </a:t>
            </a:r>
            <a:r>
              <a:rPr lang="en-GB" dirty="0" smtClean="0"/>
              <a:t>years</a:t>
            </a:r>
          </a:p>
          <a:p>
            <a:pPr marL="109728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r>
              <a:rPr lang="en-GB" dirty="0" smtClean="0"/>
              <a:t>Are </a:t>
            </a:r>
            <a:r>
              <a:rPr lang="en-GB" dirty="0"/>
              <a:t>in any other situation that casts doubt on their impartiality or that could reasonably appear to do so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11144" cy="940966"/>
          </a:xfrm>
        </p:spPr>
        <p:txBody>
          <a:bodyPr/>
          <a:lstStyle/>
          <a:p>
            <a:r>
              <a:rPr lang="en-GB" dirty="0" smtClean="0"/>
              <a:t>Conflicts of Interest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442228"/>
            <a:ext cx="53366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COI conditions are spelled out in their </a:t>
            </a:r>
            <a:r>
              <a:rPr lang="en-GB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contract</a:t>
            </a:r>
            <a:r>
              <a:rPr lang="en-GB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and in the Code of Conduct (Annex 1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9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Experts </a:t>
            </a:r>
            <a:r>
              <a:rPr lang="en-GB" dirty="0"/>
              <a:t>must inform the Commission/Agency as soon as they become aware of a COI</a:t>
            </a:r>
          </a:p>
          <a:p>
            <a:pPr lvl="1"/>
            <a:r>
              <a:rPr lang="en-GB" dirty="0" smtClean="0"/>
              <a:t>Before </a:t>
            </a:r>
            <a:r>
              <a:rPr lang="en-GB" dirty="0"/>
              <a:t>the signature of the </a:t>
            </a:r>
            <a:r>
              <a:rPr lang="en-GB" dirty="0" smtClean="0"/>
              <a:t>contract</a:t>
            </a:r>
          </a:p>
          <a:p>
            <a:pPr lvl="1"/>
            <a:r>
              <a:rPr lang="en-GB" dirty="0" smtClean="0"/>
              <a:t>Upon </a:t>
            </a:r>
            <a:r>
              <a:rPr lang="en-GB" dirty="0"/>
              <a:t>receipt of proposals, </a:t>
            </a:r>
            <a:r>
              <a:rPr lang="en-GB" dirty="0" smtClean="0"/>
              <a:t>or</a:t>
            </a:r>
          </a:p>
          <a:p>
            <a:pPr lvl="1"/>
            <a:r>
              <a:rPr lang="en-GB" dirty="0" smtClean="0"/>
              <a:t>During </a:t>
            </a:r>
            <a:r>
              <a:rPr lang="en-GB" dirty="0"/>
              <a:t>the course of their </a:t>
            </a:r>
            <a:r>
              <a:rPr lang="en-GB" dirty="0" smtClean="0"/>
              <a:t>work</a:t>
            </a:r>
          </a:p>
          <a:p>
            <a:pPr lvl="1"/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there is a COI for a certain proposal they cannot evaluate </a:t>
            </a:r>
            <a:r>
              <a:rPr lang="en-GB" dirty="0" smtClean="0"/>
              <a:t>it at any of the evaluation stages (individual, consensus, panel)</a:t>
            </a:r>
            <a:endParaRPr lang="en-GB" dirty="0"/>
          </a:p>
          <a:p>
            <a:pPr lvl="1"/>
            <a:r>
              <a:rPr lang="en-GB" dirty="0" smtClean="0"/>
              <a:t>The </a:t>
            </a:r>
            <a:r>
              <a:rPr lang="en-GB" dirty="0"/>
              <a:t>Commission/Agency will determine if there is a COI on a case-by-case basis and decide the course of action to </a:t>
            </a:r>
            <a:r>
              <a:rPr lang="en-GB" dirty="0" smtClean="0"/>
              <a:t>follow</a:t>
            </a:r>
          </a:p>
          <a:p>
            <a:pPr lvl="1"/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the experts </a:t>
            </a:r>
            <a:r>
              <a:rPr lang="en-GB" dirty="0" smtClean="0"/>
              <a:t>conceal COI</a:t>
            </a:r>
            <a:r>
              <a:rPr lang="en-GB" dirty="0"/>
              <a:t>, they will be excluded from the evaluation and their work declared null and void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allowance/expenses they claimed may be reduced, rejected or recovered</a:t>
            </a:r>
          </a:p>
          <a:p>
            <a:pPr lvl="1"/>
            <a:r>
              <a:rPr lang="en-GB" dirty="0" smtClean="0"/>
              <a:t>Their </a:t>
            </a:r>
            <a:r>
              <a:rPr lang="en-GB" dirty="0"/>
              <a:t>contract may be terminated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11144" cy="724942"/>
          </a:xfrm>
        </p:spPr>
        <p:txBody>
          <a:bodyPr/>
          <a:lstStyle/>
          <a:p>
            <a:r>
              <a:rPr lang="en-GB" dirty="0" smtClean="0"/>
              <a:t>Conflicts of 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01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Admissibility </a:t>
            </a:r>
            <a:r>
              <a:rPr lang="en-GB" dirty="0"/>
              <a:t>is checked by the Commission/Agency:</a:t>
            </a:r>
          </a:p>
          <a:p>
            <a:pPr lvl="1"/>
            <a:r>
              <a:rPr lang="en-GB" dirty="0" smtClean="0"/>
              <a:t>Readable</a:t>
            </a:r>
            <a:r>
              <a:rPr lang="en-GB" dirty="0"/>
              <a:t>, accessible and </a:t>
            </a:r>
            <a:r>
              <a:rPr lang="en-GB" dirty="0" smtClean="0"/>
              <a:t>printable </a:t>
            </a:r>
            <a:r>
              <a:rPr lang="en-GB" dirty="0" smtClean="0">
                <a:solidFill>
                  <a:srgbClr val="FF0000"/>
                </a:solidFill>
              </a:rPr>
              <a:t>(extra pages watermarked)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Completeness </a:t>
            </a:r>
            <a:r>
              <a:rPr lang="en-GB" dirty="0"/>
              <a:t>of proposal presence of all requested forms</a:t>
            </a:r>
          </a:p>
          <a:p>
            <a:pPr lvl="1"/>
            <a:r>
              <a:rPr lang="en-GB" dirty="0" smtClean="0"/>
              <a:t>Plan </a:t>
            </a:r>
            <a:r>
              <a:rPr lang="en-GB" dirty="0"/>
              <a:t>for exploitation and dissemination of results (unless otherwise specified in the WP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Eligibility </a:t>
            </a:r>
            <a:r>
              <a:rPr lang="en-GB" dirty="0"/>
              <a:t>checked by the Commission/Agency - however, if the experts spot an issue relating to eligibility, they must inform the Commission/Agency</a:t>
            </a:r>
          </a:p>
          <a:p>
            <a:pPr lvl="1"/>
            <a:r>
              <a:rPr lang="en-GB" dirty="0" smtClean="0"/>
              <a:t>Minimum </a:t>
            </a:r>
            <a:r>
              <a:rPr lang="en-GB" dirty="0"/>
              <a:t>number of partners as set out in the call conditions</a:t>
            </a:r>
          </a:p>
          <a:p>
            <a:pPr lvl="1"/>
            <a:r>
              <a:rPr lang="en-GB" dirty="0" smtClean="0"/>
              <a:t>Other </a:t>
            </a:r>
            <a:r>
              <a:rPr lang="en-GB" dirty="0"/>
              <a:t>criteria may apply on a call-by-call basis as set out in the call </a:t>
            </a:r>
            <a:r>
              <a:rPr lang="en-GB" dirty="0" smtClean="0"/>
              <a:t>conditions</a:t>
            </a:r>
          </a:p>
          <a:p>
            <a:pPr lvl="1"/>
            <a:endParaRPr lang="en-GB" dirty="0"/>
          </a:p>
          <a:p>
            <a:r>
              <a:rPr lang="en-GB" dirty="0" smtClean="0"/>
              <a:t>“</a:t>
            </a:r>
            <a:r>
              <a:rPr lang="en-GB" dirty="0"/>
              <a:t>Out of scope” – the experts need to check the scope of proposals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proposal will only be deemed ineligible in clear-cut cases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Admissibility and Eligibility Checks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26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7380820" cy="1143000"/>
          </a:xfrm>
        </p:spPr>
        <p:txBody>
          <a:bodyPr/>
          <a:lstStyle/>
          <a:p>
            <a:r>
              <a:rPr lang="en-GB" dirty="0" smtClean="0"/>
              <a:t>Overview of the Evaluation Process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56177" y="1556792"/>
            <a:ext cx="8568952" cy="4521988"/>
            <a:chOff x="251520" y="1124744"/>
            <a:chExt cx="8568952" cy="4521988"/>
          </a:xfrm>
        </p:grpSpPr>
        <p:sp>
          <p:nvSpPr>
            <p:cNvPr id="23" name="Right Arrow 22"/>
            <p:cNvSpPr/>
            <p:nvPr/>
          </p:nvSpPr>
          <p:spPr>
            <a:xfrm>
              <a:off x="251520" y="1340768"/>
              <a:ext cx="8568952" cy="177341"/>
            </a:xfrm>
            <a:prstGeom prst="rightArrow">
              <a:avLst>
                <a:gd name="adj1" fmla="val 50000"/>
                <a:gd name="adj2" fmla="val 9296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 dirty="0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251520" y="2463549"/>
              <a:ext cx="8568952" cy="177341"/>
            </a:xfrm>
            <a:prstGeom prst="rightArrow">
              <a:avLst>
                <a:gd name="adj1" fmla="val 50000"/>
                <a:gd name="adj2" fmla="val 92968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395536" y="2064826"/>
              <a:ext cx="1512168" cy="936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Receipt of </a:t>
              </a:r>
              <a:b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proposals</a:t>
              </a:r>
              <a:endPara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051720" y="2064826"/>
              <a:ext cx="1512168" cy="93610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Individual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600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evaluation</a:t>
              </a:r>
              <a:endParaRPr lang="en-GB" sz="1600" dirty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99495" y="2067505"/>
              <a:ext cx="1512168" cy="93610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Consensus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group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355679" y="2064826"/>
              <a:ext cx="1512168" cy="93610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Panel </a:t>
              </a:r>
              <a:r>
                <a:rPr lang="fr-BE" sz="1600" dirty="0" smtClean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Review</a:t>
              </a:r>
              <a:endParaRPr lang="fr-BE" sz="1600" dirty="0" smtClean="0">
                <a:solidFill>
                  <a:srgbClr val="00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20272" y="2064826"/>
              <a:ext cx="1512168" cy="93610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BE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Finalisation</a:t>
              </a:r>
              <a:endParaRPr lang="fr-B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1720" y="1124744"/>
              <a:ext cx="4816127" cy="36004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>
                  <a:solidFill>
                    <a:srgbClr val="0033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Evaluators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67744" y="4077072"/>
              <a:ext cx="10801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Individual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Evaluation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Reports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(Usually done  remotely)</a:t>
              </a: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GB" sz="1200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67682" y="4077072"/>
              <a:ext cx="137579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Consensus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Report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rgbClr val="0070C0"/>
                  </a:solidFill>
                </a:rPr>
                <a:t>(May </a:t>
              </a:r>
              <a:r>
                <a:rPr lang="en-GB" sz="1200" b="0" dirty="0">
                  <a:solidFill>
                    <a:srgbClr val="0070C0"/>
                  </a:solidFill>
                </a:rPr>
                <a:t>be done 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</a:rPr>
                <a:t>r</a:t>
              </a:r>
              <a:r>
                <a:rPr lang="en-GB" sz="1200" b="0" dirty="0" smtClean="0">
                  <a:solidFill>
                    <a:srgbClr val="0070C0"/>
                  </a:solidFill>
                </a:rPr>
                <a:t>emotely)</a:t>
              </a: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265923" y="4077072"/>
              <a:ext cx="16916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Panel </a:t>
              </a:r>
              <a:r>
                <a:rPr lang="en-GB" sz="1200" b="0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report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Evaluation Summary </a:t>
              </a:r>
              <a:r>
                <a:rPr lang="en-GB" sz="1200" b="0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Report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Panel ranked list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5536" y="4069521"/>
              <a:ext cx="151216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Eligibility check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Allocation of proposals to evaluators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1151620" y="3447786"/>
              <a:ext cx="0" cy="57208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807804" y="3471980"/>
              <a:ext cx="0" cy="57208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427984" y="3429000"/>
              <a:ext cx="0" cy="57208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084168" y="3453194"/>
              <a:ext cx="0" cy="57208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7020272" y="4077072"/>
              <a:ext cx="16916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 smtClean="0">
                  <a:solidFill>
                    <a:srgbClr val="0070C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Final ranked list</a:t>
              </a:r>
              <a:endParaRPr lang="en-GB" sz="1200" b="0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7838517" y="3429000"/>
              <a:ext cx="0" cy="57208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6430850" y="604973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European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309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GB" b="1" dirty="0"/>
              <a:t>Research and Innovation Action </a:t>
            </a:r>
          </a:p>
          <a:p>
            <a:r>
              <a:rPr lang="en-GB" dirty="0"/>
              <a:t>Action primarily consisting of activities aiming to establish new knowledge and/or to explore the feasibility of a new or improved technology, product, process, service or solution</a:t>
            </a:r>
          </a:p>
          <a:p>
            <a:pPr lvl="1"/>
            <a:r>
              <a:rPr lang="en-GB" dirty="0"/>
              <a:t>For this purpose they may include basic and applied research, technology development and integration, testing and validation on a small-scale prototype in a laboratory or simulated environment</a:t>
            </a:r>
          </a:p>
          <a:p>
            <a:pPr lvl="1"/>
            <a:r>
              <a:rPr lang="en-GB" dirty="0"/>
              <a:t>Projects may contain closely connected but limited demonstration or pilot activities aiming to show technical feasibility in a near to operational environment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9428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b="1" dirty="0"/>
              <a:t>Innovation Action</a:t>
            </a:r>
          </a:p>
          <a:p>
            <a:r>
              <a:rPr lang="en-GB" dirty="0"/>
              <a:t>Action primarily consisting of activities directly aiming at producing plans and arrangements or designs for new, altered or improved products, processes or services</a:t>
            </a:r>
          </a:p>
          <a:p>
            <a:pPr lvl="1"/>
            <a:r>
              <a:rPr lang="en-GB" dirty="0"/>
              <a:t>For this purpose they may include prototyping, testing, demonstrating, piloting, large-scale product validation and market replication</a:t>
            </a:r>
          </a:p>
          <a:p>
            <a:pPr lvl="1"/>
            <a:r>
              <a:rPr lang="en-GB" dirty="0"/>
              <a:t>Aiming to validate the technical and economic viability in a (near) operational environment and/or aiming to support the first application/deployment in the market of an innovation that has already been demonstrated but not yet applied/deployed in the market due to market failures/barriers to uptake</a:t>
            </a:r>
          </a:p>
          <a:p>
            <a:pPr lvl="1"/>
            <a:r>
              <a:rPr lang="en-GB" dirty="0"/>
              <a:t>Projects may include limited research and development activities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7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are three evaluation criteria:</a:t>
            </a:r>
          </a:p>
          <a:p>
            <a:pPr lvl="1"/>
            <a:r>
              <a:rPr lang="en-GB" b="1" dirty="0"/>
              <a:t>Excellence</a:t>
            </a:r>
            <a:r>
              <a:rPr lang="en-GB" dirty="0"/>
              <a:t> (relevant to the topic of the call</a:t>
            </a:r>
            <a:r>
              <a:rPr lang="en-GB" dirty="0" smtClean="0"/>
              <a:t>)</a:t>
            </a:r>
          </a:p>
          <a:p>
            <a:pPr marL="393192" lvl="1" indent="0">
              <a:buNone/>
            </a:pPr>
            <a:endParaRPr lang="en-GB" dirty="0"/>
          </a:p>
          <a:p>
            <a:pPr lvl="1"/>
            <a:r>
              <a:rPr lang="en-GB" b="1" dirty="0"/>
              <a:t>Impact</a:t>
            </a:r>
          </a:p>
          <a:p>
            <a:pPr lvl="2"/>
            <a:r>
              <a:rPr lang="en-GB" dirty="0"/>
              <a:t>Communication </a:t>
            </a:r>
            <a:r>
              <a:rPr lang="en-GB" dirty="0" smtClean="0"/>
              <a:t>activities</a:t>
            </a:r>
          </a:p>
          <a:p>
            <a:pPr marL="630936" lvl="2" indent="0">
              <a:buNone/>
            </a:pPr>
            <a:endParaRPr lang="en-GB" dirty="0"/>
          </a:p>
          <a:p>
            <a:pPr lvl="1"/>
            <a:r>
              <a:rPr lang="en-GB" dirty="0"/>
              <a:t>Quality and efficiency of the </a:t>
            </a:r>
            <a:r>
              <a:rPr lang="en-GB" b="1" dirty="0"/>
              <a:t>implementation</a:t>
            </a:r>
          </a:p>
          <a:p>
            <a:pPr lvl="2"/>
            <a:r>
              <a:rPr lang="en-GB" dirty="0"/>
              <a:t>Experts should check requests </a:t>
            </a:r>
            <a:r>
              <a:rPr lang="en-GB" dirty="0" smtClean="0"/>
              <a:t>for ‘exceptional </a:t>
            </a:r>
            <a:r>
              <a:rPr lang="en-GB" dirty="0"/>
              <a:t>funding’ from third country </a:t>
            </a:r>
            <a:r>
              <a:rPr lang="en-GB" dirty="0" smtClean="0"/>
              <a:t>participants </a:t>
            </a:r>
            <a:r>
              <a:rPr lang="en-GB" dirty="0"/>
              <a:t>not included in the list </a:t>
            </a:r>
          </a:p>
          <a:p>
            <a:pPr lvl="2"/>
            <a:r>
              <a:rPr lang="en-GB" dirty="0"/>
              <a:t>This criterion is not evaluated in </a:t>
            </a:r>
            <a:r>
              <a:rPr lang="en-GB" dirty="0" smtClean="0"/>
              <a:t>the first </a:t>
            </a:r>
            <a:r>
              <a:rPr lang="en-GB" dirty="0"/>
              <a:t>stage of a two-stage procedure</a:t>
            </a:r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riteria adapted by action, clarified in each </a:t>
            </a:r>
            <a:r>
              <a:rPr lang="en-GB" dirty="0"/>
              <a:t>WP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712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5"/>
          </a:xfrm>
        </p:spPr>
        <p:txBody>
          <a:bodyPr>
            <a:normAutofit/>
          </a:bodyPr>
          <a:lstStyle/>
          <a:p>
            <a:r>
              <a:rPr lang="en-GB" sz="1800" dirty="0" smtClean="0"/>
              <a:t>General Criteria for Research </a:t>
            </a:r>
            <a:r>
              <a:rPr lang="en-GB" sz="1800" dirty="0"/>
              <a:t>and Innovation Actions/Innovation Actions/ SME instrument </a:t>
            </a:r>
            <a:r>
              <a:rPr lang="en-GB" sz="1800" dirty="0" smtClean="0"/>
              <a:t>(may be adapted by WP/call)</a:t>
            </a:r>
          </a:p>
          <a:p>
            <a:r>
              <a:rPr lang="en-GB" sz="1800" dirty="0" smtClean="0"/>
              <a:t>Only </a:t>
            </a:r>
            <a:r>
              <a:rPr lang="en-GB" sz="1800" b="1" dirty="0" smtClean="0"/>
              <a:t>bold criteria </a:t>
            </a:r>
            <a:r>
              <a:rPr lang="en-GB" sz="1800" dirty="0" smtClean="0"/>
              <a:t>considered for first stage of two-stage proposals </a:t>
            </a:r>
            <a:endParaRPr lang="en-GB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7211144" cy="1143000"/>
          </a:xfrm>
        </p:spPr>
        <p:txBody>
          <a:bodyPr/>
          <a:lstStyle/>
          <a:p>
            <a:r>
              <a:rPr lang="en-GB" dirty="0" smtClean="0"/>
              <a:t>Evaluation Criteria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7805959"/>
              </p:ext>
            </p:extLst>
          </p:nvPr>
        </p:nvGraphicFramePr>
        <p:xfrm>
          <a:off x="395536" y="1772816"/>
          <a:ext cx="792088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094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/>
          </a:bodyPr>
          <a:lstStyle/>
          <a:p>
            <a:r>
              <a:rPr lang="en-GB" dirty="0"/>
              <a:t>Experts </a:t>
            </a:r>
            <a:r>
              <a:rPr lang="en-GB" dirty="0" smtClean="0"/>
              <a:t>score each criterion between </a:t>
            </a:r>
            <a:r>
              <a:rPr lang="en-GB" b="1" dirty="0" smtClean="0"/>
              <a:t>0-5</a:t>
            </a:r>
            <a:r>
              <a:rPr lang="en-GB" dirty="0" smtClean="0"/>
              <a:t> based </a:t>
            </a:r>
            <a:r>
              <a:rPr lang="en-GB" dirty="0"/>
              <a:t>on </a:t>
            </a:r>
            <a:r>
              <a:rPr lang="en-GB" dirty="0" smtClean="0"/>
              <a:t>comments</a:t>
            </a:r>
            <a:endParaRPr lang="en-GB" dirty="0"/>
          </a:p>
          <a:p>
            <a:pPr lvl="1"/>
            <a:r>
              <a:rPr lang="en-GB" dirty="0"/>
              <a:t>Half-marks can be used</a:t>
            </a:r>
          </a:p>
          <a:p>
            <a:pPr lvl="1"/>
            <a:r>
              <a:rPr lang="en-GB" dirty="0"/>
              <a:t>The whole range of scores should be used</a:t>
            </a:r>
          </a:p>
          <a:p>
            <a:pPr lvl="1"/>
            <a:r>
              <a:rPr lang="en-GB" dirty="0"/>
              <a:t>Scores must pass </a:t>
            </a:r>
            <a:r>
              <a:rPr lang="en-GB" b="1" u="sng" dirty="0"/>
              <a:t>thresholds</a:t>
            </a:r>
            <a:r>
              <a:rPr lang="en-GB" dirty="0"/>
              <a:t> if a proposal is to be considered for </a:t>
            </a:r>
            <a:r>
              <a:rPr lang="en-GB" dirty="0" smtClean="0"/>
              <a:t>funding</a:t>
            </a:r>
          </a:p>
          <a:p>
            <a:pPr marL="393192" lvl="1" indent="0">
              <a:buNone/>
            </a:pPr>
            <a:endParaRPr lang="en-GB" dirty="0"/>
          </a:p>
          <a:p>
            <a:r>
              <a:rPr lang="en-GB" b="1" dirty="0"/>
              <a:t>Thresholds apply to individual </a:t>
            </a:r>
            <a:r>
              <a:rPr lang="en-GB" b="1" dirty="0" smtClean="0"/>
              <a:t>criteria…</a:t>
            </a:r>
            <a:r>
              <a:rPr lang="en-GB" i="1" dirty="0" smtClean="0"/>
              <a:t> </a:t>
            </a:r>
            <a:r>
              <a:rPr lang="en-GB" i="1" dirty="0"/>
              <a:t>default </a:t>
            </a:r>
            <a:r>
              <a:rPr lang="en-GB" i="1" dirty="0" smtClean="0"/>
              <a:t>is </a:t>
            </a:r>
            <a:r>
              <a:rPr lang="en-GB" i="1" dirty="0"/>
              <a:t>3 (unless specified otherwise in the WP</a:t>
            </a:r>
            <a:r>
              <a:rPr lang="en-GB" i="1" dirty="0" smtClean="0"/>
              <a:t>)</a:t>
            </a:r>
          </a:p>
          <a:p>
            <a:pPr marL="109728" indent="0">
              <a:buNone/>
            </a:pPr>
            <a:endParaRPr lang="en-GB" i="1" dirty="0"/>
          </a:p>
          <a:p>
            <a:r>
              <a:rPr lang="en-GB" b="1" dirty="0"/>
              <a:t>…and to the total </a:t>
            </a:r>
            <a:r>
              <a:rPr lang="en-GB" b="1" dirty="0" smtClean="0"/>
              <a:t>score</a:t>
            </a:r>
            <a:r>
              <a:rPr lang="en-GB" dirty="0" smtClean="0"/>
              <a:t>. D</a:t>
            </a:r>
            <a:r>
              <a:rPr lang="en-GB" i="1" dirty="0" smtClean="0"/>
              <a:t>efault is 10 overall </a:t>
            </a:r>
            <a:r>
              <a:rPr lang="en-GB" i="1" dirty="0"/>
              <a:t>(unless specified otherwise in the WP</a:t>
            </a:r>
            <a:r>
              <a:rPr lang="en-GB" i="1" dirty="0" smtClean="0"/>
              <a:t>)</a:t>
            </a:r>
          </a:p>
          <a:p>
            <a:pPr marL="109728" indent="0">
              <a:buNone/>
            </a:pPr>
            <a:endParaRPr lang="en-GB" i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597" y="0"/>
            <a:ext cx="7211144" cy="724942"/>
          </a:xfrm>
        </p:spPr>
        <p:txBody>
          <a:bodyPr/>
          <a:lstStyle/>
          <a:p>
            <a:r>
              <a:rPr lang="en-GB" dirty="0" smtClean="0"/>
              <a:t>Proposal Scoring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4211960" y="2956845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8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Initial Data on 2014 Calls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 </a:t>
            </a:r>
            <a:r>
              <a:rPr lang="en-GB" sz="2400" b="1" dirty="0" smtClean="0"/>
              <a:t>Innovation </a:t>
            </a:r>
            <a:r>
              <a:rPr lang="en-GB" sz="2400" b="1" dirty="0"/>
              <a:t>actions</a:t>
            </a:r>
            <a:r>
              <a:rPr lang="en-GB" sz="2400" dirty="0"/>
              <a:t> and the </a:t>
            </a:r>
            <a:r>
              <a:rPr lang="en-GB" sz="2400" b="1" dirty="0"/>
              <a:t>SME instrument</a:t>
            </a:r>
            <a:r>
              <a:rPr lang="en-GB" sz="2400" dirty="0"/>
              <a:t>, the criterion Impact is given a weight of </a:t>
            </a:r>
            <a:r>
              <a:rPr lang="en-GB" sz="2400" i="1" dirty="0" smtClean="0"/>
              <a:t>1.5*</a:t>
            </a:r>
            <a:r>
              <a:rPr lang="en-GB" sz="2400" dirty="0" smtClean="0"/>
              <a:t> </a:t>
            </a:r>
            <a:r>
              <a:rPr lang="en-GB" sz="2400" dirty="0"/>
              <a:t>to determine the </a:t>
            </a:r>
            <a:r>
              <a:rPr lang="en-GB" sz="2400" dirty="0" smtClean="0"/>
              <a:t>ranking</a:t>
            </a:r>
          </a:p>
          <a:p>
            <a:pPr marL="109728" indent="0">
              <a:buNone/>
            </a:pPr>
            <a:endParaRPr lang="en-GB" sz="2400" dirty="0"/>
          </a:p>
          <a:p>
            <a:r>
              <a:rPr lang="en-GB" sz="2400" dirty="0"/>
              <a:t>For </a:t>
            </a:r>
            <a:r>
              <a:rPr lang="en-GB" sz="2400" b="1" i="1" u="sng" dirty="0"/>
              <a:t>first</a:t>
            </a:r>
            <a:r>
              <a:rPr lang="en-GB" sz="2400" b="1" u="sng" dirty="0"/>
              <a:t> stage of a two-stage procedure</a:t>
            </a:r>
            <a:r>
              <a:rPr lang="en-GB" sz="2400" dirty="0"/>
              <a:t>, experts only evaluate the criteria </a:t>
            </a:r>
            <a:r>
              <a:rPr lang="en-GB" sz="2400" b="1" dirty="0"/>
              <a:t>Excellence</a:t>
            </a:r>
            <a:r>
              <a:rPr lang="en-GB" sz="2400" dirty="0"/>
              <a:t> and (part of) </a:t>
            </a:r>
            <a:r>
              <a:rPr lang="en-GB" sz="2400" b="1" dirty="0" smtClean="0"/>
              <a:t>Impact</a:t>
            </a:r>
            <a:endParaRPr lang="en-GB" sz="2400" b="1" dirty="0"/>
          </a:p>
          <a:p>
            <a:pPr lvl="1"/>
            <a:r>
              <a:rPr lang="en-GB" sz="2400" i="1" dirty="0" smtClean="0"/>
              <a:t>Default </a:t>
            </a:r>
            <a:r>
              <a:rPr lang="en-GB" sz="2400" i="1" dirty="0"/>
              <a:t>threshold for individual criteria is 4 (unless specified otherwise in the WP)</a:t>
            </a:r>
          </a:p>
          <a:p>
            <a:pPr lvl="1"/>
            <a:r>
              <a:rPr lang="en-GB" sz="2400" i="1" dirty="0"/>
              <a:t>Default overall threshold is 8 (unless specified otherwise in the WP)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11144" cy="724942"/>
          </a:xfrm>
        </p:spPr>
        <p:txBody>
          <a:bodyPr/>
          <a:lstStyle/>
          <a:p>
            <a:r>
              <a:rPr lang="en-GB" dirty="0" smtClean="0"/>
              <a:t>Proposal Scoring</a:t>
            </a:r>
            <a:endParaRPr lang="en-GB" dirty="0"/>
          </a:p>
        </p:txBody>
      </p:sp>
      <p:sp>
        <p:nvSpPr>
          <p:cNvPr id="4" name="Flowchart: Document 3"/>
          <p:cNvSpPr/>
          <p:nvPr/>
        </p:nvSpPr>
        <p:spPr>
          <a:xfrm>
            <a:off x="3059832" y="4941168"/>
            <a:ext cx="5760640" cy="1452324"/>
          </a:xfrm>
          <a:prstGeom prst="flowChart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GB" sz="1400" b="0" dirty="0" smtClean="0">
                <a:solidFill>
                  <a:schemeClr val="bg1"/>
                </a:solidFill>
              </a:rPr>
              <a:t>*Impact weight 1.5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0" dirty="0" smtClean="0">
                <a:solidFill>
                  <a:schemeClr val="bg1"/>
                </a:solidFill>
              </a:rPr>
              <a:t>For </a:t>
            </a:r>
            <a:r>
              <a:rPr lang="en-GB" sz="1400" b="0" dirty="0">
                <a:solidFill>
                  <a:schemeClr val="bg1"/>
                </a:solidFill>
              </a:rPr>
              <a:t>above-threshold proposal, </a:t>
            </a:r>
            <a:r>
              <a:rPr lang="en-GB" sz="1400" b="0" dirty="0" smtClean="0">
                <a:solidFill>
                  <a:schemeClr val="bg1"/>
                </a:solidFill>
              </a:rPr>
              <a:t>impact is </a:t>
            </a:r>
            <a:r>
              <a:rPr lang="en-GB" sz="1400" b="0" dirty="0">
                <a:solidFill>
                  <a:schemeClr val="bg1"/>
                </a:solidFill>
              </a:rPr>
              <a:t>multiplied by 1.5, giving a total score out of </a:t>
            </a:r>
            <a:r>
              <a:rPr lang="en-GB" sz="1400" b="0" dirty="0" smtClean="0">
                <a:solidFill>
                  <a:schemeClr val="bg1"/>
                </a:solidFill>
              </a:rPr>
              <a:t>17.5.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400" b="0" dirty="0" smtClean="0">
                <a:solidFill>
                  <a:schemeClr val="bg1"/>
                </a:solidFill>
              </a:rPr>
              <a:t>If </a:t>
            </a:r>
            <a:r>
              <a:rPr lang="en-GB" sz="1400" b="0" dirty="0">
                <a:solidFill>
                  <a:schemeClr val="bg1"/>
                </a:solidFill>
              </a:rPr>
              <a:t>IA and RIA in the same ranked lists, then a </a:t>
            </a:r>
            <a:r>
              <a:rPr lang="en-GB" sz="1400" b="0" dirty="0" smtClean="0">
                <a:solidFill>
                  <a:schemeClr val="bg1"/>
                </a:solidFill>
              </a:rPr>
              <a:t>normalisation (out of 15) is needed</a:t>
            </a:r>
            <a:r>
              <a:rPr lang="en-GB" sz="1400" b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648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481332"/>
            <a:ext cx="7283152" cy="4525963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GB" b="1" dirty="0" smtClean="0"/>
              <a:t>0 - </a:t>
            </a:r>
            <a:r>
              <a:rPr lang="en-GB" dirty="0" smtClean="0"/>
              <a:t>The </a:t>
            </a:r>
            <a:r>
              <a:rPr lang="en-GB" dirty="0"/>
              <a:t>proposal fails to address the criterion or cannot be assessed due to missing or incomplete information.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1 - Poor</a:t>
            </a:r>
            <a:r>
              <a:rPr lang="en-GB" b="1" dirty="0"/>
              <a:t>. </a:t>
            </a:r>
            <a:r>
              <a:rPr lang="en-GB" dirty="0"/>
              <a:t>The criterion is inadequately addressed, or there are serious inherent weaknesses.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2 - Fair</a:t>
            </a:r>
            <a:r>
              <a:rPr lang="en-GB" b="1" dirty="0"/>
              <a:t>. </a:t>
            </a:r>
            <a:r>
              <a:rPr lang="en-GB" dirty="0"/>
              <a:t>The proposal broadly addresses the criterion, but there are significant weaknesses.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3 - Good</a:t>
            </a:r>
            <a:r>
              <a:rPr lang="en-GB" b="1" dirty="0"/>
              <a:t>. </a:t>
            </a:r>
            <a:r>
              <a:rPr lang="en-GB" dirty="0"/>
              <a:t>The proposal addresses the criterion well, but a number of shortcomings are present.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4 - Very </a:t>
            </a:r>
            <a:r>
              <a:rPr lang="en-GB" b="1" dirty="0"/>
              <a:t>Good. </a:t>
            </a:r>
            <a:r>
              <a:rPr lang="en-GB" dirty="0"/>
              <a:t>The proposal addresses the criterion very well, but a small </a:t>
            </a:r>
            <a:r>
              <a:rPr lang="en-GB" dirty="0" smtClean="0"/>
              <a:t>number of </a:t>
            </a:r>
            <a:r>
              <a:rPr lang="en-GB" dirty="0"/>
              <a:t>shortcomings are present.</a:t>
            </a:r>
          </a:p>
          <a:p>
            <a:endParaRPr lang="en-GB" dirty="0"/>
          </a:p>
          <a:p>
            <a:pPr marL="109728" indent="0">
              <a:buNone/>
            </a:pPr>
            <a:r>
              <a:rPr lang="en-GB" b="1" dirty="0" smtClean="0"/>
              <a:t>5 - Excellent</a:t>
            </a:r>
            <a:r>
              <a:rPr lang="en-GB" b="1" dirty="0"/>
              <a:t>. </a:t>
            </a:r>
            <a:r>
              <a:rPr lang="en-GB" dirty="0"/>
              <a:t>The proposal successfully addresses all relevant aspects of the criterion. Any shortcomings are minor.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Score Descriptors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>
            <a:off x="588342" y="1484784"/>
            <a:ext cx="484632" cy="3168352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460089" y="5073600"/>
            <a:ext cx="792088" cy="576064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0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339" y="116632"/>
            <a:ext cx="7211144" cy="796950"/>
          </a:xfrm>
        </p:spPr>
        <p:txBody>
          <a:bodyPr/>
          <a:lstStyle/>
          <a:p>
            <a:r>
              <a:rPr lang="en-GB" dirty="0" smtClean="0"/>
              <a:t>Evaluation Process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638739" y="949604"/>
            <a:ext cx="7704856" cy="4670759"/>
            <a:chOff x="827584" y="1134504"/>
            <a:chExt cx="7704856" cy="4670759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295636" y="1457997"/>
              <a:ext cx="0" cy="2563687"/>
            </a:xfrm>
            <a:prstGeom prst="straightConnector1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2222915" y="1457997"/>
              <a:ext cx="0" cy="1709450"/>
            </a:xfrm>
            <a:prstGeom prst="straightConnector1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>
              <a:stCxn id="29" idx="2"/>
              <a:endCxn id="39" idx="0"/>
            </p:cNvCxnSpPr>
            <p:nvPr/>
          </p:nvCxnSpPr>
          <p:spPr bwMode="auto">
            <a:xfrm>
              <a:off x="3199436" y="1475023"/>
              <a:ext cx="4412" cy="1399784"/>
            </a:xfrm>
            <a:prstGeom prst="straightConnector1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4167131" y="1457997"/>
              <a:ext cx="0" cy="1751043"/>
            </a:xfrm>
            <a:prstGeom prst="straightConnector1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H="1">
              <a:off x="5112061" y="1457997"/>
              <a:ext cx="1" cy="2636073"/>
            </a:xfrm>
            <a:prstGeom prst="straightConnector1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Right Arrow 9"/>
            <p:cNvSpPr/>
            <p:nvPr/>
          </p:nvSpPr>
          <p:spPr>
            <a:xfrm rot="16200000" flipH="1">
              <a:off x="2954608" y="5373538"/>
              <a:ext cx="503411" cy="360040"/>
            </a:xfrm>
            <a:prstGeom prst="rightArrow">
              <a:avLst/>
            </a:prstGeom>
            <a:solidFill>
              <a:srgbClr val="00666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6200000" flipH="1">
              <a:off x="2694528" y="4878344"/>
              <a:ext cx="503411" cy="360040"/>
            </a:xfrm>
            <a:prstGeom prst="rightArrow">
              <a:avLst/>
            </a:prstGeom>
            <a:solidFill>
              <a:srgbClr val="0066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2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403648" y="3190781"/>
              <a:ext cx="1429006" cy="917023"/>
              <a:chOff x="1187091" y="1989673"/>
              <a:chExt cx="1429006" cy="917023"/>
            </a:xfrm>
            <a:solidFill>
              <a:srgbClr val="0070C0"/>
            </a:solidFill>
          </p:grpSpPr>
          <p:sp>
            <p:nvSpPr>
              <p:cNvPr id="40" name="Right Arrow 39"/>
              <p:cNvSpPr/>
              <p:nvPr/>
            </p:nvSpPr>
            <p:spPr>
              <a:xfrm rot="2700000">
                <a:off x="2089268" y="2379867"/>
                <a:ext cx="503411" cy="550247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1187091" y="1989673"/>
                <a:ext cx="1138056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>
                <a:noAutofit/>
              </a:bodyPr>
              <a:lstStyle/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627784" y="2874807"/>
              <a:ext cx="1152127" cy="1026191"/>
              <a:chOff x="2287386" y="1700808"/>
              <a:chExt cx="1152127" cy="1026191"/>
            </a:xfrm>
            <a:solidFill>
              <a:srgbClr val="0070C0"/>
            </a:solidFill>
          </p:grpSpPr>
          <p:sp>
            <p:nvSpPr>
              <p:cNvPr id="38" name="Right Arrow 37"/>
              <p:cNvSpPr/>
              <p:nvPr/>
            </p:nvSpPr>
            <p:spPr>
              <a:xfrm rot="16200000" flipH="1">
                <a:off x="2614209" y="2200170"/>
                <a:ext cx="503411" cy="550247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287386" y="1700808"/>
                <a:ext cx="1152127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</a:t>
                </a:r>
                <a:r>
                  <a:rPr lang="fr-BE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fr-BE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</a:t>
                </a:r>
                <a:r>
                  <a:rPr lang="fr-BE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fr-BE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BE" sz="1200" dirty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634712" y="3209040"/>
              <a:ext cx="1369335" cy="929945"/>
              <a:chOff x="3134899" y="2000169"/>
              <a:chExt cx="1369335" cy="929945"/>
            </a:xfrm>
            <a:solidFill>
              <a:srgbClr val="0070C0"/>
            </a:solidFill>
          </p:grpSpPr>
          <p:sp>
            <p:nvSpPr>
              <p:cNvPr id="36" name="Right Arrow 35"/>
              <p:cNvSpPr/>
              <p:nvPr/>
            </p:nvSpPr>
            <p:spPr>
              <a:xfrm rot="18900000" flipH="1">
                <a:off x="3134899" y="2379867"/>
                <a:ext cx="503411" cy="550247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385507" y="2000169"/>
                <a:ext cx="1118727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dirty="0" smtClean="0">
                    <a:solidFill>
                      <a:schemeClr val="bg1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  <a:endParaRPr lang="en-GB" sz="1200" dirty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2486312" y="4030606"/>
              <a:ext cx="1440000" cy="1440000"/>
            </a:xfrm>
            <a:prstGeom prst="ellipse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Consensus </a:t>
              </a:r>
              <a:br>
                <a:rPr lang="en-GB" sz="1200" b="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GB" sz="1200" b="0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group</a:t>
              </a:r>
              <a:endParaRPr lang="en-GB" sz="1200" b="0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995936" y="4094070"/>
              <a:ext cx="1581445" cy="807692"/>
              <a:chOff x="4283403" y="2809909"/>
              <a:chExt cx="1581445" cy="807692"/>
            </a:xfrm>
            <a:solidFill>
              <a:schemeClr val="bg1">
                <a:lumMod val="85000"/>
              </a:schemeClr>
            </a:solidFill>
          </p:grpSpPr>
          <p:sp>
            <p:nvSpPr>
              <p:cNvPr id="34" name="Right Arrow 33"/>
              <p:cNvSpPr/>
              <p:nvPr/>
            </p:nvSpPr>
            <p:spPr>
              <a:xfrm rot="19934973" flipH="1">
                <a:off x="4283403" y="3067354"/>
                <a:ext cx="503411" cy="550247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b="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56331" y="2809909"/>
                <a:ext cx="1208517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0" dirty="0" smtClean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0" dirty="0" smtClean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0" dirty="0" smtClean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  <a:endParaRPr lang="en-GB" sz="1200" b="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27584" y="4021684"/>
              <a:ext cx="1520480" cy="790697"/>
              <a:chOff x="548376" y="2829072"/>
              <a:chExt cx="1520480" cy="790697"/>
            </a:xfrm>
            <a:solidFill>
              <a:schemeClr val="bg1">
                <a:lumMod val="85000"/>
              </a:schemeClr>
            </a:solidFill>
          </p:grpSpPr>
          <p:sp>
            <p:nvSpPr>
              <p:cNvPr id="32" name="Right Arrow 31"/>
              <p:cNvSpPr/>
              <p:nvPr/>
            </p:nvSpPr>
            <p:spPr>
              <a:xfrm rot="1665027">
                <a:off x="1565445" y="3069522"/>
                <a:ext cx="503411" cy="550247"/>
              </a:xfrm>
              <a:prstGeom prst="rightArrow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sp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1200" b="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flipH="1">
                <a:off x="548376" y="2829072"/>
                <a:ext cx="1144720" cy="585281"/>
              </a:xfrm>
              <a:prstGeom prst="roundRect">
                <a:avLst/>
              </a:prstGeom>
              <a:grpFill/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0" dirty="0" smtClean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0" dirty="0" smtClean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Evaluation </a:t>
                </a:r>
              </a:p>
              <a:p>
                <a:pPr lvl="0"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200" b="0" dirty="0" smtClean="0">
                    <a:solidFill>
                      <a:schemeClr val="bg2">
                        <a:lumMod val="75000"/>
                      </a:schemeClr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Report</a:t>
                </a:r>
                <a:endParaRPr lang="en-GB" sz="1200" b="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8" name="Oval Callout 17"/>
            <p:cNvSpPr/>
            <p:nvPr/>
          </p:nvSpPr>
          <p:spPr>
            <a:xfrm>
              <a:off x="1898879" y="1844824"/>
              <a:ext cx="648072" cy="624098"/>
            </a:xfrm>
            <a:prstGeom prst="wedgeEllipseCallout">
              <a:avLst>
                <a:gd name="adj1" fmla="val 973"/>
                <a:gd name="adj2" fmla="val 74488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19" name="Oval Callout 18"/>
            <p:cNvSpPr/>
            <p:nvPr/>
          </p:nvSpPr>
          <p:spPr>
            <a:xfrm>
              <a:off x="2882277" y="1859212"/>
              <a:ext cx="648072" cy="624098"/>
            </a:xfrm>
            <a:prstGeom prst="wedgeEllipseCallout">
              <a:avLst>
                <a:gd name="adj1" fmla="val -129"/>
                <a:gd name="adj2" fmla="val 75251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3843095" y="1844824"/>
              <a:ext cx="648072" cy="624098"/>
            </a:xfrm>
            <a:prstGeom prst="wedgeEllipseCallout">
              <a:avLst>
                <a:gd name="adj1" fmla="val -129"/>
                <a:gd name="adj2" fmla="val 74870"/>
              </a:avLst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21" name="Oval Callout 20"/>
            <p:cNvSpPr/>
            <p:nvPr/>
          </p:nvSpPr>
          <p:spPr>
            <a:xfrm>
              <a:off x="4788024" y="1844824"/>
              <a:ext cx="648072" cy="624098"/>
            </a:xfrm>
            <a:prstGeom prst="wedgeEllipseCallout">
              <a:avLst>
                <a:gd name="adj1" fmla="val 238"/>
                <a:gd name="adj2" fmla="val 74106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22" name="Oval Callout 21"/>
            <p:cNvSpPr/>
            <p:nvPr/>
          </p:nvSpPr>
          <p:spPr>
            <a:xfrm>
              <a:off x="971600" y="1844824"/>
              <a:ext cx="648072" cy="624098"/>
            </a:xfrm>
            <a:prstGeom prst="wedgeEllipseCallout">
              <a:avLst>
                <a:gd name="adj1" fmla="val 605"/>
                <a:gd name="adj2" fmla="val 74488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0" dirty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Expert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04248" y="2026068"/>
              <a:ext cx="172819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Minimum 3 experts … </a:t>
              </a:r>
              <a:r>
                <a:rPr lang="en-GB" sz="1100" b="1" dirty="0" smtClean="0">
                  <a:solidFill>
                    <a:schemeClr val="bg2">
                      <a:lumMod val="7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but can be more</a:t>
              </a:r>
              <a:endParaRPr lang="en-GB" sz="1100" b="1" dirty="0">
                <a:solidFill>
                  <a:schemeClr val="bg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" name="Straight Connector 23"/>
            <p:cNvCxnSpPr>
              <a:stCxn id="23" idx="1"/>
            </p:cNvCxnSpPr>
            <p:nvPr/>
          </p:nvCxnSpPr>
          <p:spPr bwMode="auto">
            <a:xfrm flipH="1" flipV="1">
              <a:off x="5868144" y="2156874"/>
              <a:ext cx="936104" cy="8463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804248" y="3284984"/>
              <a:ext cx="17281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Individual evaluation</a:t>
              </a:r>
              <a:endParaRPr lang="en-GB" sz="11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6" name="Straight Connector 25"/>
            <p:cNvCxnSpPr>
              <a:stCxn id="25" idx="1"/>
            </p:cNvCxnSpPr>
            <p:nvPr/>
          </p:nvCxnSpPr>
          <p:spPr bwMode="auto">
            <a:xfrm flipH="1">
              <a:off x="5868144" y="3415789"/>
              <a:ext cx="9361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804248" y="4725144"/>
              <a:ext cx="17281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Consensus</a:t>
              </a:r>
              <a:endParaRPr lang="en-GB" sz="11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1"/>
            </p:cNvCxnSpPr>
            <p:nvPr/>
          </p:nvCxnSpPr>
          <p:spPr bwMode="auto">
            <a:xfrm flipH="1">
              <a:off x="5868144" y="4855949"/>
              <a:ext cx="9361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ounded Rectangle 28"/>
            <p:cNvSpPr/>
            <p:nvPr/>
          </p:nvSpPr>
          <p:spPr>
            <a:xfrm>
              <a:off x="1034783" y="1134504"/>
              <a:ext cx="4329305" cy="340519"/>
            </a:xfrm>
            <a:prstGeom prst="roundRect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400" dirty="0" smtClean="0">
                  <a:solidFill>
                    <a:schemeClr val="bg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Proposal</a:t>
              </a:r>
              <a:endParaRPr lang="en-GB" sz="14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04248" y="1151166"/>
              <a:ext cx="17281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 smtClean="0">
                  <a:solidFill>
                    <a:schemeClr val="tx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Eligible proposal</a:t>
              </a:r>
              <a:endParaRPr lang="en-GB" sz="1100" b="1" dirty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1"/>
            </p:cNvCxnSpPr>
            <p:nvPr/>
          </p:nvCxnSpPr>
          <p:spPr bwMode="auto">
            <a:xfrm flipH="1">
              <a:off x="5868144" y="1281971"/>
              <a:ext cx="9361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3" name="Rounded Rectangle 42"/>
          <p:cNvSpPr/>
          <p:nvPr/>
        </p:nvSpPr>
        <p:spPr>
          <a:xfrm>
            <a:off x="2369760" y="5733256"/>
            <a:ext cx="1296144" cy="57606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Consensus </a:t>
            </a:r>
            <a:endParaRPr lang="en-GB" sz="1200" dirty="0" smtClean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Report</a:t>
            </a:r>
            <a:endParaRPr lang="en-GB" sz="12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54294" y="587727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European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556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511265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Normally involves discussion of </a:t>
            </a:r>
            <a:r>
              <a:rPr lang="en-GB" dirty="0"/>
              <a:t>the individual evaluations</a:t>
            </a:r>
          </a:p>
          <a:p>
            <a:pPr lvl="1"/>
            <a:r>
              <a:rPr lang="en-GB" dirty="0" smtClean="0"/>
              <a:t>Not simply score averaging exercise</a:t>
            </a:r>
          </a:p>
          <a:p>
            <a:pPr lvl="1"/>
            <a:endParaRPr lang="en-GB" dirty="0"/>
          </a:p>
          <a:p>
            <a:r>
              <a:rPr lang="en-GB" dirty="0"/>
              <a:t>The aim is to find agreement on comments and scores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Agree comments before scores!</a:t>
            </a:r>
          </a:p>
          <a:p>
            <a:pPr lvl="1"/>
            <a:r>
              <a:rPr lang="en-GB" dirty="0"/>
              <a:t>If an applicant lacks basic operational capacity, experts make comments and score the proposal without taking into account this applicant and its associated activity(</a:t>
            </a:r>
            <a:r>
              <a:rPr lang="en-GB" dirty="0" err="1"/>
              <a:t>ies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“Outlying” opinions need to be explored </a:t>
            </a:r>
          </a:p>
          <a:p>
            <a:pPr lvl="1"/>
            <a:r>
              <a:rPr lang="en-GB" dirty="0"/>
              <a:t>They might be as valid as others – be open-minded</a:t>
            </a:r>
          </a:p>
          <a:p>
            <a:pPr lvl="1"/>
            <a:r>
              <a:rPr lang="en-GB" dirty="0"/>
              <a:t>It is normal for individual views to change 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/>
              <a:t>Moderated by Commission/Agency staff (or an expert in some cases)</a:t>
            </a:r>
          </a:p>
          <a:p>
            <a:pPr lvl="1"/>
            <a:r>
              <a:rPr lang="en-GB" dirty="0"/>
              <a:t>Manages the evaluation, protects confidentiality and ensures fairness</a:t>
            </a:r>
          </a:p>
          <a:p>
            <a:pPr lvl="1"/>
            <a:r>
              <a:rPr lang="en-GB" dirty="0"/>
              <a:t>Ensures objectivity and accuracy, all voices heard and points discussed </a:t>
            </a:r>
          </a:p>
          <a:p>
            <a:pPr lvl="1"/>
            <a:r>
              <a:rPr lang="en-GB" dirty="0"/>
              <a:t>Helps the group keep to time and reach consensus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11144" cy="8689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Consensus between Evaluators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37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Consists of experts from the consensus groups and/or new experts</a:t>
            </a:r>
          </a:p>
          <a:p>
            <a:r>
              <a:rPr lang="en-GB" dirty="0" smtClean="0"/>
              <a:t>Ensures </a:t>
            </a:r>
            <a:r>
              <a:rPr lang="en-GB" dirty="0"/>
              <a:t>the consistency of comments and scores given at the consensus stage</a:t>
            </a:r>
          </a:p>
          <a:p>
            <a:r>
              <a:rPr lang="en-GB" dirty="0" smtClean="0"/>
              <a:t>Resolves </a:t>
            </a:r>
            <a:r>
              <a:rPr lang="en-GB" dirty="0"/>
              <a:t>any cases where a minority view is recorded in the </a:t>
            </a:r>
            <a:r>
              <a:rPr lang="en-GB" dirty="0" smtClean="0"/>
              <a:t>consensus</a:t>
            </a:r>
            <a:endParaRPr lang="en-GB" dirty="0"/>
          </a:p>
          <a:p>
            <a:r>
              <a:rPr lang="en-GB" dirty="0" smtClean="0"/>
              <a:t>Endorses </a:t>
            </a:r>
            <a:r>
              <a:rPr lang="en-GB" dirty="0"/>
              <a:t>the final scores and comments for each proposal</a:t>
            </a:r>
          </a:p>
          <a:p>
            <a:pPr lvl="1"/>
            <a:r>
              <a:rPr lang="en-GB" dirty="0" smtClean="0"/>
              <a:t>Any </a:t>
            </a:r>
            <a:r>
              <a:rPr lang="en-GB" dirty="0"/>
              <a:t>new comments and scores (if necessary) should be carefully justified</a:t>
            </a:r>
          </a:p>
          <a:p>
            <a:r>
              <a:rPr lang="en-GB" dirty="0" smtClean="0"/>
              <a:t>Prioritises </a:t>
            </a:r>
            <a:r>
              <a:rPr lang="en-GB" dirty="0"/>
              <a:t>proposals with identical total scores, after any adjustments for consistency</a:t>
            </a:r>
          </a:p>
          <a:p>
            <a:r>
              <a:rPr lang="en-GB" b="1" dirty="0" smtClean="0"/>
              <a:t>Recommends </a:t>
            </a:r>
            <a:r>
              <a:rPr lang="en-GB" b="1" dirty="0"/>
              <a:t>a list of proposals in </a:t>
            </a:r>
            <a:r>
              <a:rPr lang="en-GB" b="1" dirty="0">
                <a:solidFill>
                  <a:srgbClr val="00B050"/>
                </a:solidFill>
              </a:rPr>
              <a:t>priority</a:t>
            </a:r>
            <a:r>
              <a:rPr lang="en-GB" b="1" dirty="0"/>
              <a:t> order</a:t>
            </a:r>
          </a:p>
          <a:p>
            <a:r>
              <a:rPr lang="en-GB" dirty="0" smtClean="0"/>
              <a:t>May </a:t>
            </a:r>
            <a:r>
              <a:rPr lang="en-GB" dirty="0"/>
              <a:t>also hold hearings at which applicants are invited to present their proposal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7211144" cy="724942"/>
          </a:xfrm>
        </p:spPr>
        <p:txBody>
          <a:bodyPr/>
          <a:lstStyle/>
          <a:p>
            <a:r>
              <a:rPr lang="en-GB" dirty="0" smtClean="0"/>
              <a:t>Panel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5576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488255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panel </a:t>
            </a:r>
            <a:r>
              <a:rPr lang="en-GB" dirty="0" smtClean="0"/>
              <a:t>first considers </a:t>
            </a:r>
            <a:r>
              <a:rPr lang="en-GB" dirty="0"/>
              <a:t>proposals that address topics that are not already covered by more highly-ranked </a:t>
            </a:r>
            <a:r>
              <a:rPr lang="en-GB" dirty="0" smtClean="0"/>
              <a:t>proposals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panel then orders them according to:</a:t>
            </a:r>
          </a:p>
          <a:p>
            <a:pPr lvl="1"/>
            <a:r>
              <a:rPr lang="en-GB" dirty="0" smtClean="0"/>
              <a:t>First</a:t>
            </a:r>
            <a:r>
              <a:rPr lang="en-GB" dirty="0"/>
              <a:t>, their score for </a:t>
            </a:r>
            <a:r>
              <a:rPr lang="en-GB" b="1" dirty="0"/>
              <a:t>Excellence</a:t>
            </a:r>
            <a:r>
              <a:rPr lang="en-GB" dirty="0"/>
              <a:t>,</a:t>
            </a:r>
          </a:p>
          <a:p>
            <a:pPr lvl="1"/>
            <a:r>
              <a:rPr lang="en-GB" dirty="0" smtClean="0"/>
              <a:t>And </a:t>
            </a:r>
            <a:r>
              <a:rPr lang="en-GB" dirty="0"/>
              <a:t>second, their score for </a:t>
            </a:r>
            <a:r>
              <a:rPr lang="en-GB" b="1" dirty="0" smtClean="0"/>
              <a:t>Impact</a:t>
            </a:r>
          </a:p>
          <a:p>
            <a:pPr lvl="1"/>
            <a:endParaRPr lang="en-GB" dirty="0"/>
          </a:p>
          <a:p>
            <a:r>
              <a:rPr lang="en-GB" dirty="0" smtClean="0"/>
              <a:t>If proposals are tied, </a:t>
            </a:r>
            <a:r>
              <a:rPr lang="en-GB" dirty="0"/>
              <a:t>the panel takes into account the following factors:</a:t>
            </a:r>
          </a:p>
          <a:p>
            <a:pPr lvl="1"/>
            <a:r>
              <a:rPr lang="en-GB" dirty="0" smtClean="0"/>
              <a:t>First</a:t>
            </a:r>
            <a:r>
              <a:rPr lang="en-GB" dirty="0"/>
              <a:t>, the </a:t>
            </a:r>
            <a:r>
              <a:rPr lang="en-GB" b="1" dirty="0"/>
              <a:t>size of the budget allocated to SMEs</a:t>
            </a:r>
          </a:p>
          <a:p>
            <a:pPr lvl="1"/>
            <a:r>
              <a:rPr lang="en-GB" dirty="0" smtClean="0"/>
              <a:t>Second</a:t>
            </a:r>
            <a:r>
              <a:rPr lang="en-GB" dirty="0"/>
              <a:t>, the </a:t>
            </a:r>
            <a:r>
              <a:rPr lang="en-GB" b="1" dirty="0"/>
              <a:t>gender balance </a:t>
            </a:r>
            <a:r>
              <a:rPr lang="en-GB" dirty="0"/>
              <a:t>of personnel carrying out the research and/or innovation </a:t>
            </a:r>
            <a:r>
              <a:rPr lang="en-GB" dirty="0" smtClean="0"/>
              <a:t>activities</a:t>
            </a:r>
          </a:p>
          <a:p>
            <a:pPr lvl="1"/>
            <a:endParaRPr lang="en-GB" dirty="0"/>
          </a:p>
          <a:p>
            <a:r>
              <a:rPr lang="en-GB" dirty="0" smtClean="0"/>
              <a:t>If still tied, </a:t>
            </a:r>
            <a:r>
              <a:rPr lang="en-GB" dirty="0"/>
              <a:t>the panel agrees further factors to consider:</a:t>
            </a:r>
          </a:p>
          <a:p>
            <a:pPr lvl="1"/>
            <a:r>
              <a:rPr lang="en-GB" dirty="0" smtClean="0"/>
              <a:t>e.g</a:t>
            </a:r>
            <a:r>
              <a:rPr lang="en-GB" dirty="0"/>
              <a:t>. synergies between projects or contribution to the objectives of the call or of Horizon </a:t>
            </a:r>
            <a:r>
              <a:rPr lang="en-GB" dirty="0" smtClean="0"/>
              <a:t>2020</a:t>
            </a:r>
          </a:p>
          <a:p>
            <a:pPr lvl="1"/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same method is then applied to proposals that address topics that are already covered by more highly-ranked proposals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6" cy="868958"/>
          </a:xfrm>
        </p:spPr>
        <p:txBody>
          <a:bodyPr/>
          <a:lstStyle/>
          <a:p>
            <a:r>
              <a:rPr lang="en-GB" dirty="0" smtClean="0"/>
              <a:t>Proposals with Identical Scores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1383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The reverse approach for Innovation Actions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4427984" y="2348880"/>
            <a:ext cx="864096" cy="112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862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Model Contract </a:t>
            </a:r>
            <a:r>
              <a:rPr lang="en-GB" dirty="0"/>
              <a:t>for experts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ec.europa.eu/research/participants/data/ref/h2020/experts_manual/h2020-experts-mono-contract_en.pdf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Guidance </a:t>
            </a:r>
            <a:r>
              <a:rPr lang="en-GB" dirty="0"/>
              <a:t>on evaluating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ec.europa.eu/research/participants/data/ref/h2020/grants_manual/pse/h2020-evaluation-faq_en.pdf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Guide on proposal submission </a:t>
            </a:r>
            <a:r>
              <a:rPr lang="en-GB" dirty="0"/>
              <a:t>and evaluation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ec.europa.eu/research/participants/data/ref/h2020/grants_manual/pse/h2020-guide-pse_en.pdf</a:t>
            </a:r>
            <a:r>
              <a:rPr lang="en-GB" dirty="0" smtClean="0"/>
              <a:t> </a:t>
            </a:r>
          </a:p>
          <a:p>
            <a:r>
              <a:rPr lang="en-GB" dirty="0" smtClean="0"/>
              <a:t>Participant </a:t>
            </a:r>
            <a:r>
              <a:rPr lang="en-GB" dirty="0"/>
              <a:t>Portal expert area </a:t>
            </a:r>
            <a:r>
              <a:rPr lang="en-GB" dirty="0">
                <a:hlinkClick r:id="rId5"/>
              </a:rPr>
              <a:t>http://</a:t>
            </a:r>
            <a:r>
              <a:rPr lang="en-GB" dirty="0" smtClean="0">
                <a:hlinkClick r:id="rId5"/>
              </a:rPr>
              <a:t>ec.europa.eu/research/participants/portal/desktop/en/experts/index.html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-99392"/>
            <a:ext cx="7211144" cy="1143000"/>
          </a:xfrm>
        </p:spPr>
        <p:txBody>
          <a:bodyPr/>
          <a:lstStyle/>
          <a:p>
            <a:r>
              <a:rPr lang="en-GB" dirty="0" smtClean="0"/>
              <a:t>Useful Links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5892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B050"/>
                </a:solidFill>
              </a:rPr>
              <a:t>Sign-up as an expert! </a:t>
            </a:r>
            <a:endParaRPr lang="en-GB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2979" y="764704"/>
            <a:ext cx="7211144" cy="1996198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Questions?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3547067"/>
            <a:ext cx="638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rgbClr val="68007F"/>
                </a:solidFill>
                <a:latin typeface="Arial" charset="0"/>
              </a:rPr>
              <a:t>Ian.Devine@BBSRC.ac.uk</a:t>
            </a:r>
            <a:endParaRPr lang="en-GB" sz="3200" b="1" dirty="0">
              <a:solidFill>
                <a:srgbClr val="68007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3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/>
          <a:lstStyle/>
          <a:p>
            <a:pPr marL="109728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As of June 2014:</a:t>
            </a:r>
          </a:p>
          <a:p>
            <a:r>
              <a:rPr lang="en-GB" dirty="0" smtClean="0"/>
              <a:t>156 </a:t>
            </a:r>
            <a:r>
              <a:rPr lang="en-GB" dirty="0"/>
              <a:t>'sub-calls' </a:t>
            </a:r>
            <a:r>
              <a:rPr lang="en-GB" dirty="0" smtClean="0"/>
              <a:t>published</a:t>
            </a:r>
          </a:p>
          <a:p>
            <a:endParaRPr lang="en-GB" dirty="0"/>
          </a:p>
          <a:p>
            <a:r>
              <a:rPr lang="en-GB" dirty="0" smtClean="0"/>
              <a:t>59 </a:t>
            </a:r>
            <a:r>
              <a:rPr lang="en-GB" dirty="0"/>
              <a:t>sub-calls closed</a:t>
            </a:r>
          </a:p>
          <a:p>
            <a:pPr lvl="1"/>
            <a:r>
              <a:rPr lang="en-GB" dirty="0" smtClean="0"/>
              <a:t>13 </a:t>
            </a:r>
            <a:r>
              <a:rPr lang="en-GB" dirty="0"/>
              <a:t>single-stage, 46 two-stage</a:t>
            </a:r>
          </a:p>
          <a:p>
            <a:pPr lvl="1"/>
            <a:r>
              <a:rPr lang="en-GB" dirty="0" smtClean="0"/>
              <a:t>(</a:t>
            </a:r>
            <a:r>
              <a:rPr lang="en-GB" dirty="0"/>
              <a:t>accounting for over € 4.0 </a:t>
            </a:r>
            <a:r>
              <a:rPr lang="en-GB" dirty="0" err="1"/>
              <a:t>bn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r>
              <a:rPr lang="en-GB" dirty="0" smtClean="0"/>
              <a:t>&gt; </a:t>
            </a:r>
            <a:r>
              <a:rPr lang="en-GB" dirty="0"/>
              <a:t>16,000 proposals </a:t>
            </a:r>
            <a:r>
              <a:rPr lang="en-GB" dirty="0" smtClean="0"/>
              <a:t>submitted</a:t>
            </a:r>
          </a:p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&gt; </a:t>
            </a:r>
            <a:r>
              <a:rPr lang="en-GB" dirty="0"/>
              <a:t>€ 40 billion funding requested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7211144" cy="1143000"/>
          </a:xfrm>
        </p:spPr>
        <p:txBody>
          <a:bodyPr/>
          <a:lstStyle/>
          <a:p>
            <a:r>
              <a:rPr lang="en-GB" dirty="0"/>
              <a:t>Initial Data on 2014 Calls</a:t>
            </a:r>
          </a:p>
        </p:txBody>
      </p:sp>
    </p:spTree>
    <p:extLst>
      <p:ext uri="{BB962C8B-B14F-4D97-AF65-F5344CB8AC3E}">
        <p14:creationId xmlns:p14="http://schemas.microsoft.com/office/powerpoint/2010/main" val="102037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5782"/>
            <a:ext cx="7211144" cy="1143000"/>
          </a:xfrm>
        </p:spPr>
        <p:txBody>
          <a:bodyPr/>
          <a:lstStyle/>
          <a:p>
            <a:r>
              <a:rPr lang="en-GB" dirty="0" smtClean="0"/>
              <a:t>Coverage and Subscription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961161" cy="34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88753"/>
            <a:ext cx="8067726" cy="186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3665499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European Commission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9250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Proposal Evaluation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Horizon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8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Calls are </a:t>
            </a:r>
            <a:r>
              <a:rPr lang="en-GB" dirty="0" smtClean="0"/>
              <a:t>open and challenge based</a:t>
            </a:r>
            <a:endParaRPr lang="en-GB" dirty="0"/>
          </a:p>
          <a:p>
            <a:pPr lvl="1"/>
            <a:r>
              <a:rPr lang="en-GB" dirty="0" smtClean="0"/>
              <a:t>Less prescription</a:t>
            </a:r>
          </a:p>
          <a:p>
            <a:pPr lvl="1"/>
            <a:r>
              <a:rPr lang="en-GB" dirty="0" smtClean="0"/>
              <a:t>Applicants invited to propose their innovative solutions</a:t>
            </a:r>
            <a:endParaRPr lang="en-GB" dirty="0"/>
          </a:p>
          <a:p>
            <a:r>
              <a:rPr lang="en-GB" dirty="0" smtClean="0"/>
              <a:t>Emphasis on </a:t>
            </a:r>
            <a:r>
              <a:rPr lang="en-GB" b="1" i="1" dirty="0" smtClean="0"/>
              <a:t>impact</a:t>
            </a:r>
            <a:r>
              <a:rPr lang="en-GB" dirty="0" smtClean="0"/>
              <a:t> – through impact statements </a:t>
            </a:r>
            <a:endParaRPr lang="en-GB" dirty="0"/>
          </a:p>
          <a:p>
            <a:pPr lvl="1"/>
            <a:r>
              <a:rPr lang="en-GB" dirty="0"/>
              <a:t>Applicants </a:t>
            </a:r>
            <a:r>
              <a:rPr lang="en-GB" dirty="0" smtClean="0"/>
              <a:t>to describe how they meet expected impacts</a:t>
            </a:r>
            <a:endParaRPr lang="en-GB" dirty="0"/>
          </a:p>
          <a:p>
            <a:pPr lvl="1"/>
            <a:r>
              <a:rPr lang="en-GB" dirty="0" smtClean="0"/>
              <a:t>Evaluators will assess impact</a:t>
            </a:r>
          </a:p>
          <a:p>
            <a:r>
              <a:rPr lang="en-GB" dirty="0" smtClean="0"/>
              <a:t>Emphasis on </a:t>
            </a:r>
            <a:r>
              <a:rPr lang="en-GB" b="1" i="1" dirty="0"/>
              <a:t>innovation</a:t>
            </a:r>
          </a:p>
          <a:p>
            <a:pPr lvl="1"/>
            <a:r>
              <a:rPr lang="en-GB" dirty="0"/>
              <a:t>Horizon 2020 supports all stages in the research and innovation chain including non-technological and social innovation and activities closer to the market</a:t>
            </a:r>
          </a:p>
          <a:p>
            <a:r>
              <a:rPr lang="en-GB" dirty="0" smtClean="0"/>
              <a:t>Interdisciplinary and cross-</a:t>
            </a:r>
            <a:r>
              <a:rPr lang="en-GB" dirty="0" err="1" smtClean="0"/>
              <a:t>sectoral</a:t>
            </a:r>
            <a:r>
              <a:rPr lang="en-GB" dirty="0" smtClean="0"/>
              <a:t> approaches encouraged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</a:t>
            </a:r>
            <a:r>
              <a:rPr lang="en-GB" dirty="0" smtClean="0"/>
              <a:t>Types </a:t>
            </a:r>
            <a:r>
              <a:rPr lang="en-GB" dirty="0"/>
              <a:t>of </a:t>
            </a:r>
            <a:r>
              <a:rPr lang="en-GB" dirty="0" smtClean="0"/>
              <a:t>Calls </a:t>
            </a:r>
            <a:r>
              <a:rPr lang="en-GB" dirty="0"/>
              <a:t>and </a:t>
            </a:r>
            <a:r>
              <a:rPr lang="en-GB" dirty="0" smtClean="0"/>
              <a:t>Proposals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82453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balanced approach to research and innovation</a:t>
            </a:r>
          </a:p>
          <a:p>
            <a:pPr lvl="1"/>
            <a:r>
              <a:rPr lang="en-GB" dirty="0"/>
              <a:t>not only limited to the development of new products and services on the basis of scientific and technological breakthroughs </a:t>
            </a:r>
          </a:p>
          <a:p>
            <a:pPr lvl="1"/>
            <a:r>
              <a:rPr lang="en-GB" dirty="0"/>
              <a:t>but also incorporating aspects such as the use of existing technologies in novel applications and continuous improvements</a:t>
            </a:r>
          </a:p>
          <a:p>
            <a:endParaRPr lang="en-GB" dirty="0" smtClean="0"/>
          </a:p>
          <a:p>
            <a:r>
              <a:rPr lang="en-GB" dirty="0" smtClean="0"/>
              <a:t>Activities </a:t>
            </a:r>
            <a:r>
              <a:rPr lang="en-GB" dirty="0"/>
              <a:t>closer to the market emphasise the widest possible use of knowledge generated by the supported activities up to the commercial exploitation of that knowledge</a:t>
            </a:r>
          </a:p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Societal Challenges and LEITs, there is a particular emphasis on activities operating close to the end-users and the market, such as demonstration, piloting or proof-of-concept</a:t>
            </a:r>
          </a:p>
          <a:p>
            <a:pPr lvl="1"/>
            <a:r>
              <a:rPr lang="en-GB" dirty="0"/>
              <a:t>can also include support to social innovation, and support to demand side approaches (standardisation, innovation procurement, user-centred measures …) to help accelerate the deployment and diffusion of innovative products and services into the market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7211144" cy="1143000"/>
          </a:xfrm>
        </p:spPr>
        <p:txBody>
          <a:bodyPr/>
          <a:lstStyle/>
          <a:p>
            <a:r>
              <a:rPr lang="en-GB" dirty="0" smtClean="0"/>
              <a:t>Innovation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07296" y="5589240"/>
            <a:ext cx="6336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Horizon 2020 </a:t>
            </a:r>
            <a:r>
              <a:rPr lang="en-GB" sz="1400" dirty="0"/>
              <a:t>reference terms: </a:t>
            </a:r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ec.europa.eu/research/participants/portal/desktop/en/support/reference_terms.html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7061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Social </a:t>
            </a:r>
            <a:r>
              <a:rPr lang="en-GB" b="1" dirty="0"/>
              <a:t>Sciences and Humanities  (SSH) </a:t>
            </a:r>
            <a:r>
              <a:rPr lang="en-GB" dirty="0"/>
              <a:t>are integrated across all Horizon 2020 activities to successfully address European </a:t>
            </a:r>
            <a:r>
              <a:rPr lang="en-GB" dirty="0" smtClean="0"/>
              <a:t>challenges</a:t>
            </a:r>
          </a:p>
          <a:p>
            <a:endParaRPr lang="en-GB" dirty="0"/>
          </a:p>
          <a:p>
            <a:r>
              <a:rPr lang="en-GB" b="1" dirty="0"/>
              <a:t>Gender</a:t>
            </a:r>
            <a:r>
              <a:rPr lang="en-GB" dirty="0"/>
              <a:t> dimension in the content of R&amp;I - a question on the relevance of sex/gender analysis is included in proposal </a:t>
            </a:r>
            <a:r>
              <a:rPr lang="en-GB" dirty="0" smtClean="0"/>
              <a:t>templates</a:t>
            </a:r>
          </a:p>
          <a:p>
            <a:endParaRPr lang="en-GB" dirty="0"/>
          </a:p>
          <a:p>
            <a:r>
              <a:rPr lang="en-GB" dirty="0"/>
              <a:t>The new strategic approach to </a:t>
            </a:r>
            <a:r>
              <a:rPr lang="en-GB" b="1" dirty="0"/>
              <a:t>international cooperation </a:t>
            </a:r>
            <a:r>
              <a:rPr lang="en-GB" dirty="0"/>
              <a:t>consists of a general opening of the WP and targeted activities across all relevant Horizon 2020 parts</a:t>
            </a:r>
          </a:p>
          <a:p>
            <a:pPr lvl="1"/>
            <a:r>
              <a:rPr lang="en-GB" dirty="0"/>
              <a:t>The approach to providing 'automatic funding' to third country participants is restricted – see </a:t>
            </a:r>
            <a:r>
              <a:rPr lang="en-GB" dirty="0" smtClean="0"/>
              <a:t>annex A of the WP</a:t>
            </a:r>
          </a:p>
          <a:p>
            <a:pPr lvl="1"/>
            <a:endParaRPr lang="en-GB" dirty="0"/>
          </a:p>
          <a:p>
            <a:r>
              <a:rPr lang="en-GB" dirty="0"/>
              <a:t>Other cross-cutting issues may also be included in the WP such as </a:t>
            </a:r>
            <a:r>
              <a:rPr lang="en-GB" b="1" dirty="0"/>
              <a:t>science education, open access to scientific publications, ethics, standardisation, climate </a:t>
            </a:r>
            <a:r>
              <a:rPr lang="en-GB" b="1" dirty="0" smtClean="0"/>
              <a:t>&amp; </a:t>
            </a:r>
            <a:r>
              <a:rPr lang="en-GB" b="1" dirty="0"/>
              <a:t>sustainable development </a:t>
            </a:r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0"/>
            <a:ext cx="7211144" cy="1143000"/>
          </a:xfrm>
        </p:spPr>
        <p:txBody>
          <a:bodyPr/>
          <a:lstStyle/>
          <a:p>
            <a:r>
              <a:rPr lang="en-GB" dirty="0"/>
              <a:t>Cross-cutting </a:t>
            </a:r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517232"/>
            <a:ext cx="428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Evaluator Guidance: </a:t>
            </a:r>
            <a:r>
              <a:rPr lang="en-GB" sz="1200" dirty="0">
                <a:hlinkClick r:id="rId2"/>
              </a:rPr>
              <a:t>http://</a:t>
            </a:r>
            <a:r>
              <a:rPr lang="en-GB" sz="1200" dirty="0" smtClean="0">
                <a:hlinkClick r:id="rId2"/>
              </a:rPr>
              <a:t>ec.europa.eu/research/participants/data/ref/h2020/grants_manual/pse/h2020-evaluation-faq_en.pdf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92987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kro_templat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rgbClr val="0F5494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kro_template">
  <a:themeElements>
    <a:clrScheme name="Custom 3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422163"/>
      </a:accent1>
      <a:accent2>
        <a:srgbClr val="68007F"/>
      </a:accent2>
      <a:accent3>
        <a:srgbClr val="9C007F"/>
      </a:accent3>
      <a:accent4>
        <a:srgbClr val="D519FF"/>
      </a:accent4>
      <a:accent5>
        <a:srgbClr val="FF79C2"/>
      </a:accent5>
      <a:accent6>
        <a:srgbClr val="17BBFD"/>
      </a:accent6>
      <a:hlink>
        <a:srgbClr val="00349E"/>
      </a:hlink>
      <a:folHlink>
        <a:srgbClr val="005BD3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ukro_template</Template>
  <TotalTime>851</TotalTime>
  <Words>2432</Words>
  <Application>Microsoft Office PowerPoint</Application>
  <PresentationFormat>On-screen Show (4:3)</PresentationFormat>
  <Paragraphs>351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ukro_template</vt:lpstr>
      <vt:lpstr>Slide_Master</vt:lpstr>
      <vt:lpstr>1_ukro_template</vt:lpstr>
      <vt:lpstr>Microsoft Excel 97-2003 Worksheet</vt:lpstr>
      <vt:lpstr>Evaluation</vt:lpstr>
      <vt:lpstr>Session Overview</vt:lpstr>
      <vt:lpstr>Initial Data on 2014 Calls</vt:lpstr>
      <vt:lpstr>Initial Data on 2014 Calls</vt:lpstr>
      <vt:lpstr>Coverage and Subscription</vt:lpstr>
      <vt:lpstr>Proposal Evaluation</vt:lpstr>
      <vt:lpstr>New Types of Calls and Proposals</vt:lpstr>
      <vt:lpstr>Innovation</vt:lpstr>
      <vt:lpstr>Cross-cutting Issues</vt:lpstr>
      <vt:lpstr>Impact of Grant Preparation on Evaluation </vt:lpstr>
      <vt:lpstr>Role of Independent Experts</vt:lpstr>
      <vt:lpstr>Role of Independent Experts</vt:lpstr>
      <vt:lpstr>Role of Independent Experts</vt:lpstr>
      <vt:lpstr>Role of Independent Experts</vt:lpstr>
      <vt:lpstr>PowerPoint Presentation</vt:lpstr>
      <vt:lpstr>Ensure Expert Profile Updated</vt:lpstr>
      <vt:lpstr>Expert Registration</vt:lpstr>
      <vt:lpstr>The Evaluation Procedure</vt:lpstr>
      <vt:lpstr>Guiding Principles</vt:lpstr>
      <vt:lpstr>Conflicts of Interest</vt:lpstr>
      <vt:lpstr>Conflicts of Interest</vt:lpstr>
      <vt:lpstr>Conflicts of Interest</vt:lpstr>
      <vt:lpstr>Admissibility and Eligibility Checks</vt:lpstr>
      <vt:lpstr>Overview of the Evaluation Process</vt:lpstr>
      <vt:lpstr>Types of Action</vt:lpstr>
      <vt:lpstr>Types of Action</vt:lpstr>
      <vt:lpstr>Evaluation Criteria</vt:lpstr>
      <vt:lpstr>Evaluation Criteria</vt:lpstr>
      <vt:lpstr>Proposal Scoring</vt:lpstr>
      <vt:lpstr>Proposal Scoring</vt:lpstr>
      <vt:lpstr>Score Descriptors</vt:lpstr>
      <vt:lpstr>Evaluation Process</vt:lpstr>
      <vt:lpstr>Consensus between Evaluators</vt:lpstr>
      <vt:lpstr>Panel Review</vt:lpstr>
      <vt:lpstr>Proposals with Identical Scores</vt:lpstr>
      <vt:lpstr>Useful Links </vt:lpstr>
      <vt:lpstr>Thank you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Heelas (UKRO)</dc:creator>
  <cp:lastModifiedBy>Ian Devine (UKRO)</cp:lastModifiedBy>
  <cp:revision>137</cp:revision>
  <dcterms:created xsi:type="dcterms:W3CDTF">2013-09-19T08:16:09Z</dcterms:created>
  <dcterms:modified xsi:type="dcterms:W3CDTF">2014-09-03T15:42:58Z</dcterms:modified>
</cp:coreProperties>
</file>