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notesMasterIdLst>
    <p:notesMasterId r:id="rId33"/>
  </p:notesMasterIdLst>
  <p:sldIdLst>
    <p:sldId id="256" r:id="rId2"/>
    <p:sldId id="258" r:id="rId3"/>
    <p:sldId id="289" r:id="rId4"/>
    <p:sldId id="297" r:id="rId5"/>
    <p:sldId id="290" r:id="rId6"/>
    <p:sldId id="257" r:id="rId7"/>
    <p:sldId id="259" r:id="rId8"/>
    <p:sldId id="294" r:id="rId9"/>
    <p:sldId id="295" r:id="rId10"/>
    <p:sldId id="292" r:id="rId11"/>
    <p:sldId id="293" r:id="rId12"/>
    <p:sldId id="260" r:id="rId13"/>
    <p:sldId id="261" r:id="rId14"/>
    <p:sldId id="262" r:id="rId15"/>
    <p:sldId id="305" r:id="rId16"/>
    <p:sldId id="298" r:id="rId17"/>
    <p:sldId id="300" r:id="rId18"/>
    <p:sldId id="301" r:id="rId19"/>
    <p:sldId id="296" r:id="rId20"/>
    <p:sldId id="299" r:id="rId21"/>
    <p:sldId id="263" r:id="rId22"/>
    <p:sldId id="264" r:id="rId23"/>
    <p:sldId id="286" r:id="rId24"/>
    <p:sldId id="285" r:id="rId25"/>
    <p:sldId id="271" r:id="rId26"/>
    <p:sldId id="272" r:id="rId27"/>
    <p:sldId id="303" r:id="rId28"/>
    <p:sldId id="302" r:id="rId29"/>
    <p:sldId id="304" r:id="rId30"/>
    <p:sldId id="273" r:id="rId31"/>
    <p:sldId id="287" r:id="rId32"/>
  </p:sldIdLst>
  <p:sldSz cx="9144000" cy="6858000" type="screen4x3"/>
  <p:notesSz cx="6669088" cy="9928225"/>
  <p:defaultTextStyle>
    <a:defPPr>
      <a:defRPr lang="en-GB"/>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FF1F"/>
    <a:srgbClr val="00B05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67" autoAdjust="0"/>
  </p:normalViewPr>
  <p:slideViewPr>
    <p:cSldViewPr>
      <p:cViewPr>
        <p:scale>
          <a:sx n="75" d="100"/>
          <a:sy n="75" d="100"/>
        </p:scale>
        <p:origin x="-2664" y="-5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889938"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ltLang="en-US"/>
          </a:p>
        </p:txBody>
      </p:sp>
      <p:sp>
        <p:nvSpPr>
          <p:cNvPr id="21507" name="Rectangle 3"/>
          <p:cNvSpPr>
            <a:spLocks noGrp="1" noChangeArrowheads="1"/>
          </p:cNvSpPr>
          <p:nvPr>
            <p:ph type="dt" idx="1"/>
          </p:nvPr>
        </p:nvSpPr>
        <p:spPr bwMode="auto">
          <a:xfrm>
            <a:off x="3777607" y="0"/>
            <a:ext cx="2889938"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ltLang="en-US"/>
          </a:p>
        </p:txBody>
      </p:sp>
      <p:sp>
        <p:nvSpPr>
          <p:cNvPr id="32772"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66909" y="4715907"/>
            <a:ext cx="533527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1510" name="Rectangle 6"/>
          <p:cNvSpPr>
            <a:spLocks noGrp="1" noChangeArrowheads="1"/>
          </p:cNvSpPr>
          <p:nvPr>
            <p:ph type="ftr" sz="quarter" idx="4"/>
          </p:nvPr>
        </p:nvSpPr>
        <p:spPr bwMode="auto">
          <a:xfrm>
            <a:off x="0" y="9430091"/>
            <a:ext cx="2889938"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ltLang="en-US"/>
          </a:p>
        </p:txBody>
      </p:sp>
      <p:sp>
        <p:nvSpPr>
          <p:cNvPr id="21511" name="Rectangle 7"/>
          <p:cNvSpPr>
            <a:spLocks noGrp="1" noChangeArrowheads="1"/>
          </p:cNvSpPr>
          <p:nvPr>
            <p:ph type="sldNum" sz="quarter" idx="5"/>
          </p:nvPr>
        </p:nvSpPr>
        <p:spPr bwMode="auto">
          <a:xfrm>
            <a:off x="3777607" y="9430091"/>
            <a:ext cx="2889938"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6C8EAD12-1F64-42D0-AA51-1D05AFAE5E56}" type="slidenum">
              <a:rPr lang="en-GB" altLang="en-US"/>
              <a:pPr>
                <a:defRPr/>
              </a:pPr>
              <a:t>‹#›</a:t>
            </a:fld>
            <a:endParaRPr lang="en-GB" altLang="en-US"/>
          </a:p>
        </p:txBody>
      </p:sp>
    </p:spTree>
    <p:extLst>
      <p:ext uri="{BB962C8B-B14F-4D97-AF65-F5344CB8AC3E}">
        <p14:creationId xmlns:p14="http://schemas.microsoft.com/office/powerpoint/2010/main" val="27076683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GB" altLang="en-US" smtClean="0"/>
              <a:t>CB</a:t>
            </a:r>
            <a:endParaRPr lang="en-US" altLang="en-US" smtClean="0"/>
          </a:p>
        </p:txBody>
      </p:sp>
      <p:sp>
        <p:nvSpPr>
          <p:cNvPr id="33796" name="Slide Number Placeholder 3"/>
          <p:cNvSpPr>
            <a:spLocks noGrp="1"/>
          </p:cNvSpPr>
          <p:nvPr>
            <p:ph type="sldNum" sz="quarter" idx="5"/>
          </p:nvPr>
        </p:nvSpPr>
        <p:spPr>
          <a:noFill/>
        </p:spPr>
        <p:txBody>
          <a:bodyPr/>
          <a:lstStyle/>
          <a:p>
            <a:fld id="{2378711F-9AA6-43ED-B098-16824E1BA275}" type="slidenum">
              <a:rPr lang="en-GB" altLang="en-US"/>
              <a:pPr/>
              <a:t>1</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B77B26F0-141F-4B75-85A2-4F5742FF4ECA}" type="slidenum">
              <a:rPr lang="en-GB" altLang="en-US"/>
              <a:pPr/>
              <a:t>12</a:t>
            </a:fld>
            <a:endParaRPr lang="en-GB"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GB" altLang="en-US" dirty="0" smtClean="0"/>
              <a:t>KW</a:t>
            </a:r>
          </a:p>
          <a:p>
            <a:pPr eaLnBrk="1" hangingPunct="1"/>
            <a:r>
              <a:rPr lang="en-GB" altLang="en-US" dirty="0" smtClean="0"/>
              <a:t>All modules are ‘taught’ concurrently during Years 1 and 2</a:t>
            </a:r>
          </a:p>
          <a:p>
            <a:pPr eaLnBrk="1" hangingPunct="1"/>
            <a:r>
              <a:rPr lang="en-GB" altLang="en-US" dirty="0" smtClean="0"/>
              <a:t>Year 1 – basics of psychological assessment and intervention, research methods, child development in education,</a:t>
            </a:r>
          </a:p>
          <a:p>
            <a:pPr eaLnBrk="1" hangingPunct="1"/>
            <a:r>
              <a:rPr lang="en-GB" altLang="en-US" dirty="0" smtClean="0"/>
              <a:t>Year 2 – Organisational project work, therapeutic intervention, range of </a:t>
            </a:r>
            <a:r>
              <a:rPr lang="en-GB" altLang="en-US" dirty="0" err="1" smtClean="0"/>
              <a:t>ongoing</a:t>
            </a:r>
            <a:r>
              <a:rPr lang="en-GB" altLang="en-US" dirty="0" smtClean="0"/>
              <a:t> EP practice; counselling and communication skills to certificate level, PD work</a:t>
            </a:r>
          </a:p>
          <a:p>
            <a:pPr eaLnBrk="1" hangingPunct="1"/>
            <a:r>
              <a:rPr lang="en-GB" altLang="en-US" dirty="0" smtClean="0"/>
              <a:t>Year 3 – the thesis  </a:t>
            </a:r>
          </a:p>
          <a:p>
            <a:pPr eaLnBrk="1" hangingPunct="1"/>
            <a:endParaRPr lang="en-GB"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6D61FD98-1F70-4D19-8AB2-05CE068A467C}" type="slidenum">
              <a:rPr lang="en-GB" altLang="en-US"/>
              <a:pPr/>
              <a:t>13</a:t>
            </a:fld>
            <a:endParaRPr lang="en-GB"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GB" altLang="en-US" dirty="0" smtClean="0"/>
              <a:t>KW</a:t>
            </a:r>
          </a:p>
          <a:p>
            <a:pPr eaLnBrk="1" hangingPunct="1">
              <a:buFontTx/>
              <a:buChar char="•"/>
            </a:pPr>
            <a:r>
              <a:rPr lang="en-GB" altLang="en-US" dirty="0" smtClean="0"/>
              <a:t>Scientists practitioners who develop and make use of systematic search for knowledge and evidence beyond the immediate case and evaluate its utility to the present situation,</a:t>
            </a:r>
            <a:r>
              <a:rPr lang="en-GB" altLang="en-US" baseline="0" dirty="0" smtClean="0"/>
              <a:t> e.g. use of projective, dynamic or observational assessments by EPs, types of language used by teachers, promoting children’s rights and social justice </a:t>
            </a:r>
            <a:r>
              <a:rPr lang="en-GB" altLang="en-US" dirty="0" smtClean="0"/>
              <a:t>  </a:t>
            </a:r>
          </a:p>
          <a:p>
            <a:pPr eaLnBrk="1" hangingPunct="1">
              <a:buFontTx/>
              <a:buChar char="•"/>
            </a:pPr>
            <a:r>
              <a:rPr lang="en-GB" altLang="en-US" dirty="0" smtClean="0"/>
              <a:t>Not a craft, but a transparent process in which the place of professional judgement about evaluated evidence is clear</a:t>
            </a:r>
          </a:p>
          <a:p>
            <a:pPr eaLnBrk="1" hangingPunct="1">
              <a:buFontTx/>
              <a:buChar char="•"/>
            </a:pPr>
            <a:r>
              <a:rPr lang="en-GB" altLang="en-US" dirty="0" smtClean="0"/>
              <a:t>Long been a part of EP philosophy, we consider how best to incorporate and utilise it across different ages and types of need</a:t>
            </a:r>
          </a:p>
          <a:p>
            <a:pPr eaLnBrk="1" hangingPunct="1">
              <a:buFontTx/>
              <a:buChar char="•"/>
            </a:pPr>
            <a:r>
              <a:rPr lang="en-GB" altLang="en-US" dirty="0" smtClean="0"/>
              <a:t>It follows that we recognise the importance of the participation of TPs in their own learning part of which is PBL. </a:t>
            </a:r>
          </a:p>
          <a:p>
            <a:pPr eaLnBrk="1" hangingPunct="1">
              <a:buFontTx/>
              <a:buChar char="•"/>
            </a:pPr>
            <a:r>
              <a:rPr lang="en-GB" altLang="en-US" dirty="0" smtClean="0"/>
              <a:t>SFBT, Counselling, MI, and CBT.</a:t>
            </a:r>
            <a:r>
              <a:rPr lang="en-GB" altLang="en-US" baseline="0" dirty="0" smtClean="0"/>
              <a:t> T</a:t>
            </a:r>
            <a:r>
              <a:rPr lang="en-GB" altLang="en-US" dirty="0" smtClean="0"/>
              <a:t>here’s a reciprocal relationship between personal and professional development. Recent research showed that those who effectively adopted a new therapeutic approach were personally affected by it…so personal development work and practice supervision are incorporated</a:t>
            </a:r>
          </a:p>
          <a:p>
            <a:pPr eaLnBrk="1" hangingPunct="1">
              <a:buFontTx/>
              <a:buChar char="•"/>
            </a:pPr>
            <a:r>
              <a:rPr lang="en-GB" altLang="en-US" dirty="0" smtClean="0"/>
              <a:t>Equality of roles; tutor/ TP partnership.</a:t>
            </a:r>
          </a:p>
          <a:p>
            <a:pPr eaLnBrk="1" hangingPunct="1"/>
            <a:endParaRPr lang="en-GB" altLang="en-US" dirty="0" smtClean="0"/>
          </a:p>
          <a:p>
            <a:pPr eaLnBrk="1" hangingPunct="1"/>
            <a:endParaRPr lang="en-GB"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4193CC0-2494-44B5-81BE-40DF03D94ECA}" type="slidenum">
              <a:rPr lang="en-GB" altLang="en-US"/>
              <a:pPr/>
              <a:t>14</a:t>
            </a:fld>
            <a:endParaRPr lang="en-GB"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GB" altLang="en-US" dirty="0" smtClean="0"/>
              <a:t>KW</a:t>
            </a:r>
          </a:p>
          <a:p>
            <a:pPr eaLnBrk="1" hangingPunct="1"/>
            <a:r>
              <a:rPr lang="en-GB" altLang="en-US" dirty="0" smtClean="0"/>
              <a:t>Assignments and thesis are research based.</a:t>
            </a:r>
          </a:p>
          <a:p>
            <a:pPr eaLnBrk="1" hangingPunct="1"/>
            <a:r>
              <a:rPr lang="en-GB" altLang="en-US" dirty="0" smtClean="0"/>
              <a:t>PPP is practice related with some reference to relevant theory and research.</a:t>
            </a:r>
          </a:p>
          <a:p>
            <a:pPr eaLnBrk="1" hangingPunct="1"/>
            <a:endParaRPr lang="en-GB" altLang="en-US" dirty="0" smtClean="0"/>
          </a:p>
          <a:p>
            <a:pPr eaLnBrk="1" hangingPunct="1"/>
            <a:r>
              <a:rPr lang="en-GB" altLang="en-US" dirty="0" smtClean="0"/>
              <a:t>Ass 1 – Year 1 contextual</a:t>
            </a:r>
          </a:p>
          <a:p>
            <a:pPr eaLnBrk="1" hangingPunct="1"/>
            <a:r>
              <a:rPr lang="en-GB" altLang="en-US" dirty="0" smtClean="0"/>
              <a:t>Ass 2 – Year 2  substantial literature review to</a:t>
            </a:r>
            <a:r>
              <a:rPr lang="en-GB" altLang="en-US" baseline="0" dirty="0" smtClean="0"/>
              <a:t> meet needs in practice placements.</a:t>
            </a:r>
            <a:r>
              <a:rPr lang="en-GB" altLang="en-US" dirty="0" smtClean="0"/>
              <a:t> </a:t>
            </a:r>
          </a:p>
          <a:p>
            <a:pPr eaLnBrk="1" hangingPunct="1"/>
            <a:r>
              <a:rPr lang="en-GB" altLang="en-US" dirty="0" smtClean="0"/>
              <a:t>Ass 3 – Year 2 a synthesis of practical work carried out to illustrate an ‘scientific-practitioner’ theme within work you have been doing on placement, e.g. use of models of practice, role of EP with parents, use of concept of attachment</a:t>
            </a:r>
          </a:p>
          <a:p>
            <a:pPr eaLnBrk="1" hangingPunct="1"/>
            <a:r>
              <a:rPr lang="en-GB" altLang="en-US" dirty="0" smtClean="0"/>
              <a:t>PPP – Dec year 3 but done in stages</a:t>
            </a:r>
          </a:p>
          <a:p>
            <a:pPr eaLnBrk="1" hangingPunct="1"/>
            <a:endParaRPr lang="en-GB" altLang="en-US" dirty="0" smtClean="0"/>
          </a:p>
          <a:p>
            <a:pPr eaLnBrk="1" hangingPunct="1"/>
            <a:r>
              <a:rPr lang="en-GB" altLang="en-US" dirty="0" smtClean="0"/>
              <a:t>Thesis – Year 3, viva like a PhD</a:t>
            </a:r>
          </a:p>
          <a:p>
            <a:pPr eaLnBrk="1" hangingPunct="1"/>
            <a:endParaRPr lang="en-GB"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15</a:t>
            </a:fld>
            <a:endParaRPr lang="en-GB" altLang="en-US"/>
          </a:p>
        </p:txBody>
      </p:sp>
    </p:spTree>
    <p:extLst>
      <p:ext uri="{BB962C8B-B14F-4D97-AF65-F5344CB8AC3E}">
        <p14:creationId xmlns:p14="http://schemas.microsoft.com/office/powerpoint/2010/main" val="3467399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677FE3-0C61-47BC-A796-EA8781130363}" type="slidenum">
              <a:rPr lang="en-GB"/>
              <a:pPr fontAlgn="base">
                <a:spcBef>
                  <a:spcPct val="0"/>
                </a:spcBef>
                <a:spcAft>
                  <a:spcPct val="0"/>
                </a:spcAft>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17</a:t>
            </a:fld>
            <a:endParaRPr lang="en-GB" altLang="en-US"/>
          </a:p>
        </p:txBody>
      </p:sp>
    </p:spTree>
    <p:extLst>
      <p:ext uri="{BB962C8B-B14F-4D97-AF65-F5344CB8AC3E}">
        <p14:creationId xmlns:p14="http://schemas.microsoft.com/office/powerpoint/2010/main" val="6456872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18</a:t>
            </a:fld>
            <a:endParaRPr lang="en-GB" altLang="en-US"/>
          </a:p>
        </p:txBody>
      </p:sp>
    </p:spTree>
    <p:extLst>
      <p:ext uri="{BB962C8B-B14F-4D97-AF65-F5344CB8AC3E}">
        <p14:creationId xmlns:p14="http://schemas.microsoft.com/office/powerpoint/2010/main" val="1256117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GB" altLang="en-US" dirty="0" smtClean="0"/>
              <a:t>CB Statistically this is the biggest hurdle</a:t>
            </a:r>
          </a:p>
          <a:p>
            <a:r>
              <a:rPr lang="en-GB" altLang="en-US" dirty="0" smtClean="0"/>
              <a:t>4.</a:t>
            </a:r>
            <a:r>
              <a:rPr lang="en-GB" altLang="en-US" baseline="0" dirty="0" smtClean="0"/>
              <a:t>, 5. When referencing particular theories or philosophies just cite name and date (whole ref not needed due to word count)</a:t>
            </a:r>
            <a:endParaRPr lang="en-GB" altLang="en-US" dirty="0" smtClean="0"/>
          </a:p>
          <a:p>
            <a:r>
              <a:rPr lang="en-GB" altLang="en-US" dirty="0" smtClean="0"/>
              <a:t>14. At least 12 months sustained experience of planning and evaluating direct work with children and or young adults in the 0-25 age range (NCTL 37 hr week, at least 9 months employed. Can count overseas experience)</a:t>
            </a:r>
          </a:p>
          <a:p>
            <a:r>
              <a:rPr lang="en-GB" altLang="en-US" dirty="0" smtClean="0"/>
              <a:t>23. Willingness to seek employment as an Educational Psychologist for at least 2 years after qualifying </a:t>
            </a:r>
          </a:p>
          <a:p>
            <a:r>
              <a:rPr lang="en-GB" altLang="en-US" dirty="0" smtClean="0"/>
              <a:t>Third ref only needed if current work is 3 months or less. You are responsible for approaching referees and references submitted by 30</a:t>
            </a:r>
            <a:r>
              <a:rPr lang="en-GB" altLang="en-US" baseline="30000" dirty="0" smtClean="0"/>
              <a:t>th</a:t>
            </a:r>
            <a:r>
              <a:rPr lang="en-GB" altLang="en-US" baseline="0" dirty="0" smtClean="0"/>
              <a:t> Nov</a:t>
            </a:r>
            <a:endParaRPr lang="en-GB" altLang="en-US" dirty="0" smtClean="0"/>
          </a:p>
          <a:p>
            <a:r>
              <a:rPr lang="en-GB" altLang="en-US" dirty="0" smtClean="0"/>
              <a:t>Academic referee needs to talk about academic skills; application of research into practice; written/verbal communication; training attended; assimilating and using information from research </a:t>
            </a:r>
            <a:r>
              <a:rPr lang="en-GB" altLang="en-US" dirty="0" err="1" smtClean="0"/>
              <a:t>etc</a:t>
            </a:r>
            <a:r>
              <a:rPr lang="en-GB" altLang="en-US" dirty="0" smtClean="0"/>
              <a:t> (esp. important to address academic skills when a work colleague being used)</a:t>
            </a:r>
            <a:endParaRPr lang="en-US" altLang="en-US" dirty="0" smtClean="0"/>
          </a:p>
        </p:txBody>
      </p:sp>
      <p:sp>
        <p:nvSpPr>
          <p:cNvPr id="48132" name="Slide Number Placeholder 3"/>
          <p:cNvSpPr>
            <a:spLocks noGrp="1"/>
          </p:cNvSpPr>
          <p:nvPr>
            <p:ph type="sldNum" sz="quarter" idx="5"/>
          </p:nvPr>
        </p:nvSpPr>
        <p:spPr>
          <a:noFill/>
        </p:spPr>
        <p:txBody>
          <a:bodyPr/>
          <a:lstStyle/>
          <a:p>
            <a:fld id="{FAB0BB34-8E75-403A-8096-15FA3D5461E5}" type="slidenum">
              <a:rPr lang="en-GB" altLang="en-US"/>
              <a:pPr/>
              <a:t>19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can only screen applications according to what is on the form – we n</a:t>
            </a:r>
            <a:r>
              <a:rPr lang="en-GB" baseline="0" dirty="0" smtClean="0"/>
              <a:t>o longer have capacity to check information with candidates. Ambiguous information will be scored conservatively e.g. 35 hours per month, applications which do not show class of degree clearly, if not clear whether work experience was 0-25 or adults e.g. LD </a:t>
            </a:r>
            <a:r>
              <a:rPr lang="en-GB" baseline="0" dirty="0" err="1" smtClean="0"/>
              <a:t>popn</a:t>
            </a:r>
            <a:r>
              <a:rPr lang="en-GB" baseline="0" smtClean="0"/>
              <a:t>.</a:t>
            </a:r>
            <a:endParaRPr lang="en-GB" baseline="0" dirty="0" smtClean="0"/>
          </a:p>
          <a:p>
            <a:r>
              <a:rPr lang="en-GB" dirty="0" smtClean="0"/>
              <a:t>Academic skills for</a:t>
            </a:r>
            <a:r>
              <a:rPr lang="en-GB" baseline="0" dirty="0" smtClean="0"/>
              <a:t> academic referee</a:t>
            </a:r>
            <a:r>
              <a:rPr lang="en-GB" dirty="0" smtClean="0"/>
              <a:t> – written/verbal communication/</a:t>
            </a:r>
            <a:r>
              <a:rPr lang="en-GB" baseline="0" dirty="0" smtClean="0"/>
              <a:t> application of research </a:t>
            </a:r>
            <a:r>
              <a:rPr lang="en-GB" baseline="0" dirty="0" err="1" smtClean="0"/>
              <a:t>etc</a:t>
            </a:r>
            <a:endParaRPr lang="en-GB" dirty="0"/>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20</a:t>
            </a:fld>
            <a:endParaRPr lang="en-GB" altLang="en-US"/>
          </a:p>
        </p:txBody>
      </p:sp>
    </p:spTree>
    <p:extLst>
      <p:ext uri="{BB962C8B-B14F-4D97-AF65-F5344CB8AC3E}">
        <p14:creationId xmlns:p14="http://schemas.microsoft.com/office/powerpoint/2010/main" val="34729395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2D54BE2-309C-4729-AC34-FFF14F3BC27F}" type="slidenum">
              <a:rPr lang="en-GB" altLang="en-US"/>
              <a:pPr/>
              <a:t>21</a:t>
            </a:fld>
            <a:endParaRPr lang="en-GB"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GB" altLang="en-US" smtClean="0"/>
              <a:t>CB</a:t>
            </a:r>
          </a:p>
          <a:p>
            <a:pPr eaLnBrk="1" hangingPunct="1">
              <a:buFontTx/>
              <a:buChar char="•"/>
            </a:pPr>
            <a:r>
              <a:rPr lang="en-GB" altLang="en-US" smtClean="0"/>
              <a:t>If you are selected for interview you need to bring evidence of GBC with you - a</a:t>
            </a:r>
            <a:r>
              <a:rPr lang="en-US" altLang="en-US" smtClean="0"/>
              <a:t> letter confirming your eligibility from the Course Director of the relevant degree or letter from the BPS is acceptable evidence at interview stage. Begin working on this if you need to!</a:t>
            </a:r>
          </a:p>
          <a:p>
            <a:pPr eaLnBrk="1" hangingPunct="1">
              <a:buFontTx/>
              <a:buChar char="•"/>
            </a:pPr>
            <a:endParaRPr lang="en-GB" altLang="en-US" smtClean="0"/>
          </a:p>
          <a:p>
            <a:pPr eaLnBrk="1" hangingPunct="1">
              <a:buFontTx/>
              <a:buChar char="•"/>
            </a:pPr>
            <a:r>
              <a:rPr lang="en-GB" altLang="en-US" smtClean="0"/>
              <a:t>See handout information. Positive encouragement EMH, disability, males. Note that we will  </a:t>
            </a:r>
          </a:p>
          <a:p>
            <a:pPr eaLnBrk="1" hangingPunct="1">
              <a:buFontTx/>
              <a:buChar char="•"/>
            </a:pPr>
            <a:r>
              <a:rPr lang="en-GB" altLang="en-US" smtClean="0"/>
              <a:t>More detail in letter of invitation to interview; you could pose questions for panel members </a:t>
            </a:r>
          </a:p>
          <a:p>
            <a:pPr eaLnBrk="1" hangingPunct="1"/>
            <a:endParaRPr lang="en-GB"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n-GB" altLang="en-US" dirty="0" smtClean="0"/>
              <a:t>CB</a:t>
            </a:r>
            <a:endParaRPr lang="en-US"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n-GB" altLang="en-US" smtClean="0"/>
              <a:t>CB</a:t>
            </a:r>
          </a:p>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r>
              <a:rPr lang="en-GB" altLang="en-US" dirty="0" smtClean="0"/>
              <a:t>KW</a:t>
            </a:r>
          </a:p>
          <a:p>
            <a:r>
              <a:rPr lang="en-GB" altLang="en-US" dirty="0" smtClean="0"/>
              <a:t>Caroline</a:t>
            </a:r>
            <a:r>
              <a:rPr lang="en-GB" altLang="en-US" baseline="0" dirty="0" smtClean="0"/>
              <a:t> take away questions to sort</a:t>
            </a:r>
            <a:endParaRPr lang="en-US"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GB" altLang="en-US" dirty="0" smtClean="0"/>
              <a:t>KW</a:t>
            </a:r>
          </a:p>
          <a:p>
            <a:r>
              <a:rPr lang="en-GB" altLang="en-US" dirty="0" smtClean="0"/>
              <a:t>Specification</a:t>
            </a:r>
            <a:r>
              <a:rPr lang="en-GB" altLang="en-US" baseline="0" dirty="0" smtClean="0"/>
              <a:t> of a comprehensive skills hierarchy within a functional area.</a:t>
            </a:r>
          </a:p>
          <a:p>
            <a:r>
              <a:rPr lang="en-GB" altLang="en-US" baseline="0" dirty="0" smtClean="0"/>
              <a:t>Identify exactly where a child is in relation to skills hierarchy and teach next step in a very systematic and specific way to point of mastery and then fluency.</a:t>
            </a:r>
          </a:p>
          <a:p>
            <a:r>
              <a:rPr lang="en-GB" altLang="en-US" baseline="0" dirty="0" smtClean="0"/>
              <a:t>Break down larger steps into smaller steps where fluency stalls. </a:t>
            </a:r>
          </a:p>
          <a:p>
            <a:r>
              <a:rPr lang="en-GB" altLang="en-US" baseline="0" dirty="0" smtClean="0"/>
              <a:t>Monitor progress </a:t>
            </a:r>
            <a:endParaRPr lang="en-US"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r>
              <a:rPr lang="en-GB" altLang="en-US" dirty="0" smtClean="0"/>
              <a:t>KW</a:t>
            </a:r>
          </a:p>
          <a:p>
            <a:r>
              <a:rPr lang="en-GB" altLang="en-US" dirty="0" smtClean="0"/>
              <a:t>Series of task</a:t>
            </a:r>
            <a:r>
              <a:rPr lang="en-GB" altLang="en-US" baseline="0" dirty="0" smtClean="0"/>
              <a:t>s within domains, e.g. verbal reasoning, reading comprehension</a:t>
            </a:r>
          </a:p>
          <a:p>
            <a:r>
              <a:rPr lang="en-GB" altLang="en-US" baseline="0" dirty="0" smtClean="0"/>
              <a:t>Tasks broken down into a progression of items of increasing difficulty level.</a:t>
            </a:r>
          </a:p>
          <a:p>
            <a:r>
              <a:rPr lang="en-GB" altLang="en-US" baseline="0" dirty="0" smtClean="0"/>
              <a:t>Child attempts task items up to point where success has ceased.</a:t>
            </a:r>
          </a:p>
          <a:p>
            <a:r>
              <a:rPr lang="en-GB" altLang="en-US" baseline="0" dirty="0" smtClean="0"/>
              <a:t>Child’s task performance is very precisely quantified and compared to that of others of the same age to provide a standardised score of some kind, e.g. percentile, standardised score, age equivalence.</a:t>
            </a:r>
            <a:endParaRPr lang="en-US"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GB" altLang="en-US" dirty="0" smtClean="0"/>
              <a:t>KW</a:t>
            </a:r>
          </a:p>
          <a:p>
            <a:r>
              <a:rPr lang="en-GB" altLang="en-US" dirty="0" smtClean="0"/>
              <a:t>Assessment</a:t>
            </a:r>
            <a:r>
              <a:rPr lang="en-GB" altLang="en-US" baseline="0" dirty="0" smtClean="0"/>
              <a:t> of capacity for learning following some kind of mediation or teaching of a task to give an indication of a) what teaching works b) how much learning can be achieved with the use of effective teaching.</a:t>
            </a:r>
            <a:endParaRPr lang="en-GB" altLang="en-US" dirty="0" smtClean="0"/>
          </a:p>
          <a:p>
            <a:pPr marL="228600" indent="-228600">
              <a:buAutoNum type="arabicPeriod"/>
            </a:pPr>
            <a:r>
              <a:rPr lang="en-GB" altLang="en-US" dirty="0" smtClean="0"/>
              <a:t>Show picture 1 minute</a:t>
            </a:r>
          </a:p>
          <a:p>
            <a:pPr marL="228600" indent="-228600">
              <a:buAutoNum type="arabicPeriod"/>
            </a:pPr>
            <a:r>
              <a:rPr lang="en-GB" altLang="en-US" dirty="0" smtClean="0"/>
              <a:t>Draw</a:t>
            </a:r>
          </a:p>
          <a:p>
            <a:pPr marL="228600" indent="-228600">
              <a:buAutoNum type="arabicPeriod"/>
            </a:pPr>
            <a:r>
              <a:rPr lang="en-GB" altLang="en-US" dirty="0" smtClean="0"/>
              <a:t>With partner look at picture and own drawing – discuss what was easy/difficult to remember, what helped?</a:t>
            </a:r>
          </a:p>
          <a:p>
            <a:pPr marL="228600" indent="-228600">
              <a:buAutoNum type="arabicPeriod"/>
            </a:pPr>
            <a:r>
              <a:rPr lang="en-GB" altLang="en-US" dirty="0" smtClean="0"/>
              <a:t>Take figure away – have another go at drawing it.</a:t>
            </a:r>
            <a:endParaRPr lang="en-US"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B0AE0FD-E0BE-4957-8445-B464AD6B0A27}" type="slidenum">
              <a:rPr lang="en-GB" altLang="en-US"/>
              <a:pPr/>
              <a:t>28</a:t>
            </a:fld>
            <a:endParaRPr lang="en-GB"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a:t>
            </a:r>
            <a:r>
              <a:rPr lang="en-US" baseline="0" dirty="0" smtClean="0"/>
              <a:t> ambivalence is an issue to be resolved within difficult or challenging situations. </a:t>
            </a:r>
          </a:p>
          <a:p>
            <a:r>
              <a:rPr lang="en-US" baseline="0" dirty="0" smtClean="0"/>
              <a:t>There are many ways a psychologist might explore feelings around ambivalence with a client, and one way of doing this in a very explicitly structured way would be a utility-probability exercise, which might be part of a cognitive approach to intervention. </a:t>
            </a:r>
            <a:endParaRPr lang="en-US" dirty="0" smtClean="0"/>
          </a:p>
          <a:p>
            <a:r>
              <a:rPr lang="en-US" dirty="0" smtClean="0"/>
              <a:t>Do it at different time points as circumstances,</a:t>
            </a:r>
            <a:r>
              <a:rPr lang="en-US" baseline="0" dirty="0" smtClean="0"/>
              <a:t> or your feelings may change.</a:t>
            </a:r>
            <a:endParaRPr lang="en-US" dirty="0"/>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29</a:t>
            </a:fld>
            <a:endParaRPr lang="en-GB" altLang="en-US"/>
          </a:p>
        </p:txBody>
      </p:sp>
    </p:spTree>
    <p:extLst>
      <p:ext uri="{BB962C8B-B14F-4D97-AF65-F5344CB8AC3E}">
        <p14:creationId xmlns:p14="http://schemas.microsoft.com/office/powerpoint/2010/main" val="3211524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GB" altLang="en-US" dirty="0" smtClean="0"/>
              <a:t>KW</a:t>
            </a:r>
          </a:p>
          <a:p>
            <a:pPr>
              <a:buFontTx/>
              <a:buChar char="•"/>
            </a:pPr>
            <a:r>
              <a:rPr lang="en-GB" altLang="en-US" dirty="0" smtClean="0"/>
              <a:t>This year, then every five and two years respectively; different roles, BPS = quality assurance and enhancement, HCPC = protection of the public</a:t>
            </a:r>
          </a:p>
          <a:p>
            <a:pPr>
              <a:buFontTx/>
              <a:buChar char="•"/>
            </a:pPr>
            <a:r>
              <a:rPr lang="en-GB" altLang="en-US" dirty="0" smtClean="0"/>
              <a:t>BPS commendations   </a:t>
            </a:r>
          </a:p>
          <a:p>
            <a:pPr>
              <a:buFontTx/>
              <a:buChar char="•"/>
            </a:pPr>
            <a:r>
              <a:rPr lang="en-GB" altLang="en-US" dirty="0" smtClean="0"/>
              <a:t>Our own targets are around thesis completion times and development of a regional research strategy group </a:t>
            </a:r>
          </a:p>
          <a:p>
            <a:pPr>
              <a:buFontTx/>
              <a:buChar char="•"/>
            </a:pPr>
            <a:endParaRPr lang="en-US"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r>
              <a:rPr lang="en-GB" altLang="en-US" dirty="0" smtClean="0"/>
              <a:t>KT</a:t>
            </a:r>
            <a:endParaRPr lang="en-US"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GB" altLang="en-US" smtClean="0"/>
              <a:t>ALL</a:t>
            </a:r>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KW</a:t>
            </a:r>
            <a:endParaRPr lang="en-GB" dirty="0"/>
          </a:p>
        </p:txBody>
      </p:sp>
      <p:sp>
        <p:nvSpPr>
          <p:cNvPr id="4" name="Slide Number Placeholder 3"/>
          <p:cNvSpPr>
            <a:spLocks noGrp="1"/>
          </p:cNvSpPr>
          <p:nvPr>
            <p:ph type="sldNum" sz="quarter" idx="10"/>
          </p:nvPr>
        </p:nvSpPr>
        <p:spPr/>
        <p:txBody>
          <a:bodyPr/>
          <a:lstStyle/>
          <a:p>
            <a:pPr>
              <a:defRPr/>
            </a:pPr>
            <a:fld id="{6C8EAD12-1F64-42D0-AA51-1D05AFAE5E56}" type="slidenum">
              <a:rPr lang="en-GB" altLang="en-US" smtClean="0"/>
              <a:pPr>
                <a:defRPr/>
              </a:pPr>
              <a:t>4</a:t>
            </a:fld>
            <a:endParaRPr lang="en-GB" altLang="en-US"/>
          </a:p>
        </p:txBody>
      </p:sp>
    </p:spTree>
    <p:extLst>
      <p:ext uri="{BB962C8B-B14F-4D97-AF65-F5344CB8AC3E}">
        <p14:creationId xmlns:p14="http://schemas.microsoft.com/office/powerpoint/2010/main" val="1641978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GB" altLang="en-US" smtClean="0"/>
              <a:t>KW</a:t>
            </a:r>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GB" altLang="en-US" dirty="0" smtClean="0"/>
              <a:t>CB – National funding for Y1 bursaries but will need a local bursary in Y2/3 – there will be a bursary allocation process in place for this. </a:t>
            </a:r>
            <a:r>
              <a:rPr lang="en-GB" altLang="en-US" dirty="0" smtClean="0"/>
              <a:t>2017 </a:t>
            </a:r>
            <a:r>
              <a:rPr lang="en-GB" altLang="en-US" dirty="0" smtClean="0"/>
              <a:t>year 1 bursary £</a:t>
            </a:r>
            <a:r>
              <a:rPr lang="en-GB" altLang="en-US" dirty="0" smtClean="0"/>
              <a:t>15,950</a:t>
            </a:r>
            <a:endParaRPr lang="en-GB"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r>
              <a:rPr lang="en-GB" altLang="en-US" smtClean="0"/>
              <a:t>CB</a:t>
            </a:r>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GB" altLang="en-US" dirty="0" smtClean="0"/>
              <a:t>CB</a:t>
            </a:r>
            <a:endParaRPr lang="en-US" altLang="en-US" dirty="0" smtClean="0"/>
          </a:p>
        </p:txBody>
      </p:sp>
      <p:sp>
        <p:nvSpPr>
          <p:cNvPr id="39940" name="Slide Number Placeholder 3"/>
          <p:cNvSpPr>
            <a:spLocks noGrp="1"/>
          </p:cNvSpPr>
          <p:nvPr>
            <p:ph type="sldNum" sz="quarter" idx="5"/>
          </p:nvPr>
        </p:nvSpPr>
        <p:spPr>
          <a:noFill/>
        </p:spPr>
        <p:txBody>
          <a:bodyPr/>
          <a:lstStyle/>
          <a:p>
            <a:fld id="{0F28AB56-51F6-433D-93A0-C35E80C0BA37}" type="slidenum">
              <a:rPr lang="en-GB" altLang="en-US"/>
              <a:pPr/>
              <a:t>8</a:t>
            </a:fld>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GB" altLang="en-US" dirty="0" smtClean="0"/>
              <a:t>CB Men, EMH, men, those with a disability</a:t>
            </a:r>
          </a:p>
          <a:p>
            <a:r>
              <a:rPr lang="en-GB" altLang="en-US" dirty="0" smtClean="0"/>
              <a:t>Work with children requires DBS</a:t>
            </a:r>
          </a:p>
          <a:p>
            <a:r>
              <a:rPr lang="en-GB" altLang="en-US" dirty="0" smtClean="0"/>
              <a:t>Policy outlines process for ensuring that DSO/OH assessments undertaken to ensure you are able to undertake programme </a:t>
            </a:r>
            <a:r>
              <a:rPr lang="en-GB" altLang="en-US" dirty="0" err="1" smtClean="0"/>
              <a:t>reqs</a:t>
            </a:r>
            <a:r>
              <a:rPr lang="en-GB" altLang="en-US" dirty="0" smtClean="0"/>
              <a:t> and have sufficient support.  Post offer</a:t>
            </a:r>
          </a:p>
          <a:p>
            <a:r>
              <a:rPr lang="en-GB" altLang="en-US" dirty="0" smtClean="0"/>
              <a:t>Working week – more than normal 35 hours up to 48 hours (EU directive)</a:t>
            </a:r>
          </a:p>
        </p:txBody>
      </p:sp>
      <p:sp>
        <p:nvSpPr>
          <p:cNvPr id="40964" name="Slide Number Placeholder 3"/>
          <p:cNvSpPr>
            <a:spLocks noGrp="1"/>
          </p:cNvSpPr>
          <p:nvPr>
            <p:ph type="sldNum" sz="quarter" idx="5"/>
          </p:nvPr>
        </p:nvSpPr>
        <p:spPr>
          <a:noFill/>
        </p:spPr>
        <p:txBody>
          <a:bodyPr/>
          <a:lstStyle/>
          <a:p>
            <a:fld id="{1C26A28B-6EB7-4129-87F2-9CBB42A720AC}" type="slidenum">
              <a:rPr lang="en-GB" altLang="en-US"/>
              <a:pPr/>
              <a:t>9</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A9A2E45E-0C3C-4793-96F1-25DC8E9C8116}" type="datetimeFigureOut">
              <a:rPr lang="en-US" altLang="en-US" smtClean="0"/>
              <a:pPr>
                <a:defRPr/>
              </a:pPr>
              <a:t>10/4/2016</a:t>
            </a:fld>
            <a:endParaRPr lang="en-US" altLang="en-US"/>
          </a:p>
        </p:txBody>
      </p:sp>
      <p:sp>
        <p:nvSpPr>
          <p:cNvPr id="19" name="Footer Placeholder 18"/>
          <p:cNvSpPr>
            <a:spLocks noGrp="1"/>
          </p:cNvSpPr>
          <p:nvPr>
            <p:ph type="ftr" sz="quarter" idx="11"/>
          </p:nvPr>
        </p:nvSpPr>
        <p:spPr/>
        <p:txBody>
          <a:bodyPr/>
          <a:lstStyle/>
          <a:p>
            <a:pPr>
              <a:defRPr/>
            </a:pPr>
            <a:endParaRPr lang="en-US" altLang="en-US"/>
          </a:p>
        </p:txBody>
      </p:sp>
      <p:sp>
        <p:nvSpPr>
          <p:cNvPr id="27" name="Slide Number Placeholder 26"/>
          <p:cNvSpPr>
            <a:spLocks noGrp="1"/>
          </p:cNvSpPr>
          <p:nvPr>
            <p:ph type="sldNum" sz="quarter" idx="12"/>
          </p:nvPr>
        </p:nvSpPr>
        <p:spPr/>
        <p:txBody>
          <a:bodyPr/>
          <a:lstStyle/>
          <a:p>
            <a:pPr>
              <a:defRPr/>
            </a:pPr>
            <a:fld id="{885CFC83-0737-48F6-B378-281E146497F6}" type="slidenum">
              <a:rPr lang="en-US" altLang="en-US" smtClean="0"/>
              <a:pPr>
                <a:defRPr/>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9E12DA56-D9D8-44E9-8A57-D60FC08A4F4C}" type="datetimeFigureOut">
              <a:rPr lang="en-US" altLang="en-US" smtClean="0"/>
              <a:pPr>
                <a:defRPr/>
              </a:pPr>
              <a:t>10/4/2016</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9D777069-B500-499D-9376-561CE4422BCB}"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E151357E-1B2C-43BB-99AA-522442FE149A}" type="datetimeFigureOut">
              <a:rPr lang="en-US" altLang="en-US" smtClean="0"/>
              <a:pPr>
                <a:defRPr/>
              </a:pPr>
              <a:t>10/4/2016</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D42223EE-ABF8-4581-BCE3-1EFEE2250D62}"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E34EE57-A72F-4D4D-A206-0067B6482D22}" type="datetimeFigureOut">
              <a:rPr lang="en-US" altLang="en-US" smtClean="0"/>
              <a:pPr>
                <a:defRPr/>
              </a:pPr>
              <a:t>10/4/2016</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C75D1ABA-D552-4403-9D2C-AD62CF38F073}" type="slidenum">
              <a:rPr lang="en-US" altLang="en-US" smtClean="0"/>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4BE4532E-6DC8-4400-A7D7-6C4F285F9CB8}" type="datetimeFigureOut">
              <a:rPr lang="en-US" altLang="en-US" smtClean="0"/>
              <a:pPr>
                <a:defRPr/>
              </a:pPr>
              <a:t>10/4/2016</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F59E1C70-174A-48FA-B75C-9647A94ACCB7}" type="slidenum">
              <a:rPr lang="en-US" altLang="en-US" smtClean="0"/>
              <a:pPr>
                <a:defRPr/>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04C70D45-600F-4627-B1C5-64B3A7353F7C}" type="datetimeFigureOut">
              <a:rPr lang="en-US" altLang="en-US" smtClean="0"/>
              <a:pPr>
                <a:defRPr/>
              </a:pPr>
              <a:t>10/4/2016</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657D47DF-509A-4353-B9C7-DB4542135476}" type="slidenum">
              <a:rPr lang="en-US" altLang="en-US" smtClean="0"/>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6324E9FD-7E5C-4F46-B41A-4E683633C5F2}" type="datetimeFigureOut">
              <a:rPr lang="en-US" altLang="en-US" smtClean="0"/>
              <a:pPr>
                <a:defRPr/>
              </a:pPr>
              <a:t>10/4/2016</a:t>
            </a:fld>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C5642446-0C46-41E8-A81B-3246E7176B79}"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CBF8785C-C3E4-4700-993C-AD2456D09AEE}" type="datetimeFigureOut">
              <a:rPr lang="en-US" altLang="en-US" smtClean="0"/>
              <a:pPr>
                <a:defRPr/>
              </a:pPr>
              <a:t>10/4/2016</a:t>
            </a:fld>
            <a:endParaRPr lang="en-US" altLang="en-US"/>
          </a:p>
        </p:txBody>
      </p:sp>
      <p:sp>
        <p:nvSpPr>
          <p:cNvPr id="8" name="Slide Number Placeholder 7"/>
          <p:cNvSpPr>
            <a:spLocks noGrp="1"/>
          </p:cNvSpPr>
          <p:nvPr>
            <p:ph type="sldNum" sz="quarter" idx="11"/>
          </p:nvPr>
        </p:nvSpPr>
        <p:spPr/>
        <p:txBody>
          <a:bodyPr/>
          <a:lstStyle/>
          <a:p>
            <a:pPr>
              <a:defRPr/>
            </a:pPr>
            <a:fld id="{D1DBB1AA-0296-476C-8C96-24D26A6EF959}" type="slidenum">
              <a:rPr lang="en-US" altLang="en-US" smtClean="0"/>
              <a:pPr>
                <a:defRPr/>
              </a:pPr>
              <a:t>‹#›</a:t>
            </a:fld>
            <a:endParaRPr lang="en-US" altLang="en-US"/>
          </a:p>
        </p:txBody>
      </p:sp>
      <p:sp>
        <p:nvSpPr>
          <p:cNvPr id="9" name="Footer Placeholder 8"/>
          <p:cNvSpPr>
            <a:spLocks noGrp="1"/>
          </p:cNvSpPr>
          <p:nvPr>
            <p:ph type="ftr" sz="quarter" idx="12"/>
          </p:nvPr>
        </p:nvSpPr>
        <p:spPr/>
        <p:txBody>
          <a:body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E6DD122-F7E3-471D-BE4D-8EF24C1A01BA}" type="datetimeFigureOut">
              <a:rPr lang="en-US" altLang="en-US" smtClean="0"/>
              <a:pPr>
                <a:defRPr/>
              </a:pPr>
              <a:t>10/4/2016</a:t>
            </a:fld>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DA04F53A-9139-4ED2-88AF-44D7A3879B0C}"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9B3CCFC8-0583-45F5-B38D-B4D6FDFEC39C}" type="datetimeFigureOut">
              <a:rPr lang="en-US" altLang="en-US" smtClean="0"/>
              <a:pPr>
                <a:defRPr/>
              </a:pPr>
              <a:t>10/4/2016</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4CF8F0BC-2D6E-43EC-848B-7F479F6133C5}" type="slidenum">
              <a:rPr lang="en-US" altLang="en-US" smtClean="0"/>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fld id="{154EC72F-C3AD-4B53-B77B-D25EEEA8587E}" type="datetimeFigureOut">
              <a:rPr lang="en-US" altLang="en-US" smtClean="0"/>
              <a:pPr>
                <a:defRPr/>
              </a:pPr>
              <a:t>10/4/2016</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75CA1549-D1AE-4C0E-800D-55F8874C7AAC}" type="slidenum">
              <a:rPr lang="en-US" altLang="en-US" smtClean="0"/>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fld id="{E6386FAB-93FE-4CA9-ADAC-EEFF45E714E7}" type="datetimeFigureOut">
              <a:rPr lang="en-US" altLang="en-US" smtClean="0"/>
              <a:pPr>
                <a:defRPr/>
              </a:pPr>
              <a:t>10/4/2016</a:t>
            </a:fld>
            <a:endParaRPr lang="en-US" alt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lt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2D4534E7-A992-4FDD-ABBC-89C08BAF3104}" type="slidenum">
              <a:rPr lang="en-US" altLang="en-US" smtClean="0"/>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hpc-uk.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anchester.ac.uk/postgraduate/howtoapply/polici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4294967295"/>
          </p:nvPr>
        </p:nvSpPr>
        <p:spPr>
          <a:xfrm>
            <a:off x="0" y="3505200"/>
            <a:ext cx="9144000" cy="2819400"/>
          </a:xfrm>
        </p:spPr>
        <p:txBody>
          <a:bodyPr/>
          <a:lstStyle/>
          <a:p>
            <a:pPr marL="0" indent="0" algn="ctr" eaLnBrk="1" hangingPunct="1">
              <a:buFont typeface="Wingdings" pitchFamily="2" charset="2"/>
              <a:buNone/>
              <a:defRPr/>
            </a:pPr>
            <a:r>
              <a:rPr lang="en-GB" altLang="en-US" sz="4400" b="1" dirty="0" smtClean="0">
                <a:solidFill>
                  <a:schemeClr val="tx2"/>
                </a:solidFill>
                <a:latin typeface="Arial" charset="0"/>
                <a:cs typeface="Arial" charset="0"/>
              </a:rPr>
              <a:t>Doctorate in Educational </a:t>
            </a:r>
          </a:p>
          <a:p>
            <a:pPr marL="0" indent="0" algn="ctr" eaLnBrk="1" hangingPunct="1">
              <a:buFont typeface="Wingdings" pitchFamily="2" charset="2"/>
              <a:buNone/>
              <a:defRPr/>
            </a:pPr>
            <a:r>
              <a:rPr lang="en-GB" altLang="en-US" sz="4400" b="1" dirty="0" smtClean="0">
                <a:solidFill>
                  <a:schemeClr val="tx2"/>
                </a:solidFill>
                <a:latin typeface="Arial" charset="0"/>
                <a:cs typeface="Arial" charset="0"/>
              </a:rPr>
              <a:t>and Child Psychology</a:t>
            </a:r>
            <a:r>
              <a:rPr lang="en-GB" altLang="en-US" dirty="0" smtClean="0">
                <a:solidFill>
                  <a:schemeClr val="tx2"/>
                </a:solidFill>
                <a:latin typeface="Arial" charset="0"/>
                <a:cs typeface="Arial" charset="0"/>
              </a:rPr>
              <a:t> </a:t>
            </a:r>
          </a:p>
          <a:p>
            <a:pPr marL="0" indent="0" algn="ctr" eaLnBrk="1" hangingPunct="1">
              <a:buFont typeface="Wingdings" pitchFamily="2" charset="2"/>
              <a:buNone/>
              <a:defRPr/>
            </a:pPr>
            <a:r>
              <a:rPr lang="en-GB" altLang="en-US" b="1" dirty="0" smtClean="0">
                <a:solidFill>
                  <a:schemeClr val="tx2"/>
                </a:solidFill>
                <a:latin typeface="Arial" charset="0"/>
                <a:cs typeface="Arial" charset="0"/>
              </a:rPr>
              <a:t>(</a:t>
            </a:r>
            <a:r>
              <a:rPr lang="en-GB" altLang="en-US" b="1" dirty="0" err="1" smtClean="0">
                <a:solidFill>
                  <a:schemeClr val="tx2"/>
                </a:solidFill>
                <a:latin typeface="Arial" charset="0"/>
                <a:cs typeface="Arial" charset="0"/>
              </a:rPr>
              <a:t>D.Ed.Ch.Psychol</a:t>
            </a:r>
            <a:r>
              <a:rPr lang="en-GB" altLang="en-US" b="1" dirty="0" smtClean="0">
                <a:solidFill>
                  <a:schemeClr val="tx2"/>
                </a:solidFill>
                <a:latin typeface="Arial" charset="0"/>
                <a:cs typeface="Arial" charset="0"/>
              </a:rPr>
              <a:t>.)</a:t>
            </a:r>
          </a:p>
          <a:p>
            <a:pPr marL="0" indent="0" algn="ctr" eaLnBrk="1" hangingPunct="1">
              <a:buFont typeface="Wingdings" pitchFamily="2" charset="2"/>
              <a:buNone/>
              <a:defRPr/>
            </a:pPr>
            <a:r>
              <a:rPr lang="en-GB" altLang="en-US" b="1" dirty="0" smtClean="0">
                <a:solidFill>
                  <a:schemeClr val="tx2"/>
                </a:solidFill>
                <a:latin typeface="Arial" charset="0"/>
                <a:cs typeface="Arial" charset="0"/>
              </a:rPr>
              <a:t>2017-2020</a:t>
            </a:r>
          </a:p>
          <a:p>
            <a:pPr marL="0" indent="0" algn="ctr" eaLnBrk="1" hangingPunct="1">
              <a:buFont typeface="Wingdings" pitchFamily="2" charset="2"/>
              <a:buNone/>
              <a:defRPr/>
            </a:pPr>
            <a:endParaRPr lang="en-GB" altLang="en-US" dirty="0" smtClean="0">
              <a:solidFill>
                <a:schemeClr val="tx2"/>
              </a:solidFill>
            </a:endParaRPr>
          </a:p>
        </p:txBody>
      </p:sp>
      <p:sp>
        <p:nvSpPr>
          <p:cNvPr id="3074" name="Rectangle 2"/>
          <p:cNvSpPr>
            <a:spLocks noGrp="1" noChangeArrowheads="1"/>
          </p:cNvSpPr>
          <p:nvPr>
            <p:ph type="ctrTitle" idx="4294967295"/>
          </p:nvPr>
        </p:nvSpPr>
        <p:spPr>
          <a:xfrm>
            <a:off x="1143000" y="1143000"/>
            <a:ext cx="8001000" cy="1828800"/>
          </a:xfrm>
        </p:spPr>
        <p:txBody>
          <a:bodyPr bIns="91440">
            <a:normAutofit fontScale="90000"/>
          </a:bodyPr>
          <a:lstStyle/>
          <a:p>
            <a:pPr eaLnBrk="1" hangingPunct="1">
              <a:defRPr/>
            </a:pPr>
            <a:r>
              <a:rPr lang="en-GB" altLang="en-US" sz="3200" dirty="0" smtClean="0">
                <a:solidFill>
                  <a:srgbClr val="FFFFFF"/>
                </a:solidFill>
              </a:rPr>
              <a:t/>
            </a:r>
            <a:br>
              <a:rPr lang="en-GB" altLang="en-US" sz="3200" dirty="0" smtClean="0">
                <a:solidFill>
                  <a:srgbClr val="FFFFFF"/>
                </a:solidFill>
              </a:rPr>
            </a:br>
            <a:r>
              <a:rPr lang="en-GB" altLang="en-US" sz="3200" dirty="0" smtClean="0">
                <a:solidFill>
                  <a:srgbClr val="FFFFFF"/>
                </a:solidFill>
              </a:rPr>
              <a:t/>
            </a:r>
            <a:br>
              <a:rPr lang="en-GB" altLang="en-US" sz="3200" dirty="0" smtClean="0">
                <a:solidFill>
                  <a:srgbClr val="FFFFFF"/>
                </a:solidFill>
              </a:rPr>
            </a:br>
            <a:r>
              <a:rPr lang="en-GB" altLang="en-US" sz="4900" dirty="0" smtClean="0">
                <a:solidFill>
                  <a:srgbClr val="00B0F0"/>
                </a:solidFill>
                <a:latin typeface="Arial" charset="0"/>
                <a:cs typeface="Arial" charset="0"/>
              </a:rPr>
              <a:t>University of Manchester</a:t>
            </a:r>
            <a:r>
              <a:rPr lang="en-GB" altLang="en-US" sz="3200" dirty="0" smtClean="0">
                <a:solidFill>
                  <a:srgbClr val="FFFFFF"/>
                </a:solidFill>
              </a:rPr>
              <a:t/>
            </a:r>
            <a:br>
              <a:rPr lang="en-GB" altLang="en-US" sz="3200" dirty="0" smtClean="0">
                <a:solidFill>
                  <a:srgbClr val="FFFFFF"/>
                </a:solidFill>
              </a:rPr>
            </a:br>
            <a:endParaRPr lang="en-GB" altLang="en-US" sz="3200" dirty="0" smtClean="0">
              <a:solidFill>
                <a:srgbClr val="FFFFFF"/>
              </a:solidFill>
            </a:endParaRPr>
          </a:p>
        </p:txBody>
      </p:sp>
      <p:pic>
        <p:nvPicPr>
          <p:cNvPr id="2052" name="Picture 6" descr="Manchester_University_Logo"/>
          <p:cNvPicPr>
            <a:picLocks noChangeAspect="1" noChangeArrowheads="1"/>
          </p:cNvPicPr>
          <p:nvPr/>
        </p:nvPicPr>
        <p:blipFill>
          <a:blip r:embed="rId3" cstate="print"/>
          <a:srcRect/>
          <a:stretch>
            <a:fillRect/>
          </a:stretch>
        </p:blipFill>
        <p:spPr bwMode="auto">
          <a:xfrm>
            <a:off x="2895600" y="228600"/>
            <a:ext cx="3276600" cy="76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defRPr/>
            </a:pPr>
            <a:r>
              <a:rPr lang="en-GB" altLang="en-US" dirty="0" smtClean="0"/>
              <a:t>Practice placement</a:t>
            </a:r>
            <a:endParaRPr lang="en-US" altLang="en-US" dirty="0" smtClean="0"/>
          </a:p>
        </p:txBody>
      </p:sp>
      <p:sp>
        <p:nvSpPr>
          <p:cNvPr id="98307" name="Rectangle 3"/>
          <p:cNvSpPr>
            <a:spLocks noGrp="1" noChangeArrowheads="1"/>
          </p:cNvSpPr>
          <p:nvPr>
            <p:ph idx="1"/>
          </p:nvPr>
        </p:nvSpPr>
        <p:spPr/>
        <p:txBody>
          <a:bodyPr>
            <a:normAutofit lnSpcReduction="10000"/>
          </a:bodyPr>
          <a:lstStyle/>
          <a:p>
            <a:pPr eaLnBrk="1" hangingPunct="1">
              <a:lnSpc>
                <a:spcPct val="90000"/>
              </a:lnSpc>
              <a:defRPr/>
            </a:pPr>
            <a:r>
              <a:rPr lang="en-GB" altLang="en-US" sz="2800" dirty="0" smtClean="0">
                <a:latin typeface="Arial" panose="020B0604020202020204" pitchFamily="34" charset="0"/>
                <a:cs typeface="Arial" panose="020B0604020202020204" pitchFamily="34" charset="0"/>
              </a:rPr>
              <a:t>During Y1 initial practice is directly supervised by a university </a:t>
            </a:r>
            <a:r>
              <a:rPr lang="en-GB" altLang="en-US" sz="2800" dirty="0" smtClean="0">
                <a:latin typeface="Arial" panose="020B0604020202020204" pitchFamily="34" charset="0"/>
                <a:cs typeface="Arial" panose="020B0604020202020204" pitchFamily="34" charset="0"/>
              </a:rPr>
              <a:t>supervisor</a:t>
            </a:r>
            <a:r>
              <a:rPr lang="en-GB" altLang="en-US" sz="2800" dirty="0" smtClean="0">
                <a:latin typeface="Arial" panose="020B0604020202020204" pitchFamily="34" charset="0"/>
                <a:cs typeface="Arial" panose="020B0604020202020204" pitchFamily="34" charset="0"/>
              </a:rPr>
              <a:t>. </a:t>
            </a:r>
            <a:r>
              <a:rPr lang="en-GB" altLang="en-US" sz="2800" dirty="0" smtClean="0">
                <a:latin typeface="Arial" panose="020B0604020202020204" pitchFamily="34" charset="0"/>
                <a:cs typeface="Arial" panose="020B0604020202020204" pitchFamily="34" charset="0"/>
              </a:rPr>
              <a:t>This is followed by placement in a service supervised by a practice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lacement </a:t>
            </a:r>
            <a:r>
              <a:rPr lang="en-GB" altLang="en-US" sz="2800" dirty="0">
                <a:latin typeface="Arial" panose="020B0604020202020204" pitchFamily="34" charset="0"/>
                <a:cs typeface="Arial" panose="020B0604020202020204" pitchFamily="34" charset="0"/>
              </a:rPr>
              <a:t>s</a:t>
            </a:r>
            <a:r>
              <a:rPr lang="en-GB" altLang="en-US" sz="2800" dirty="0" smtClean="0">
                <a:latin typeface="Arial" panose="020B0604020202020204" pitchFamily="34" charset="0"/>
                <a:cs typeface="Arial" panose="020B0604020202020204" pitchFamily="34" charset="0"/>
              </a:rPr>
              <a:t>upervisor who is a practitioner EP. The university supervisor will also visit you at the service and observe you working. </a:t>
            </a:r>
          </a:p>
          <a:p>
            <a:pPr eaLnBrk="1" hangingPunct="1">
              <a:lnSpc>
                <a:spcPct val="90000"/>
              </a:lnSpc>
              <a:buFont typeface="Wingdings" pitchFamily="2" charset="2"/>
              <a:buNone/>
              <a:defRPr/>
            </a:pPr>
            <a:endParaRPr lang="en-GB" altLang="en-US" sz="2800" dirty="0" smtClean="0">
              <a:latin typeface="Arial" panose="020B0604020202020204" pitchFamily="34" charset="0"/>
              <a:cs typeface="Arial" panose="020B0604020202020204" pitchFamily="34" charset="0"/>
            </a:endParaRPr>
          </a:p>
          <a:p>
            <a:pPr eaLnBrk="1" hangingPunct="1">
              <a:lnSpc>
                <a:spcPct val="90000"/>
              </a:lnSpc>
              <a:defRPr/>
            </a:pPr>
            <a:r>
              <a:rPr lang="en-GB" altLang="en-US" sz="2800" dirty="0" smtClean="0">
                <a:latin typeface="Arial" panose="020B0604020202020204" pitchFamily="34" charset="0"/>
                <a:cs typeface="Arial" panose="020B0604020202020204" pitchFamily="34" charset="0"/>
              </a:rPr>
              <a:t>In Y2 and Y3 placement support is provided by the practice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lacement </a:t>
            </a:r>
            <a:r>
              <a:rPr lang="en-GB" altLang="en-US" sz="2800" dirty="0">
                <a:latin typeface="Arial" panose="020B0604020202020204" pitchFamily="34" charset="0"/>
                <a:cs typeface="Arial" panose="020B0604020202020204" pitchFamily="34" charset="0"/>
              </a:rPr>
              <a:t>s</a:t>
            </a:r>
            <a:r>
              <a:rPr lang="en-GB" altLang="en-US" sz="2800" dirty="0" smtClean="0">
                <a:latin typeface="Arial" panose="020B0604020202020204" pitchFamily="34" charset="0"/>
                <a:cs typeface="Arial" panose="020B0604020202020204" pitchFamily="34" charset="0"/>
              </a:rPr>
              <a:t>upervisor with university supervisor observation and visits.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eaLnBrk="1" hangingPunct="1">
              <a:defRPr/>
            </a:pPr>
            <a:r>
              <a:rPr lang="en-GB" altLang="en-US" dirty="0" smtClean="0">
                <a:latin typeface="Arial" charset="0"/>
              </a:rPr>
              <a:t>Practice placement</a:t>
            </a:r>
            <a:endParaRPr lang="en-US" altLang="en-US" dirty="0" smtClean="0">
              <a:latin typeface="Arial" charset="0"/>
            </a:endParaRPr>
          </a:p>
        </p:txBody>
      </p:sp>
      <p:sp>
        <p:nvSpPr>
          <p:cNvPr id="111619" name="Rectangle 3"/>
          <p:cNvSpPr>
            <a:spLocks noGrp="1" noChangeArrowheads="1"/>
          </p:cNvSpPr>
          <p:nvPr>
            <p:ph idx="1"/>
          </p:nvPr>
        </p:nvSpPr>
        <p:spPr/>
        <p:txBody>
          <a:bodyPr>
            <a:normAutofit lnSpcReduction="10000"/>
          </a:bodyPr>
          <a:lstStyle/>
          <a:p>
            <a:pPr eaLnBrk="1" hangingPunct="1">
              <a:defRPr/>
            </a:pPr>
            <a:r>
              <a:rPr lang="en-GB" altLang="en-US" sz="2800" dirty="0" smtClean="0">
                <a:latin typeface="Arial" panose="020B0604020202020204" pitchFamily="34" charset="0"/>
                <a:cs typeface="Arial" panose="020B0604020202020204" pitchFamily="34" charset="0"/>
              </a:rPr>
              <a:t>Practitioner EP supervisors attend a practice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lacement </a:t>
            </a:r>
            <a:r>
              <a:rPr lang="en-GB" altLang="en-US" sz="2800" dirty="0">
                <a:latin typeface="Arial" panose="020B0604020202020204" pitchFamily="34" charset="0"/>
                <a:cs typeface="Arial" panose="020B0604020202020204" pitchFamily="34" charset="0"/>
              </a:rPr>
              <a:t>s</a:t>
            </a:r>
            <a:r>
              <a:rPr lang="en-GB" altLang="en-US" sz="2800" dirty="0" smtClean="0">
                <a:latin typeface="Arial" panose="020B0604020202020204" pitchFamily="34" charset="0"/>
                <a:cs typeface="Arial" panose="020B0604020202020204" pitchFamily="34" charset="0"/>
              </a:rPr>
              <a:t>upervisors training day at the university.</a:t>
            </a:r>
          </a:p>
          <a:p>
            <a:pPr eaLnBrk="1" hangingPunct="1">
              <a:defRPr/>
            </a:pPr>
            <a:r>
              <a:rPr lang="en-GB" altLang="en-US" sz="2800" dirty="0" smtClean="0">
                <a:latin typeface="Arial" panose="020B0604020202020204" pitchFamily="34" charset="0"/>
                <a:cs typeface="Arial" panose="020B0604020202020204" pitchFamily="34" charset="0"/>
              </a:rPr>
              <a:t>There is regular contact between the university supervisor and the practice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lacement </a:t>
            </a:r>
            <a:r>
              <a:rPr lang="en-GB" altLang="en-US" sz="2800" dirty="0">
                <a:latin typeface="Arial" panose="020B0604020202020204" pitchFamily="34" charset="0"/>
                <a:cs typeface="Arial" panose="020B0604020202020204" pitchFamily="34" charset="0"/>
              </a:rPr>
              <a:t>s</a:t>
            </a:r>
            <a:r>
              <a:rPr lang="en-GB" altLang="en-US" sz="2800" dirty="0" smtClean="0">
                <a:latin typeface="Arial" panose="020B0604020202020204" pitchFamily="34" charset="0"/>
                <a:cs typeface="Arial" panose="020B0604020202020204" pitchFamily="34" charset="0"/>
              </a:rPr>
              <a:t>upervisor.</a:t>
            </a:r>
          </a:p>
          <a:p>
            <a:pPr eaLnBrk="1" hangingPunct="1">
              <a:defRPr/>
            </a:pPr>
            <a:r>
              <a:rPr lang="en-GB" altLang="en-US" sz="2800" dirty="0" smtClean="0">
                <a:latin typeface="Arial" panose="020B0604020202020204" pitchFamily="34" charset="0"/>
                <a:cs typeface="Arial" panose="020B0604020202020204" pitchFamily="34" charset="0"/>
              </a:rPr>
              <a:t>The practice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lacement </a:t>
            </a:r>
            <a:r>
              <a:rPr lang="en-GB" altLang="en-US" sz="2800" dirty="0">
                <a:latin typeface="Arial" panose="020B0604020202020204" pitchFamily="34" charset="0"/>
                <a:cs typeface="Arial" panose="020B0604020202020204" pitchFamily="34" charset="0"/>
              </a:rPr>
              <a:t>s</a:t>
            </a:r>
            <a:r>
              <a:rPr lang="en-GB" altLang="en-US" sz="2800" dirty="0" smtClean="0">
                <a:latin typeface="Arial" panose="020B0604020202020204" pitchFamily="34" charset="0"/>
                <a:cs typeface="Arial" panose="020B0604020202020204" pitchFamily="34" charset="0"/>
              </a:rPr>
              <a:t>upervisor is responsible for completing the placement report which assesses your progress in relation to the </a:t>
            </a:r>
            <a:r>
              <a:rPr lang="en-GB" altLang="en-US" sz="2800" dirty="0" err="1" smtClean="0">
                <a:latin typeface="Arial" panose="020B0604020202020204" pitchFamily="34" charset="0"/>
                <a:cs typeface="Arial" panose="020B0604020202020204" pitchFamily="34" charset="0"/>
              </a:rPr>
              <a:t>SoPs</a:t>
            </a:r>
            <a:r>
              <a:rPr lang="en-GB" altLang="en-US" sz="2800" dirty="0" smtClean="0">
                <a:latin typeface="Arial" panose="020B0604020202020204" pitchFamily="34" charset="0"/>
                <a:cs typeface="Arial" panose="020B0604020202020204" pitchFamily="34" charset="0"/>
              </a:rPr>
              <a:t> on an annual basis.</a:t>
            </a:r>
            <a:endParaRPr lang="en-US" altLang="en-US" sz="2800" dirty="0" smtClean="0">
              <a:latin typeface="Arial" panose="020B0604020202020204" pitchFamily="34" charset="0"/>
              <a:cs typeface="Arial" panose="020B0604020202020204" pitchFamily="34" charset="0"/>
            </a:endParaRPr>
          </a:p>
          <a:p>
            <a:pPr eaLnBrk="1" hangingPunct="1">
              <a:defRPr/>
            </a:pPr>
            <a:endParaRPr lang="en-US" altLang="en-US"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2362200" y="304800"/>
            <a:ext cx="6781800" cy="944563"/>
          </a:xfrm>
        </p:spPr>
        <p:txBody>
          <a:bodyPr bIns="91440" anchor="b"/>
          <a:lstStyle/>
          <a:p>
            <a:pPr eaLnBrk="1" hangingPunct="1">
              <a:defRPr/>
            </a:pPr>
            <a:r>
              <a:rPr lang="en-GB" smtClean="0">
                <a:cs typeface="Arial" charset="0"/>
              </a:rPr>
              <a:t>Programme structure</a:t>
            </a:r>
          </a:p>
        </p:txBody>
      </p:sp>
      <p:sp>
        <p:nvSpPr>
          <p:cNvPr id="7171" name="Rectangle 3"/>
          <p:cNvSpPr>
            <a:spLocks noGrp="1" noChangeArrowheads="1"/>
          </p:cNvSpPr>
          <p:nvPr>
            <p:ph sz="quarter" idx="4294967295"/>
          </p:nvPr>
        </p:nvSpPr>
        <p:spPr>
          <a:xfrm>
            <a:off x="381000" y="1981200"/>
            <a:ext cx="7848600" cy="4114800"/>
          </a:xfrm>
        </p:spPr>
        <p:txBody>
          <a:bodyPr>
            <a:normAutofit lnSpcReduction="10000"/>
          </a:bodyPr>
          <a:lstStyle/>
          <a:p>
            <a:pPr eaLnBrk="1" hangingPunct="1">
              <a:lnSpc>
                <a:spcPct val="90000"/>
              </a:lnSpc>
              <a:defRPr/>
            </a:pPr>
            <a:r>
              <a:rPr lang="en-GB" altLang="en-US" sz="2600" dirty="0" smtClean="0">
                <a:latin typeface="Arial" charset="0"/>
                <a:cs typeface="Arial" charset="0"/>
              </a:rPr>
              <a:t>Research in Applied Educational/ Child Psychology</a:t>
            </a:r>
          </a:p>
          <a:p>
            <a:pPr eaLnBrk="1" hangingPunct="1">
              <a:lnSpc>
                <a:spcPct val="90000"/>
              </a:lnSpc>
              <a:defRPr/>
            </a:pPr>
            <a:endParaRPr lang="en-GB" altLang="en-US" sz="2600" dirty="0" smtClean="0">
              <a:latin typeface="Arial" charset="0"/>
              <a:cs typeface="Arial" charset="0"/>
            </a:endParaRPr>
          </a:p>
          <a:p>
            <a:pPr eaLnBrk="1" hangingPunct="1">
              <a:lnSpc>
                <a:spcPct val="90000"/>
              </a:lnSpc>
              <a:defRPr/>
            </a:pPr>
            <a:r>
              <a:rPr lang="en-GB" altLang="en-US" sz="2600" dirty="0" smtClean="0">
                <a:latin typeface="Arial" charset="0"/>
                <a:cs typeface="Arial" charset="0"/>
              </a:rPr>
              <a:t>Social, Organisational and Ecological Context</a:t>
            </a:r>
          </a:p>
          <a:p>
            <a:pPr eaLnBrk="1" hangingPunct="1">
              <a:lnSpc>
                <a:spcPct val="90000"/>
              </a:lnSpc>
              <a:defRPr/>
            </a:pPr>
            <a:endParaRPr lang="en-GB" altLang="en-US" sz="2600" dirty="0" smtClean="0">
              <a:latin typeface="Arial" charset="0"/>
              <a:cs typeface="Arial" charset="0"/>
            </a:endParaRPr>
          </a:p>
          <a:p>
            <a:pPr eaLnBrk="1" hangingPunct="1">
              <a:lnSpc>
                <a:spcPct val="90000"/>
              </a:lnSpc>
              <a:defRPr/>
            </a:pPr>
            <a:r>
              <a:rPr lang="en-GB" altLang="en-US" sz="2600" dirty="0" smtClean="0">
                <a:latin typeface="Arial" charset="0"/>
                <a:cs typeface="Arial" charset="0"/>
              </a:rPr>
              <a:t>Child and Adolescent Development</a:t>
            </a:r>
          </a:p>
          <a:p>
            <a:pPr eaLnBrk="1" hangingPunct="1">
              <a:lnSpc>
                <a:spcPct val="90000"/>
              </a:lnSpc>
              <a:defRPr/>
            </a:pPr>
            <a:endParaRPr lang="en-GB" altLang="en-US" sz="2600" dirty="0" smtClean="0">
              <a:latin typeface="Arial" charset="0"/>
              <a:cs typeface="Arial" charset="0"/>
            </a:endParaRPr>
          </a:p>
          <a:p>
            <a:pPr eaLnBrk="1" hangingPunct="1">
              <a:lnSpc>
                <a:spcPct val="90000"/>
              </a:lnSpc>
              <a:defRPr/>
            </a:pPr>
            <a:r>
              <a:rPr lang="en-GB" altLang="en-US" sz="2600" dirty="0" smtClean="0">
                <a:latin typeface="Arial" charset="0"/>
                <a:cs typeface="Arial" charset="0"/>
              </a:rPr>
              <a:t>Mental Health and Well-being</a:t>
            </a:r>
          </a:p>
          <a:p>
            <a:pPr eaLnBrk="1" hangingPunct="1">
              <a:lnSpc>
                <a:spcPct val="90000"/>
              </a:lnSpc>
              <a:defRPr/>
            </a:pPr>
            <a:endParaRPr lang="en-GB" altLang="en-US" sz="2600" dirty="0" smtClean="0">
              <a:latin typeface="Arial" charset="0"/>
              <a:cs typeface="Arial" charset="0"/>
            </a:endParaRPr>
          </a:p>
          <a:p>
            <a:pPr eaLnBrk="1" hangingPunct="1">
              <a:lnSpc>
                <a:spcPct val="90000"/>
              </a:lnSpc>
              <a:defRPr/>
            </a:pPr>
            <a:r>
              <a:rPr lang="en-GB" altLang="en-US" sz="2600" dirty="0" smtClean="0">
                <a:latin typeface="Arial" charset="0"/>
                <a:cs typeface="Arial" charset="0"/>
              </a:rPr>
              <a:t>Communication and Interpersonal Effectiveness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381000"/>
            <a:ext cx="7261225" cy="990600"/>
          </a:xfrm>
        </p:spPr>
        <p:txBody>
          <a:bodyPr bIns="91440" anchor="b"/>
          <a:lstStyle/>
          <a:p>
            <a:pPr eaLnBrk="1" hangingPunct="1">
              <a:defRPr/>
            </a:pPr>
            <a:r>
              <a:rPr lang="en-GB" smtClean="0">
                <a:cs typeface="Arial" charset="0"/>
              </a:rPr>
              <a:t>Programme orientation</a:t>
            </a:r>
          </a:p>
        </p:txBody>
      </p:sp>
      <p:sp>
        <p:nvSpPr>
          <p:cNvPr id="8195" name="Rectangle 3"/>
          <p:cNvSpPr>
            <a:spLocks noGrp="1" noChangeArrowheads="1"/>
          </p:cNvSpPr>
          <p:nvPr>
            <p:ph sz="quarter" idx="4294967295"/>
          </p:nvPr>
        </p:nvSpPr>
        <p:spPr>
          <a:xfrm>
            <a:off x="457200" y="1524000"/>
            <a:ext cx="7772400" cy="3978275"/>
          </a:xfrm>
        </p:spPr>
        <p:txBody>
          <a:bodyPr>
            <a:normAutofit lnSpcReduction="10000"/>
          </a:bodyPr>
          <a:lstStyle/>
          <a:p>
            <a:pPr eaLnBrk="1" hangingPunct="1">
              <a:lnSpc>
                <a:spcPct val="70000"/>
              </a:lnSpc>
              <a:defRPr/>
            </a:pPr>
            <a:r>
              <a:rPr lang="en-GB" altLang="en-US" sz="2600" dirty="0" smtClean="0">
                <a:latin typeface="Arial" charset="0"/>
                <a:cs typeface="Arial" charset="0"/>
              </a:rPr>
              <a:t>Research within evidence-based practice</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Use of frameworks for professional practice</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Student and parent participation</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Adult, ‘self-organised’ learning</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Therapeutic intervention and personal development </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Flexible and friendly support </a:t>
            </a:r>
          </a:p>
          <a:p>
            <a:pPr eaLnBrk="1" hangingPunct="1">
              <a:lnSpc>
                <a:spcPct val="70000"/>
              </a:lnSpc>
              <a:buFont typeface="Wingdings" pitchFamily="2" charset="2"/>
              <a:buNone/>
              <a:defRPr/>
            </a:pPr>
            <a:endParaRPr lang="en-GB" altLang="en-US" sz="2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381000"/>
            <a:ext cx="6454775" cy="990600"/>
          </a:xfrm>
        </p:spPr>
        <p:txBody>
          <a:bodyPr bIns="91440" anchor="b"/>
          <a:lstStyle/>
          <a:p>
            <a:pPr eaLnBrk="1" hangingPunct="1">
              <a:defRPr/>
            </a:pPr>
            <a:r>
              <a:rPr lang="en-GB" smtClean="0">
                <a:cs typeface="Arial" charset="0"/>
              </a:rPr>
              <a:t>Assessment</a:t>
            </a:r>
          </a:p>
        </p:txBody>
      </p:sp>
      <p:sp>
        <p:nvSpPr>
          <p:cNvPr id="12291" name="Rectangle 3"/>
          <p:cNvSpPr>
            <a:spLocks noGrp="1" noChangeArrowheads="1"/>
          </p:cNvSpPr>
          <p:nvPr>
            <p:ph sz="quarter" idx="4294967295"/>
          </p:nvPr>
        </p:nvSpPr>
        <p:spPr>
          <a:xfrm>
            <a:off x="457200" y="1447800"/>
            <a:ext cx="7772400" cy="4419600"/>
          </a:xfrm>
        </p:spPr>
        <p:txBody>
          <a:bodyPr>
            <a:normAutofit fontScale="77500" lnSpcReduction="20000"/>
          </a:bodyPr>
          <a:lstStyle/>
          <a:p>
            <a:pPr>
              <a:lnSpc>
                <a:spcPct val="120000"/>
              </a:lnSpc>
              <a:defRPr/>
            </a:pPr>
            <a:r>
              <a:rPr lang="en-GB" altLang="en-US" sz="3000" dirty="0" smtClean="0">
                <a:latin typeface="Arial" charset="0"/>
                <a:cs typeface="Arial" charset="0"/>
              </a:rPr>
              <a:t>Assessment of each piece is against specified HCPC </a:t>
            </a:r>
            <a:r>
              <a:rPr lang="en-GB" altLang="en-US" sz="3000" dirty="0" err="1" smtClean="0">
                <a:latin typeface="Arial" charset="0"/>
                <a:cs typeface="Arial" charset="0"/>
              </a:rPr>
              <a:t>SoPs</a:t>
            </a:r>
            <a:endParaRPr lang="en-GB" altLang="en-US" sz="3000" dirty="0" smtClean="0">
              <a:latin typeface="Arial" charset="0"/>
              <a:cs typeface="Arial" charset="0"/>
            </a:endParaRPr>
          </a:p>
          <a:p>
            <a:pPr eaLnBrk="1" hangingPunct="1">
              <a:lnSpc>
                <a:spcPct val="120000"/>
              </a:lnSpc>
              <a:defRPr/>
            </a:pPr>
            <a:r>
              <a:rPr lang="en-GB" altLang="en-US" sz="3000" dirty="0">
                <a:latin typeface="Arial" charset="0"/>
                <a:cs typeface="Arial" charset="0"/>
              </a:rPr>
              <a:t>2</a:t>
            </a:r>
            <a:r>
              <a:rPr lang="en-GB" altLang="en-US" sz="3000" dirty="0" smtClean="0">
                <a:latin typeface="Arial" charset="0"/>
                <a:cs typeface="Arial" charset="0"/>
              </a:rPr>
              <a:t> assignments </a:t>
            </a:r>
          </a:p>
          <a:p>
            <a:pPr eaLnBrk="1" hangingPunct="1">
              <a:lnSpc>
                <a:spcPct val="120000"/>
              </a:lnSpc>
              <a:defRPr/>
            </a:pPr>
            <a:r>
              <a:rPr lang="en-GB" altLang="en-US" sz="3000" dirty="0" smtClean="0">
                <a:latin typeface="Arial" charset="0"/>
                <a:cs typeface="Arial" charset="0"/>
              </a:rPr>
              <a:t>A professional practice portfolio (20,000 words approximately) </a:t>
            </a:r>
          </a:p>
          <a:p>
            <a:pPr eaLnBrk="1" hangingPunct="1">
              <a:lnSpc>
                <a:spcPct val="120000"/>
              </a:lnSpc>
              <a:defRPr/>
            </a:pPr>
            <a:r>
              <a:rPr lang="en-GB" altLang="en-US" sz="3000" dirty="0" smtClean="0">
                <a:latin typeface="Arial" charset="0"/>
                <a:cs typeface="Arial" charset="0"/>
              </a:rPr>
              <a:t>Four university supervisor observations</a:t>
            </a:r>
          </a:p>
          <a:p>
            <a:pPr eaLnBrk="1" hangingPunct="1">
              <a:lnSpc>
                <a:spcPct val="120000"/>
              </a:lnSpc>
              <a:defRPr/>
            </a:pPr>
            <a:r>
              <a:rPr lang="en-GB" altLang="en-US" sz="3000" dirty="0" smtClean="0">
                <a:latin typeface="Arial" charset="0"/>
                <a:cs typeface="Arial" charset="0"/>
              </a:rPr>
              <a:t>Three practice placement supervisor reports</a:t>
            </a:r>
          </a:p>
          <a:p>
            <a:pPr eaLnBrk="1" hangingPunct="1">
              <a:lnSpc>
                <a:spcPct val="120000"/>
              </a:lnSpc>
              <a:defRPr/>
            </a:pPr>
            <a:r>
              <a:rPr lang="en-GB" altLang="en-US" sz="3000" dirty="0" smtClean="0">
                <a:latin typeface="Arial" charset="0"/>
                <a:cs typeface="Arial" charset="0"/>
              </a:rPr>
              <a:t>A seminar presentation</a:t>
            </a:r>
          </a:p>
          <a:p>
            <a:pPr eaLnBrk="1" hangingPunct="1">
              <a:lnSpc>
                <a:spcPct val="120000"/>
              </a:lnSpc>
              <a:defRPr/>
            </a:pPr>
            <a:r>
              <a:rPr lang="en-GB" altLang="en-US" sz="3000" dirty="0" smtClean="0">
                <a:latin typeface="Arial" charset="0"/>
                <a:cs typeface="Arial" charset="0"/>
              </a:rPr>
              <a:t>A thesis (comprising 2 academic papers and a dissemination </a:t>
            </a:r>
            <a:r>
              <a:rPr lang="en-GB" altLang="en-US" dirty="0" smtClean="0">
                <a:latin typeface="Arial" charset="0"/>
                <a:cs typeface="Arial" charset="0"/>
              </a:rPr>
              <a:t>report</a:t>
            </a:r>
            <a:r>
              <a:rPr lang="en-GB" altLang="en-US" sz="3000" dirty="0" smtClean="0">
                <a:latin typeface="Arial" charset="0"/>
                <a:cs typeface="Arial" charset="0"/>
              </a:rPr>
              <a:t>)</a:t>
            </a:r>
          </a:p>
          <a:p>
            <a:pPr eaLnBrk="1" hangingPunct="1">
              <a:defRPr/>
            </a:pPr>
            <a:endParaRPr lang="en-GB" altLang="en-US" sz="3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fontScale="90000"/>
          </a:bodyPr>
          <a:lstStyle/>
          <a:p>
            <a:r>
              <a:rPr lang="en-GB" dirty="0" smtClean="0"/>
              <a:t>Research commissioning process</a:t>
            </a:r>
            <a:endParaRPr lang="en-GB" dirty="0"/>
          </a:p>
        </p:txBody>
      </p:sp>
      <p:sp>
        <p:nvSpPr>
          <p:cNvPr id="3" name="Vertical Text Placeholder 2"/>
          <p:cNvSpPr>
            <a:spLocks noGrp="1"/>
          </p:cNvSpPr>
          <p:nvPr>
            <p:ph type="body" orient="vert" idx="1"/>
          </p:nvPr>
        </p:nvSpPr>
        <p:spPr>
          <a:xfrm>
            <a:off x="457200" y="1066800"/>
            <a:ext cx="8305800" cy="5410200"/>
          </a:xfrm>
        </p:spPr>
        <p:txBody>
          <a:bodyPr vert="horz">
            <a:normAutofit fontScale="85000" lnSpcReduction="20000"/>
          </a:bodyPr>
          <a:lstStyle/>
          <a:p>
            <a:r>
              <a:rPr lang="en-GB" dirty="0" smtClean="0"/>
              <a:t>Research ideas developed by university supervisor in collaboration with stakeholders</a:t>
            </a:r>
          </a:p>
          <a:p>
            <a:r>
              <a:rPr lang="en-GB" dirty="0" smtClean="0"/>
              <a:t>13 proposal outlines presented to trainees Nov Y1</a:t>
            </a:r>
          </a:p>
          <a:p>
            <a:r>
              <a:rPr lang="en-GB" dirty="0" smtClean="0"/>
              <a:t>Trainees express interests then proposals are allocated</a:t>
            </a:r>
          </a:p>
          <a:p>
            <a:r>
              <a:rPr lang="en-GB" dirty="0" smtClean="0"/>
              <a:t>TEP develops idea(s) further with link university supervisor</a:t>
            </a:r>
          </a:p>
          <a:p>
            <a:r>
              <a:rPr lang="en-GB" dirty="0" smtClean="0"/>
              <a:t>Opportunity to use Y1 project as thesis data collection pilot</a:t>
            </a:r>
          </a:p>
          <a:p>
            <a:r>
              <a:rPr lang="en-GB" dirty="0" smtClean="0"/>
              <a:t>Present thesis final proposal at Y1 review in July Y1</a:t>
            </a:r>
          </a:p>
          <a:p>
            <a:r>
              <a:rPr lang="en-GB" dirty="0" smtClean="0"/>
              <a:t>Y2/3 data collection and writing publishable papers for thesis</a:t>
            </a:r>
          </a:p>
          <a:p>
            <a:r>
              <a:rPr lang="en-GB" dirty="0" smtClean="0"/>
              <a:t>May Y3 submit thesis comprising systematic literature review, empirical paper and dissemination report</a:t>
            </a:r>
            <a:endParaRPr lang="en-GB" dirty="0"/>
          </a:p>
        </p:txBody>
      </p:sp>
    </p:spTree>
    <p:extLst>
      <p:ext uri="{BB962C8B-B14F-4D97-AF65-F5344CB8AC3E}">
        <p14:creationId xmlns:p14="http://schemas.microsoft.com/office/powerpoint/2010/main" val="3244362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5508625" y="1341438"/>
            <a:ext cx="2592388" cy="1417637"/>
          </a:xfrm>
          <a:prstGeom prst="ellipse">
            <a:avLst/>
          </a:prstGeom>
          <a:solidFill>
            <a:srgbClr val="00B050"/>
          </a:solidFill>
          <a:ln>
            <a:solidFill>
              <a:srgbClr val="00B050"/>
            </a:solidFill>
          </a:ln>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r>
              <a:rPr lang="en-GB" sz="2400" dirty="0">
                <a:solidFill>
                  <a:schemeClr val="tx1"/>
                </a:solidFill>
                <a:latin typeface="Calibri" pitchFamily="34" charset="0"/>
              </a:rPr>
              <a:t>Mental health and therapies</a:t>
            </a:r>
          </a:p>
        </p:txBody>
      </p:sp>
      <p:sp>
        <p:nvSpPr>
          <p:cNvPr id="10" name="Oval 9"/>
          <p:cNvSpPr/>
          <p:nvPr/>
        </p:nvSpPr>
        <p:spPr>
          <a:xfrm>
            <a:off x="1116013" y="1412875"/>
            <a:ext cx="2663825" cy="1439863"/>
          </a:xfrm>
          <a:prstGeom prst="ellipse">
            <a:avLst/>
          </a:prstGeom>
          <a:solidFill>
            <a:schemeClr val="bg2">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52" name="TextBox 10"/>
          <p:cNvSpPr txBox="1">
            <a:spLocks noChangeArrowheads="1"/>
          </p:cNvSpPr>
          <p:nvPr/>
        </p:nvSpPr>
        <p:spPr bwMode="auto">
          <a:xfrm>
            <a:off x="1371599" y="1773238"/>
            <a:ext cx="2133601" cy="830262"/>
          </a:xfrm>
          <a:prstGeom prst="rect">
            <a:avLst/>
          </a:prstGeom>
          <a:solidFill>
            <a:schemeClr val="bg2">
              <a:lumMod val="60000"/>
              <a:lumOff val="40000"/>
            </a:schemeClr>
          </a:solidFill>
          <a:ln w="9525">
            <a:noFill/>
            <a:miter lim="800000"/>
            <a:headEnd/>
            <a:tailEnd/>
          </a:ln>
        </p:spPr>
        <p:txBody>
          <a:bodyPr wrap="square">
            <a:spAutoFit/>
          </a:bodyPr>
          <a:lstStyle/>
          <a:p>
            <a:pPr algn="ctr"/>
            <a:r>
              <a:rPr lang="en-GB" sz="2400">
                <a:latin typeface="Calibri" pitchFamily="34" charset="0"/>
              </a:rPr>
              <a:t>Developmental differences</a:t>
            </a:r>
          </a:p>
        </p:txBody>
      </p:sp>
      <p:sp>
        <p:nvSpPr>
          <p:cNvPr id="2053" name="TextBox 14"/>
          <p:cNvSpPr txBox="1">
            <a:spLocks noChangeArrowheads="1"/>
          </p:cNvSpPr>
          <p:nvPr/>
        </p:nvSpPr>
        <p:spPr bwMode="auto">
          <a:xfrm>
            <a:off x="0" y="0"/>
            <a:ext cx="3763963" cy="1754188"/>
          </a:xfrm>
          <a:prstGeom prst="rect">
            <a:avLst/>
          </a:prstGeom>
          <a:noFill/>
          <a:ln w="9525">
            <a:noFill/>
            <a:miter lim="800000"/>
            <a:headEnd/>
            <a:tailEnd/>
          </a:ln>
        </p:spPr>
        <p:txBody>
          <a:bodyPr>
            <a:spAutoFit/>
          </a:bodyPr>
          <a:lstStyle/>
          <a:p>
            <a:r>
              <a:rPr lang="en-GB">
                <a:latin typeface="Calibri" pitchFamily="34" charset="0"/>
              </a:rPr>
              <a:t>Developmental co-ordination disorder</a:t>
            </a:r>
          </a:p>
          <a:p>
            <a:r>
              <a:rPr lang="en-GB">
                <a:latin typeface="Calibri" pitchFamily="34" charset="0"/>
              </a:rPr>
              <a:t>Autistic Spectrum Conditions</a:t>
            </a:r>
          </a:p>
          <a:p>
            <a:r>
              <a:rPr lang="en-GB">
                <a:latin typeface="Calibri" pitchFamily="34" charset="0"/>
              </a:rPr>
              <a:t>Working memory</a:t>
            </a:r>
          </a:p>
          <a:p>
            <a:r>
              <a:rPr lang="en-GB">
                <a:latin typeface="Calibri" pitchFamily="34" charset="0"/>
              </a:rPr>
              <a:t>Dyslexia</a:t>
            </a:r>
          </a:p>
          <a:p>
            <a:r>
              <a:rPr lang="en-GB">
                <a:latin typeface="Calibri" pitchFamily="34" charset="0"/>
              </a:rPr>
              <a:t>Sleep difficulties </a:t>
            </a:r>
          </a:p>
          <a:p>
            <a:endParaRPr lang="en-GB">
              <a:latin typeface="Calibri" pitchFamily="34" charset="0"/>
            </a:endParaRPr>
          </a:p>
        </p:txBody>
      </p:sp>
      <p:sp>
        <p:nvSpPr>
          <p:cNvPr id="16" name="Oval 15"/>
          <p:cNvSpPr/>
          <p:nvPr/>
        </p:nvSpPr>
        <p:spPr>
          <a:xfrm>
            <a:off x="827088" y="3933825"/>
            <a:ext cx="2736850" cy="143986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55" name="TextBox 16"/>
          <p:cNvSpPr txBox="1">
            <a:spLocks noChangeArrowheads="1"/>
          </p:cNvSpPr>
          <p:nvPr/>
        </p:nvSpPr>
        <p:spPr bwMode="auto">
          <a:xfrm>
            <a:off x="755650" y="4221163"/>
            <a:ext cx="2663825" cy="830262"/>
          </a:xfrm>
          <a:prstGeom prst="rect">
            <a:avLst/>
          </a:prstGeom>
          <a:noFill/>
          <a:ln w="9525">
            <a:noFill/>
            <a:miter lim="800000"/>
            <a:headEnd/>
            <a:tailEnd/>
          </a:ln>
        </p:spPr>
        <p:txBody>
          <a:bodyPr>
            <a:spAutoFit/>
          </a:bodyPr>
          <a:lstStyle/>
          <a:p>
            <a:pPr algn="ctr"/>
            <a:r>
              <a:rPr lang="en-GB" sz="2400">
                <a:latin typeface="Calibri" pitchFamily="34" charset="0"/>
              </a:rPr>
              <a:t> Access and participation</a:t>
            </a:r>
          </a:p>
        </p:txBody>
      </p:sp>
      <p:sp>
        <p:nvSpPr>
          <p:cNvPr id="2056" name="TextBox 21"/>
          <p:cNvSpPr txBox="1">
            <a:spLocks noChangeArrowheads="1"/>
          </p:cNvSpPr>
          <p:nvPr/>
        </p:nvSpPr>
        <p:spPr bwMode="auto">
          <a:xfrm>
            <a:off x="6126163" y="0"/>
            <a:ext cx="3017837" cy="1200150"/>
          </a:xfrm>
          <a:prstGeom prst="rect">
            <a:avLst/>
          </a:prstGeom>
          <a:noFill/>
          <a:ln w="9525">
            <a:noFill/>
            <a:miter lim="800000"/>
            <a:headEnd/>
            <a:tailEnd/>
          </a:ln>
        </p:spPr>
        <p:txBody>
          <a:bodyPr wrap="none">
            <a:spAutoFit/>
          </a:bodyPr>
          <a:lstStyle/>
          <a:p>
            <a:r>
              <a:rPr lang="en-GB">
                <a:latin typeface="Calibri" pitchFamily="34" charset="0"/>
              </a:rPr>
              <a:t>Motivational interviewing</a:t>
            </a:r>
          </a:p>
          <a:p>
            <a:r>
              <a:rPr lang="en-GB">
                <a:latin typeface="Calibri" pitchFamily="34" charset="0"/>
              </a:rPr>
              <a:t>Cognitive behaviour therapy</a:t>
            </a:r>
          </a:p>
          <a:p>
            <a:r>
              <a:rPr lang="en-GB">
                <a:latin typeface="Calibri" pitchFamily="34" charset="0"/>
              </a:rPr>
              <a:t>Solution focused brief therapy</a:t>
            </a:r>
          </a:p>
          <a:p>
            <a:r>
              <a:rPr lang="en-GB">
                <a:latin typeface="Calibri" pitchFamily="34" charset="0"/>
              </a:rPr>
              <a:t>Mental health age 16-25</a:t>
            </a:r>
          </a:p>
        </p:txBody>
      </p:sp>
      <p:sp>
        <p:nvSpPr>
          <p:cNvPr id="2057" name="TextBox 22"/>
          <p:cNvSpPr txBox="1">
            <a:spLocks noChangeArrowheads="1"/>
          </p:cNvSpPr>
          <p:nvPr/>
        </p:nvSpPr>
        <p:spPr bwMode="auto">
          <a:xfrm>
            <a:off x="0" y="5589588"/>
            <a:ext cx="2466975" cy="1476375"/>
          </a:xfrm>
          <a:prstGeom prst="rect">
            <a:avLst/>
          </a:prstGeom>
          <a:noFill/>
          <a:ln w="9525">
            <a:noFill/>
            <a:miter lim="800000"/>
            <a:headEnd/>
            <a:tailEnd/>
          </a:ln>
        </p:spPr>
        <p:txBody>
          <a:bodyPr>
            <a:spAutoFit/>
          </a:bodyPr>
          <a:lstStyle/>
          <a:p>
            <a:r>
              <a:rPr lang="en-GB">
                <a:latin typeface="Calibri" pitchFamily="34" charset="0"/>
              </a:rPr>
              <a:t>Person centred planning</a:t>
            </a:r>
          </a:p>
          <a:p>
            <a:r>
              <a:rPr lang="en-GB">
                <a:latin typeface="Calibri" pitchFamily="34" charset="0"/>
              </a:rPr>
              <a:t>Teacher language</a:t>
            </a:r>
          </a:p>
          <a:p>
            <a:r>
              <a:rPr lang="en-GB">
                <a:latin typeface="Calibri" pitchFamily="34" charset="0"/>
              </a:rPr>
              <a:t>Assessment needs</a:t>
            </a:r>
          </a:p>
          <a:p>
            <a:r>
              <a:rPr lang="en-GB">
                <a:latin typeface="Calibri" pitchFamily="34" charset="0"/>
              </a:rPr>
              <a:t>Voice of the child</a:t>
            </a:r>
          </a:p>
          <a:p>
            <a:endParaRPr lang="en-GB">
              <a:latin typeface="Calibri" pitchFamily="34" charset="0"/>
            </a:endParaRPr>
          </a:p>
        </p:txBody>
      </p:sp>
      <p:sp>
        <p:nvSpPr>
          <p:cNvPr id="2058" name="TextBox 24"/>
          <p:cNvSpPr txBox="1">
            <a:spLocks noChangeArrowheads="1"/>
          </p:cNvSpPr>
          <p:nvPr/>
        </p:nvSpPr>
        <p:spPr bwMode="auto">
          <a:xfrm>
            <a:off x="6240463" y="5380038"/>
            <a:ext cx="2903537" cy="1477962"/>
          </a:xfrm>
          <a:prstGeom prst="rect">
            <a:avLst/>
          </a:prstGeom>
          <a:noFill/>
          <a:ln w="9525">
            <a:noFill/>
            <a:miter lim="800000"/>
            <a:headEnd/>
            <a:tailEnd/>
          </a:ln>
        </p:spPr>
        <p:txBody>
          <a:bodyPr wrap="none">
            <a:spAutoFit/>
          </a:bodyPr>
          <a:lstStyle/>
          <a:p>
            <a:r>
              <a:rPr lang="en-GB">
                <a:latin typeface="Calibri" pitchFamily="34" charset="0"/>
              </a:rPr>
              <a:t>EPs’ early years assessments</a:t>
            </a:r>
          </a:p>
          <a:p>
            <a:r>
              <a:rPr lang="en-GB">
                <a:latin typeface="Calibri" pitchFamily="34" charset="0"/>
              </a:rPr>
              <a:t>EPs and social justice</a:t>
            </a:r>
          </a:p>
          <a:p>
            <a:r>
              <a:rPr lang="en-GB">
                <a:latin typeface="Calibri" pitchFamily="34" charset="0"/>
              </a:rPr>
              <a:t>Supervision of practice</a:t>
            </a:r>
          </a:p>
          <a:p>
            <a:r>
              <a:rPr lang="en-GB">
                <a:latin typeface="Calibri" pitchFamily="34" charset="0"/>
              </a:rPr>
              <a:t>Service/ role development</a:t>
            </a:r>
          </a:p>
          <a:p>
            <a:r>
              <a:rPr lang="en-GB">
                <a:latin typeface="Calibri" pitchFamily="34" charset="0"/>
              </a:rPr>
              <a:t>Enacting the UNCRC</a:t>
            </a:r>
          </a:p>
        </p:txBody>
      </p:sp>
      <p:sp>
        <p:nvSpPr>
          <p:cNvPr id="26" name="Oval 25"/>
          <p:cNvSpPr/>
          <p:nvPr/>
        </p:nvSpPr>
        <p:spPr>
          <a:xfrm>
            <a:off x="6011863" y="3789363"/>
            <a:ext cx="2555875" cy="1490662"/>
          </a:xfrm>
          <a:prstGeom prst="ellipse">
            <a:avLst/>
          </a:prstGeom>
          <a:solidFill>
            <a:srgbClr val="7030A0"/>
          </a:solidFill>
          <a:ln>
            <a:solidFill>
              <a:srgbClr val="DB25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60" name="TextBox 26"/>
          <p:cNvSpPr txBox="1">
            <a:spLocks noChangeArrowheads="1"/>
          </p:cNvSpPr>
          <p:nvPr/>
        </p:nvSpPr>
        <p:spPr bwMode="auto">
          <a:xfrm>
            <a:off x="6300788" y="4076700"/>
            <a:ext cx="2051050" cy="831850"/>
          </a:xfrm>
          <a:prstGeom prst="rect">
            <a:avLst/>
          </a:prstGeom>
          <a:noFill/>
          <a:ln w="9525">
            <a:noFill/>
            <a:miter lim="800000"/>
            <a:headEnd/>
            <a:tailEnd/>
          </a:ln>
        </p:spPr>
        <p:txBody>
          <a:bodyPr>
            <a:spAutoFit/>
          </a:bodyPr>
          <a:lstStyle/>
          <a:p>
            <a:pPr algn="ctr"/>
            <a:r>
              <a:rPr lang="en-GB" sz="2400" dirty="0">
                <a:latin typeface="Calibri" pitchFamily="34" charset="0"/>
              </a:rPr>
              <a:t>Professional learning</a:t>
            </a:r>
          </a:p>
        </p:txBody>
      </p:sp>
      <p:sp>
        <p:nvSpPr>
          <p:cNvPr id="32" name="Rectangle 31"/>
          <p:cNvSpPr/>
          <p:nvPr/>
        </p:nvSpPr>
        <p:spPr>
          <a:xfrm>
            <a:off x="3348038" y="2781300"/>
            <a:ext cx="2736850" cy="1368425"/>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400" b="1" dirty="0" err="1" smtClean="0">
                <a:solidFill>
                  <a:srgbClr val="000000"/>
                </a:solidFill>
              </a:rPr>
              <a:t>DEdChPsychol</a:t>
            </a:r>
            <a:r>
              <a:rPr lang="en-GB" sz="2400" b="1" dirty="0" smtClean="0">
                <a:solidFill>
                  <a:srgbClr val="000000"/>
                </a:solidFill>
              </a:rPr>
              <a:t> </a:t>
            </a:r>
            <a:endParaRPr lang="en-GB" sz="2400" b="1" dirty="0">
              <a:solidFill>
                <a:srgbClr val="000000"/>
              </a:solidFill>
            </a:endParaRPr>
          </a:p>
          <a:p>
            <a:pPr algn="ctr" fontAlgn="auto">
              <a:spcBef>
                <a:spcPts val="0"/>
              </a:spcBef>
              <a:spcAft>
                <a:spcPts val="0"/>
              </a:spcAft>
              <a:defRPr/>
            </a:pPr>
            <a:r>
              <a:rPr lang="en-GB" sz="2400" b="1" dirty="0">
                <a:solidFill>
                  <a:srgbClr val="000000"/>
                </a:solidFill>
              </a:rPr>
              <a:t>Research Strategy </a:t>
            </a:r>
            <a:r>
              <a:rPr lang="en-GB" sz="2400" b="1" dirty="0" smtClean="0">
                <a:solidFill>
                  <a:srgbClr val="000000"/>
                </a:solidFill>
              </a:rPr>
              <a:t>2016</a:t>
            </a:r>
            <a:endParaRPr lang="en-GB" sz="2400" b="1"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9372600" cy="914400"/>
          </a:xfrm>
        </p:spPr>
        <p:txBody>
          <a:bodyPr/>
          <a:lstStyle/>
          <a:p>
            <a:r>
              <a:rPr lang="en-GB" sz="2800" b="1" dirty="0" smtClean="0">
                <a:solidFill>
                  <a:srgbClr val="00B0F0"/>
                </a:solidFill>
              </a:rPr>
              <a:t>Research example 1: developmental differences</a:t>
            </a:r>
            <a:endParaRPr lang="en-GB" sz="2800" b="1" dirty="0">
              <a:solidFill>
                <a:srgbClr val="00B0F0"/>
              </a:solidFill>
            </a:endParaRPr>
          </a:p>
        </p:txBody>
      </p:sp>
      <p:sp>
        <p:nvSpPr>
          <p:cNvPr id="3" name="Content Placeholder 2"/>
          <p:cNvSpPr>
            <a:spLocks noGrp="1"/>
          </p:cNvSpPr>
          <p:nvPr>
            <p:ph idx="1"/>
          </p:nvPr>
        </p:nvSpPr>
        <p:spPr>
          <a:xfrm>
            <a:off x="0" y="1219200"/>
            <a:ext cx="9144000" cy="5486400"/>
          </a:xfrm>
        </p:spPr>
        <p:txBody>
          <a:bodyPr/>
          <a:lstStyle/>
          <a:p>
            <a:r>
              <a:rPr lang="en-GB" sz="2400" dirty="0">
                <a:latin typeface="Arial" panose="020B0604020202020204" pitchFamily="34" charset="0"/>
                <a:cs typeface="Arial" panose="020B0604020202020204" pitchFamily="34" charset="0"/>
              </a:rPr>
              <a:t>I</a:t>
            </a:r>
            <a:r>
              <a:rPr lang="en-GB" sz="2400" dirty="0" smtClean="0">
                <a:latin typeface="Arial" panose="020B0604020202020204" pitchFamily="34" charset="0"/>
                <a:cs typeface="Arial" panose="020B0604020202020204" pitchFamily="34" charset="0"/>
              </a:rPr>
              <a:t>dentified gap in the literature – peer supported social interventions for children on the autism spectrum (based upon Humphrey &amp; Symes, 2011 REPIM model)</a:t>
            </a:r>
          </a:p>
          <a:p>
            <a:r>
              <a:rPr lang="en-GB" sz="2400" dirty="0">
                <a:latin typeface="Arial" panose="020B0604020202020204" pitchFamily="34" charset="0"/>
                <a:cs typeface="Arial" panose="020B0604020202020204" pitchFamily="34" charset="0"/>
              </a:rPr>
              <a:t>Y1 project – exploration of social inclusion approaches in a </a:t>
            </a:r>
            <a:r>
              <a:rPr lang="en-GB" sz="2400" dirty="0" smtClean="0">
                <a:latin typeface="Arial" panose="020B0604020202020204" pitchFamily="34" charset="0"/>
                <a:cs typeface="Arial" panose="020B0604020202020204" pitchFamily="34" charset="0"/>
              </a:rPr>
              <a:t>mainstream primary </a:t>
            </a:r>
            <a:r>
              <a:rPr lang="en-GB" sz="2400" dirty="0">
                <a:latin typeface="Arial" panose="020B0604020202020204" pitchFamily="34" charset="0"/>
                <a:cs typeface="Arial" panose="020B0604020202020204" pitchFamily="34" charset="0"/>
              </a:rPr>
              <a:t>school with a resource provision for pupils on the autism spectrum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TEP systematic literature review – how are peer support interventions for pupils on the autism spectrum evaluated?</a:t>
            </a:r>
          </a:p>
          <a:p>
            <a:r>
              <a:rPr lang="en-GB" sz="2400" dirty="0" smtClean="0">
                <a:latin typeface="Arial" panose="020B0604020202020204" pitchFamily="34" charset="0"/>
                <a:cs typeface="Arial" panose="020B0604020202020204" pitchFamily="34" charset="0"/>
              </a:rPr>
              <a:t>TEP empirical paper - development, trial and pilot evaluation of a peer support intervention with a child on the autism spectrum, peers and staff in one mainstream primary school</a:t>
            </a:r>
          </a:p>
          <a:p>
            <a:r>
              <a:rPr lang="en-GB" sz="2400" dirty="0" smtClean="0">
                <a:latin typeface="Arial" panose="020B0604020202020204" pitchFamily="34" charset="0"/>
                <a:cs typeface="Arial" panose="020B0604020202020204" pitchFamily="34" charset="0"/>
              </a:rPr>
              <a:t>Dissemination paper – reflection on utility and effectiveness of dissemination of findings to </a:t>
            </a:r>
            <a:r>
              <a:rPr lang="en-GB" sz="2400" dirty="0" err="1" smtClean="0">
                <a:latin typeface="Arial" panose="020B0604020202020204" pitchFamily="34" charset="0"/>
                <a:cs typeface="Arial" panose="020B0604020202020204" pitchFamily="34" charset="0"/>
              </a:rPr>
              <a:t>SENCos</a:t>
            </a:r>
            <a:r>
              <a:rPr lang="en-GB" sz="2400" dirty="0" smtClean="0">
                <a:latin typeface="Arial" panose="020B0604020202020204" pitchFamily="34" charset="0"/>
                <a:cs typeface="Arial" panose="020B0604020202020204" pitchFamily="34" charset="0"/>
              </a:rPr>
              <a:t> and EPs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9822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GB" sz="2800" b="1" dirty="0">
                <a:solidFill>
                  <a:srgbClr val="00B0F0"/>
                </a:solidFill>
              </a:rPr>
              <a:t>Research example </a:t>
            </a:r>
            <a:r>
              <a:rPr lang="en-GB" sz="2800" b="1" dirty="0" smtClean="0">
                <a:solidFill>
                  <a:srgbClr val="00B0F0"/>
                </a:solidFill>
              </a:rPr>
              <a:t>2: Professional learning</a:t>
            </a:r>
            <a:endParaRPr lang="en-GB" sz="2800" dirty="0">
              <a:solidFill>
                <a:srgbClr val="00B0F0"/>
              </a:solidFill>
            </a:endParaRPr>
          </a:p>
        </p:txBody>
      </p:sp>
      <p:sp>
        <p:nvSpPr>
          <p:cNvPr id="3" name="Content Placeholder 2"/>
          <p:cNvSpPr>
            <a:spLocks noGrp="1"/>
          </p:cNvSpPr>
          <p:nvPr>
            <p:ph idx="1"/>
          </p:nvPr>
        </p:nvSpPr>
        <p:spPr>
          <a:xfrm>
            <a:off x="0" y="838200"/>
            <a:ext cx="9144000" cy="5486400"/>
          </a:xfrm>
        </p:spPr>
        <p:txBody>
          <a:bodyPr>
            <a:normAutofit lnSpcReduction="10000"/>
          </a:bodyPr>
          <a:lstStyle/>
          <a:p>
            <a:r>
              <a:rPr lang="en-GB" sz="2500" u="sng" dirty="0" smtClean="0">
                <a:latin typeface="Arial" panose="020B0604020202020204" pitchFamily="34" charset="0"/>
                <a:cs typeface="Arial" panose="020B0604020202020204" pitchFamily="34" charset="0"/>
              </a:rPr>
              <a:t>Knowledge need</a:t>
            </a:r>
            <a:r>
              <a:rPr lang="en-GB" sz="2500" dirty="0" smtClean="0">
                <a:latin typeface="Arial" panose="020B0604020202020204" pitchFamily="34" charset="0"/>
                <a:cs typeface="Arial" panose="020B0604020202020204" pitchFamily="34" charset="0"/>
              </a:rPr>
              <a:t>: How should and can EPs promote community cohesion in the </a:t>
            </a:r>
            <a:r>
              <a:rPr lang="en-GB" sz="2500" dirty="0">
                <a:latin typeface="Arial" panose="020B0604020202020204" pitchFamily="34" charset="0"/>
                <a:cs typeface="Arial" panose="020B0604020202020204" pitchFamily="34" charset="0"/>
              </a:rPr>
              <a:t>UK </a:t>
            </a:r>
            <a:r>
              <a:rPr lang="en-GB" sz="2500" dirty="0" smtClean="0">
                <a:latin typeface="Arial" panose="020B0604020202020204" pitchFamily="34" charset="0"/>
                <a:cs typeface="Arial" panose="020B0604020202020204" pitchFamily="34" charset="0"/>
              </a:rPr>
              <a:t>context (Principal </a:t>
            </a:r>
            <a:r>
              <a:rPr lang="en-GB" sz="2500" dirty="0">
                <a:latin typeface="Arial" panose="020B0604020202020204" pitchFamily="34" charset="0"/>
                <a:cs typeface="Arial" panose="020B0604020202020204" pitchFamily="34" charset="0"/>
              </a:rPr>
              <a:t>EP and university </a:t>
            </a:r>
            <a:r>
              <a:rPr lang="en-GB" sz="2500" dirty="0" smtClean="0">
                <a:latin typeface="Arial" panose="020B0604020202020204" pitchFamily="34" charset="0"/>
                <a:cs typeface="Arial" panose="020B0604020202020204" pitchFamily="34" charset="0"/>
              </a:rPr>
              <a:t>supervisor)</a:t>
            </a:r>
          </a:p>
          <a:p>
            <a:r>
              <a:rPr lang="en-GB" sz="2500" u="sng" dirty="0" smtClean="0">
                <a:latin typeface="Arial" panose="020B0604020202020204" pitchFamily="34" charset="0"/>
                <a:cs typeface="Arial" panose="020B0604020202020204" pitchFamily="34" charset="0"/>
              </a:rPr>
              <a:t>Pilot project</a:t>
            </a:r>
            <a:r>
              <a:rPr lang="en-GB" sz="2500" dirty="0" smtClean="0">
                <a:latin typeface="Arial" panose="020B0604020202020204" pitchFamily="34" charset="0"/>
                <a:cs typeface="Arial" panose="020B0604020202020204" pitchFamily="34" charset="0"/>
              </a:rPr>
              <a:t>: exploring current EP practitioner views of their actual/ potential role in promoting community cohesion</a:t>
            </a:r>
          </a:p>
          <a:p>
            <a:r>
              <a:rPr lang="en-GB" sz="2500" u="sng" dirty="0">
                <a:latin typeface="Arial" panose="020B0604020202020204" pitchFamily="34" charset="0"/>
                <a:cs typeface="Arial" panose="020B0604020202020204" pitchFamily="34" charset="0"/>
              </a:rPr>
              <a:t>S</a:t>
            </a:r>
            <a:r>
              <a:rPr lang="en-GB" sz="2500" u="sng" dirty="0" smtClean="0">
                <a:latin typeface="Arial" panose="020B0604020202020204" pitchFamily="34" charset="0"/>
                <a:cs typeface="Arial" panose="020B0604020202020204" pitchFamily="34" charset="0"/>
              </a:rPr>
              <a:t>ystematic research review</a:t>
            </a:r>
            <a:r>
              <a:rPr lang="en-GB" sz="2500" dirty="0" smtClean="0">
                <a:latin typeface="Arial" panose="020B0604020202020204" pitchFamily="34" charset="0"/>
                <a:cs typeface="Arial" panose="020B0604020202020204" pitchFamily="34" charset="0"/>
              </a:rPr>
              <a:t>: what methods have EPs previously used in community-oriented interventions in school? </a:t>
            </a:r>
          </a:p>
          <a:p>
            <a:r>
              <a:rPr lang="en-GB" sz="2500" u="sng" dirty="0" smtClean="0">
                <a:latin typeface="Arial" panose="020B0604020202020204" pitchFamily="34" charset="0"/>
                <a:cs typeface="Arial" panose="020B0604020202020204" pitchFamily="34" charset="0"/>
              </a:rPr>
              <a:t>Empirical project</a:t>
            </a:r>
            <a:r>
              <a:rPr lang="en-GB" sz="2500" dirty="0" smtClean="0">
                <a:latin typeface="Arial" panose="020B0604020202020204" pitchFamily="34" charset="0"/>
                <a:cs typeface="Arial" panose="020B0604020202020204" pitchFamily="34" charset="0"/>
              </a:rPr>
              <a:t>: Trainee leads action research project in a primary school (focus year 4/5; narrative psychology approach)</a:t>
            </a:r>
          </a:p>
          <a:p>
            <a:r>
              <a:rPr lang="en-GB" sz="2500" u="sng" dirty="0" smtClean="0">
                <a:latin typeface="Arial" panose="020B0604020202020204" pitchFamily="34" charset="0"/>
                <a:cs typeface="Arial" panose="020B0604020202020204" pitchFamily="34" charset="0"/>
              </a:rPr>
              <a:t>Dissemination paper: </a:t>
            </a:r>
            <a:r>
              <a:rPr lang="en-GB" sz="2500" dirty="0" smtClean="0">
                <a:latin typeface="Arial" panose="020B0604020202020204" pitchFamily="34" charset="0"/>
                <a:cs typeface="Arial" panose="020B0604020202020204" pitchFamily="34" charset="0"/>
              </a:rPr>
              <a:t>justify a feasible dissemination plan and work out how to evaluate the impact of the work to EP practice.</a:t>
            </a:r>
            <a:endParaRPr lang="en-GB"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0623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altLang="en-US" smtClean="0"/>
              <a:t>The application process</a:t>
            </a:r>
            <a:br>
              <a:rPr lang="en-GB" altLang="en-US" smtClean="0"/>
            </a:br>
            <a:endParaRPr lang="en-US" altLang="en-US" smtClean="0"/>
          </a:p>
        </p:txBody>
      </p:sp>
      <p:sp>
        <p:nvSpPr>
          <p:cNvPr id="3" name="Content Placeholder 2"/>
          <p:cNvSpPr>
            <a:spLocks noGrp="1"/>
          </p:cNvSpPr>
          <p:nvPr>
            <p:ph idx="1"/>
          </p:nvPr>
        </p:nvSpPr>
        <p:spPr>
          <a:xfrm>
            <a:off x="457200" y="1371600"/>
            <a:ext cx="8229600" cy="4724400"/>
          </a:xfrm>
        </p:spPr>
        <p:txBody>
          <a:bodyPr>
            <a:noAutofit/>
          </a:bodyPr>
          <a:lstStyle/>
          <a:p>
            <a:pPr eaLnBrk="1" hangingPunct="1">
              <a:lnSpc>
                <a:spcPct val="70000"/>
              </a:lnSpc>
              <a:defRPr/>
            </a:pPr>
            <a:r>
              <a:rPr lang="en-GB" altLang="en-US" sz="2800" dirty="0" smtClean="0">
                <a:latin typeface="Arial" panose="020B0604020202020204" pitchFamily="34" charset="0"/>
                <a:cs typeface="Arial" panose="020B0604020202020204" pitchFamily="34" charset="0"/>
              </a:rPr>
              <a:t>Oversubscribed in the past</a:t>
            </a:r>
          </a:p>
          <a:p>
            <a:pPr eaLnBrk="1" hangingPunct="1">
              <a:lnSpc>
                <a:spcPct val="70000"/>
              </a:lnSpc>
              <a:defRPr/>
            </a:pPr>
            <a:r>
              <a:rPr lang="en-GB" altLang="en-US" sz="2800" dirty="0" smtClean="0">
                <a:latin typeface="Arial" panose="020B0604020202020204" pitchFamily="34" charset="0"/>
                <a:cs typeface="Arial" panose="020B0604020202020204" pitchFamily="34" charset="0"/>
              </a:rPr>
              <a:t>Person specification is central to selection</a:t>
            </a:r>
          </a:p>
          <a:p>
            <a:pPr>
              <a:defRPr/>
            </a:pPr>
            <a:r>
              <a:rPr lang="en-GB" altLang="en-US" sz="2800" dirty="0" smtClean="0">
                <a:latin typeface="Arial" panose="020B0604020202020204" pitchFamily="34" charset="0"/>
                <a:cs typeface="Arial" panose="020B0604020202020204" pitchFamily="34" charset="0"/>
              </a:rPr>
              <a:t>Application form</a:t>
            </a:r>
          </a:p>
          <a:p>
            <a:pPr>
              <a:buFont typeface="Wingdings" pitchFamily="2" charset="2"/>
              <a:buNone/>
              <a:defRPr/>
            </a:pPr>
            <a:r>
              <a:rPr lang="en-GB" altLang="en-US" sz="2800" dirty="0" smtClean="0">
                <a:latin typeface="Arial" panose="020B0604020202020204" pitchFamily="34" charset="0"/>
                <a:cs typeface="Arial" panose="020B0604020202020204" pitchFamily="34" charset="0"/>
              </a:rPr>
              <a:t>- Address the person specification points relating to the application form </a:t>
            </a:r>
            <a:r>
              <a:rPr lang="en-GB" altLang="en-US" sz="2800" dirty="0" smtClean="0">
                <a:latin typeface="Arial" panose="020B0604020202020204" pitchFamily="34" charset="0"/>
                <a:cs typeface="Arial" panose="020B0604020202020204" pitchFamily="34" charset="0"/>
              </a:rPr>
              <a:t>fully(1,4,5,8,9,14</a:t>
            </a:r>
            <a:r>
              <a:rPr lang="en-GB" altLang="en-US" sz="2800" dirty="0" smtClean="0">
                <a:latin typeface="Arial" panose="020B0604020202020204" pitchFamily="34" charset="0"/>
                <a:cs typeface="Arial" panose="020B0604020202020204" pitchFamily="34" charset="0"/>
              </a:rPr>
              <a:t>) by providing illustrative examples</a:t>
            </a:r>
          </a:p>
          <a:p>
            <a:pPr>
              <a:buFont typeface="Wingdings" pitchFamily="2" charset="2"/>
              <a:buNone/>
              <a:defRPr/>
            </a:pPr>
            <a:r>
              <a:rPr lang="en-GB" altLang="en-US" sz="2800" dirty="0" smtClean="0">
                <a:latin typeface="Arial" panose="020B0604020202020204" pitchFamily="34" charset="0"/>
                <a:cs typeface="Arial" panose="020B0604020202020204" pitchFamily="34" charset="0"/>
              </a:rPr>
              <a:t>- We will consider information in other sections of the form e.g. your descriptions of employment/work experience</a:t>
            </a:r>
          </a:p>
          <a:p>
            <a:pPr>
              <a:buFontTx/>
              <a:buChar char="-"/>
              <a:defRPr/>
            </a:pPr>
            <a:r>
              <a:rPr lang="en-GB" altLang="en-US" sz="2800" dirty="0" smtClean="0">
                <a:latin typeface="Arial" panose="020B0604020202020204" pitchFamily="34" charset="0"/>
                <a:cs typeface="Arial" panose="020B0604020202020204" pitchFamily="34" charset="0"/>
              </a:rPr>
              <a:t>Point 14 - experience</a:t>
            </a:r>
          </a:p>
          <a:p>
            <a:pPr>
              <a:buFontTx/>
              <a:buChar char="-"/>
              <a:defRPr/>
            </a:pPr>
            <a:r>
              <a:rPr lang="en-GB" altLang="en-US" sz="2800" dirty="0" smtClean="0">
                <a:latin typeface="Arial" panose="020B0604020202020204" pitchFamily="34" charset="0"/>
                <a:cs typeface="Arial" panose="020B0604020202020204" pitchFamily="34" charset="0"/>
              </a:rPr>
              <a:t>1 work and 1 academic ref</a:t>
            </a:r>
            <a:endParaRPr lang="en-US" altLang="en-US" sz="2800" dirty="0" smtClean="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1524000" y="304800"/>
            <a:ext cx="7620000" cy="944563"/>
          </a:xfrm>
        </p:spPr>
        <p:txBody>
          <a:bodyPr bIns="91440" anchor="b"/>
          <a:lstStyle/>
          <a:p>
            <a:pPr eaLnBrk="1" hangingPunct="1">
              <a:defRPr/>
            </a:pPr>
            <a:r>
              <a:rPr lang="en-GB" smtClean="0">
                <a:cs typeface="Arial" charset="0"/>
              </a:rPr>
              <a:t>Overview of the evening</a:t>
            </a:r>
          </a:p>
        </p:txBody>
      </p:sp>
      <p:sp>
        <p:nvSpPr>
          <p:cNvPr id="4099" name="Rectangle 3"/>
          <p:cNvSpPr>
            <a:spLocks noGrp="1" noChangeArrowheads="1"/>
          </p:cNvSpPr>
          <p:nvPr>
            <p:ph sz="quarter" idx="4294967295"/>
          </p:nvPr>
        </p:nvSpPr>
        <p:spPr>
          <a:xfrm>
            <a:off x="381000" y="1524000"/>
            <a:ext cx="7696200" cy="3505200"/>
          </a:xfrm>
        </p:spPr>
        <p:txBody>
          <a:bodyPr>
            <a:normAutofit/>
          </a:bodyPr>
          <a:lstStyle/>
          <a:p>
            <a:pPr marL="571500" indent="-571500" eaLnBrk="1" hangingPunct="1">
              <a:lnSpc>
                <a:spcPct val="60000"/>
              </a:lnSpc>
              <a:buFont typeface="Wingdings" pitchFamily="2" charset="2"/>
              <a:buNone/>
              <a:defRPr/>
            </a:pPr>
            <a:r>
              <a:rPr lang="en-GB" altLang="en-US" sz="2600" dirty="0" smtClean="0">
                <a:latin typeface="Arial" charset="0"/>
                <a:cs typeface="Arial" charset="0"/>
              </a:rPr>
              <a:t>7.00 	Overview of the programme and application </a:t>
            </a:r>
          </a:p>
          <a:p>
            <a:pPr marL="571500" indent="-571500" eaLnBrk="1" hangingPunct="1">
              <a:lnSpc>
                <a:spcPct val="60000"/>
              </a:lnSpc>
              <a:buFont typeface="Wingdings" pitchFamily="2" charset="2"/>
              <a:buNone/>
              <a:defRPr/>
            </a:pPr>
            <a:r>
              <a:rPr lang="en-GB" altLang="en-US" sz="2600" dirty="0" smtClean="0">
                <a:latin typeface="Arial" charset="0"/>
                <a:cs typeface="Arial" charset="0"/>
              </a:rPr>
              <a:t>           process</a:t>
            </a:r>
          </a:p>
          <a:p>
            <a:pPr marL="571500" indent="-571500" eaLnBrk="1" hangingPunct="1">
              <a:lnSpc>
                <a:spcPct val="60000"/>
              </a:lnSpc>
              <a:buFont typeface="Wingdings" pitchFamily="2" charset="2"/>
              <a:buNone/>
              <a:defRPr/>
            </a:pPr>
            <a:endParaRPr lang="en-GB" altLang="en-US" sz="2600" dirty="0" smtClean="0">
              <a:latin typeface="Arial" charset="0"/>
              <a:cs typeface="Arial" charset="0"/>
            </a:endParaRPr>
          </a:p>
          <a:p>
            <a:pPr marL="571500" indent="-571500" eaLnBrk="1" hangingPunct="1">
              <a:lnSpc>
                <a:spcPct val="60000"/>
              </a:lnSpc>
              <a:buFont typeface="Wingdings" pitchFamily="2" charset="2"/>
              <a:buNone/>
              <a:defRPr/>
            </a:pPr>
            <a:r>
              <a:rPr lang="en-GB" altLang="en-US" sz="2600" dirty="0" smtClean="0">
                <a:latin typeface="Arial" charset="0"/>
                <a:cs typeface="Arial" charset="0"/>
              </a:rPr>
              <a:t>7.20 	Discussion in pairs about questions for the </a:t>
            </a:r>
          </a:p>
          <a:p>
            <a:pPr marL="571500" indent="-571500" eaLnBrk="1" hangingPunct="1">
              <a:lnSpc>
                <a:spcPct val="60000"/>
              </a:lnSpc>
              <a:buFont typeface="Wingdings" pitchFamily="2" charset="2"/>
              <a:buNone/>
              <a:defRPr/>
            </a:pPr>
            <a:r>
              <a:rPr lang="en-GB" altLang="en-US" sz="2600" dirty="0" smtClean="0">
                <a:latin typeface="Arial" charset="0"/>
                <a:cs typeface="Arial" charset="0"/>
              </a:rPr>
              <a:t>           panel</a:t>
            </a:r>
          </a:p>
          <a:p>
            <a:pPr marL="571500" indent="-571500" eaLnBrk="1" hangingPunct="1">
              <a:lnSpc>
                <a:spcPct val="60000"/>
              </a:lnSpc>
              <a:buFont typeface="Wingdings" pitchFamily="2" charset="2"/>
              <a:buNone/>
              <a:defRPr/>
            </a:pPr>
            <a:r>
              <a:rPr lang="en-GB" altLang="en-US" sz="2600" dirty="0" smtClean="0">
                <a:latin typeface="Arial" charset="0"/>
                <a:cs typeface="Arial" charset="0"/>
              </a:rPr>
              <a:t> </a:t>
            </a:r>
          </a:p>
          <a:p>
            <a:pPr marL="571500" indent="-571500" eaLnBrk="1" hangingPunct="1">
              <a:lnSpc>
                <a:spcPct val="60000"/>
              </a:lnSpc>
              <a:buFont typeface="Wingdings" pitchFamily="2" charset="2"/>
              <a:buNone/>
              <a:defRPr/>
            </a:pPr>
            <a:r>
              <a:rPr lang="en-GB" altLang="en-US" sz="2600" dirty="0" smtClean="0">
                <a:latin typeface="Arial" charset="0"/>
                <a:cs typeface="Arial" charset="0"/>
              </a:rPr>
              <a:t>7.35	Being on the programme</a:t>
            </a:r>
          </a:p>
          <a:p>
            <a:pPr marL="571500" indent="-571500" eaLnBrk="1" hangingPunct="1">
              <a:lnSpc>
                <a:spcPct val="60000"/>
              </a:lnSpc>
              <a:buFont typeface="Wingdings" pitchFamily="2" charset="2"/>
              <a:buNone/>
              <a:defRPr/>
            </a:pPr>
            <a:endParaRPr lang="en-GB" altLang="en-US" sz="2600" dirty="0" smtClean="0">
              <a:latin typeface="Arial" charset="0"/>
              <a:cs typeface="Arial" charset="0"/>
            </a:endParaRPr>
          </a:p>
          <a:p>
            <a:pPr marL="571500" indent="-571500" eaLnBrk="1" hangingPunct="1">
              <a:lnSpc>
                <a:spcPct val="60000"/>
              </a:lnSpc>
              <a:buFont typeface="Wingdings" pitchFamily="2" charset="2"/>
              <a:buNone/>
              <a:defRPr/>
            </a:pPr>
            <a:r>
              <a:rPr lang="en-GB" altLang="en-US" sz="2600" dirty="0" smtClean="0">
                <a:latin typeface="Arial" charset="0"/>
                <a:cs typeface="Arial" charset="0"/>
              </a:rPr>
              <a:t>7.50	Panel questions and answers</a:t>
            </a:r>
          </a:p>
          <a:p>
            <a:pPr marL="571500" indent="-571500" eaLnBrk="1" hangingPunct="1">
              <a:lnSpc>
                <a:spcPct val="60000"/>
              </a:lnSpc>
              <a:buFont typeface="Wingdings" pitchFamily="2" charset="2"/>
              <a:buNone/>
              <a:defRPr/>
            </a:pPr>
            <a:endParaRPr lang="en-GB" altLang="en-US" sz="2600" dirty="0" smtClean="0">
              <a:latin typeface="Arial" charset="0"/>
              <a:cs typeface="Arial" charset="0"/>
            </a:endParaRPr>
          </a:p>
          <a:p>
            <a:pPr marL="571500" indent="-571500" eaLnBrk="1" hangingPunct="1">
              <a:lnSpc>
                <a:spcPct val="60000"/>
              </a:lnSpc>
              <a:buFont typeface="Wingdings" pitchFamily="2" charset="2"/>
              <a:buNone/>
              <a:defRPr/>
            </a:pPr>
            <a:r>
              <a:rPr lang="en-GB" altLang="en-US" sz="2600" dirty="0" smtClean="0">
                <a:latin typeface="Arial" charset="0"/>
                <a:cs typeface="Arial" charset="0"/>
              </a:rPr>
              <a:t>8.20	Departure/ time for individual questions</a:t>
            </a:r>
          </a:p>
          <a:p>
            <a:pPr marL="571500" indent="-571500" eaLnBrk="1" hangingPunct="1">
              <a:lnSpc>
                <a:spcPct val="60000"/>
              </a:lnSpc>
              <a:buFont typeface="Wingdings" pitchFamily="2" charset="2"/>
              <a:buNone/>
              <a:defRPr/>
            </a:pPr>
            <a:endParaRPr lang="en-GB" altLang="en-US" sz="2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Completing the application form</a:t>
            </a:r>
            <a:endParaRPr lang="en-GB" dirty="0"/>
          </a:p>
        </p:txBody>
      </p:sp>
      <p:sp>
        <p:nvSpPr>
          <p:cNvPr id="3" name="Content Placeholder 2"/>
          <p:cNvSpPr>
            <a:spLocks noGrp="1"/>
          </p:cNvSpPr>
          <p:nvPr>
            <p:ph idx="1"/>
          </p:nvPr>
        </p:nvSpPr>
        <p:spPr>
          <a:xfrm>
            <a:off x="457200" y="1600200"/>
            <a:ext cx="8229600" cy="4114800"/>
          </a:xfrm>
        </p:spPr>
        <p:txBody>
          <a:bodyPr>
            <a:normAutofit lnSpcReduction="10000"/>
          </a:bodyPr>
          <a:lstStyle/>
          <a:p>
            <a:r>
              <a:rPr lang="en-GB" dirty="0" smtClean="0">
                <a:latin typeface="Arial" panose="020B0604020202020204" pitchFamily="34" charset="0"/>
                <a:cs typeface="Arial" panose="020B0604020202020204" pitchFamily="34" charset="0"/>
              </a:rPr>
              <a:t>Check to see  whether you need to complete as hours per week or per month</a:t>
            </a:r>
          </a:p>
          <a:p>
            <a:r>
              <a:rPr lang="en-GB" dirty="0" smtClean="0">
                <a:latin typeface="Arial" panose="020B0604020202020204" pitchFamily="34" charset="0"/>
                <a:cs typeface="Arial" panose="020B0604020202020204" pitchFamily="34" charset="0"/>
              </a:rPr>
              <a:t>Ensure you include all the relevant info re your qualifications – e.g. if merit or distinction be sure to include</a:t>
            </a:r>
          </a:p>
          <a:p>
            <a:r>
              <a:rPr lang="en-GB" dirty="0" smtClean="0">
                <a:latin typeface="Arial" panose="020B0604020202020204" pitchFamily="34" charset="0"/>
                <a:cs typeface="Arial" panose="020B0604020202020204" pitchFamily="34" charset="0"/>
              </a:rPr>
              <a:t>Ensure you include a recent employer reference</a:t>
            </a:r>
          </a:p>
          <a:p>
            <a:r>
              <a:rPr lang="en-GB" dirty="0" smtClean="0">
                <a:latin typeface="Arial" panose="020B0604020202020204" pitchFamily="34" charset="0"/>
                <a:cs typeface="Arial" panose="020B0604020202020204" pitchFamily="34" charset="0"/>
              </a:rPr>
              <a:t>Ensure your academic referee talks about academic skills rather than professional ones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5353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0" y="0"/>
            <a:ext cx="7099300" cy="838200"/>
          </a:xfrm>
        </p:spPr>
        <p:txBody>
          <a:bodyPr bIns="91440" anchor="b">
            <a:normAutofit/>
          </a:bodyPr>
          <a:lstStyle/>
          <a:p>
            <a:pPr eaLnBrk="1" hangingPunct="1">
              <a:defRPr/>
            </a:pPr>
            <a:r>
              <a:rPr lang="en-GB" smtClean="0"/>
              <a:t>Application process</a:t>
            </a:r>
          </a:p>
        </p:txBody>
      </p:sp>
      <p:sp>
        <p:nvSpPr>
          <p:cNvPr id="11267" name="Rectangle 3"/>
          <p:cNvSpPr>
            <a:spLocks noGrp="1" noChangeArrowheads="1"/>
          </p:cNvSpPr>
          <p:nvPr>
            <p:ph sz="quarter" idx="4294967295"/>
          </p:nvPr>
        </p:nvSpPr>
        <p:spPr>
          <a:xfrm>
            <a:off x="609600" y="914400"/>
            <a:ext cx="7620000" cy="5334000"/>
          </a:xfrm>
        </p:spPr>
        <p:txBody>
          <a:bodyPr>
            <a:normAutofit/>
          </a:bodyPr>
          <a:lstStyle/>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40 interviews planned for 2017</a:t>
            </a:r>
          </a:p>
          <a:p>
            <a:pPr eaLnBrk="1" hangingPunct="1">
              <a:lnSpc>
                <a:spcPct val="70000"/>
              </a:lnSpc>
              <a:buFont typeface="Wingdings" pitchFamily="2" charset="2"/>
              <a:buNone/>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Bring evidence of BPS GBCM</a:t>
            </a:r>
          </a:p>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Eight minute presentation on your experience of planned and evaluated work with individual/ groups of children</a:t>
            </a:r>
          </a:p>
          <a:p>
            <a:pPr eaLnBrk="1" hangingPunct="1">
              <a:lnSpc>
                <a:spcPct val="70000"/>
              </a:lnSpc>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Written task</a:t>
            </a:r>
          </a:p>
          <a:p>
            <a:pPr eaLnBrk="1" hangingPunct="1">
              <a:lnSpc>
                <a:spcPct val="70000"/>
              </a:lnSpc>
              <a:buFont typeface="Wingdings" pitchFamily="2" charset="2"/>
              <a:buNone/>
              <a:defRPr/>
            </a:pPr>
            <a:endParaRPr lang="en-GB" altLang="en-US" sz="2800" dirty="0" smtClean="0">
              <a:latin typeface="Arial" charset="0"/>
              <a:cs typeface="Arial" charset="0"/>
            </a:endParaRPr>
          </a:p>
          <a:p>
            <a:pPr eaLnBrk="1" hangingPunct="1">
              <a:lnSpc>
                <a:spcPct val="70000"/>
              </a:lnSpc>
              <a:defRPr/>
            </a:pPr>
            <a:r>
              <a:rPr lang="en-GB" altLang="en-US" sz="2800" dirty="0" smtClean="0">
                <a:latin typeface="Arial" charset="0"/>
                <a:cs typeface="Arial" charset="0"/>
              </a:rPr>
              <a:t>Five questions to answer in individual interview</a:t>
            </a:r>
          </a:p>
          <a:p>
            <a:pPr eaLnBrk="1" hangingPunct="1">
              <a:lnSpc>
                <a:spcPct val="70000"/>
              </a:lnSpc>
              <a:defRPr/>
            </a:pPr>
            <a:endParaRPr lang="en-GB" altLang="en-US" sz="28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0" y="381000"/>
            <a:ext cx="7099300" cy="914400"/>
          </a:xfrm>
        </p:spPr>
        <p:txBody>
          <a:bodyPr bIns="91440" anchor="b"/>
          <a:lstStyle/>
          <a:p>
            <a:pPr eaLnBrk="1" hangingPunct="1">
              <a:defRPr/>
            </a:pPr>
            <a:r>
              <a:rPr lang="en-GB" smtClean="0"/>
              <a:t>Application process</a:t>
            </a:r>
          </a:p>
        </p:txBody>
      </p:sp>
      <p:sp>
        <p:nvSpPr>
          <p:cNvPr id="15363" name="Rectangle 3"/>
          <p:cNvSpPr>
            <a:spLocks noGrp="1" noChangeArrowheads="1"/>
          </p:cNvSpPr>
          <p:nvPr>
            <p:ph sz="quarter" idx="4294967295"/>
          </p:nvPr>
        </p:nvSpPr>
        <p:spPr>
          <a:xfrm>
            <a:off x="457200" y="1447800"/>
            <a:ext cx="7772400" cy="4648200"/>
          </a:xfrm>
        </p:spPr>
        <p:txBody>
          <a:bodyPr/>
          <a:lstStyle/>
          <a:p>
            <a:pPr eaLnBrk="1" hangingPunct="1">
              <a:buFont typeface="Wingdings" pitchFamily="2" charset="2"/>
              <a:buNone/>
              <a:defRPr/>
            </a:pPr>
            <a:r>
              <a:rPr lang="en-GB" altLang="en-US" sz="3000" dirty="0" smtClean="0">
                <a:latin typeface="Arial" charset="0"/>
                <a:cs typeface="Arial" charset="0"/>
              </a:rPr>
              <a:t>If we run to schedule:</a:t>
            </a:r>
          </a:p>
          <a:p>
            <a:pPr eaLnBrk="1" hangingPunct="1">
              <a:defRPr/>
            </a:pPr>
            <a:r>
              <a:rPr lang="en-GB" altLang="en-US" sz="3000" dirty="0" smtClean="0">
                <a:latin typeface="Arial" charset="0"/>
                <a:cs typeface="Arial" charset="0"/>
              </a:rPr>
              <a:t>offers of places sent out 29</a:t>
            </a:r>
            <a:r>
              <a:rPr lang="en-GB" altLang="en-US" sz="3000" baseline="30000" dirty="0" smtClean="0">
                <a:latin typeface="Arial" charset="0"/>
                <a:cs typeface="Arial" charset="0"/>
              </a:rPr>
              <a:t>th</a:t>
            </a:r>
            <a:r>
              <a:rPr lang="en-GB" altLang="en-US" sz="3000" dirty="0" smtClean="0">
                <a:latin typeface="Arial" charset="0"/>
                <a:cs typeface="Arial" charset="0"/>
              </a:rPr>
              <a:t> March 2017</a:t>
            </a:r>
          </a:p>
          <a:p>
            <a:pPr eaLnBrk="1" hangingPunct="1">
              <a:defRPr/>
            </a:pPr>
            <a:endParaRPr lang="en-GB" altLang="en-US" sz="3000" dirty="0" smtClean="0">
              <a:latin typeface="Arial" charset="0"/>
              <a:cs typeface="Arial" charset="0"/>
            </a:endParaRPr>
          </a:p>
          <a:p>
            <a:pPr eaLnBrk="1" hangingPunct="1">
              <a:defRPr/>
            </a:pPr>
            <a:r>
              <a:rPr lang="en-GB" altLang="en-US" sz="3000" dirty="0" smtClean="0">
                <a:latin typeface="Arial" charset="0"/>
                <a:cs typeface="Arial" charset="0"/>
              </a:rPr>
              <a:t>Applicant responds to offer within a week</a:t>
            </a:r>
          </a:p>
          <a:p>
            <a:pPr eaLnBrk="1" hangingPunct="1">
              <a:defRPr/>
            </a:pPr>
            <a:endParaRPr lang="en-GB" altLang="en-US" sz="3000" dirty="0" smtClean="0">
              <a:latin typeface="Arial" charset="0"/>
              <a:cs typeface="Arial" charset="0"/>
            </a:endParaRPr>
          </a:p>
          <a:p>
            <a:pPr eaLnBrk="1" hangingPunct="1">
              <a:defRPr/>
            </a:pPr>
            <a:r>
              <a:rPr lang="en-GB" altLang="en-US" sz="3000" dirty="0" smtClean="0">
                <a:latin typeface="Arial" charset="0"/>
                <a:cs typeface="Arial" charset="0"/>
              </a:rPr>
              <a:t>Offers of places may be made in April if several applicants decline our offers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title" idx="4294967295"/>
          </p:nvPr>
        </p:nvSpPr>
        <p:spPr>
          <a:xfrm>
            <a:off x="0" y="304800"/>
            <a:ext cx="6938963" cy="1371600"/>
          </a:xfrm>
        </p:spPr>
        <p:txBody>
          <a:bodyPr bIns="91440" anchor="b"/>
          <a:lstStyle/>
          <a:p>
            <a:pPr eaLnBrk="1" hangingPunct="1">
              <a:defRPr/>
            </a:pPr>
            <a:r>
              <a:rPr lang="en-GB" smtClean="0">
                <a:cs typeface="Arial" charset="0"/>
              </a:rPr>
              <a:t>Panel questions</a:t>
            </a:r>
          </a:p>
        </p:txBody>
      </p:sp>
      <p:sp>
        <p:nvSpPr>
          <p:cNvPr id="16387" name="Rectangle 6"/>
          <p:cNvSpPr>
            <a:spLocks noGrp="1" noChangeArrowheads="1"/>
          </p:cNvSpPr>
          <p:nvPr>
            <p:ph sz="quarter" idx="4294967295"/>
          </p:nvPr>
        </p:nvSpPr>
        <p:spPr>
          <a:xfrm>
            <a:off x="1371600" y="2257425"/>
            <a:ext cx="7772400" cy="3803650"/>
          </a:xfrm>
        </p:spPr>
        <p:txBody>
          <a:bodyPr/>
          <a:lstStyle/>
          <a:p>
            <a:pPr eaLnBrk="1" hangingPunct="1">
              <a:defRPr/>
            </a:pPr>
            <a:r>
              <a:rPr lang="en-GB" altLang="en-US" sz="3000" dirty="0" smtClean="0">
                <a:latin typeface="Arial" charset="0"/>
                <a:cs typeface="Arial" charset="0"/>
              </a:rPr>
              <a:t>Working in pairs or threes, discuss and identify questions that might be useful to ask panel members</a:t>
            </a:r>
          </a:p>
          <a:p>
            <a:pPr eaLnBrk="1" hangingPunct="1">
              <a:buFont typeface="Wingdings" pitchFamily="2" charset="2"/>
              <a:buNone/>
              <a:defRPr/>
            </a:pPr>
            <a:endParaRPr lang="en-GB" altLang="en-US" sz="3000" dirty="0" smtClean="0">
              <a:latin typeface="Arial" charset="0"/>
              <a:cs typeface="Arial" charset="0"/>
            </a:endParaRPr>
          </a:p>
          <a:p>
            <a:pPr eaLnBrk="1" hangingPunct="1">
              <a:defRPr/>
            </a:pPr>
            <a:r>
              <a:rPr lang="en-GB" altLang="en-US" sz="3000" dirty="0" smtClean="0">
                <a:latin typeface="Arial" charset="0"/>
                <a:cs typeface="Arial" charset="0"/>
              </a:rPr>
              <a:t>Write down some key questions (to be collected up)</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ctrTitle" idx="4294967295"/>
          </p:nvPr>
        </p:nvSpPr>
        <p:spPr>
          <a:xfrm>
            <a:off x="1600200" y="2819400"/>
            <a:ext cx="7543800" cy="2133600"/>
          </a:xfrm>
        </p:spPr>
        <p:txBody>
          <a:bodyPr bIns="91440">
            <a:normAutofit fontScale="90000"/>
          </a:bodyPr>
          <a:lstStyle/>
          <a:p>
            <a:pPr eaLnBrk="1" hangingPunct="1">
              <a:defRPr/>
            </a:pPr>
            <a:r>
              <a:rPr lang="en-GB" altLang="en-US" dirty="0" smtClean="0">
                <a:solidFill>
                  <a:srgbClr val="FFFFFF"/>
                </a:solidFill>
              </a:rPr>
              <a:t/>
            </a:r>
            <a:br>
              <a:rPr lang="en-GB" altLang="en-US" dirty="0" smtClean="0">
                <a:solidFill>
                  <a:srgbClr val="FFFFFF"/>
                </a:solidFill>
              </a:rPr>
            </a:br>
            <a:r>
              <a:rPr lang="en-GB" altLang="en-US" dirty="0" smtClean="0">
                <a:solidFill>
                  <a:srgbClr val="FFFFFF"/>
                </a:solidFill>
              </a:rPr>
              <a:t/>
            </a:r>
            <a:br>
              <a:rPr lang="en-GB" altLang="en-US" dirty="0" smtClean="0">
                <a:solidFill>
                  <a:srgbClr val="FFFFFF"/>
                </a:solidFill>
              </a:rPr>
            </a:br>
            <a:r>
              <a:rPr lang="en-GB" altLang="en-US" sz="4400" dirty="0" smtClean="0">
                <a:solidFill>
                  <a:srgbClr val="00B0F0"/>
                </a:solidFill>
                <a:effectLst/>
                <a:latin typeface="Arial" panose="020B0604020202020204" pitchFamily="34" charset="0"/>
                <a:cs typeface="Arial" panose="020B0604020202020204" pitchFamily="34" charset="0"/>
              </a:rPr>
              <a:t>Psychological assessment</a:t>
            </a:r>
            <a:br>
              <a:rPr lang="en-GB" altLang="en-US" sz="4400" dirty="0" smtClean="0">
                <a:solidFill>
                  <a:srgbClr val="00B0F0"/>
                </a:solidFill>
                <a:effectLst/>
                <a:latin typeface="Arial" panose="020B0604020202020204" pitchFamily="34" charset="0"/>
                <a:cs typeface="Arial" panose="020B0604020202020204" pitchFamily="34" charset="0"/>
              </a:rPr>
            </a:br>
            <a:r>
              <a:rPr lang="en-GB" altLang="en-US" sz="4400" dirty="0">
                <a:solidFill>
                  <a:srgbClr val="00B0F0"/>
                </a:solidFill>
                <a:effectLst/>
                <a:latin typeface="Arial" panose="020B0604020202020204" pitchFamily="34" charset="0"/>
                <a:cs typeface="Arial" panose="020B0604020202020204" pitchFamily="34" charset="0"/>
              </a:rPr>
              <a:t/>
            </a:r>
            <a:br>
              <a:rPr lang="en-GB" altLang="en-US" sz="4400" dirty="0">
                <a:solidFill>
                  <a:srgbClr val="00B0F0"/>
                </a:solidFill>
                <a:effectLst/>
                <a:latin typeface="Arial" panose="020B0604020202020204" pitchFamily="34" charset="0"/>
                <a:cs typeface="Arial" panose="020B0604020202020204" pitchFamily="34" charset="0"/>
              </a:rPr>
            </a:br>
            <a:r>
              <a:rPr lang="en-GB" altLang="en-US" sz="4400" i="1" dirty="0" smtClean="0">
                <a:solidFill>
                  <a:srgbClr val="00B0F0"/>
                </a:solidFill>
                <a:effectLst/>
                <a:latin typeface="Arial" panose="020B0604020202020204" pitchFamily="34" charset="0"/>
                <a:cs typeface="Arial" panose="020B0604020202020204" pitchFamily="34" charset="0"/>
              </a:rPr>
              <a:t>Criterion referenced</a:t>
            </a:r>
            <a:br>
              <a:rPr lang="en-GB" altLang="en-US" sz="4400" i="1" dirty="0" smtClean="0">
                <a:solidFill>
                  <a:srgbClr val="00B0F0"/>
                </a:solidFill>
                <a:effectLst/>
                <a:latin typeface="Arial" panose="020B0604020202020204" pitchFamily="34" charset="0"/>
                <a:cs typeface="Arial" panose="020B0604020202020204" pitchFamily="34" charset="0"/>
              </a:rPr>
            </a:br>
            <a:r>
              <a:rPr lang="en-GB" altLang="en-US" sz="4400" i="1" dirty="0" smtClean="0">
                <a:solidFill>
                  <a:srgbClr val="00B0F0"/>
                </a:solidFill>
                <a:effectLst/>
                <a:latin typeface="Arial" panose="020B0604020202020204" pitchFamily="34" charset="0"/>
                <a:cs typeface="Arial" panose="020B0604020202020204" pitchFamily="34" charset="0"/>
              </a:rPr>
              <a:t>Norm referenced</a:t>
            </a:r>
            <a:br>
              <a:rPr lang="en-GB" altLang="en-US" sz="4400" i="1" dirty="0" smtClean="0">
                <a:solidFill>
                  <a:srgbClr val="00B0F0"/>
                </a:solidFill>
                <a:effectLst/>
                <a:latin typeface="Arial" panose="020B0604020202020204" pitchFamily="34" charset="0"/>
                <a:cs typeface="Arial" panose="020B0604020202020204" pitchFamily="34" charset="0"/>
              </a:rPr>
            </a:br>
            <a:r>
              <a:rPr lang="en-GB" altLang="en-US" sz="4400" i="1" dirty="0" smtClean="0">
                <a:solidFill>
                  <a:srgbClr val="00B0F0"/>
                </a:solidFill>
                <a:effectLst/>
                <a:latin typeface="Arial" panose="020B0604020202020204" pitchFamily="34" charset="0"/>
                <a:cs typeface="Arial" panose="020B0604020202020204" pitchFamily="34" charset="0"/>
              </a:rPr>
              <a:t>Dynamic </a:t>
            </a:r>
            <a:r>
              <a:rPr lang="en-GB" altLang="en-US" dirty="0" smtClean="0">
                <a:solidFill>
                  <a:srgbClr val="FFFF00"/>
                </a:solidFill>
                <a:effectLst/>
              </a:rPr>
              <a:t/>
            </a:r>
            <a:br>
              <a:rPr lang="en-GB" altLang="en-US" dirty="0" smtClean="0">
                <a:solidFill>
                  <a:srgbClr val="FFFF00"/>
                </a:solidFill>
                <a:effectLst/>
              </a:rPr>
            </a:br>
            <a:r>
              <a:rPr lang="en-GB" altLang="en-US" dirty="0">
                <a:solidFill>
                  <a:srgbClr val="FFFF00"/>
                </a:solidFill>
                <a:effectLst/>
              </a:rPr>
              <a:t/>
            </a:r>
            <a:br>
              <a:rPr lang="en-GB" altLang="en-US" dirty="0">
                <a:solidFill>
                  <a:srgbClr val="FFFF00"/>
                </a:solidFill>
                <a:effectLst/>
              </a:rPr>
            </a:br>
            <a:endParaRPr lang="en-GB" altLang="en-US" dirty="0" smtClean="0">
              <a:solidFill>
                <a:srgbClr val="FFFF00"/>
              </a:solidFill>
              <a:effectLst/>
            </a:endParaRPr>
          </a:p>
        </p:txBody>
      </p:sp>
      <p:sp>
        <p:nvSpPr>
          <p:cNvPr id="25603" name="Rectangle 10"/>
          <p:cNvSpPr>
            <a:spLocks noChangeArrowheads="1"/>
          </p:cNvSpPr>
          <p:nvPr/>
        </p:nvSpPr>
        <p:spPr bwMode="auto">
          <a:xfrm>
            <a:off x="1066800" y="609600"/>
            <a:ext cx="6629400" cy="1143000"/>
          </a:xfrm>
          <a:prstGeom prst="rect">
            <a:avLst/>
          </a:prstGeom>
          <a:noFill/>
          <a:ln w="9525">
            <a:noFill/>
            <a:miter lim="800000"/>
            <a:headEnd/>
            <a:tailEnd/>
          </a:ln>
        </p:spPr>
        <p:txBody>
          <a:bodyPr anchor="b"/>
          <a:lstStyle/>
          <a:p>
            <a:pPr algn="r" eaLnBrk="1" hangingPunct="1"/>
            <a:r>
              <a:rPr lang="en-GB" altLang="en-US" sz="4400" dirty="0"/>
              <a:t>Being on the programme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228600" y="304800"/>
            <a:ext cx="8915400" cy="1143000"/>
          </a:xfrm>
        </p:spPr>
        <p:txBody>
          <a:bodyPr bIns="91440" anchor="b">
            <a:normAutofit/>
          </a:bodyPr>
          <a:lstStyle/>
          <a:p>
            <a:pPr eaLnBrk="1" hangingPunct="1">
              <a:defRPr/>
            </a:pPr>
            <a:r>
              <a:rPr lang="en-GB" sz="3600" b="1" smtClean="0">
                <a:solidFill>
                  <a:schemeClr val="tx1"/>
                </a:solidFill>
                <a:latin typeface="Arial" charset="0"/>
              </a:rPr>
              <a:t>CRITERION REFERENCED</a:t>
            </a:r>
          </a:p>
        </p:txBody>
      </p:sp>
      <p:sp>
        <p:nvSpPr>
          <p:cNvPr id="27651" name="Rectangle 3"/>
          <p:cNvSpPr>
            <a:spLocks noGrp="1" noChangeArrowheads="1"/>
          </p:cNvSpPr>
          <p:nvPr>
            <p:ph sz="quarter" idx="4294967295"/>
          </p:nvPr>
        </p:nvSpPr>
        <p:spPr>
          <a:xfrm>
            <a:off x="0" y="2349500"/>
            <a:ext cx="4038600" cy="4308475"/>
          </a:xfrm>
        </p:spPr>
        <p:txBody>
          <a:bodyPr/>
          <a:lstStyle/>
          <a:p>
            <a:pPr eaLnBrk="1" hangingPunct="1">
              <a:defRPr/>
            </a:pPr>
            <a:r>
              <a:rPr lang="en-GB" altLang="en-US" sz="3000" smtClean="0">
                <a:latin typeface="Arial" charset="0"/>
                <a:cs typeface="Arial" charset="0"/>
              </a:rPr>
              <a:t>Phonics</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Spelling</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Handwriting</a:t>
            </a:r>
          </a:p>
          <a:p>
            <a:pPr eaLnBrk="1" hangingPunct="1">
              <a:defRPr/>
            </a:pPr>
            <a:endParaRPr lang="en-GB" altLang="en-US" sz="3000" smtClean="0">
              <a:latin typeface="Arial" charset="0"/>
              <a:cs typeface="Arial" charset="0"/>
            </a:endParaRPr>
          </a:p>
          <a:p>
            <a:pPr eaLnBrk="1" hangingPunct="1">
              <a:defRPr/>
            </a:pPr>
            <a:r>
              <a:rPr lang="en-GB" altLang="en-US" sz="3000" smtClean="0">
                <a:latin typeface="Arial" charset="0"/>
                <a:cs typeface="Arial" charset="0"/>
              </a:rPr>
              <a:t>Number work</a:t>
            </a:r>
          </a:p>
        </p:txBody>
      </p:sp>
      <p:sp>
        <p:nvSpPr>
          <p:cNvPr id="27652" name="Rectangle 4"/>
          <p:cNvSpPr>
            <a:spLocks noGrp="1" noChangeArrowheads="1"/>
          </p:cNvSpPr>
          <p:nvPr>
            <p:ph sz="quarter" idx="4294967295"/>
          </p:nvPr>
        </p:nvSpPr>
        <p:spPr>
          <a:xfrm>
            <a:off x="4464050" y="1371600"/>
            <a:ext cx="4679950" cy="5181600"/>
          </a:xfrm>
        </p:spPr>
        <p:txBody>
          <a:bodyPr/>
          <a:lstStyle/>
          <a:p>
            <a:pPr eaLnBrk="1" hangingPunct="1">
              <a:buNone/>
              <a:defRPr/>
            </a:pPr>
            <a:r>
              <a:rPr lang="en-GB" sz="3000" dirty="0" smtClean="0">
                <a:latin typeface="Arial" charset="0"/>
                <a:cs typeface="Arial" charset="0"/>
              </a:rPr>
              <a:t>Precision Teaching Chart</a:t>
            </a:r>
          </a:p>
        </p:txBody>
      </p:sp>
      <p:pic>
        <p:nvPicPr>
          <p:cNvPr id="28677" name="Picture 5" descr="GF7-9"/>
          <p:cNvPicPr>
            <a:picLocks noChangeAspect="1" noChangeArrowheads="1"/>
          </p:cNvPicPr>
          <p:nvPr/>
        </p:nvPicPr>
        <p:blipFill>
          <a:blip r:embed="rId3" cstate="print"/>
          <a:srcRect/>
          <a:stretch>
            <a:fillRect/>
          </a:stretch>
        </p:blipFill>
        <p:spPr bwMode="auto">
          <a:xfrm>
            <a:off x="4191000" y="1905000"/>
            <a:ext cx="42672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304800" y="260350"/>
            <a:ext cx="8839200" cy="850900"/>
          </a:xfrm>
        </p:spPr>
        <p:txBody>
          <a:bodyPr bIns="91440" anchor="b"/>
          <a:lstStyle/>
          <a:p>
            <a:pPr eaLnBrk="1" hangingPunct="1">
              <a:defRPr/>
            </a:pPr>
            <a:r>
              <a:rPr lang="en-GB" sz="3600" b="1" dirty="0" smtClean="0">
                <a:solidFill>
                  <a:schemeClr val="tx1"/>
                </a:solidFill>
                <a:latin typeface="Arial" charset="0"/>
                <a:cs typeface="Arial" charset="0"/>
              </a:rPr>
              <a:t>NORM REFERENCED</a:t>
            </a:r>
          </a:p>
        </p:txBody>
      </p:sp>
      <p:pic>
        <p:nvPicPr>
          <p:cNvPr id="29699" name="Picture 3" descr="basii"/>
          <p:cNvPicPr>
            <a:picLocks noChangeAspect="1" noChangeArrowheads="1"/>
          </p:cNvPicPr>
          <p:nvPr/>
        </p:nvPicPr>
        <p:blipFill>
          <a:blip r:embed="rId3" cstate="print"/>
          <a:srcRect/>
          <a:stretch>
            <a:fillRect/>
          </a:stretch>
        </p:blipFill>
        <p:spPr bwMode="auto">
          <a:xfrm>
            <a:off x="3348038" y="1125538"/>
            <a:ext cx="2314575" cy="2517775"/>
          </a:xfrm>
          <a:prstGeom prst="rect">
            <a:avLst/>
          </a:prstGeom>
          <a:noFill/>
          <a:ln w="9525">
            <a:noFill/>
            <a:miter lim="800000"/>
            <a:headEnd/>
            <a:tailEnd/>
          </a:ln>
        </p:spPr>
      </p:pic>
      <p:pic>
        <p:nvPicPr>
          <p:cNvPr id="29700" name="Picture 4" descr="psy032-033apri"/>
          <p:cNvPicPr>
            <a:picLocks noChangeAspect="1" noChangeArrowheads="1"/>
          </p:cNvPicPr>
          <p:nvPr/>
        </p:nvPicPr>
        <p:blipFill>
          <a:blip r:embed="rId4" cstate="print"/>
          <a:srcRect/>
          <a:stretch>
            <a:fillRect/>
          </a:stretch>
        </p:blipFill>
        <p:spPr bwMode="auto">
          <a:xfrm rot="-1354021">
            <a:off x="539750" y="1557338"/>
            <a:ext cx="2501900" cy="1839912"/>
          </a:xfrm>
          <a:prstGeom prst="rect">
            <a:avLst/>
          </a:prstGeom>
          <a:noFill/>
          <a:ln w="9525">
            <a:noFill/>
            <a:miter lim="800000"/>
            <a:headEnd/>
            <a:tailEnd/>
          </a:ln>
        </p:spPr>
      </p:pic>
      <p:pic>
        <p:nvPicPr>
          <p:cNvPr id="29701" name="Picture 5" descr="iq_bell_curve"/>
          <p:cNvPicPr>
            <a:picLocks noChangeAspect="1" noChangeArrowheads="1"/>
          </p:cNvPicPr>
          <p:nvPr/>
        </p:nvPicPr>
        <p:blipFill>
          <a:blip r:embed="rId5" cstate="print"/>
          <a:srcRect/>
          <a:stretch>
            <a:fillRect/>
          </a:stretch>
        </p:blipFill>
        <p:spPr bwMode="auto">
          <a:xfrm>
            <a:off x="1476375" y="3789363"/>
            <a:ext cx="5832475" cy="2886075"/>
          </a:xfrm>
          <a:prstGeom prst="rect">
            <a:avLst/>
          </a:prstGeom>
          <a:noFill/>
          <a:ln w="9525">
            <a:noFill/>
            <a:miter lim="800000"/>
            <a:headEnd/>
            <a:tailEnd/>
          </a:ln>
        </p:spPr>
      </p:pic>
      <p:pic>
        <p:nvPicPr>
          <p:cNvPr id="29702" name="Picture 6" descr="wppsi3kitshot"/>
          <p:cNvPicPr>
            <a:picLocks noChangeAspect="1" noChangeArrowheads="1"/>
          </p:cNvPicPr>
          <p:nvPr/>
        </p:nvPicPr>
        <p:blipFill>
          <a:blip r:embed="rId6" cstate="print"/>
          <a:srcRect/>
          <a:stretch>
            <a:fillRect/>
          </a:stretch>
        </p:blipFill>
        <p:spPr bwMode="auto">
          <a:xfrm rot="957466">
            <a:off x="6227763" y="1557338"/>
            <a:ext cx="2540000" cy="201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0" y="228600"/>
            <a:ext cx="5648325" cy="533400"/>
          </a:xfrm>
        </p:spPr>
        <p:txBody>
          <a:bodyPr bIns="91440" anchor="b">
            <a:normAutofit fontScale="90000"/>
          </a:bodyPr>
          <a:lstStyle/>
          <a:p>
            <a:pPr eaLnBrk="1" hangingPunct="1">
              <a:defRPr/>
            </a:pPr>
            <a:r>
              <a:rPr lang="en-GB" b="1" dirty="0" smtClean="0">
                <a:solidFill>
                  <a:schemeClr val="tx1"/>
                </a:solidFill>
                <a:latin typeface="Arial" charset="0"/>
                <a:cs typeface="Arial" charset="0"/>
              </a:rPr>
              <a:t>DYNAMIC</a:t>
            </a:r>
          </a:p>
        </p:txBody>
      </p:sp>
      <p:pic>
        <p:nvPicPr>
          <p:cNvPr id="27651" name="Picture 3" descr="rey"/>
          <p:cNvPicPr>
            <a:picLocks noChangeAspect="1" noChangeArrowheads="1"/>
          </p:cNvPicPr>
          <p:nvPr/>
        </p:nvPicPr>
        <p:blipFill>
          <a:blip r:embed="rId3" cstate="print"/>
          <a:srcRect/>
          <a:stretch>
            <a:fillRect/>
          </a:stretch>
        </p:blipFill>
        <p:spPr bwMode="auto">
          <a:xfrm>
            <a:off x="152400" y="838200"/>
            <a:ext cx="8686800" cy="6019800"/>
          </a:xfrm>
          <a:prstGeom prst="rect">
            <a:avLst/>
          </a:prstGeom>
          <a:noFill/>
          <a:ln w="9525">
            <a:noFill/>
            <a:miter lim="800000"/>
            <a:headEnd/>
            <a:tailEnd/>
          </a:ln>
        </p:spPr>
      </p:pic>
    </p:spTree>
    <p:extLst>
      <p:ext uri="{BB962C8B-B14F-4D97-AF65-F5344CB8AC3E}">
        <p14:creationId xmlns:p14="http://schemas.microsoft.com/office/powerpoint/2010/main" val="41366851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subTitle" idx="4294967295"/>
          </p:nvPr>
        </p:nvSpPr>
        <p:spPr>
          <a:xfrm>
            <a:off x="0" y="3559175"/>
            <a:ext cx="6777038" cy="1439863"/>
          </a:xfrm>
        </p:spPr>
        <p:txBody>
          <a:bodyPr/>
          <a:lstStyle/>
          <a:p>
            <a:pPr marL="0" indent="0" algn="ctr" eaLnBrk="1" hangingPunct="1">
              <a:buFont typeface="Wingdings" pitchFamily="2" charset="2"/>
              <a:buNone/>
              <a:defRPr/>
            </a:pPr>
            <a:endParaRPr lang="en-GB" altLang="en-US" smtClean="0">
              <a:solidFill>
                <a:schemeClr val="tx2"/>
              </a:solidFill>
            </a:endParaRPr>
          </a:p>
          <a:p>
            <a:pPr marL="0" indent="0" algn="ctr" eaLnBrk="1" hangingPunct="1">
              <a:buFont typeface="Wingdings" pitchFamily="2" charset="2"/>
              <a:buNone/>
              <a:defRPr/>
            </a:pPr>
            <a:endParaRPr lang="en-GB" altLang="en-US" sz="3300" smtClean="0">
              <a:solidFill>
                <a:schemeClr val="tx2"/>
              </a:solidFill>
            </a:endParaRPr>
          </a:p>
        </p:txBody>
      </p:sp>
      <p:sp>
        <p:nvSpPr>
          <p:cNvPr id="17411" name="Rectangle 2"/>
          <p:cNvSpPr>
            <a:spLocks noGrp="1" noChangeArrowheads="1"/>
          </p:cNvSpPr>
          <p:nvPr>
            <p:ph type="ctrTitle" idx="4294967295"/>
          </p:nvPr>
        </p:nvSpPr>
        <p:spPr>
          <a:xfrm>
            <a:off x="1143000" y="2971800"/>
            <a:ext cx="8001000" cy="1981200"/>
          </a:xfrm>
        </p:spPr>
        <p:txBody>
          <a:bodyPr bIns="91440">
            <a:normAutofit fontScale="90000"/>
          </a:bodyPr>
          <a:lstStyle/>
          <a:p>
            <a:pPr eaLnBrk="1" hangingPunct="1">
              <a:defRPr/>
            </a:pPr>
            <a:r>
              <a:rPr lang="en-GB" sz="4400" dirty="0" smtClean="0">
                <a:solidFill>
                  <a:srgbClr val="00B0F0"/>
                </a:solidFill>
                <a:effectLst/>
                <a:latin typeface="Arial" panose="020B0604020202020204" pitchFamily="34" charset="0"/>
                <a:cs typeface="Arial" panose="020B0604020202020204" pitchFamily="34" charset="0"/>
              </a:rPr>
              <a:t>Intervention</a:t>
            </a:r>
            <a:br>
              <a:rPr lang="en-GB" sz="4400" dirty="0" smtClean="0">
                <a:solidFill>
                  <a:srgbClr val="00B0F0"/>
                </a:solidFill>
                <a:effectLst/>
                <a:latin typeface="Arial" panose="020B0604020202020204" pitchFamily="34" charset="0"/>
                <a:cs typeface="Arial" panose="020B0604020202020204" pitchFamily="34" charset="0"/>
              </a:rPr>
            </a:br>
            <a:r>
              <a:rPr lang="en-GB" sz="4400" dirty="0">
                <a:solidFill>
                  <a:srgbClr val="00B0F0"/>
                </a:solidFill>
                <a:effectLst/>
                <a:latin typeface="Arial" panose="020B0604020202020204" pitchFamily="34" charset="0"/>
                <a:cs typeface="Arial" panose="020B0604020202020204" pitchFamily="34" charset="0"/>
              </a:rPr>
              <a:t/>
            </a:r>
            <a:br>
              <a:rPr lang="en-GB" sz="4400" dirty="0">
                <a:solidFill>
                  <a:srgbClr val="00B0F0"/>
                </a:solidFill>
                <a:effectLst/>
                <a:latin typeface="Arial" panose="020B0604020202020204" pitchFamily="34" charset="0"/>
                <a:cs typeface="Arial" panose="020B0604020202020204" pitchFamily="34" charset="0"/>
              </a:rPr>
            </a:br>
            <a:r>
              <a:rPr lang="en-GB" sz="4400" i="1" dirty="0" smtClean="0">
                <a:solidFill>
                  <a:srgbClr val="00B0F0"/>
                </a:solidFill>
                <a:effectLst/>
                <a:latin typeface="Arial" panose="020B0604020202020204" pitchFamily="34" charset="0"/>
                <a:cs typeface="Arial" panose="020B0604020202020204" pitchFamily="34" charset="0"/>
              </a:rPr>
              <a:t>Counselling skills</a:t>
            </a:r>
            <a:r>
              <a:rPr lang="en-GB" sz="4400" dirty="0" smtClean="0">
                <a:solidFill>
                  <a:srgbClr val="00B0F0"/>
                </a:solidFill>
                <a:effectLst/>
                <a:latin typeface="Arial" panose="020B0604020202020204" pitchFamily="34" charset="0"/>
                <a:cs typeface="Arial" panose="020B0604020202020204" pitchFamily="34" charset="0"/>
              </a:rPr>
              <a:t/>
            </a:r>
            <a:br>
              <a:rPr lang="en-GB" sz="4400" dirty="0" smtClean="0">
                <a:solidFill>
                  <a:srgbClr val="00B0F0"/>
                </a:solidFill>
                <a:effectLst/>
                <a:latin typeface="Arial" panose="020B0604020202020204" pitchFamily="34" charset="0"/>
                <a:cs typeface="Arial" panose="020B0604020202020204" pitchFamily="34" charset="0"/>
              </a:rPr>
            </a:br>
            <a:r>
              <a:rPr lang="en-GB" sz="4400" i="1" dirty="0" smtClean="0">
                <a:solidFill>
                  <a:srgbClr val="00B0F0"/>
                </a:solidFill>
                <a:effectLst/>
                <a:latin typeface="Arial" panose="020B0604020202020204" pitchFamily="34" charset="0"/>
                <a:cs typeface="Arial" panose="020B0604020202020204" pitchFamily="34" charset="0"/>
              </a:rPr>
              <a:t>Cognitive behavioural therapy</a:t>
            </a:r>
            <a:br>
              <a:rPr lang="en-GB" sz="4400" i="1" dirty="0" smtClean="0">
                <a:solidFill>
                  <a:srgbClr val="00B0F0"/>
                </a:solidFill>
                <a:effectLst/>
                <a:latin typeface="Arial" panose="020B0604020202020204" pitchFamily="34" charset="0"/>
                <a:cs typeface="Arial" panose="020B0604020202020204" pitchFamily="34" charset="0"/>
              </a:rPr>
            </a:br>
            <a:r>
              <a:rPr lang="en-GB" sz="4400" i="1" dirty="0" smtClean="0">
                <a:solidFill>
                  <a:srgbClr val="00B0F0"/>
                </a:solidFill>
                <a:effectLst/>
                <a:latin typeface="Arial" panose="020B0604020202020204" pitchFamily="34" charset="0"/>
                <a:cs typeface="Arial" panose="020B0604020202020204" pitchFamily="34" charset="0"/>
              </a:rPr>
              <a:t>Motivational interviewing</a:t>
            </a:r>
            <a:br>
              <a:rPr lang="en-GB" sz="4400" i="1" dirty="0" smtClean="0">
                <a:solidFill>
                  <a:srgbClr val="00B0F0"/>
                </a:solidFill>
                <a:effectLst/>
                <a:latin typeface="Arial" panose="020B0604020202020204" pitchFamily="34" charset="0"/>
                <a:cs typeface="Arial" panose="020B0604020202020204" pitchFamily="34" charset="0"/>
              </a:rPr>
            </a:br>
            <a:r>
              <a:rPr lang="en-GB" sz="4400" i="1" dirty="0" smtClean="0">
                <a:solidFill>
                  <a:srgbClr val="00B0F0"/>
                </a:solidFill>
                <a:effectLst/>
                <a:latin typeface="Arial" panose="020B0604020202020204" pitchFamily="34" charset="0"/>
                <a:cs typeface="Arial" panose="020B0604020202020204" pitchFamily="34" charset="0"/>
              </a:rPr>
              <a:t>Solution focused brief therapy</a:t>
            </a:r>
            <a:r>
              <a:rPr lang="en-GB" i="1" dirty="0" smtClean="0">
                <a:solidFill>
                  <a:srgbClr val="FFFF00"/>
                </a:solidFill>
                <a:effectLst/>
              </a:rPr>
              <a:t/>
            </a:r>
            <a:br>
              <a:rPr lang="en-GB" i="1" dirty="0" smtClean="0">
                <a:solidFill>
                  <a:srgbClr val="FFFF00"/>
                </a:solidFill>
                <a:effectLst/>
              </a:rPr>
            </a:br>
            <a:endParaRPr lang="en-GB" i="1" dirty="0" smtClean="0">
              <a:solidFill>
                <a:srgbClr val="FFFF00"/>
              </a:solidFill>
              <a:effectLst/>
            </a:endParaRPr>
          </a:p>
        </p:txBody>
      </p:sp>
      <p:sp>
        <p:nvSpPr>
          <p:cNvPr id="20484" name="Rectangle 4"/>
          <p:cNvSpPr>
            <a:spLocks noChangeArrowheads="1"/>
          </p:cNvSpPr>
          <p:nvPr/>
        </p:nvSpPr>
        <p:spPr bwMode="auto">
          <a:xfrm>
            <a:off x="990600" y="533400"/>
            <a:ext cx="6858000" cy="1066800"/>
          </a:xfrm>
          <a:prstGeom prst="rect">
            <a:avLst/>
          </a:prstGeom>
          <a:noFill/>
          <a:ln w="9525">
            <a:noFill/>
            <a:miter lim="800000"/>
            <a:headEnd/>
            <a:tailEnd/>
          </a:ln>
        </p:spPr>
        <p:txBody>
          <a:bodyPr anchor="b"/>
          <a:lstStyle/>
          <a:p>
            <a:pPr algn="r" eaLnBrk="1" hangingPunct="1"/>
            <a:r>
              <a:rPr lang="en-GB" altLang="en-US" sz="4400" dirty="0"/>
              <a:t>Being on the programme</a:t>
            </a:r>
          </a:p>
        </p:txBody>
      </p:sp>
    </p:spTree>
    <p:extLst>
      <p:ext uri="{BB962C8B-B14F-4D97-AF65-F5344CB8AC3E}">
        <p14:creationId xmlns:p14="http://schemas.microsoft.com/office/powerpoint/2010/main" val="27718202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467" y="0"/>
            <a:ext cx="9144000" cy="1371600"/>
          </a:xfrm>
        </p:spPr>
        <p:txBody>
          <a:bodyPr/>
          <a:lstStyle/>
          <a:p>
            <a:r>
              <a:rPr lang="en-US" sz="3600" dirty="0" smtClean="0">
                <a:solidFill>
                  <a:srgbClr val="00B0F0"/>
                </a:solidFill>
              </a:rPr>
              <a:t>Utility-probability </a:t>
            </a:r>
            <a:r>
              <a:rPr lang="en-US" sz="3600" dirty="0" err="1" smtClean="0">
                <a:solidFill>
                  <a:srgbClr val="00B0F0"/>
                </a:solidFill>
              </a:rPr>
              <a:t>modelling</a:t>
            </a:r>
            <a:r>
              <a:rPr lang="en-US" sz="3600" dirty="0" smtClean="0">
                <a:solidFill>
                  <a:srgbClr val="00B0F0"/>
                </a:solidFill>
              </a:rPr>
              <a:t/>
            </a:r>
            <a:br>
              <a:rPr lang="en-US" sz="3600" dirty="0" smtClean="0">
                <a:solidFill>
                  <a:srgbClr val="00B0F0"/>
                </a:solidFill>
              </a:rPr>
            </a:br>
            <a:r>
              <a:rPr lang="en-US" sz="3200" i="1" dirty="0" smtClean="0">
                <a:solidFill>
                  <a:srgbClr val="00B0F0"/>
                </a:solidFill>
              </a:rPr>
              <a:t>Should I train as an educational psychologist?</a:t>
            </a:r>
            <a:endParaRPr lang="en-US" sz="3200" i="1" dirty="0">
              <a:solidFill>
                <a:srgbClr val="00B0F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96937425"/>
              </p:ext>
            </p:extLst>
          </p:nvPr>
        </p:nvGraphicFramePr>
        <p:xfrm>
          <a:off x="457200" y="1295400"/>
          <a:ext cx="8229600" cy="5562600"/>
        </p:xfrm>
        <a:graphic>
          <a:graphicData uri="http://schemas.openxmlformats.org/drawingml/2006/table">
            <a:tbl>
              <a:tblPr firstRow="1" bandRow="1">
                <a:tableStyleId>{2D5ABB26-0587-4C30-8999-92F81FD0307C}</a:tableStyleId>
              </a:tblPr>
              <a:tblGrid>
                <a:gridCol w="4267200"/>
                <a:gridCol w="1219200"/>
                <a:gridCol w="152400"/>
                <a:gridCol w="1371600"/>
                <a:gridCol w="1219200"/>
              </a:tblGrid>
              <a:tr h="370840">
                <a:tc gridSpan="5">
                  <a:txBody>
                    <a:bodyPr/>
                    <a:lstStyle/>
                    <a:p>
                      <a:r>
                        <a:rPr lang="en-US" b="1" dirty="0" smtClean="0"/>
                        <a:t>A: Stay in my current job role</a:t>
                      </a:r>
                      <a:endParaRPr lang="en-US"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1" dirty="0" smtClean="0">
                          <a:solidFill>
                            <a:srgbClr val="92D050"/>
                          </a:solidFill>
                        </a:rPr>
                        <a:t>Factor</a:t>
                      </a:r>
                      <a:endParaRPr lang="en-US" b="1" dirty="0">
                        <a:solidFill>
                          <a:srgbClr val="92D05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b="1" dirty="0" smtClean="0">
                          <a:solidFill>
                            <a:srgbClr val="92D050"/>
                          </a:solidFill>
                        </a:rPr>
                        <a:t>Utility</a:t>
                      </a:r>
                      <a:endParaRPr lang="en-US" b="1" dirty="0">
                        <a:solidFill>
                          <a:srgbClr val="92D05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b="1" dirty="0" smtClean="0">
                          <a:solidFill>
                            <a:srgbClr val="92D050"/>
                          </a:solidFill>
                        </a:rPr>
                        <a:t>Probability</a:t>
                      </a:r>
                      <a:endParaRPr lang="en-US" b="1" dirty="0">
                        <a:solidFill>
                          <a:srgbClr val="92D05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b="1" dirty="0" smtClean="0">
                          <a:solidFill>
                            <a:srgbClr val="92D050"/>
                          </a:solidFill>
                        </a:rPr>
                        <a:t>Weight</a:t>
                      </a:r>
                      <a:endParaRPr lang="en-US" b="1" dirty="0">
                        <a:solidFill>
                          <a:srgbClr val="92D05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Collegiality</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.8</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+7.2</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aseline="0" dirty="0" smtClean="0"/>
                        <a:t>Challenge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.2</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+1.8</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Travel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-4</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-.4</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aseline="0" dirty="0" smtClean="0"/>
                        <a:t>Pressure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.5</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-3.5</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Remuneration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gridSpan="4">
                  <a:txBody>
                    <a:bodyPr/>
                    <a:lstStyle/>
                    <a:p>
                      <a:r>
                        <a:rPr lang="en-US" dirty="0" smtClean="0">
                          <a:solidFill>
                            <a:srgbClr val="00B0F0"/>
                          </a:solidFill>
                        </a:rPr>
                        <a:t>On balance</a:t>
                      </a:r>
                      <a:r>
                        <a:rPr lang="is-IS" dirty="0" smtClean="0">
                          <a:solidFill>
                            <a:srgbClr val="00B0F0"/>
                          </a:solidFill>
                        </a:rPr>
                        <a:t>…</a:t>
                      </a:r>
                      <a:endParaRPr lang="en-US" dirty="0">
                        <a:solidFill>
                          <a:srgbClr val="00B0F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00B0F0"/>
                          </a:solidFill>
                        </a:rPr>
                        <a:t>+5.8</a:t>
                      </a:r>
                      <a:endParaRPr lang="en-US" dirty="0">
                        <a:solidFill>
                          <a:srgbClr val="00B0F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gridSpan="5">
                  <a:txBody>
                    <a:bodyPr/>
                    <a:lstStyle/>
                    <a:p>
                      <a:r>
                        <a:rPr lang="en-US" b="1" dirty="0" smtClean="0"/>
                        <a:t>B: Train as an</a:t>
                      </a:r>
                      <a:r>
                        <a:rPr lang="en-US" b="1" baseline="0" dirty="0" smtClean="0"/>
                        <a:t> educational psychologist</a:t>
                      </a:r>
                      <a:endParaRPr lang="en-US"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aseline="0" dirty="0" smtClean="0"/>
                        <a:t>Collegiality</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algn="ctr"/>
                      <a:r>
                        <a:rPr lang="en-US" dirty="0" smtClean="0"/>
                        <a:t>.8</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+7.2</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aseline="0" dirty="0" smtClean="0"/>
                        <a:t>Challenge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algn="ctr"/>
                      <a:r>
                        <a:rPr lang="en-US" dirty="0" smtClean="0"/>
                        <a:t>.9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+8.1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Travel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-4</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algn="ctr"/>
                      <a:r>
                        <a:rPr lang="en-US" dirty="0" smtClean="0"/>
                        <a:t>.5</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-2.0</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baseline="0" dirty="0" smtClean="0"/>
                        <a:t>Pressure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algn="ctr"/>
                      <a:r>
                        <a:rPr lang="en-US" dirty="0" smtClean="0"/>
                        <a:t>.3</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-2.1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Remuneration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algn="ctr"/>
                      <a:r>
                        <a:rPr lang="en-US" dirty="0" smtClean="0"/>
                        <a:t>1.0</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+7</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gridSpan="4">
                  <a:txBody>
                    <a:bodyPr/>
                    <a:lstStyle/>
                    <a:p>
                      <a:r>
                        <a:rPr lang="en-US" dirty="0" smtClean="0">
                          <a:solidFill>
                            <a:srgbClr val="00B0F0"/>
                          </a:solidFill>
                        </a:rPr>
                        <a:t>On balance</a:t>
                      </a:r>
                      <a:r>
                        <a:rPr lang="is-IS" dirty="0" smtClean="0">
                          <a:solidFill>
                            <a:srgbClr val="00B0F0"/>
                          </a:solidFill>
                        </a:rPr>
                        <a:t>…</a:t>
                      </a:r>
                      <a:endParaRPr lang="en-US" dirty="0">
                        <a:solidFill>
                          <a:srgbClr val="00B0F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00B0F0"/>
                          </a:solidFill>
                        </a:rPr>
                        <a:t>+18.5</a:t>
                      </a:r>
                      <a:endParaRPr lang="en-US" dirty="0">
                        <a:solidFill>
                          <a:srgbClr val="00B0F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40278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762000" y="533400"/>
            <a:ext cx="7924800" cy="1143000"/>
          </a:xfrm>
        </p:spPr>
        <p:txBody>
          <a:bodyPr/>
          <a:lstStyle/>
          <a:p>
            <a:pPr eaLnBrk="1" hangingPunct="1">
              <a:defRPr/>
            </a:pPr>
            <a:r>
              <a:rPr lang="en-GB" altLang="en-US" sz="4000" smtClean="0"/>
              <a:t>The D.Ed.Ch.Psychol. programme</a:t>
            </a:r>
            <a:endParaRPr lang="en-US" altLang="en-US" sz="4000" smtClean="0"/>
          </a:p>
        </p:txBody>
      </p:sp>
      <p:sp>
        <p:nvSpPr>
          <p:cNvPr id="94211" name="Rectangle 3"/>
          <p:cNvSpPr>
            <a:spLocks noGrp="1" noChangeArrowheads="1"/>
          </p:cNvSpPr>
          <p:nvPr>
            <p:ph idx="1"/>
          </p:nvPr>
        </p:nvSpPr>
        <p:spPr>
          <a:xfrm>
            <a:off x="457200" y="1447800"/>
            <a:ext cx="8229600" cy="4495800"/>
          </a:xfrm>
        </p:spPr>
        <p:txBody>
          <a:bodyPr>
            <a:normAutofit fontScale="92500" lnSpcReduction="10000"/>
          </a:bodyPr>
          <a:lstStyle/>
          <a:p>
            <a:pPr eaLnBrk="1" hangingPunct="1">
              <a:lnSpc>
                <a:spcPct val="90000"/>
              </a:lnSpc>
              <a:buFont typeface="Wingdings" pitchFamily="2" charset="2"/>
              <a:buNone/>
              <a:defRPr/>
            </a:pPr>
            <a:endParaRPr lang="en-GB" altLang="en-US" sz="2800" dirty="0" smtClean="0">
              <a:latin typeface="Arial" panose="020B0604020202020204" pitchFamily="34" charset="0"/>
              <a:cs typeface="Arial" panose="020B0604020202020204" pitchFamily="34" charset="0"/>
            </a:endParaRPr>
          </a:p>
          <a:p>
            <a:pPr eaLnBrk="1" hangingPunct="1">
              <a:lnSpc>
                <a:spcPct val="90000"/>
              </a:lnSpc>
              <a:buFont typeface="Wingdings" pitchFamily="2" charset="2"/>
              <a:buNone/>
              <a:defRPr/>
            </a:pPr>
            <a:r>
              <a:rPr lang="en-GB" altLang="en-US" sz="2800" dirty="0" smtClean="0">
                <a:latin typeface="Arial" panose="020B0604020202020204" pitchFamily="34" charset="0"/>
                <a:cs typeface="Arial" panose="020B0604020202020204" pitchFamily="34" charset="0"/>
              </a:rPr>
              <a:t>	BPS accreditation and HCPC ongoing approval of the programme…</a:t>
            </a:r>
          </a:p>
          <a:p>
            <a:pPr eaLnBrk="1" hangingPunct="1">
              <a:lnSpc>
                <a:spcPct val="90000"/>
              </a:lnSpc>
              <a:buFont typeface="Wingdings" pitchFamily="2" charset="2"/>
              <a:buNone/>
              <a:defRPr/>
            </a:pPr>
            <a:r>
              <a:rPr lang="en-GB" altLang="en-US" sz="2800" i="1" dirty="0" smtClean="0">
                <a:latin typeface="Arial" panose="020B0604020202020204" pitchFamily="34" charset="0"/>
                <a:cs typeface="Arial" panose="020B0604020202020204" pitchFamily="34" charset="0"/>
              </a:rPr>
              <a:t>	Exemplary work in the generation of new knowledge </a:t>
            </a:r>
          </a:p>
          <a:p>
            <a:pPr eaLnBrk="1" hangingPunct="1">
              <a:lnSpc>
                <a:spcPct val="90000"/>
              </a:lnSpc>
              <a:buFont typeface="Wingdings" pitchFamily="2" charset="2"/>
              <a:buNone/>
              <a:defRPr/>
            </a:pPr>
            <a:r>
              <a:rPr lang="en-GB" altLang="en-US" sz="2800" i="1" dirty="0" smtClean="0">
                <a:latin typeface="Arial" panose="020B0604020202020204" pitchFamily="34" charset="0"/>
                <a:cs typeface="Arial" panose="020B0604020202020204" pitchFamily="34" charset="0"/>
              </a:rPr>
              <a:t>	Clear, well-balanced and progressive curriculum</a:t>
            </a:r>
          </a:p>
          <a:p>
            <a:pPr eaLnBrk="1" hangingPunct="1">
              <a:lnSpc>
                <a:spcPct val="90000"/>
              </a:lnSpc>
              <a:buFont typeface="Wingdings" pitchFamily="2" charset="2"/>
              <a:buNone/>
              <a:defRPr/>
            </a:pPr>
            <a:r>
              <a:rPr lang="en-GB" altLang="en-US" sz="2800" i="1" dirty="0" smtClean="0">
                <a:latin typeface="Arial" panose="020B0604020202020204" pitchFamily="34" charset="0"/>
                <a:cs typeface="Arial" panose="020B0604020202020204" pitchFamily="34" charset="0"/>
              </a:rPr>
              <a:t>	Mental health strand is .. responsive to the changing landscape of service delivery</a:t>
            </a:r>
          </a:p>
          <a:p>
            <a:pPr eaLnBrk="1" hangingPunct="1">
              <a:lnSpc>
                <a:spcPct val="90000"/>
              </a:lnSpc>
              <a:buFont typeface="Wingdings" pitchFamily="2" charset="2"/>
              <a:buNone/>
              <a:defRPr/>
            </a:pPr>
            <a:r>
              <a:rPr lang="en-GB" altLang="en-US" sz="2800" i="1" dirty="0" smtClean="0">
                <a:latin typeface="Arial" panose="020B0604020202020204" pitchFamily="34" charset="0"/>
                <a:cs typeface="Arial" panose="020B0604020202020204" pitchFamily="34" charset="0"/>
              </a:rPr>
              <a:t>	Supportive, effective and valued relationships with stakeholders, commissioners and trainees</a:t>
            </a:r>
          </a:p>
          <a:p>
            <a:pPr eaLnBrk="1" hangingPunct="1">
              <a:lnSpc>
                <a:spcPct val="90000"/>
              </a:lnSpc>
              <a:buFont typeface="Wingdings" pitchFamily="2" charset="2"/>
              <a:buNone/>
              <a:defRPr/>
            </a:pPr>
            <a:endParaRPr lang="en-GB" altLang="en-US" sz="2800" i="1" dirty="0" smtClean="0"/>
          </a:p>
          <a:p>
            <a:pPr eaLnBrk="1" hangingPunct="1">
              <a:lnSpc>
                <a:spcPct val="90000"/>
              </a:lnSpc>
              <a:buFont typeface="Wingdings" pitchFamily="2" charset="2"/>
              <a:buNone/>
              <a:defRPr/>
            </a:pPr>
            <a:r>
              <a:rPr lang="en-GB" altLang="en-US" sz="2800" i="1" dirty="0" smtClean="0"/>
              <a:t>	</a:t>
            </a:r>
            <a:endParaRPr lang="en-GB" altLang="en-US" sz="2800" dirty="0" smtClean="0"/>
          </a:p>
          <a:p>
            <a:pPr eaLnBrk="1" hangingPunct="1">
              <a:lnSpc>
                <a:spcPct val="90000"/>
              </a:lnSpc>
              <a:defRPr/>
            </a:pPr>
            <a:endParaRPr lang="en-US"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381000" y="0"/>
            <a:ext cx="8763000" cy="1044575"/>
          </a:xfrm>
        </p:spPr>
        <p:txBody>
          <a:bodyPr bIns="91440" anchor="b"/>
          <a:lstStyle/>
          <a:p>
            <a:pPr eaLnBrk="1" hangingPunct="1">
              <a:defRPr/>
            </a:pPr>
            <a:r>
              <a:rPr lang="en-GB" b="1" dirty="0" smtClean="0">
                <a:solidFill>
                  <a:schemeClr val="tx1"/>
                </a:solidFill>
                <a:latin typeface="Arial" charset="0"/>
                <a:cs typeface="Arial" charset="0"/>
              </a:rPr>
              <a:t>FURTHER READING </a:t>
            </a:r>
          </a:p>
        </p:txBody>
      </p:sp>
      <p:pic>
        <p:nvPicPr>
          <p:cNvPr id="30723" name="Picture 3" descr="cepp"/>
          <p:cNvPicPr>
            <a:picLocks noChangeAspect="1" noChangeArrowheads="1"/>
          </p:cNvPicPr>
          <p:nvPr/>
        </p:nvPicPr>
        <p:blipFill>
          <a:blip r:embed="rId3" cstate="print"/>
          <a:srcRect/>
          <a:stretch>
            <a:fillRect/>
          </a:stretch>
        </p:blipFill>
        <p:spPr bwMode="auto">
          <a:xfrm rot="-895885">
            <a:off x="552450" y="1333500"/>
            <a:ext cx="1374775" cy="2098675"/>
          </a:xfrm>
          <a:prstGeom prst="rect">
            <a:avLst/>
          </a:prstGeom>
          <a:noFill/>
          <a:ln w="9525">
            <a:noFill/>
            <a:miter lim="800000"/>
            <a:headEnd/>
            <a:tailEnd/>
          </a:ln>
        </p:spPr>
      </p:pic>
      <p:pic>
        <p:nvPicPr>
          <p:cNvPr id="30724" name="Picture 4" descr="bjep"/>
          <p:cNvPicPr>
            <a:picLocks noChangeAspect="1" noChangeArrowheads="1"/>
          </p:cNvPicPr>
          <p:nvPr/>
        </p:nvPicPr>
        <p:blipFill>
          <a:blip r:embed="rId4" cstate="print"/>
          <a:srcRect/>
          <a:stretch>
            <a:fillRect/>
          </a:stretch>
        </p:blipFill>
        <p:spPr bwMode="auto">
          <a:xfrm>
            <a:off x="4572000" y="1219200"/>
            <a:ext cx="1371600" cy="2057400"/>
          </a:xfrm>
          <a:prstGeom prst="rect">
            <a:avLst/>
          </a:prstGeom>
          <a:noFill/>
          <a:ln w="9525">
            <a:noFill/>
            <a:miter lim="800000"/>
            <a:headEnd/>
            <a:tailEnd/>
          </a:ln>
        </p:spPr>
      </p:pic>
      <p:pic>
        <p:nvPicPr>
          <p:cNvPr id="30725" name="Picture 5" descr="BJSE%20front%20cover%20web1%20jpg"/>
          <p:cNvPicPr>
            <a:picLocks noChangeAspect="1" noChangeArrowheads="1"/>
          </p:cNvPicPr>
          <p:nvPr/>
        </p:nvPicPr>
        <p:blipFill>
          <a:blip r:embed="rId5" cstate="print"/>
          <a:srcRect/>
          <a:stretch>
            <a:fillRect/>
          </a:stretch>
        </p:blipFill>
        <p:spPr bwMode="auto">
          <a:xfrm>
            <a:off x="2590800" y="1219200"/>
            <a:ext cx="1447800" cy="2057400"/>
          </a:xfrm>
          <a:prstGeom prst="rect">
            <a:avLst/>
          </a:prstGeom>
          <a:noFill/>
          <a:ln w="9525">
            <a:noFill/>
            <a:miter lim="800000"/>
            <a:headEnd/>
            <a:tailEnd/>
          </a:ln>
        </p:spPr>
      </p:pic>
      <p:pic>
        <p:nvPicPr>
          <p:cNvPr id="30726" name="Picture 6" descr="cdev"/>
          <p:cNvPicPr>
            <a:picLocks noChangeAspect="1" noChangeArrowheads="1"/>
          </p:cNvPicPr>
          <p:nvPr/>
        </p:nvPicPr>
        <p:blipFill>
          <a:blip r:embed="rId6" cstate="print"/>
          <a:srcRect/>
          <a:stretch>
            <a:fillRect/>
          </a:stretch>
        </p:blipFill>
        <p:spPr bwMode="auto">
          <a:xfrm rot="948029">
            <a:off x="6664325" y="1422400"/>
            <a:ext cx="1435100" cy="2130425"/>
          </a:xfrm>
          <a:prstGeom prst="rect">
            <a:avLst/>
          </a:prstGeom>
          <a:noFill/>
          <a:ln w="9525">
            <a:noFill/>
            <a:miter lim="800000"/>
            <a:headEnd/>
            <a:tailEnd/>
          </a:ln>
        </p:spPr>
      </p:pic>
      <p:sp>
        <p:nvSpPr>
          <p:cNvPr id="30727" name="TextBox 6"/>
          <p:cNvSpPr txBox="1">
            <a:spLocks noChangeArrowheads="1"/>
          </p:cNvSpPr>
          <p:nvPr/>
        </p:nvSpPr>
        <p:spPr bwMode="auto">
          <a:xfrm>
            <a:off x="533400" y="4114800"/>
            <a:ext cx="7772400" cy="2585323"/>
          </a:xfrm>
          <a:prstGeom prst="rect">
            <a:avLst/>
          </a:prstGeom>
          <a:noFill/>
          <a:ln w="9525">
            <a:noFill/>
            <a:miter lim="800000"/>
            <a:headEnd/>
            <a:tailEnd/>
          </a:ln>
        </p:spPr>
        <p:txBody>
          <a:bodyPr wrap="square">
            <a:spAutoFit/>
          </a:bodyPr>
          <a:lstStyle/>
          <a:p>
            <a:r>
              <a:rPr lang="en-GB" altLang="en-US" sz="2400" dirty="0"/>
              <a:t>Frederickson, </a:t>
            </a:r>
            <a:r>
              <a:rPr lang="en-GB" altLang="en-US" sz="2400" dirty="0" smtClean="0"/>
              <a:t>N., </a:t>
            </a:r>
            <a:r>
              <a:rPr lang="en-GB" altLang="en-US" sz="2400" dirty="0"/>
              <a:t>&amp; Cline, T. (</a:t>
            </a:r>
            <a:r>
              <a:rPr lang="en-GB" altLang="en-US" sz="2400" dirty="0" smtClean="0"/>
              <a:t>2009). </a:t>
            </a:r>
            <a:r>
              <a:rPr lang="en-GB" altLang="en-US" sz="2400" i="1" dirty="0"/>
              <a:t>Special Educational Needs, Inclusion and Diversity: A textbook</a:t>
            </a:r>
            <a:r>
              <a:rPr lang="en-GB" altLang="en-US" sz="2400" dirty="0"/>
              <a:t>. Milton Keynes: OUP</a:t>
            </a:r>
            <a:r>
              <a:rPr lang="en-GB" altLang="en-US" sz="2400" dirty="0" smtClean="0"/>
              <a:t>.</a:t>
            </a:r>
          </a:p>
          <a:p>
            <a:endParaRPr lang="en-GB" altLang="en-US" sz="2400" dirty="0"/>
          </a:p>
          <a:p>
            <a:r>
              <a:rPr lang="en-GB" altLang="en-US" sz="2400" dirty="0"/>
              <a:t>Frederickson, N., Miller, A</a:t>
            </a:r>
            <a:r>
              <a:rPr lang="en-GB" altLang="en-US" sz="2400" dirty="0" smtClean="0"/>
              <a:t>., </a:t>
            </a:r>
            <a:r>
              <a:rPr lang="en-GB" altLang="en-US" sz="2400" dirty="0"/>
              <a:t>&amp; Cline, T. (2008</a:t>
            </a:r>
            <a:r>
              <a:rPr lang="en-GB" altLang="en-US" sz="2400" dirty="0" smtClean="0"/>
              <a:t>). </a:t>
            </a:r>
            <a:r>
              <a:rPr lang="en-GB" altLang="en-US" sz="2400" i="1" dirty="0"/>
              <a:t>Educational Psychology. </a:t>
            </a:r>
            <a:r>
              <a:rPr lang="en-GB" altLang="en-US" sz="2400" dirty="0"/>
              <a:t>London: </a:t>
            </a:r>
            <a:r>
              <a:rPr lang="en-GB" altLang="en-US" sz="2400" dirty="0" err="1"/>
              <a:t>Hodder</a:t>
            </a:r>
            <a:r>
              <a:rPr lang="en-GB" altLang="en-US" sz="2400" dirty="0"/>
              <a:t> Education.</a:t>
            </a:r>
          </a:p>
          <a:p>
            <a:endParaRPr lang="en-US"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ctrTitle" idx="4294967295"/>
          </p:nvPr>
        </p:nvSpPr>
        <p:spPr>
          <a:xfrm>
            <a:off x="1219200" y="1506538"/>
            <a:ext cx="7010400" cy="1470025"/>
          </a:xfrm>
        </p:spPr>
        <p:txBody>
          <a:bodyPr bIns="91440">
            <a:normAutofit/>
          </a:bodyPr>
          <a:lstStyle/>
          <a:p>
            <a:pPr eaLnBrk="1" hangingPunct="1">
              <a:defRPr/>
            </a:pPr>
            <a:r>
              <a:rPr lang="en-GB" sz="4000" dirty="0" smtClean="0">
                <a:solidFill>
                  <a:srgbClr val="00B0F0"/>
                </a:solidFill>
                <a:effectLst/>
                <a:latin typeface="Arial" panose="020B0604020202020204" pitchFamily="34" charset="0"/>
                <a:cs typeface="Arial" panose="020B0604020202020204" pitchFamily="34" charset="0"/>
              </a:rPr>
              <a:t>Panel questions and answers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Programme mission statement</a:t>
            </a:r>
            <a:endParaRPr lang="en-GB" dirty="0"/>
          </a:p>
        </p:txBody>
      </p:sp>
      <p:sp>
        <p:nvSpPr>
          <p:cNvPr id="3" name="Content Placeholder 2"/>
          <p:cNvSpPr>
            <a:spLocks noGrp="1"/>
          </p:cNvSpPr>
          <p:nvPr>
            <p:ph idx="1"/>
          </p:nvPr>
        </p:nvSpPr>
        <p:spPr/>
        <p:txBody>
          <a:bodyPr/>
          <a:lstStyle/>
          <a:p>
            <a:pPr>
              <a:buNone/>
            </a:pPr>
            <a:r>
              <a:rPr lang="en-GB" dirty="0" smtClean="0">
                <a:latin typeface="Arial" panose="020B0604020202020204" pitchFamily="34" charset="0"/>
                <a:cs typeface="Arial" panose="020B0604020202020204" pitchFamily="34" charset="0"/>
              </a:rPr>
              <a:t>	‘The generation and dissemination of a highly relevant, useful, co-ordinated and internationally focused programme of research to support directly the work of practitioner educational psychologists  and the protection and promotion of children’s rights’  </a:t>
            </a:r>
            <a:endParaRPr lang="en-GB"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r>
              <a:rPr lang="en-GB" altLang="en-US" dirty="0" smtClean="0"/>
              <a:t>Standards of proficiency</a:t>
            </a:r>
            <a:endParaRPr lang="en-US" altLang="en-US" dirty="0" smtClean="0"/>
          </a:p>
        </p:txBody>
      </p:sp>
      <p:sp>
        <p:nvSpPr>
          <p:cNvPr id="96259" name="Rectangle 3"/>
          <p:cNvSpPr>
            <a:spLocks noGrp="1" noChangeArrowheads="1"/>
          </p:cNvSpPr>
          <p:nvPr>
            <p:ph idx="1"/>
          </p:nvPr>
        </p:nvSpPr>
        <p:spPr/>
        <p:txBody>
          <a:bodyPr>
            <a:normAutofit lnSpcReduction="10000"/>
          </a:bodyPr>
          <a:lstStyle/>
          <a:p>
            <a:pPr eaLnBrk="1" hangingPunct="1">
              <a:lnSpc>
                <a:spcPct val="80000"/>
              </a:lnSpc>
              <a:defRPr/>
            </a:pPr>
            <a:r>
              <a:rPr lang="en-GB" altLang="en-US" sz="2800" dirty="0" smtClean="0">
                <a:latin typeface="Arial" panose="020B0604020202020204" pitchFamily="34" charset="0"/>
                <a:cs typeface="Arial" panose="020B0604020202020204" pitchFamily="34" charset="0"/>
              </a:rPr>
              <a:t>The Health and Care Professions Council (HCPC) sets 134 generic and specific Standards of Proficiency (</a:t>
            </a:r>
            <a:r>
              <a:rPr lang="en-GB" altLang="en-US" sz="2800" dirty="0" err="1" smtClean="0">
                <a:latin typeface="Arial" panose="020B0604020202020204" pitchFamily="34" charset="0"/>
                <a:cs typeface="Arial" panose="020B0604020202020204" pitchFamily="34" charset="0"/>
              </a:rPr>
              <a:t>SoPs</a:t>
            </a:r>
            <a:r>
              <a:rPr lang="en-GB" altLang="en-US" sz="2800" dirty="0" smtClean="0">
                <a:latin typeface="Arial" panose="020B0604020202020204" pitchFamily="34" charset="0"/>
                <a:cs typeface="Arial" panose="020B0604020202020204" pitchFamily="34" charset="0"/>
              </a:rPr>
              <a:t>) for practitioner educational psychologists</a:t>
            </a:r>
          </a:p>
          <a:p>
            <a:pPr eaLnBrk="1" hangingPunct="1">
              <a:lnSpc>
                <a:spcPct val="80000"/>
              </a:lnSpc>
              <a:defRPr/>
            </a:pPr>
            <a:r>
              <a:rPr lang="en-GB" altLang="en-US" sz="2800" dirty="0" smtClean="0">
                <a:latin typeface="Arial" panose="020B0604020202020204" pitchFamily="34" charset="0"/>
                <a:cs typeface="Arial" panose="020B0604020202020204" pitchFamily="34" charset="0"/>
              </a:rPr>
              <a:t>On the programme we teach and assess the </a:t>
            </a:r>
            <a:r>
              <a:rPr lang="en-GB" altLang="en-US" sz="2800" dirty="0" err="1" smtClean="0">
                <a:latin typeface="Arial" panose="020B0604020202020204" pitchFamily="34" charset="0"/>
                <a:cs typeface="Arial" panose="020B0604020202020204" pitchFamily="34" charset="0"/>
              </a:rPr>
              <a:t>SoPs</a:t>
            </a:r>
            <a:endParaRPr lang="en-GB" altLang="en-US" sz="2800" dirty="0" smtClean="0">
              <a:latin typeface="Arial" panose="020B0604020202020204" pitchFamily="34" charset="0"/>
              <a:cs typeface="Arial" panose="020B0604020202020204" pitchFamily="34" charset="0"/>
            </a:endParaRPr>
          </a:p>
          <a:p>
            <a:pPr eaLnBrk="1" hangingPunct="1">
              <a:lnSpc>
                <a:spcPct val="80000"/>
              </a:lnSpc>
              <a:defRPr/>
            </a:pPr>
            <a:r>
              <a:rPr lang="en-GB" altLang="en-US" sz="2800" dirty="0" smtClean="0">
                <a:latin typeface="Arial" panose="020B0604020202020204" pitchFamily="34" charset="0"/>
                <a:cs typeface="Arial" panose="020B0604020202020204" pitchFamily="34" charset="0"/>
              </a:rPr>
              <a:t>On completion of the programme you are </a:t>
            </a:r>
            <a:r>
              <a:rPr lang="en-GB" altLang="en-US" sz="2800" i="1" dirty="0" smtClean="0">
                <a:latin typeface="Arial" panose="020B0604020202020204" pitchFamily="34" charset="0"/>
                <a:cs typeface="Arial" panose="020B0604020202020204" pitchFamily="34" charset="0"/>
              </a:rPr>
              <a:t>eligible</a:t>
            </a:r>
            <a:r>
              <a:rPr lang="en-GB" altLang="en-US" sz="2800" dirty="0" smtClean="0">
                <a:latin typeface="Arial" panose="020B0604020202020204" pitchFamily="34" charset="0"/>
                <a:cs typeface="Arial" panose="020B0604020202020204" pitchFamily="34" charset="0"/>
              </a:rPr>
              <a:t> to apply for registration with the HCPC as a practitioner educational psychologist, which enables you to practise as, and call yourself, an educational psychologist </a:t>
            </a:r>
          </a:p>
          <a:p>
            <a:pPr eaLnBrk="1" hangingPunct="1">
              <a:lnSpc>
                <a:spcPct val="80000"/>
              </a:lnSpc>
              <a:defRPr/>
            </a:pPr>
            <a:r>
              <a:rPr lang="en-GB" altLang="en-US" sz="2800" dirty="0" smtClean="0">
                <a:latin typeface="Arial" panose="020B0604020202020204" pitchFamily="34" charset="0"/>
                <a:cs typeface="Arial" panose="020B0604020202020204" pitchFamily="34" charset="0"/>
                <a:hlinkClick r:id="rId3"/>
              </a:rPr>
              <a:t>www.hcpc-uk.org</a:t>
            </a:r>
            <a:r>
              <a:rPr lang="en-GB" altLang="en-US" sz="2800" dirty="0" smtClean="0">
                <a:latin typeface="Arial" panose="020B0604020202020204" pitchFamily="34" charset="0"/>
                <a:cs typeface="Arial" panose="020B0604020202020204" pitchFamily="34" charset="0"/>
              </a:rPr>
              <a:t> </a:t>
            </a:r>
            <a:endParaRPr lang="en-US" altLang="en-US" sz="2800" dirty="0" smtClean="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689225" y="228600"/>
            <a:ext cx="6454775" cy="685800"/>
          </a:xfrm>
        </p:spPr>
        <p:txBody>
          <a:bodyPr bIns="91440" anchor="b">
            <a:normAutofit fontScale="90000"/>
          </a:bodyPr>
          <a:lstStyle/>
          <a:p>
            <a:pPr eaLnBrk="1" hangingPunct="1">
              <a:defRPr/>
            </a:pPr>
            <a:r>
              <a:rPr lang="en-GB" dirty="0" smtClean="0">
                <a:cs typeface="Arial" charset="0"/>
              </a:rPr>
              <a:t>Overview 2017-2020</a:t>
            </a:r>
          </a:p>
        </p:txBody>
      </p:sp>
      <p:sp>
        <p:nvSpPr>
          <p:cNvPr id="5123" name="Rectangle 3"/>
          <p:cNvSpPr>
            <a:spLocks noGrp="1" noChangeArrowheads="1"/>
          </p:cNvSpPr>
          <p:nvPr>
            <p:ph sz="quarter" idx="4294967295"/>
          </p:nvPr>
        </p:nvSpPr>
        <p:spPr>
          <a:xfrm>
            <a:off x="533400" y="1981200"/>
            <a:ext cx="7696200" cy="4114800"/>
          </a:xfrm>
        </p:spPr>
        <p:txBody>
          <a:bodyPr>
            <a:normAutofit/>
          </a:bodyPr>
          <a:lstStyle/>
          <a:p>
            <a:pPr eaLnBrk="1" hangingPunct="1">
              <a:lnSpc>
                <a:spcPct val="70000"/>
              </a:lnSpc>
              <a:defRPr/>
            </a:pPr>
            <a:r>
              <a:rPr lang="en-GB" altLang="en-US" sz="2600" dirty="0" smtClean="0">
                <a:latin typeface="Arial" charset="0"/>
                <a:cs typeface="Arial" charset="0"/>
              </a:rPr>
              <a:t>3 years full time – 13 places anticipated</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Applications  to be administered through the Association of Educational Psychologists</a:t>
            </a:r>
          </a:p>
          <a:p>
            <a:pPr eaLnBrk="1" hangingPunct="1">
              <a:lnSpc>
                <a:spcPct val="70000"/>
              </a:lnSpc>
              <a:defRPr/>
            </a:pPr>
            <a:endParaRPr lang="en-GB" altLang="en-US" sz="2600" dirty="0" smtClean="0">
              <a:latin typeface="Arial" charset="0"/>
              <a:cs typeface="Arial" charset="0"/>
            </a:endParaRPr>
          </a:p>
          <a:p>
            <a:pPr eaLnBrk="1" hangingPunct="1">
              <a:lnSpc>
                <a:spcPct val="110000"/>
              </a:lnSpc>
              <a:defRPr/>
            </a:pPr>
            <a:r>
              <a:rPr lang="en-GB" altLang="en-US" sz="2600" dirty="0" smtClean="0">
                <a:latin typeface="Arial" charset="0"/>
                <a:cs typeface="Arial" charset="0"/>
              </a:rPr>
              <a:t>Application process </a:t>
            </a:r>
            <a:r>
              <a:rPr lang="en-GB" altLang="en-US" sz="2600" dirty="0" smtClean="0">
                <a:latin typeface="Arial" charset="0"/>
                <a:cs typeface="Arial" charset="0"/>
              </a:rPr>
              <a:t>due to begin in the next few days</a:t>
            </a:r>
            <a:endParaRPr lang="en-GB" altLang="en-US" sz="2600" dirty="0" smtClean="0">
              <a:latin typeface="Arial" charset="0"/>
              <a:cs typeface="Arial" charset="0"/>
            </a:endParaRPr>
          </a:p>
          <a:p>
            <a:pPr eaLnBrk="1" hangingPunct="1">
              <a:lnSpc>
                <a:spcPct val="110000"/>
              </a:lnSpc>
              <a:defRPr/>
            </a:pPr>
            <a:endParaRPr lang="en-GB" altLang="en-US" sz="2600" dirty="0" smtClean="0">
              <a:latin typeface="Arial" charset="0"/>
              <a:cs typeface="Arial" charset="0"/>
            </a:endParaRPr>
          </a:p>
          <a:p>
            <a:pPr eaLnBrk="1" hangingPunct="1">
              <a:lnSpc>
                <a:spcPct val="70000"/>
              </a:lnSpc>
              <a:defRPr/>
            </a:pPr>
            <a:r>
              <a:rPr lang="en-GB" altLang="en-US" sz="2600" dirty="0" smtClean="0">
                <a:latin typeface="Arial" charset="0"/>
                <a:cs typeface="Arial" charset="0"/>
              </a:rPr>
              <a:t>National funding arrangements in place for the September 2017 intake </a:t>
            </a:r>
          </a:p>
          <a:p>
            <a:pPr eaLnBrk="1" hangingPunct="1">
              <a:lnSpc>
                <a:spcPct val="70000"/>
              </a:lnSpc>
              <a:defRPr/>
            </a:pPr>
            <a:endParaRPr lang="en-GB" altLang="en-US" sz="2600" dirty="0" smtClean="0">
              <a:latin typeface="Arial" charset="0"/>
              <a:cs typeface="Arial" charset="0"/>
            </a:endParaRPr>
          </a:p>
          <a:p>
            <a:pPr eaLnBrk="1" hangingPunct="1">
              <a:lnSpc>
                <a:spcPct val="70000"/>
              </a:lnSpc>
              <a:defRPr/>
            </a:pPr>
            <a:endParaRPr lang="en-GB" altLang="en-US" sz="2600" dirty="0" smtClean="0">
              <a:latin typeface="Arial" charset="0"/>
              <a:cs typeface="Arial" charset="0"/>
            </a:endParaRPr>
          </a:p>
          <a:p>
            <a:pPr eaLnBrk="1" hangingPunct="1">
              <a:lnSpc>
                <a:spcPct val="70000"/>
              </a:lnSpc>
              <a:buFont typeface="Wingdings" pitchFamily="2" charset="2"/>
              <a:buNone/>
              <a:defRPr/>
            </a:pPr>
            <a:endParaRPr lang="en-GB" alt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1882775" y="381000"/>
            <a:ext cx="7261225" cy="1066800"/>
          </a:xfrm>
        </p:spPr>
        <p:txBody>
          <a:bodyPr bIns="91440" anchor="b"/>
          <a:lstStyle/>
          <a:p>
            <a:pPr eaLnBrk="1" hangingPunct="1">
              <a:defRPr/>
            </a:pPr>
            <a:r>
              <a:rPr lang="en-GB" dirty="0" smtClean="0">
                <a:cs typeface="Arial" charset="0"/>
              </a:rPr>
              <a:t>Overview 2017-2020</a:t>
            </a:r>
          </a:p>
        </p:txBody>
      </p:sp>
      <p:sp>
        <p:nvSpPr>
          <p:cNvPr id="6147" name="Rectangle 3"/>
          <p:cNvSpPr>
            <a:spLocks noGrp="1" noChangeArrowheads="1"/>
          </p:cNvSpPr>
          <p:nvPr>
            <p:ph sz="quarter" idx="4294967295"/>
          </p:nvPr>
        </p:nvSpPr>
        <p:spPr>
          <a:xfrm>
            <a:off x="457200" y="1752600"/>
            <a:ext cx="8229600" cy="4757738"/>
          </a:xfrm>
        </p:spPr>
        <p:txBody>
          <a:bodyPr>
            <a:normAutofit/>
          </a:bodyPr>
          <a:lstStyle/>
          <a:p>
            <a:pPr eaLnBrk="1" hangingPunct="1">
              <a:lnSpc>
                <a:spcPct val="80000"/>
              </a:lnSpc>
              <a:defRPr/>
            </a:pPr>
            <a:r>
              <a:rPr lang="en-GB" altLang="en-US" sz="2800" dirty="0" smtClean="0">
                <a:latin typeface="Arial" charset="0"/>
                <a:cs typeface="Arial" charset="0"/>
              </a:rPr>
              <a:t>Year 1 – five days a week University/ study, including some practice placement</a:t>
            </a:r>
          </a:p>
          <a:p>
            <a:pPr eaLnBrk="1" hangingPunct="1">
              <a:lnSpc>
                <a:spcPct val="80000"/>
              </a:lnSpc>
              <a:defRPr/>
            </a:pPr>
            <a:endParaRPr lang="en-GB" altLang="en-US" sz="2800" dirty="0" smtClean="0">
              <a:latin typeface="Arial" charset="0"/>
              <a:cs typeface="Arial" charset="0"/>
            </a:endParaRPr>
          </a:p>
          <a:p>
            <a:pPr eaLnBrk="1" hangingPunct="1">
              <a:lnSpc>
                <a:spcPct val="80000"/>
              </a:lnSpc>
              <a:defRPr/>
            </a:pPr>
            <a:r>
              <a:rPr lang="en-GB" altLang="en-US" sz="2800" dirty="0" smtClean="0">
                <a:latin typeface="Arial" charset="0"/>
                <a:cs typeface="Arial" charset="0"/>
              </a:rPr>
              <a:t>Year 2 – 130 days (approx. three days a week) practice placement in a local authority; one day a week undertaking research or at the University; one day independent study</a:t>
            </a:r>
          </a:p>
          <a:p>
            <a:pPr eaLnBrk="1" hangingPunct="1">
              <a:lnSpc>
                <a:spcPct val="80000"/>
              </a:lnSpc>
              <a:buFont typeface="Wingdings" pitchFamily="2" charset="2"/>
              <a:buNone/>
              <a:defRPr/>
            </a:pPr>
            <a:endParaRPr lang="en-GB" altLang="en-US" sz="2800" dirty="0" smtClean="0">
              <a:latin typeface="Arial" charset="0"/>
              <a:cs typeface="Arial" charset="0"/>
            </a:endParaRPr>
          </a:p>
          <a:p>
            <a:pPr eaLnBrk="1" hangingPunct="1">
              <a:lnSpc>
                <a:spcPct val="80000"/>
              </a:lnSpc>
              <a:defRPr/>
            </a:pPr>
            <a:r>
              <a:rPr lang="en-GB" altLang="en-US" sz="2800" dirty="0" smtClean="0">
                <a:latin typeface="Arial" charset="0"/>
                <a:cs typeface="Arial" charset="0"/>
              </a:rPr>
              <a:t>Year 3 – 130 days (approx. three days a week) practice placement in a local authority; one day a week undertaking research or at the University; one day independent study</a:t>
            </a:r>
          </a:p>
          <a:p>
            <a:pPr eaLnBrk="1" hangingPunct="1">
              <a:lnSpc>
                <a:spcPct val="80000"/>
              </a:lnSpc>
              <a:defRPr/>
            </a:pPr>
            <a:endParaRPr lang="en-GB" altLang="en-US" sz="2800" dirty="0" smtClean="0">
              <a:latin typeface="Arial" charset="0"/>
              <a:cs typeface="Arial" charset="0"/>
            </a:endParaRPr>
          </a:p>
          <a:p>
            <a:pPr eaLnBrk="1" hangingPunct="1">
              <a:lnSpc>
                <a:spcPct val="80000"/>
              </a:lnSpc>
              <a:defRPr/>
            </a:pPr>
            <a:endParaRPr lang="en-GB" altLang="en-US" sz="2800" dirty="0" smtClean="0">
              <a:latin typeface="Arial" charset="0"/>
              <a:cs typeface="Arial" charset="0"/>
            </a:endParaRPr>
          </a:p>
          <a:p>
            <a:pPr eaLnBrk="1" hangingPunct="1">
              <a:lnSpc>
                <a:spcPct val="80000"/>
              </a:lnSpc>
              <a:buFont typeface="Wingdings" pitchFamily="2" charset="2"/>
              <a:buNone/>
              <a:defRPr/>
            </a:pPr>
            <a:endParaRPr lang="en-GB" altLang="en-US" sz="20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dirty="0" smtClean="0"/>
              <a:t>Selection process</a:t>
            </a:r>
            <a:endParaRPr lang="en-US" altLang="en-US" dirty="0" smtClean="0"/>
          </a:p>
        </p:txBody>
      </p:sp>
      <p:sp>
        <p:nvSpPr>
          <p:cNvPr id="3" name="Content Placeholder 2"/>
          <p:cNvSpPr>
            <a:spLocks noGrp="1"/>
          </p:cNvSpPr>
          <p:nvPr>
            <p:ph idx="1"/>
          </p:nvPr>
        </p:nvSpPr>
        <p:spPr/>
        <p:txBody>
          <a:bodyPr>
            <a:normAutofit/>
          </a:bodyPr>
          <a:lstStyle/>
          <a:p>
            <a:pPr>
              <a:buFont typeface="Wingdings" pitchFamily="2" charset="2"/>
              <a:buNone/>
              <a:defRPr/>
            </a:pPr>
            <a:r>
              <a:rPr lang="en-GB" sz="2800" dirty="0" smtClean="0">
                <a:latin typeface="Arial" panose="020B0604020202020204" pitchFamily="34" charset="0"/>
                <a:cs typeface="Arial" panose="020B0604020202020204" pitchFamily="34" charset="0"/>
              </a:rPr>
              <a:t>Approximate timescales are:</a:t>
            </a:r>
          </a:p>
          <a:p>
            <a:pPr>
              <a:defRPr/>
            </a:pPr>
            <a:r>
              <a:rPr lang="en-GB" sz="2800" dirty="0">
                <a:latin typeface="Arial" panose="020B0604020202020204" pitchFamily="34" charset="0"/>
                <a:cs typeface="Arial" panose="020B0604020202020204" pitchFamily="34" charset="0"/>
              </a:rPr>
              <a:t>5</a:t>
            </a:r>
            <a:r>
              <a:rPr lang="en-GB" sz="2800" dirty="0" smtClean="0">
                <a:latin typeface="Arial" panose="020B0604020202020204" pitchFamily="34" charset="0"/>
                <a:cs typeface="Arial" panose="020B0604020202020204" pitchFamily="34" charset="0"/>
              </a:rPr>
              <a:t>th Dec deadline for application forms via AEP system</a:t>
            </a:r>
          </a:p>
          <a:p>
            <a:pPr>
              <a:defRPr/>
            </a:pPr>
            <a:r>
              <a:rPr lang="en-GB" sz="2800" dirty="0" smtClean="0">
                <a:latin typeface="Arial" panose="020B0604020202020204" pitchFamily="34" charset="0"/>
                <a:cs typeface="Arial" panose="020B0604020202020204" pitchFamily="34" charset="0"/>
              </a:rPr>
              <a:t>Dec- Jan short listing</a:t>
            </a:r>
          </a:p>
          <a:p>
            <a:pPr>
              <a:defRPr/>
            </a:pPr>
            <a:r>
              <a:rPr lang="en-GB" sz="2800" dirty="0" smtClean="0">
                <a:latin typeface="Arial" panose="020B0604020202020204" pitchFamily="34" charset="0"/>
                <a:cs typeface="Arial" panose="020B0604020202020204" pitchFamily="34" charset="0"/>
              </a:rPr>
              <a:t>Feb- March interviews</a:t>
            </a:r>
          </a:p>
          <a:p>
            <a:pPr>
              <a:defRPr/>
            </a:pPr>
            <a:r>
              <a:rPr lang="en-GB" sz="2800" dirty="0" smtClean="0">
                <a:latin typeface="Arial" panose="020B0604020202020204" pitchFamily="34" charset="0"/>
                <a:cs typeface="Arial" panose="020B0604020202020204" pitchFamily="34" charset="0"/>
              </a:rPr>
              <a:t>April offers made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smtClean="0"/>
              <a:t>Additional considerations</a:t>
            </a:r>
            <a:endParaRPr lang="en-US" altLang="en-US" smtClean="0"/>
          </a:p>
        </p:txBody>
      </p:sp>
      <p:sp>
        <p:nvSpPr>
          <p:cNvPr id="3" name="Content Placeholder 2"/>
          <p:cNvSpPr>
            <a:spLocks noGrp="1"/>
          </p:cNvSpPr>
          <p:nvPr>
            <p:ph idx="1"/>
          </p:nvPr>
        </p:nvSpPr>
        <p:spPr>
          <a:xfrm>
            <a:off x="457200" y="1524000"/>
            <a:ext cx="8229600" cy="5105400"/>
          </a:xfrm>
        </p:spPr>
        <p:txBody>
          <a:bodyPr/>
          <a:lstStyle/>
          <a:p>
            <a:pPr>
              <a:defRPr/>
            </a:pPr>
            <a:r>
              <a:rPr lang="en-GB" altLang="en-US" sz="2800" dirty="0" smtClean="0">
                <a:latin typeface="Arial" panose="020B0604020202020204" pitchFamily="34" charset="0"/>
                <a:cs typeface="Arial" panose="020B0604020202020204" pitchFamily="34" charset="0"/>
              </a:rPr>
              <a:t>Applications from under represented groups are actively encouraged</a:t>
            </a:r>
          </a:p>
          <a:p>
            <a:pPr>
              <a:defRPr/>
            </a:pPr>
            <a:r>
              <a:rPr lang="en-GB" altLang="en-US" sz="2800" dirty="0" smtClean="0">
                <a:latin typeface="Arial" panose="020B0604020202020204" pitchFamily="34" charset="0"/>
                <a:cs typeface="Arial" panose="020B0604020202020204" pitchFamily="34" charset="0"/>
              </a:rPr>
              <a:t>DBS – checks will be made post interview</a:t>
            </a:r>
          </a:p>
          <a:p>
            <a:pPr>
              <a:defRPr/>
            </a:pPr>
            <a:r>
              <a:rPr lang="en-GB" altLang="en-US" sz="2800" dirty="0" smtClean="0">
                <a:latin typeface="Arial" panose="020B0604020202020204" pitchFamily="34" charset="0"/>
                <a:cs typeface="Arial" panose="020B0604020202020204" pitchFamily="34" charset="0"/>
              </a:rPr>
              <a:t>GBCM eligibility - if an overseas degree need to provide BPS number with application</a:t>
            </a:r>
          </a:p>
          <a:p>
            <a:pPr>
              <a:defRPr/>
            </a:pPr>
            <a:r>
              <a:rPr lang="en-GB" altLang="en-US" sz="2800" dirty="0" smtClean="0">
                <a:latin typeface="Arial" panose="020B0604020202020204" pitchFamily="34" charset="0"/>
                <a:cs typeface="Arial" panose="020B0604020202020204" pitchFamily="34" charset="0"/>
              </a:rPr>
              <a:t>Fitness to practise - Applicants are advised about the procedure on the website at </a:t>
            </a:r>
            <a:r>
              <a:rPr lang="en-GB" altLang="en-US" sz="2800" u="sng" dirty="0" smtClean="0">
                <a:latin typeface="Arial" panose="020B0604020202020204" pitchFamily="34" charset="0"/>
                <a:cs typeface="Arial" panose="020B0604020202020204" pitchFamily="34" charset="0"/>
                <a:hlinkClick r:id="rId3"/>
              </a:rPr>
              <a:t>http://www.manchester.ac.uk/postgraduate/howtoapply/policies/</a:t>
            </a:r>
            <a:endParaRPr lang="en-US" altLang="en-US" sz="2800" dirty="0" smtClean="0">
              <a:latin typeface="Arial" panose="020B0604020202020204" pitchFamily="34" charset="0"/>
              <a:cs typeface="Arial" panose="020B0604020202020204" pitchFamily="34" charset="0"/>
            </a:endParaRPr>
          </a:p>
          <a:p>
            <a:pPr>
              <a:defRPr/>
            </a:pPr>
            <a:r>
              <a:rPr lang="en-GB" altLang="en-US" sz="2800" dirty="0" smtClean="0">
                <a:latin typeface="Arial" panose="020B0604020202020204" pitchFamily="34" charset="0"/>
                <a:cs typeface="Arial" panose="020B0604020202020204" pitchFamily="34" charset="0"/>
              </a:rPr>
              <a:t> Working week</a:t>
            </a:r>
            <a:endParaRPr lang="en-US" altLang="en-US" sz="2800" dirty="0" smtClean="0">
              <a:latin typeface="Arial" panose="020B0604020202020204" pitchFamily="34" charset="0"/>
              <a:cs typeface="Arial" panose="020B0604020202020204" pitchFamily="34" charset="0"/>
            </a:endParaRPr>
          </a:p>
          <a:p>
            <a:pPr>
              <a:defRPr/>
            </a:pPr>
            <a:endParaRPr lang="en-US" altLang="en-US" sz="2400" dirty="0" smtClean="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1808</TotalTime>
  <Words>2415</Words>
  <Application>Microsoft Office PowerPoint</Application>
  <PresentationFormat>On-screen Show (4:3)</PresentationFormat>
  <Paragraphs>343</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Technic</vt:lpstr>
      <vt:lpstr>  University of Manchester </vt:lpstr>
      <vt:lpstr>Overview of the evening</vt:lpstr>
      <vt:lpstr>The D.Ed.Ch.Psychol. programme</vt:lpstr>
      <vt:lpstr>Programme mission statement</vt:lpstr>
      <vt:lpstr>Standards of proficiency</vt:lpstr>
      <vt:lpstr>Overview 2017-2020</vt:lpstr>
      <vt:lpstr>Overview 2017-2020</vt:lpstr>
      <vt:lpstr>Selection process</vt:lpstr>
      <vt:lpstr>Additional considerations</vt:lpstr>
      <vt:lpstr>Practice placement</vt:lpstr>
      <vt:lpstr>Practice placement</vt:lpstr>
      <vt:lpstr>Programme structure</vt:lpstr>
      <vt:lpstr>Programme orientation</vt:lpstr>
      <vt:lpstr>Assessment</vt:lpstr>
      <vt:lpstr>Research commissioning process</vt:lpstr>
      <vt:lpstr>PowerPoint Presentation</vt:lpstr>
      <vt:lpstr>Research example 1: developmental differences</vt:lpstr>
      <vt:lpstr>Research example 2: Professional learning</vt:lpstr>
      <vt:lpstr>The application process </vt:lpstr>
      <vt:lpstr>Completing the application form</vt:lpstr>
      <vt:lpstr>Application process</vt:lpstr>
      <vt:lpstr>Application process</vt:lpstr>
      <vt:lpstr>Panel questions</vt:lpstr>
      <vt:lpstr>  Psychological assessment  Criterion referenced Norm referenced Dynamic   </vt:lpstr>
      <vt:lpstr>CRITERION REFERENCED</vt:lpstr>
      <vt:lpstr>NORM REFERENCED</vt:lpstr>
      <vt:lpstr>DYNAMIC</vt:lpstr>
      <vt:lpstr>Intervention  Counselling skills Cognitive behavioural therapy Motivational interviewing Solution focused brief therapy </vt:lpstr>
      <vt:lpstr>Utility-probability modelling Should I train as an educational psychologist?</vt:lpstr>
      <vt:lpstr>FURTHER READING </vt:lpstr>
      <vt:lpstr>Panel questions and 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dc:creator>
  <cp:lastModifiedBy>Caroline Bond</cp:lastModifiedBy>
  <cp:revision>99</cp:revision>
  <cp:lastPrinted>2016-10-04T15:11:05Z</cp:lastPrinted>
  <dcterms:created xsi:type="dcterms:W3CDTF">1601-01-01T00:00:00Z</dcterms:created>
  <dcterms:modified xsi:type="dcterms:W3CDTF">2016-10-04T15:53:01Z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