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62" r:id="rId4"/>
    <p:sldId id="263" r:id="rId5"/>
    <p:sldId id="259" r:id="rId6"/>
    <p:sldId id="260" r:id="rId7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3152" autoAdjust="0"/>
    <p:restoredTop sz="94139" autoAdjust="0"/>
  </p:normalViewPr>
  <p:slideViewPr>
    <p:cSldViewPr>
      <p:cViewPr>
        <p:scale>
          <a:sx n="90" d="100"/>
          <a:sy n="90" d="100"/>
        </p:scale>
        <p:origin x="-1800" y="-4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ECCAEB-7496-4C12-9A08-526B0D813A46}" type="datetimeFigureOut">
              <a:rPr lang="en-GB" smtClean="0"/>
              <a:pPr/>
              <a:t>11/01/2019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E8D4E6-F64F-4999-AC2A-A008E685C045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217506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Produced by the Division of Communications and Marketing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E8D4E6-F64F-4999-AC2A-A008E685C045}" type="slidenum">
              <a:rPr lang="en-GB" smtClean="0"/>
              <a:pPr/>
              <a:t>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539164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E8D4E6-F64F-4999-AC2A-A008E685C045}" type="slidenum">
              <a:rPr lang="en-GB" smtClean="0"/>
              <a:pPr/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829666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E8D4E6-F64F-4999-AC2A-A008E685C045}" type="slidenum">
              <a:rPr lang="en-GB" smtClean="0"/>
              <a:pPr/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456630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E8D4E6-F64F-4999-AC2A-A008E685C045}" type="slidenum">
              <a:rPr lang="en-GB" smtClean="0"/>
              <a:pPr/>
              <a:t>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862026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7544" y="2130425"/>
            <a:ext cx="7772400" cy="1470025"/>
          </a:xfrm>
          <a:prstGeom prst="rect">
            <a:avLst/>
          </a:prstGeom>
        </p:spPr>
        <p:txBody>
          <a:bodyPr/>
          <a:lstStyle>
            <a:lvl1pPr>
              <a:defRPr sz="3200" b="1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67544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>
                <a:solidFill>
                  <a:schemeClr val="tx1">
                    <a:tint val="75000"/>
                  </a:schemeClr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EC7AB759-530A-46AC-842F-B07144F002F9}" type="datetimeFigureOut">
              <a:rPr lang="en-GB"/>
              <a:pPr/>
              <a:t>11/01/2019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10AD8A0A-4898-40BF-9009-4DA7E611EAC1}" type="slidenum">
              <a:rPr lang="en-GB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268760"/>
            <a:ext cx="5842992" cy="1143000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492896"/>
            <a:ext cx="8229600" cy="3633267"/>
          </a:xfrm>
          <a:prstGeom prst="rect">
            <a:avLst/>
          </a:prstGeom>
        </p:spPr>
        <p:txBody>
          <a:bodyPr vert="eaVert"/>
          <a:lstStyle>
            <a:lvl1pPr>
              <a:defRPr sz="3200"/>
            </a:lvl1pPr>
            <a:lvl2pPr>
              <a:defRPr sz="2800"/>
            </a:lvl2pPr>
            <a:lvl3pPr>
              <a:defRPr sz="2800"/>
            </a:lvl3pPr>
            <a:lvl4pPr>
              <a:defRPr sz="2800"/>
            </a:lvl4pPr>
            <a:lvl5pPr>
              <a:defRPr sz="28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98FF8105-8845-4543-9ED8-9E57E8E42CB7}" type="datetimeFigureOut">
              <a:rPr lang="en-GB"/>
              <a:pPr/>
              <a:t>11/01/2019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58FF8E4D-CDF4-4B1F-BD52-35BFB528DB87}" type="slidenum">
              <a:rPr lang="en-GB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56792"/>
            <a:ext cx="2057400" cy="4569371"/>
          </a:xfrm>
          <a:prstGeom prst="rect">
            <a:avLst/>
          </a:prstGeom>
        </p:spPr>
        <p:txBody>
          <a:bodyPr vert="eaVert"/>
          <a:lstStyle>
            <a:lvl1pPr>
              <a:defRPr sz="3200"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56792"/>
            <a:ext cx="6019800" cy="4569371"/>
          </a:xfrm>
          <a:prstGeom prst="rect">
            <a:avLst/>
          </a:prstGeom>
        </p:spPr>
        <p:txBody>
          <a:bodyPr vert="eaVert"/>
          <a:lstStyle>
            <a:lvl1pPr>
              <a:defRPr sz="28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08976883-B614-42E6-9595-363FA777B038}" type="datetimeFigureOut">
              <a:rPr lang="en-GB"/>
              <a:pPr/>
              <a:t>11/01/2019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86915344-E335-44E9-ACDC-CB4826450486}" type="slidenum">
              <a:rPr lang="en-GB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5880" y="1268760"/>
            <a:ext cx="5842992" cy="1143000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2492896"/>
            <a:ext cx="8229600" cy="3633267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222B6232-AB33-4513-9527-F98CEC472D23}" type="datetimeFigureOut">
              <a:rPr lang="en-GB" smtClean="0"/>
              <a:pPr/>
              <a:t>11/01/2019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F758A139-7ABE-46A1-B082-C2C77667394C}" type="slidenum">
              <a:rPr lang="en-GB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5536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445CD916-7149-4247-856D-87DAB39295C7}" type="datetimeFigureOut">
              <a:rPr lang="en-GB"/>
              <a:pPr/>
              <a:t>11/01/2019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13ACF840-035C-411F-BA81-AF7A8ED78138}" type="slidenum">
              <a:rPr lang="en-GB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5880" y="1268760"/>
            <a:ext cx="5842992" cy="1143000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95536" y="2492896"/>
            <a:ext cx="4038600" cy="3633267"/>
          </a:xfrm>
          <a:prstGeom prst="rect">
            <a:avLst/>
          </a:prstGeom>
        </p:spPr>
        <p:txBody>
          <a:bodyPr/>
          <a:lstStyle>
            <a:lvl1pPr>
              <a:defRPr sz="2800" baseline="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86536" y="2492896"/>
            <a:ext cx="4038600" cy="3633267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9FD09641-23CB-4E80-A5B0-5F03D2E94610}" type="datetimeFigureOut">
              <a:rPr lang="en-GB"/>
              <a:pPr/>
              <a:t>11/01/2019</a:t>
            </a:fld>
            <a:endParaRPr lang="en-GB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EF7FA264-F771-4264-8DF0-4BB7F0DA3C69}" type="slidenum">
              <a:rPr lang="en-GB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5880" y="1268760"/>
            <a:ext cx="5842992" cy="11430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5880" y="2348880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5536" y="3068959"/>
            <a:ext cx="4040188" cy="3057203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2344" y="2348880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83361" y="3068960"/>
            <a:ext cx="4041775" cy="3057202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3A9A4E03-F40B-4399-AC2E-A4C6E9D600B3}" type="datetimeFigureOut">
              <a:rPr lang="en-GB"/>
              <a:pPr/>
              <a:t>11/01/2019</a:t>
            </a:fld>
            <a:endParaRPr lang="en-GB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8692BDDC-0BFC-44A0-A4BA-47C3E99EB1AA}" type="slidenum">
              <a:rPr lang="en-GB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268760"/>
            <a:ext cx="5842992" cy="1143000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CFE8F7DA-80EC-4CF7-AB7B-078F533B953B}" type="datetimeFigureOut">
              <a:rPr lang="en-GB"/>
              <a:pPr/>
              <a:t>11/01/2019</a:t>
            </a:fld>
            <a:endParaRPr lang="en-GB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F74E6293-7DA2-4D9E-8605-5715E69AF2C7}" type="slidenum">
              <a:rPr lang="en-GB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B1AE269B-21F6-4A71-848B-6E891C314B78}" type="datetimeFigureOut">
              <a:rPr lang="en-GB"/>
              <a:pPr/>
              <a:t>11/01/2019</a:t>
            </a:fld>
            <a:endParaRPr lang="en-GB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32789173-A1D5-421E-B384-2A426DF314C2}" type="slidenum">
              <a:rPr lang="en-GB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118683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196752"/>
            <a:ext cx="5111750" cy="4929411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420888"/>
            <a:ext cx="3008313" cy="37052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B89648B1-3911-4AC2-8E3A-DF4A70CC86E7}" type="datetimeFigureOut">
              <a:rPr lang="en-GB"/>
              <a:pPr/>
              <a:t>11/01/2019</a:t>
            </a:fld>
            <a:endParaRPr lang="en-GB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C853D388-5704-4C64-A883-D899E8570667}" type="slidenum">
              <a:rPr lang="en-GB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62AAA9A3-945F-42AF-BCAE-8459AEA58868}" type="datetimeFigureOut">
              <a:rPr lang="en-GB"/>
              <a:pPr/>
              <a:t>11/01/2019</a:t>
            </a:fld>
            <a:endParaRPr lang="en-GB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5E74E2F5-7E8D-47B8-82FB-3832A72B6BDB}" type="slidenum">
              <a:rPr lang="en-GB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TAB_col_white_background.eps"/>
          <p:cNvPicPr>
            <a:picLocks noChangeAspect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523875" y="509588"/>
            <a:ext cx="1663700" cy="71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32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taffnet.manchester.ac.uk/staff-learning-and-development/new-starters/" TargetMode="External"/><Relationship Id="rId7" Type="http://schemas.openxmlformats.org/officeDocument/2006/relationships/hyperlink" Target="http://www.staffnet.manchester.ac.uk/staff-learning-and-development/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staffnet.manchester.ac.uk/staff-learning-and-development/academicandresearch/practical-skills-and-knowledge/sixty-second-skills/" TargetMode="External"/><Relationship Id="rId5" Type="http://schemas.openxmlformats.org/officeDocument/2006/relationships/hyperlink" Target="http://documents.manchester.ac.uk/admin/EditDoc1.aspx?DocID=40345" TargetMode="External"/><Relationship Id="rId4" Type="http://schemas.openxmlformats.org/officeDocument/2006/relationships/hyperlink" Target="http://www.staffnet.manchester.ac.uk/human-resources/managers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79 SMALL.jpg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1682" y="0"/>
            <a:ext cx="9165682" cy="6858000"/>
          </a:xfrm>
          <a:prstGeom prst="rect">
            <a:avLst/>
          </a:prstGeom>
        </p:spPr>
      </p:pic>
      <p:sp>
        <p:nvSpPr>
          <p:cNvPr id="20" name="Title 5"/>
          <p:cNvSpPr txBox="1">
            <a:spLocks/>
          </p:cNvSpPr>
          <p:nvPr/>
        </p:nvSpPr>
        <p:spPr bwMode="auto">
          <a:xfrm>
            <a:off x="539552" y="6057528"/>
            <a:ext cx="4464496" cy="800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lnSpc>
                <a:spcPct val="90000"/>
              </a:lnSpc>
            </a:pPr>
            <a:r>
              <a:rPr lang="en-US" sz="1600" b="0" dirty="0" smtClean="0"/>
              <a:t>M2031 17.08.17</a:t>
            </a:r>
            <a:endParaRPr lang="en-US" sz="1600" b="0" dirty="0"/>
          </a:p>
        </p:txBody>
      </p:sp>
      <p:pic>
        <p:nvPicPr>
          <p:cNvPr id="6" name="Picture 5" descr="univ tab purple white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548680"/>
            <a:ext cx="1701329" cy="7200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Policy Name</a:t>
            </a:r>
            <a:endParaRPr lang="en-GB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467544" y="3501008"/>
            <a:ext cx="6400800" cy="1752600"/>
          </a:xfrm>
        </p:spPr>
        <p:txBody>
          <a:bodyPr/>
          <a:lstStyle/>
          <a:p>
            <a:r>
              <a:rPr lang="en-GB" dirty="0" smtClean="0"/>
              <a:t>New Policy / Revised Policy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181808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New Policies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2204864"/>
            <a:ext cx="8229600" cy="3633267"/>
          </a:xfrm>
        </p:spPr>
        <p:txBody>
          <a:bodyPr/>
          <a:lstStyle/>
          <a:p>
            <a:pPr lvl="0"/>
            <a:r>
              <a:rPr lang="en-GB" dirty="0"/>
              <a:t>What is the purpose of this policy? Why has it been introduced? </a:t>
            </a:r>
          </a:p>
          <a:p>
            <a:pPr lvl="0"/>
            <a:r>
              <a:rPr lang="en-GB" dirty="0"/>
              <a:t>What has been the process for drafting and approving the policy? </a:t>
            </a:r>
          </a:p>
          <a:p>
            <a:pPr lvl="0"/>
            <a:r>
              <a:rPr lang="en-GB" dirty="0"/>
              <a:t>When does this policy take effect?</a:t>
            </a:r>
          </a:p>
          <a:p>
            <a:pPr lvl="0"/>
            <a:r>
              <a:rPr lang="en-GB" dirty="0"/>
              <a:t>State key points of the policy – what do the people receiving this briefing most need to know?</a:t>
            </a:r>
          </a:p>
        </p:txBody>
      </p:sp>
    </p:spTree>
    <p:extLst>
      <p:ext uri="{BB962C8B-B14F-4D97-AF65-F5344CB8AC3E}">
        <p14:creationId xmlns:p14="http://schemas.microsoft.com/office/powerpoint/2010/main" val="33856579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New Policies (cont.)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2060848"/>
            <a:ext cx="8229600" cy="3633267"/>
          </a:xfrm>
        </p:spPr>
        <p:txBody>
          <a:bodyPr/>
          <a:lstStyle/>
          <a:p>
            <a:pPr lvl="0"/>
            <a:r>
              <a:rPr lang="en-GB" dirty="0"/>
              <a:t>What are the key responsibilities for the audience, as required by the policy?</a:t>
            </a:r>
          </a:p>
          <a:p>
            <a:pPr lvl="0"/>
            <a:r>
              <a:rPr lang="en-GB" dirty="0"/>
              <a:t>Is there a call to action </a:t>
            </a:r>
            <a:r>
              <a:rPr lang="en-GB" dirty="0" smtClean="0"/>
              <a:t>and does </a:t>
            </a:r>
            <a:r>
              <a:rPr lang="en-GB" dirty="0"/>
              <a:t>the reader need to do anything after this briefing? </a:t>
            </a:r>
            <a:endParaRPr lang="en-GB" dirty="0" smtClean="0"/>
          </a:p>
          <a:p>
            <a:pPr lvl="0"/>
            <a:r>
              <a:rPr lang="en-GB" dirty="0" smtClean="0"/>
              <a:t>What </a:t>
            </a:r>
            <a:r>
              <a:rPr lang="en-GB" dirty="0"/>
              <a:t>guidance / support / resources are available to support the policy or implementation? </a:t>
            </a:r>
          </a:p>
          <a:p>
            <a:pPr lvl="0"/>
            <a:r>
              <a:rPr lang="en-GB" dirty="0"/>
              <a:t>Confirm who this needs to be shared with </a:t>
            </a:r>
          </a:p>
        </p:txBody>
      </p:sp>
    </p:spTree>
    <p:extLst>
      <p:ext uri="{BB962C8B-B14F-4D97-AF65-F5344CB8AC3E}">
        <p14:creationId xmlns:p14="http://schemas.microsoft.com/office/powerpoint/2010/main" val="29937769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Revised Policies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2060848"/>
            <a:ext cx="8229600" cy="3633267"/>
          </a:xfrm>
        </p:spPr>
        <p:txBody>
          <a:bodyPr/>
          <a:lstStyle/>
          <a:p>
            <a:pPr lvl="0"/>
            <a:r>
              <a:rPr lang="en-GB" sz="2400" dirty="0"/>
              <a:t>State what has changed from the previous version. </a:t>
            </a:r>
            <a:endParaRPr lang="en-GB" sz="2400" dirty="0" smtClean="0"/>
          </a:p>
          <a:p>
            <a:pPr lvl="0"/>
            <a:r>
              <a:rPr lang="en-GB" sz="2400" dirty="0" smtClean="0"/>
              <a:t>What </a:t>
            </a:r>
            <a:r>
              <a:rPr lang="en-GB" sz="2400" dirty="0"/>
              <a:t>do the people receiving this briefing most need to </a:t>
            </a:r>
            <a:r>
              <a:rPr lang="en-GB" sz="2400" dirty="0" smtClean="0"/>
              <a:t>know? Have </a:t>
            </a:r>
            <a:r>
              <a:rPr lang="en-GB" sz="2400" dirty="0"/>
              <a:t>responsibilities </a:t>
            </a:r>
            <a:r>
              <a:rPr lang="en-GB" sz="2400" dirty="0" smtClean="0"/>
              <a:t>changed and do people need </a:t>
            </a:r>
            <a:r>
              <a:rPr lang="en-GB" sz="2400" dirty="0"/>
              <a:t>to do anything differently</a:t>
            </a:r>
            <a:r>
              <a:rPr lang="en-GB" sz="2400" dirty="0" smtClean="0"/>
              <a:t>?</a:t>
            </a:r>
            <a:endParaRPr lang="en-GB" sz="2400" dirty="0"/>
          </a:p>
          <a:p>
            <a:pPr lvl="0"/>
            <a:r>
              <a:rPr lang="en-GB" sz="2400" dirty="0"/>
              <a:t>Where applicable / possible, confirm reason for change </a:t>
            </a:r>
            <a:r>
              <a:rPr lang="en-GB" sz="1800" dirty="0"/>
              <a:t>(e.g. new legislation, change in good practice, to address identified issues</a:t>
            </a:r>
            <a:r>
              <a:rPr lang="en-GB" sz="1800" dirty="0" smtClean="0"/>
              <a:t>)</a:t>
            </a:r>
            <a:endParaRPr lang="en-GB" sz="1800" dirty="0"/>
          </a:p>
          <a:p>
            <a:pPr lvl="0"/>
            <a:r>
              <a:rPr lang="en-GB" sz="2400" dirty="0"/>
              <a:t>Is there a call to action </a:t>
            </a:r>
            <a:r>
              <a:rPr lang="en-GB" sz="2400" dirty="0" smtClean="0"/>
              <a:t>and does </a:t>
            </a:r>
            <a:r>
              <a:rPr lang="en-GB" sz="2400" dirty="0"/>
              <a:t>the reader need to </a:t>
            </a:r>
            <a:r>
              <a:rPr lang="en-GB" sz="2400" dirty="0" smtClean="0"/>
              <a:t>do </a:t>
            </a:r>
            <a:r>
              <a:rPr lang="en-GB" sz="2400" dirty="0"/>
              <a:t>anything after this </a:t>
            </a:r>
            <a:r>
              <a:rPr lang="en-GB" sz="2400" dirty="0" smtClean="0"/>
              <a:t>briefing?</a:t>
            </a:r>
            <a:endParaRPr lang="en-GB" sz="2400" dirty="0"/>
          </a:p>
          <a:p>
            <a:pPr lvl="0"/>
            <a:r>
              <a:rPr lang="en-GB" sz="2400" dirty="0"/>
              <a:t>What guidance / support / resources are available to support the policy or implementation? </a:t>
            </a:r>
          </a:p>
          <a:p>
            <a:pPr lvl="0"/>
            <a:r>
              <a:rPr lang="en-GB" sz="2400" dirty="0"/>
              <a:t>Confirm who this needs to be shared with </a:t>
            </a:r>
          </a:p>
        </p:txBody>
      </p:sp>
    </p:spTree>
    <p:extLst>
      <p:ext uri="{BB962C8B-B14F-4D97-AF65-F5344CB8AC3E}">
        <p14:creationId xmlns:p14="http://schemas.microsoft.com/office/powerpoint/2010/main" val="1264574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Policy Support / Resources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2060848"/>
            <a:ext cx="8229600" cy="3633267"/>
          </a:xfrm>
        </p:spPr>
        <p:txBody>
          <a:bodyPr/>
          <a:lstStyle/>
          <a:p>
            <a:pPr marL="0" indent="0">
              <a:buNone/>
            </a:pPr>
            <a:r>
              <a:rPr lang="en-GB" dirty="0" smtClean="0"/>
              <a:t>Where applicable:</a:t>
            </a:r>
          </a:p>
          <a:p>
            <a:pPr lvl="0"/>
            <a:r>
              <a:rPr lang="en-GB" u="sng" dirty="0">
                <a:hlinkClick r:id="rId3"/>
              </a:rPr>
              <a:t>New staff</a:t>
            </a:r>
            <a:r>
              <a:rPr lang="en-GB" dirty="0"/>
              <a:t> </a:t>
            </a:r>
          </a:p>
          <a:p>
            <a:pPr lvl="0"/>
            <a:r>
              <a:rPr lang="en-GB" u="sng" dirty="0">
                <a:hlinkClick r:id="rId4"/>
              </a:rPr>
              <a:t>Manager guidance</a:t>
            </a:r>
            <a:r>
              <a:rPr lang="en-GB" dirty="0"/>
              <a:t> </a:t>
            </a:r>
          </a:p>
          <a:p>
            <a:pPr lvl="0"/>
            <a:r>
              <a:rPr lang="en-GB" dirty="0">
                <a:hlinkClick r:id="rId5"/>
              </a:rPr>
              <a:t>New </a:t>
            </a:r>
            <a:r>
              <a:rPr lang="en-GB" dirty="0" smtClean="0">
                <a:hlinkClick r:id="rId5"/>
              </a:rPr>
              <a:t>‘How to…’ guides</a:t>
            </a:r>
            <a:endParaRPr lang="en-GB" dirty="0" smtClean="0"/>
          </a:p>
          <a:p>
            <a:pPr lvl="0"/>
            <a:r>
              <a:rPr lang="en-GB" u="sng" dirty="0" smtClean="0">
                <a:hlinkClick r:id="rId6"/>
              </a:rPr>
              <a:t>60 </a:t>
            </a:r>
            <a:r>
              <a:rPr lang="en-GB" u="sng" dirty="0">
                <a:hlinkClick r:id="rId6"/>
              </a:rPr>
              <a:t>second video</a:t>
            </a:r>
            <a:r>
              <a:rPr lang="en-GB" dirty="0"/>
              <a:t> </a:t>
            </a:r>
          </a:p>
          <a:p>
            <a:pPr lvl="0"/>
            <a:r>
              <a:rPr lang="en-GB" u="sng" dirty="0">
                <a:hlinkClick r:id="rId7"/>
              </a:rPr>
              <a:t>Relevant training</a:t>
            </a:r>
            <a:r>
              <a:rPr lang="en-GB" dirty="0"/>
              <a:t> </a:t>
            </a:r>
          </a:p>
          <a:p>
            <a:pPr lvl="0"/>
            <a:r>
              <a:rPr lang="en-GB" dirty="0"/>
              <a:t>Include contact details for further questions</a:t>
            </a:r>
          </a:p>
          <a:p>
            <a:pPr lvl="0"/>
            <a:r>
              <a:rPr lang="en-GB" dirty="0"/>
              <a:t>Link to relevant StaffNet pages</a:t>
            </a:r>
          </a:p>
          <a:p>
            <a:pPr marL="0" indent="0">
              <a:buNone/>
            </a:pPr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1877146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2379</TotalTime>
  <Words>270</Words>
  <Application>Microsoft Office PowerPoint</Application>
  <PresentationFormat>On-screen Show (4:3)</PresentationFormat>
  <Paragraphs>34</Paragraphs>
  <Slides>6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PowerPoint Presentation</vt:lpstr>
      <vt:lpstr>Policy Name</vt:lpstr>
      <vt:lpstr>New Policies</vt:lpstr>
      <vt:lpstr>New Policies (cont.)</vt:lpstr>
      <vt:lpstr>Revised Policies</vt:lpstr>
      <vt:lpstr>Policy Support / Resources</vt:lpstr>
    </vt:vector>
  </TitlesOfParts>
  <Company>University of Manchester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MZYSSPB2</dc:creator>
  <cp:lastModifiedBy>Helen Grew</cp:lastModifiedBy>
  <cp:revision>241</cp:revision>
  <dcterms:created xsi:type="dcterms:W3CDTF">2012-06-12T15:56:20Z</dcterms:created>
  <dcterms:modified xsi:type="dcterms:W3CDTF">2019-01-11T13:31:35Z</dcterms:modified>
</cp:coreProperties>
</file>