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4" r:id="rId4"/>
  </p:sldMasterIdLst>
  <p:notesMasterIdLst>
    <p:notesMasterId r:id="rId29"/>
  </p:notesMasterIdLst>
  <p:sldIdLst>
    <p:sldId id="264" r:id="rId5"/>
    <p:sldId id="265" r:id="rId6"/>
    <p:sldId id="263" r:id="rId7"/>
    <p:sldId id="274" r:id="rId8"/>
    <p:sldId id="261" r:id="rId9"/>
    <p:sldId id="267" r:id="rId10"/>
    <p:sldId id="270" r:id="rId11"/>
    <p:sldId id="269" r:id="rId12"/>
    <p:sldId id="273" r:id="rId13"/>
    <p:sldId id="278" r:id="rId14"/>
    <p:sldId id="279" r:id="rId15"/>
    <p:sldId id="280" r:id="rId16"/>
    <p:sldId id="281" r:id="rId17"/>
    <p:sldId id="282" r:id="rId18"/>
    <p:sldId id="283" r:id="rId19"/>
    <p:sldId id="284" r:id="rId20"/>
    <p:sldId id="286" r:id="rId21"/>
    <p:sldId id="285" r:id="rId22"/>
    <p:sldId id="287" r:id="rId23"/>
    <p:sldId id="288" r:id="rId24"/>
    <p:sldId id="289" r:id="rId25"/>
    <p:sldId id="290" r:id="rId26"/>
    <p:sldId id="259" r:id="rId27"/>
    <p:sldId id="291" r:id="rId28"/>
  </p:sldIdLst>
  <p:sldSz cx="18288000" cy="10287000"/>
  <p:notesSz cx="6858000" cy="9144000"/>
  <p:embeddedFontLst>
    <p:embeddedFont>
      <p:font typeface="Canva Sans Bold" panose="020B0604020202020204" charset="0"/>
      <p:regular r:id="rId30"/>
    </p:embeddedFont>
    <p:embeddedFont>
      <p:font typeface="Corbel" panose="020B0503020204020204" pitchFamily="34" charset="0"/>
      <p:regular r:id="rId31"/>
      <p:bold r:id="rId32"/>
      <p:italic r:id="rId33"/>
      <p:boldItalic r:id="rId34"/>
    </p:embeddedFont>
    <p:embeddedFont>
      <p:font typeface="Libre Baskerville Bold" panose="020B0604020202020204" charset="0"/>
      <p:regular r:id="rId35"/>
      <p:bold r:id="rId36"/>
    </p:embeddedFont>
    <p:embeddedFont>
      <p:font typeface="Open Sans" panose="020B0606030504020204" pitchFamily="34" charset="0"/>
      <p:regular r:id="rId37"/>
      <p:bold r:id="rId38"/>
      <p:italic r:id="rId39"/>
      <p:boldItalic r:id="rId40"/>
    </p:embeddedFont>
    <p:embeddedFont>
      <p:font typeface="Open Sans Bold"/>
      <p:regular r:id="rId41"/>
      <p:bold r:id="rId42"/>
    </p:embeddedFont>
  </p:embeddedFontLst>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2A17C-7A92-4BA1-AFA6-FB56B4366E3B}" v="3" dt="2025-04-02T13:53:23.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0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gs" Target="tags/tag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6F91D-B3BD-4E3D-8C0E-64E70E27CFF8}" type="datetimeFigureOut">
              <a:rPr lang="en-GB" smtClean="0"/>
              <a:t>02/04/2025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D9EB8-2A56-43B6-98C2-6E70D4A9E4ED}" type="slidenum">
              <a:rPr lang="en-GB" smtClean="0"/>
              <a:t>‹#›</a:t>
            </a:fld>
            <a:endParaRPr lang="en-GB"/>
          </a:p>
        </p:txBody>
      </p:sp>
    </p:spTree>
    <p:extLst>
      <p:ext uri="{BB962C8B-B14F-4D97-AF65-F5344CB8AC3E}">
        <p14:creationId xmlns:p14="http://schemas.microsoft.com/office/powerpoint/2010/main" val="328321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Breakout rooms - How will you use this in your area? What impact could this have? What else would help / support you to use this within your area? How will you share this with your team?</a:t>
            </a:r>
            <a:endParaRPr lang="en-GB"/>
          </a:p>
        </p:txBody>
      </p:sp>
      <p:sp>
        <p:nvSpPr>
          <p:cNvPr id="4" name="Slide Number Placeholder 3"/>
          <p:cNvSpPr>
            <a:spLocks noGrp="1"/>
          </p:cNvSpPr>
          <p:nvPr>
            <p:ph type="sldNum" sz="quarter" idx="5"/>
          </p:nvPr>
        </p:nvSpPr>
        <p:spPr/>
        <p:txBody>
          <a:bodyPr/>
          <a:lstStyle/>
          <a:p>
            <a:fld id="{59AD9EB8-2A56-43B6-98C2-6E70D4A9E4ED}" type="slidenum">
              <a:rPr lang="en-GB" smtClean="0"/>
              <a:t>1</a:t>
            </a:fld>
            <a:endParaRPr lang="en-GB"/>
          </a:p>
        </p:txBody>
      </p:sp>
    </p:spTree>
    <p:extLst>
      <p:ext uri="{BB962C8B-B14F-4D97-AF65-F5344CB8AC3E}">
        <p14:creationId xmlns:p14="http://schemas.microsoft.com/office/powerpoint/2010/main" val="339260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14700" y="6696042"/>
            <a:ext cx="13716000" cy="2462235"/>
          </a:xfrm>
        </p:spPr>
        <p:txBody>
          <a:bodyPr wrap="none" anchor="t">
            <a:normAutofit/>
          </a:bodyPr>
          <a:lstStyle>
            <a:lvl1pPr algn="r">
              <a:defRPr sz="14400" b="0" spc="-45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3314699" y="5541563"/>
            <a:ext cx="13716000" cy="1131038"/>
          </a:xfrm>
        </p:spPr>
        <p:txBody>
          <a:bodyPr anchor="b">
            <a:normAutofit/>
          </a:bodyPr>
          <a:lstStyle>
            <a:lvl1pPr marL="0" indent="0" algn="r">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544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550740"/>
            <a:ext cx="15773400" cy="1229033"/>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1259682" y="1481138"/>
            <a:ext cx="15773400" cy="5069603"/>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2" y="7779774"/>
            <a:ext cx="15771018" cy="1023708"/>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937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5301516"/>
          </a:xfrm>
        </p:spPr>
        <p:txBody>
          <a:bodyPr anchor="ctr"/>
          <a:lstStyle>
            <a:lvl1pPr>
              <a:defRPr sz="4800"/>
            </a:lvl1pPr>
          </a:lstStyle>
          <a:p>
            <a:r>
              <a:rPr lang="en-US"/>
              <a:t>Click to edit Master title style</a:t>
            </a:r>
          </a:p>
        </p:txBody>
      </p:sp>
      <p:sp>
        <p:nvSpPr>
          <p:cNvPr id="4" name="Text Placeholder 3"/>
          <p:cNvSpPr>
            <a:spLocks noGrp="1"/>
          </p:cNvSpPr>
          <p:nvPr>
            <p:ph type="body" sz="half" idx="2"/>
          </p:nvPr>
        </p:nvSpPr>
        <p:spPr>
          <a:xfrm>
            <a:off x="1259682" y="6734099"/>
            <a:ext cx="15771018" cy="2252739"/>
          </a:xfrm>
        </p:spPr>
        <p:txBody>
          <a:bodyPr anchor="ct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12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547687"/>
            <a:ext cx="13954128" cy="4489356"/>
          </a:xfrm>
        </p:spPr>
        <p:txBody>
          <a:bodyPr anchor="ctr"/>
          <a:lstStyle>
            <a:lvl1pPr>
              <a:defRPr sz="6600"/>
            </a:lvl1pPr>
          </a:lstStyle>
          <a:p>
            <a:r>
              <a:rPr lang="en-US"/>
              <a:t>Click to edit Master title style</a:t>
            </a:r>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257300" y="6752594"/>
            <a:ext cx="15768636" cy="2234244"/>
          </a:xfrm>
        </p:spPr>
        <p:txBody>
          <a:bodyPr anchor="ct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1666566"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a:solidFill>
                  <a:schemeClr val="tx1"/>
                </a:solidFill>
                <a:effectLst/>
              </a:rPr>
              <a:t>“</a:t>
            </a:r>
          </a:p>
        </p:txBody>
      </p:sp>
      <p:sp>
        <p:nvSpPr>
          <p:cNvPr id="10" name="TextBox 9"/>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a:solidFill>
                  <a:schemeClr val="tx1"/>
                </a:solidFill>
                <a:effectLst/>
              </a:rPr>
              <a:t>”</a:t>
            </a:r>
          </a:p>
        </p:txBody>
      </p:sp>
    </p:spTree>
    <p:extLst>
      <p:ext uri="{BB962C8B-B14F-4D97-AF65-F5344CB8AC3E}">
        <p14:creationId xmlns:p14="http://schemas.microsoft.com/office/powerpoint/2010/main" val="187591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59682" y="3490451"/>
            <a:ext cx="15773400" cy="3767753"/>
          </a:xfrm>
        </p:spPr>
        <p:txBody>
          <a:bodyPr anchor="b">
            <a:normAutofit/>
          </a:bodyPr>
          <a:lstStyle>
            <a:lvl1pPr>
              <a:defRPr sz="8100"/>
            </a:lvl1pPr>
          </a:lstStyle>
          <a:p>
            <a:r>
              <a:rPr lang="en-US"/>
              <a:t>Click to edit Master title style</a:t>
            </a:r>
          </a:p>
        </p:txBody>
      </p:sp>
      <p:sp>
        <p:nvSpPr>
          <p:cNvPr id="4" name="Text Placeholder 3"/>
          <p:cNvSpPr>
            <a:spLocks noGrp="1"/>
          </p:cNvSpPr>
          <p:nvPr>
            <p:ph type="body" sz="half" idx="2"/>
          </p:nvPr>
        </p:nvSpPr>
        <p:spPr>
          <a:xfrm>
            <a:off x="1259682" y="7275872"/>
            <a:ext cx="15771018" cy="1710966"/>
          </a:xfrm>
        </p:spPr>
        <p:txBody>
          <a:bodyPr anchor="t"/>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896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57300" y="547688"/>
            <a:ext cx="15773400" cy="1988345"/>
          </a:xfrm>
        </p:spPr>
        <p:txBody>
          <a:bodyPr/>
          <a:lstStyle/>
          <a:p>
            <a:r>
              <a:rPr lang="en-US"/>
              <a:t>Click to edit Master title style</a:t>
            </a:r>
          </a:p>
        </p:txBody>
      </p:sp>
      <p:sp>
        <p:nvSpPr>
          <p:cNvPr id="7" name="Text Placeholder 2"/>
          <p:cNvSpPr>
            <a:spLocks noGrp="1"/>
          </p:cNvSpPr>
          <p:nvPr>
            <p:ph type="body" idx="1"/>
          </p:nvPr>
        </p:nvSpPr>
        <p:spPr>
          <a:xfrm>
            <a:off x="2005923" y="2828925"/>
            <a:ext cx="4420299" cy="864393"/>
          </a:xfrm>
        </p:spPr>
        <p:txBody>
          <a:bodyPr anchor="b">
            <a:noAutofit/>
          </a:bodyPr>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2035197" y="3857625"/>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881992" y="2828925"/>
            <a:ext cx="4404362" cy="864393"/>
          </a:xfrm>
        </p:spPr>
        <p:txBody>
          <a:bodyPr vert="horz" lIns="91440" tIns="45720" rIns="91440" bIns="45720" rtlCol="0" anchor="b">
            <a:no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6866162" y="3857625"/>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43553" y="2828925"/>
            <a:ext cx="4398170" cy="864393"/>
          </a:xfrm>
        </p:spPr>
        <p:txBody>
          <a:bodyPr vert="horz" lIns="91440" tIns="45720" rIns="91440" bIns="45720" rtlCol="0" anchor="b">
            <a:noAutofit/>
          </a:bodyPr>
          <a:lstStyle>
            <a:lvl1pPr>
              <a:buNone/>
              <a:defRPr lang="en-US" sz="36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11743553" y="3857625"/>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6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57300" y="547688"/>
            <a:ext cx="15773400" cy="1988345"/>
          </a:xfrm>
        </p:spPr>
        <p:txBody>
          <a:bodyPr/>
          <a:lstStyle/>
          <a:p>
            <a:r>
              <a:rPr lang="en-US"/>
              <a:t>Click to edit Master title style</a:t>
            </a:r>
          </a:p>
        </p:txBody>
      </p:sp>
      <p:sp>
        <p:nvSpPr>
          <p:cNvPr id="19" name="Text Placeholder 2"/>
          <p:cNvSpPr>
            <a:spLocks noGrp="1"/>
          </p:cNvSpPr>
          <p:nvPr>
            <p:ph type="body" idx="1"/>
          </p:nvPr>
        </p:nvSpPr>
        <p:spPr>
          <a:xfrm>
            <a:off x="1998128" y="6446255"/>
            <a:ext cx="4410075"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998128" y="3384531"/>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1" name="Text Placeholder 3"/>
          <p:cNvSpPr>
            <a:spLocks noGrp="1"/>
          </p:cNvSpPr>
          <p:nvPr>
            <p:ph type="body" sz="half" idx="18"/>
          </p:nvPr>
        </p:nvSpPr>
        <p:spPr>
          <a:xfrm>
            <a:off x="1998128" y="7310648"/>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853496" y="6446255"/>
            <a:ext cx="4395788"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853495" y="3384531"/>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4" name="Text Placeholder 3"/>
          <p:cNvSpPr>
            <a:spLocks noGrp="1"/>
          </p:cNvSpPr>
          <p:nvPr>
            <p:ph type="body" sz="half" idx="19"/>
          </p:nvPr>
        </p:nvSpPr>
        <p:spPr>
          <a:xfrm>
            <a:off x="6851466" y="7310647"/>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06484" y="6446255"/>
            <a:ext cx="4398170"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06482" y="3384531"/>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p>
        </p:txBody>
      </p:sp>
      <p:sp>
        <p:nvSpPr>
          <p:cNvPr id="27" name="Text Placeholder 3"/>
          <p:cNvSpPr>
            <a:spLocks noGrp="1"/>
          </p:cNvSpPr>
          <p:nvPr>
            <p:ph type="body" sz="half" idx="20"/>
          </p:nvPr>
        </p:nvSpPr>
        <p:spPr>
          <a:xfrm>
            <a:off x="11706296" y="7310644"/>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27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13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57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79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281798" y="6696042"/>
            <a:ext cx="13716000" cy="2462235"/>
          </a:xfrm>
        </p:spPr>
        <p:txBody>
          <a:bodyPr wrap="none" anchor="t">
            <a:normAutofit/>
          </a:bodyPr>
          <a:lstStyle>
            <a:lvl1pPr algn="l">
              <a:defRPr sz="14400" b="0" spc="-45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1281798" y="5540512"/>
            <a:ext cx="13716000" cy="1131038"/>
          </a:xfrm>
        </p:spPr>
        <p:txBody>
          <a:bodyPr anchor="b">
            <a:normAutofit/>
          </a:bodyPr>
          <a:lstStyle>
            <a:lvl1pPr marL="0" indent="0" algn="l">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350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80000" y="2738438"/>
            <a:ext cx="7537824"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479760" y="2738438"/>
            <a:ext cx="755094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735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680000" y="2521745"/>
            <a:ext cx="7537824" cy="1235868"/>
          </a:xfrm>
        </p:spPr>
        <p:txBody>
          <a:bodyPr anchor="b"/>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80000" y="3757613"/>
            <a:ext cx="7537824"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479760" y="2521745"/>
            <a:ext cx="7553322" cy="1235868"/>
          </a:xfrm>
        </p:spPr>
        <p:txBody>
          <a:bodyPr vert="horz" lIns="91440" tIns="45720" rIns="91440" bIns="45720" rtlCol="0" anchor="b">
            <a:norm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9479760" y="3757613"/>
            <a:ext cx="755332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84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424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27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97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42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80000" y="2738438"/>
            <a:ext cx="153507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9019920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1371600" rtl="0" eaLnBrk="1" latinLnBrk="0" hangingPunct="1">
        <a:lnSpc>
          <a:spcPct val="90000"/>
        </a:lnSpc>
        <a:spcBef>
          <a:spcPct val="0"/>
        </a:spcBef>
        <a:buNone/>
        <a:defRPr sz="81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flickr.com/photos/oregonmildep/27430550633/in/album-7215766804373121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vemanchesterac-my.sharepoint.com/:w:/r/personal/linda_simmonds_manchester_ac_uk/Documents/Personal%20Connection%20%20-%20Quiz.docx?d=we1e8af43a95f4e7ca3c7212b510380e9&amp;csf=1&amp;web=1&amp;e=1V8sc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2"/>
          <p:cNvSpPr txBox="1"/>
          <p:nvPr/>
        </p:nvSpPr>
        <p:spPr>
          <a:xfrm>
            <a:off x="16540926" y="990600"/>
            <a:ext cx="613798" cy="395306"/>
          </a:xfrm>
          <a:prstGeom prst="rect">
            <a:avLst/>
          </a:prstGeom>
        </p:spPr>
        <p:txBody>
          <a:bodyPr lIns="0" tIns="0" rIns="0" bIns="0" rtlCol="0" anchor="t">
            <a:spAutoFit/>
          </a:bodyPr>
          <a:lstStyle/>
          <a:p>
            <a:pPr algn="r">
              <a:lnSpc>
                <a:spcPts val="3359"/>
              </a:lnSpc>
              <a:spcBef>
                <a:spcPct val="0"/>
              </a:spcBef>
            </a:pPr>
            <a:r>
              <a:rPr lang="en-US" sz="2400" spc="-24">
                <a:solidFill>
                  <a:srgbClr val="F8F8F8"/>
                </a:solidFill>
                <a:latin typeface="Open Sans Bold"/>
              </a:rPr>
              <a:t>02</a:t>
            </a:r>
          </a:p>
        </p:txBody>
      </p:sp>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grpSp>
        <p:nvGrpSpPr>
          <p:cNvPr id="7" name="Group 7"/>
          <p:cNvGrpSpPr/>
          <p:nvPr/>
        </p:nvGrpSpPr>
        <p:grpSpPr>
          <a:xfrm>
            <a:off x="2819400" y="2019300"/>
            <a:ext cx="13030200" cy="8053953"/>
            <a:chOff x="-1422400" y="0"/>
            <a:chExt cx="17373599" cy="10738606"/>
          </a:xfrm>
        </p:grpSpPr>
        <p:sp>
          <p:nvSpPr>
            <p:cNvPr id="8" name="TextBox 8"/>
            <p:cNvSpPr txBox="1"/>
            <p:nvPr/>
          </p:nvSpPr>
          <p:spPr>
            <a:xfrm>
              <a:off x="0" y="0"/>
              <a:ext cx="13904938" cy="2742565"/>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Leading the Conversation!</a:t>
              </a:r>
            </a:p>
          </p:txBody>
        </p:sp>
        <p:sp>
          <p:nvSpPr>
            <p:cNvPr id="9" name="TextBox 9"/>
            <p:cNvSpPr txBox="1"/>
            <p:nvPr/>
          </p:nvSpPr>
          <p:spPr>
            <a:xfrm>
              <a:off x="-1422400" y="3801748"/>
              <a:ext cx="17373599" cy="6936858"/>
            </a:xfrm>
            <a:prstGeom prst="rect">
              <a:avLst/>
            </a:prstGeom>
          </p:spPr>
          <p:txBody>
            <a:bodyPr wrap="square" lIns="0" tIns="0" rIns="0" bIns="0" rtlCol="0" anchor="t">
              <a:spAutoFit/>
            </a:bodyPr>
            <a:lstStyle/>
            <a:p>
              <a:pPr algn="ctr">
                <a:lnSpc>
                  <a:spcPts val="3359"/>
                </a:lnSpc>
                <a:spcBef>
                  <a:spcPct val="0"/>
                </a:spcBef>
              </a:pPr>
              <a:r>
                <a:rPr lang="en-US" sz="2400">
                  <a:solidFill>
                    <a:srgbClr val="FFFF00"/>
                  </a:solidFill>
                  <a:latin typeface="Open Sans"/>
                </a:rPr>
                <a:t>Putting your people in the driving seat of their own performance</a:t>
              </a: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endParaRPr lang="en-US" sz="2400">
                <a:solidFill>
                  <a:srgbClr val="F8F8F8"/>
                </a:solidFill>
                <a:latin typeface="Open Sans"/>
              </a:endParaRPr>
            </a:p>
            <a:p>
              <a:pPr algn="ctr">
                <a:lnSpc>
                  <a:spcPts val="3359"/>
                </a:lnSpc>
                <a:spcBef>
                  <a:spcPct val="0"/>
                </a:spcBef>
              </a:pPr>
              <a:r>
                <a:rPr lang="en-GB" sz="2400" b="1" kern="100">
                  <a:effectLst/>
                  <a:latin typeface="Open Sans" panose="020B0606030504020204" pitchFamily="34" charset="0"/>
                  <a:ea typeface="Times New Roman" panose="02020603050405020304" pitchFamily="18" charset="0"/>
                  <a:cs typeface="Times New Roman" panose="02020603050405020304" pitchFamily="18" charset="0"/>
                </a:rPr>
                <a:t>A toolkit to help you</a:t>
              </a:r>
              <a:r>
                <a:rPr lang="en-GB" sz="2400" kern="100">
                  <a:effectLst/>
                  <a:latin typeface="Open Sans" panose="020B0606030504020204" pitchFamily="34" charset="0"/>
                  <a:ea typeface="Times New Roman" panose="02020603050405020304" pitchFamily="18" charset="0"/>
                  <a:cs typeface="Times New Roman" panose="02020603050405020304" pitchFamily="18" charset="0"/>
                </a:rPr>
                <a:t> - Self reflect, adapt, experiment, create space, be curious through conversations with others….</a:t>
              </a:r>
              <a:endParaRPr lang="en-US" sz="2400">
                <a:latin typeface="Open Sans"/>
              </a:endParaRPr>
            </a:p>
          </p:txBody>
        </p:sp>
      </p:grpSp>
      <p:pic>
        <p:nvPicPr>
          <p:cNvPr id="11" name="Picture 10">
            <a:extLst>
              <a:ext uri="{FF2B5EF4-FFF2-40B4-BE49-F238E27FC236}">
                <a16:creationId xmlns:a16="http://schemas.microsoft.com/office/drawing/2014/main" id="{91BE55A8-0F65-7350-8F5B-50210E33416B}"/>
              </a:ext>
            </a:extLst>
          </p:cNvPr>
          <p:cNvPicPr>
            <a:picLocks noChangeAspect="1"/>
          </p:cNvPicPr>
          <p:nvPr/>
        </p:nvPicPr>
        <p:blipFill>
          <a:blip r:embed="rId4"/>
          <a:stretch>
            <a:fillRect/>
          </a:stretch>
        </p:blipFill>
        <p:spPr>
          <a:xfrm>
            <a:off x="16078200" y="731388"/>
            <a:ext cx="1879970" cy="800258"/>
          </a:xfrm>
          <a:prstGeom prst="rect">
            <a:avLst/>
          </a:prstGeom>
        </p:spPr>
      </p:pic>
    </p:spTree>
    <p:custDataLst>
      <p:tags r:id="rId1"/>
    </p:custDataLst>
    <p:extLst>
      <p:ext uri="{BB962C8B-B14F-4D97-AF65-F5344CB8AC3E}">
        <p14:creationId xmlns:p14="http://schemas.microsoft.com/office/powerpoint/2010/main" val="197396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Toolkit</a:t>
            </a:r>
          </a:p>
        </p:txBody>
      </p:sp>
      <p:sp>
        <p:nvSpPr>
          <p:cNvPr id="7" name="TextBox 6">
            <a:extLst>
              <a:ext uri="{FF2B5EF4-FFF2-40B4-BE49-F238E27FC236}">
                <a16:creationId xmlns:a16="http://schemas.microsoft.com/office/drawing/2014/main" id="{4ADA4ADD-720D-5A3F-9E53-61DBA4AB3873}"/>
              </a:ext>
            </a:extLst>
          </p:cNvPr>
          <p:cNvSpPr txBox="1"/>
          <p:nvPr/>
        </p:nvSpPr>
        <p:spPr>
          <a:xfrm>
            <a:off x="6858000" y="3947039"/>
            <a:ext cx="9144000" cy="483850"/>
          </a:xfrm>
          <a:prstGeom prst="rect">
            <a:avLst/>
          </a:prstGeom>
          <a:noFill/>
        </p:spPr>
        <p:txBody>
          <a:bodyPr wrap="square">
            <a:spAutoFit/>
          </a:bodyPr>
          <a:lstStyle/>
          <a:p>
            <a:pPr lvl="0">
              <a:lnSpc>
                <a:spcPct val="107000"/>
              </a:lnSpc>
              <a:spcAft>
                <a:spcPts val="800"/>
              </a:spcAft>
            </a:pPr>
            <a:r>
              <a:rPr lang="en-GB" sz="2500" b="1" kern="100">
                <a:effectLst/>
                <a:latin typeface="Open Sans" panose="020B0606030504020204" pitchFamily="34" charset="0"/>
                <a:ea typeface="Calibri" panose="020F0502020204030204" pitchFamily="34" charset="0"/>
                <a:cs typeface="Times New Roman" panose="02020603050405020304" pitchFamily="18" charset="0"/>
              </a:rPr>
              <a:t>Are you really listening? </a:t>
            </a:r>
            <a:r>
              <a:rPr lang="en-GB" kern="100">
                <a:effectLst/>
                <a:latin typeface="Open Sans" panose="020B0606030504020204" pitchFamily="34" charset="0"/>
                <a:ea typeface="Calibri" panose="020F0502020204030204" pitchFamily="34" charset="0"/>
                <a:cs typeface="Times New Roman" panose="02020603050405020304" pitchFamily="18" charset="0"/>
              </a:rPr>
              <a:t>(Active Listening)</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Badge 3 with solid fill">
            <a:extLst>
              <a:ext uri="{FF2B5EF4-FFF2-40B4-BE49-F238E27FC236}">
                <a16:creationId xmlns:a16="http://schemas.microsoft.com/office/drawing/2014/main" id="{D47ADCFD-2D3D-0220-81CA-4E9FC5932B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601" y="3814587"/>
            <a:ext cx="766910" cy="766910"/>
          </a:xfrm>
          <a:prstGeom prst="rect">
            <a:avLst/>
          </a:prstGeom>
        </p:spPr>
      </p:pic>
      <p:pic>
        <p:nvPicPr>
          <p:cNvPr id="12" name="Picture 11">
            <a:extLst>
              <a:ext uri="{FF2B5EF4-FFF2-40B4-BE49-F238E27FC236}">
                <a16:creationId xmlns:a16="http://schemas.microsoft.com/office/drawing/2014/main" id="{887279EA-6D54-2ABD-9DEB-49E8C7A6A96F}"/>
              </a:ext>
            </a:extLst>
          </p:cNvPr>
          <p:cNvPicPr>
            <a:picLocks noChangeAspect="1"/>
          </p:cNvPicPr>
          <p:nvPr/>
        </p:nvPicPr>
        <p:blipFill>
          <a:blip r:embed="rId4"/>
          <a:stretch>
            <a:fillRect/>
          </a:stretch>
        </p:blipFill>
        <p:spPr>
          <a:xfrm>
            <a:off x="15849600" y="538244"/>
            <a:ext cx="1664535" cy="708553"/>
          </a:xfrm>
          <a:prstGeom prst="rect">
            <a:avLst/>
          </a:prstGeom>
        </p:spPr>
      </p:pic>
    </p:spTree>
    <p:extLst>
      <p:ext uri="{BB962C8B-B14F-4D97-AF65-F5344CB8AC3E}">
        <p14:creationId xmlns:p14="http://schemas.microsoft.com/office/powerpoint/2010/main" val="3935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38400" y="3771900"/>
            <a:ext cx="13716000" cy="56388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57200" y="647700"/>
            <a:ext cx="17830800" cy="2985433"/>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Three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Are you really listening?....</a:t>
            </a:r>
          </a:p>
          <a:p>
            <a:pPr algn="ctr"/>
            <a:endParaRPr lang="en-GB" sz="3500" b="1">
              <a:solidFill>
                <a:srgbClr val="000000"/>
              </a:solidFill>
              <a:latin typeface="Open Sans" panose="020B0606030504020204" pitchFamily="34" charset="0"/>
              <a:ea typeface="Times New Roman" panose="02020603050405020304" pitchFamily="18" charset="0"/>
            </a:endParaRPr>
          </a:p>
          <a:p>
            <a:endParaRPr lang="en-GB" sz="3500" b="1">
              <a:solidFill>
                <a:srgbClr val="FFFF00"/>
              </a:solidFill>
              <a:effectLst/>
              <a:latin typeface="Open Sans" panose="020B0606030504020204" pitchFamily="34" charset="0"/>
              <a:ea typeface="Times New Roman" panose="02020603050405020304" pitchFamily="18" charset="0"/>
            </a:endParaRPr>
          </a:p>
          <a:p>
            <a:r>
              <a:rPr lang="en-GB" sz="3500" b="1">
                <a:solidFill>
                  <a:srgbClr val="FFFF00"/>
                </a:solidFill>
                <a:effectLst/>
                <a:latin typeface="Open Sans" panose="020B0606030504020204" pitchFamily="34" charset="0"/>
                <a:ea typeface="Times New Roman" panose="02020603050405020304" pitchFamily="18" charset="0"/>
              </a:rPr>
              <a:t>A practical Exercise: </a:t>
            </a:r>
            <a:r>
              <a:rPr lang="en-GB" sz="3500">
                <a:solidFill>
                  <a:srgbClr val="FFFF00"/>
                </a:solidFill>
                <a:effectLst/>
                <a:latin typeface="Open Sans" panose="020B0606030504020204" pitchFamily="34" charset="0"/>
                <a:ea typeface="Times New Roman" panose="02020603050405020304" pitchFamily="18" charset="0"/>
              </a:rPr>
              <a:t> </a:t>
            </a:r>
            <a:r>
              <a:rPr lang="en-US" sz="2400">
                <a:latin typeface="Open Sans" panose="020B0606030504020204" pitchFamily="34" charset="0"/>
                <a:ea typeface="Open Sans" panose="020B0606030504020204" pitchFamily="34" charset="0"/>
                <a:cs typeface="Open Sans" panose="020B0606030504020204" pitchFamily="34" charset="0"/>
              </a:rPr>
              <a:t>Practical Action – Experiment individually or in a group with some of the below elements an exercise of active listening, gathering feedback on what you have done differently, a self-owned exercise to help you become more of an active listener. Practice and reflect:</a:t>
            </a:r>
            <a:endParaRPr lang="en-GB" sz="2400" kern="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133600" y="4009489"/>
            <a:ext cx="13716000" cy="5539978"/>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a:t>
            </a:r>
          </a:p>
          <a:p>
            <a:pPr marL="342900" indent="-342900" algn="ctr">
              <a:buFont typeface="Wingdings" panose="05000000000000000000" pitchFamily="2" charset="2"/>
              <a:buChar char="Ø"/>
              <a:tabLst>
                <a:tab pos="457200" algn="l"/>
              </a:tabLst>
            </a:pPr>
            <a:r>
              <a:rPr lang="en-US" sz="2000">
                <a:solidFill>
                  <a:srgbClr val="FFFF00"/>
                </a:solidFill>
                <a:latin typeface="Open Sans" panose="020B0606030504020204" pitchFamily="34" charset="0"/>
                <a:ea typeface="Open Sans" panose="020B0606030504020204" pitchFamily="34" charset="0"/>
                <a:cs typeface="Open Sans" panose="020B0606030504020204" pitchFamily="34" charset="0"/>
              </a:rPr>
              <a:t>Silent observation </a:t>
            </a:r>
            <a:r>
              <a:rPr lang="en-US" sz="2000">
                <a:latin typeface="Open Sans" panose="020B0606030504020204" pitchFamily="34" charset="0"/>
                <a:ea typeface="Open Sans" panose="020B0606030504020204" pitchFamily="34" charset="0"/>
                <a:cs typeface="Open Sans" panose="020B0606030504020204" pitchFamily="34" charset="0"/>
              </a:rPr>
              <a:t>- Observing a group conversation without actively participating or silently listening to a speaker without interjecting. - Remove distractions - Put away your phone, close your laptop, and create a focused environment to enhance your ability to listen attentively. </a:t>
            </a:r>
          </a:p>
          <a:p>
            <a:pPr marL="342900" indent="-342900" algn="ctr">
              <a:buFont typeface="Wingdings" panose="05000000000000000000" pitchFamily="2" charset="2"/>
              <a:buChar char="Ø"/>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Wingdings" panose="05000000000000000000" pitchFamily="2" charset="2"/>
              <a:buChar char="Ø"/>
              <a:tabLst>
                <a:tab pos="457200" algn="l"/>
              </a:tabLst>
            </a:pPr>
            <a:r>
              <a:rPr lang="en-US" sz="2000">
                <a:solidFill>
                  <a:srgbClr val="FFFF00"/>
                </a:solidFill>
                <a:latin typeface="Open Sans" panose="020B0606030504020204" pitchFamily="34" charset="0"/>
                <a:ea typeface="Open Sans" panose="020B0606030504020204" pitchFamily="34" charset="0"/>
                <a:cs typeface="Open Sans" panose="020B0606030504020204" pitchFamily="34" charset="0"/>
              </a:rPr>
              <a:t>Paraphrasing and summarising </a:t>
            </a:r>
            <a:r>
              <a:rPr lang="en-US" sz="2000">
                <a:latin typeface="Open Sans" panose="020B0606030504020204" pitchFamily="34" charset="0"/>
                <a:ea typeface="Open Sans" panose="020B0606030504020204" pitchFamily="34" charset="0"/>
                <a:cs typeface="Open Sans" panose="020B0606030504020204" pitchFamily="34" charset="0"/>
              </a:rPr>
              <a:t>- Challenge yourself to paraphrase or summarize what someone has said in your own words. This not only demonstrates active listening but also helps ensure that you've understood the message correctly. </a:t>
            </a:r>
          </a:p>
          <a:p>
            <a:pPr marL="342900" indent="-342900" algn="ctr">
              <a:buFont typeface="Wingdings" panose="05000000000000000000" pitchFamily="2" charset="2"/>
              <a:buChar char="Ø"/>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Wingdings" panose="05000000000000000000" pitchFamily="2" charset="2"/>
              <a:buChar char="Ø"/>
              <a:tabLst>
                <a:tab pos="457200" algn="l"/>
              </a:tabLst>
            </a:pPr>
            <a:r>
              <a:rPr lang="en-US" sz="2000">
                <a:solidFill>
                  <a:srgbClr val="FFFF00"/>
                </a:solidFill>
                <a:latin typeface="Open Sans" panose="020B0606030504020204" pitchFamily="34" charset="0"/>
                <a:ea typeface="Open Sans" panose="020B0606030504020204" pitchFamily="34" charset="0"/>
                <a:cs typeface="Open Sans" panose="020B0606030504020204" pitchFamily="34" charset="0"/>
              </a:rPr>
              <a:t>Asking probing questions </a:t>
            </a:r>
            <a:r>
              <a:rPr lang="en-US" sz="2000">
                <a:latin typeface="Open Sans" panose="020B0606030504020204" pitchFamily="34" charset="0"/>
                <a:ea typeface="Open Sans" panose="020B0606030504020204" pitchFamily="34" charset="0"/>
                <a:cs typeface="Open Sans" panose="020B0606030504020204" pitchFamily="34" charset="0"/>
              </a:rPr>
              <a:t>- Challenge yourself to ask open-ended questions that encourage the speaker to elaborate on their thoughts and feelings. it may be helpful to ask twice as it sometimes takes people being asked more than once to recognise. </a:t>
            </a:r>
          </a:p>
          <a:p>
            <a:pPr marL="342900" indent="-342900" algn="ctr">
              <a:buFont typeface="Wingdings" panose="05000000000000000000" pitchFamily="2" charset="2"/>
              <a:buChar char="Ø"/>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Wingdings" panose="05000000000000000000" pitchFamily="2" charset="2"/>
              <a:buChar char="Ø"/>
              <a:tabLst>
                <a:tab pos="457200" algn="l"/>
              </a:tabLst>
            </a:pPr>
            <a:r>
              <a:rPr lang="en-US" sz="2000">
                <a:solidFill>
                  <a:srgbClr val="FFFF00"/>
                </a:solidFill>
                <a:latin typeface="Open Sans" panose="020B0606030504020204" pitchFamily="34" charset="0"/>
                <a:ea typeface="Open Sans" panose="020B0606030504020204" pitchFamily="34" charset="0"/>
                <a:cs typeface="Open Sans" panose="020B0606030504020204" pitchFamily="34" charset="0"/>
              </a:rPr>
              <a:t>Empathetic listening </a:t>
            </a:r>
            <a:r>
              <a:rPr lang="en-US" sz="2000">
                <a:latin typeface="Open Sans" panose="020B0606030504020204" pitchFamily="34" charset="0"/>
                <a:ea typeface="Open Sans" panose="020B0606030504020204" pitchFamily="34" charset="0"/>
                <a:cs typeface="Open Sans" panose="020B0606030504020204" pitchFamily="34" charset="0"/>
              </a:rPr>
              <a:t>- Challenge yourself to not only listen to the words but also to tune into the emotions behind the message</a:t>
            </a:r>
            <a:endParaRPr lang="en-GB" sz="20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3">
            <a:extLst>
              <a:ext uri="{FF2B5EF4-FFF2-40B4-BE49-F238E27FC236}">
                <a16:creationId xmlns:a16="http://schemas.microsoft.com/office/drawing/2014/main" id="{216E1B10-BF89-6D56-B66A-BC2D37CA4560}"/>
              </a:ext>
            </a:extLst>
          </p:cNvPr>
          <p:cNvPicPr>
            <a:picLocks noChangeAspect="1"/>
          </p:cNvPicPr>
          <p:nvPr/>
        </p:nvPicPr>
        <p:blipFill>
          <a:blip r:embed="rId2"/>
          <a:stretch>
            <a:fillRect/>
          </a:stretch>
        </p:blipFill>
        <p:spPr>
          <a:xfrm>
            <a:off x="16151401" y="508933"/>
            <a:ext cx="1400047" cy="595967"/>
          </a:xfrm>
          <a:prstGeom prst="rect">
            <a:avLst/>
          </a:prstGeom>
        </p:spPr>
      </p:pic>
    </p:spTree>
    <p:extLst>
      <p:ext uri="{BB962C8B-B14F-4D97-AF65-F5344CB8AC3E}">
        <p14:creationId xmlns:p14="http://schemas.microsoft.com/office/powerpoint/2010/main" val="378172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Toolkit</a:t>
            </a:r>
          </a:p>
        </p:txBody>
      </p:sp>
      <p:pic>
        <p:nvPicPr>
          <p:cNvPr id="8" name="Graphic 7" descr="Badge 4 with solid fill">
            <a:extLst>
              <a:ext uri="{FF2B5EF4-FFF2-40B4-BE49-F238E27FC236}">
                <a16:creationId xmlns:a16="http://schemas.microsoft.com/office/drawing/2014/main" id="{0CCC50F9-2AD2-61F5-907E-D960377B33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9800" y="3834614"/>
            <a:ext cx="762000" cy="762000"/>
          </a:xfrm>
          <a:prstGeom prst="rect">
            <a:avLst/>
          </a:prstGeom>
        </p:spPr>
      </p:pic>
      <p:sp>
        <p:nvSpPr>
          <p:cNvPr id="12" name="TextBox 11">
            <a:extLst>
              <a:ext uri="{FF2B5EF4-FFF2-40B4-BE49-F238E27FC236}">
                <a16:creationId xmlns:a16="http://schemas.microsoft.com/office/drawing/2014/main" id="{D088E57A-FA9A-C50A-D625-26A1FBC81B5F}"/>
              </a:ext>
            </a:extLst>
          </p:cNvPr>
          <p:cNvSpPr txBox="1"/>
          <p:nvPr/>
        </p:nvSpPr>
        <p:spPr>
          <a:xfrm>
            <a:off x="6934202" y="3981511"/>
            <a:ext cx="9144000" cy="468205"/>
          </a:xfrm>
          <a:prstGeom prst="rect">
            <a:avLst/>
          </a:prstGeom>
          <a:noFill/>
        </p:spPr>
        <p:txBody>
          <a:bodyPr wrap="square">
            <a:spAutoFit/>
          </a:bodyPr>
          <a:lstStyle/>
          <a:p>
            <a:pPr lvl="0">
              <a:lnSpc>
                <a:spcPct val="107000"/>
              </a:lnSpc>
              <a:spcAft>
                <a:spcPts val="800"/>
              </a:spcAft>
            </a:pPr>
            <a:r>
              <a:rPr lang="en-GB" sz="2400" b="1" kern="100">
                <a:effectLst/>
                <a:latin typeface="Open Sans" panose="020B0606030504020204" pitchFamily="34" charset="0"/>
                <a:ea typeface="Calibri" panose="020F0502020204030204" pitchFamily="34" charset="0"/>
                <a:cs typeface="Times New Roman" panose="02020603050405020304" pitchFamily="18" charset="0"/>
              </a:rPr>
              <a:t>Strength’s conversations. </a:t>
            </a:r>
            <a:r>
              <a:rPr lang="en-GB" i="1" kern="100">
                <a:effectLst/>
                <a:latin typeface="Open Sans" panose="020B0606030504020204" pitchFamily="34" charset="0"/>
                <a:ea typeface="Calibri" panose="020F0502020204030204" pitchFamily="34" charset="0"/>
                <a:cs typeface="Times New Roman" panose="02020603050405020304" pitchFamily="18" charset="0"/>
              </a:rPr>
              <a:t>(Strengths Based Conversations)</a:t>
            </a:r>
            <a:r>
              <a:rPr lang="en-GB" b="1" kern="100">
                <a:effectLst/>
                <a:latin typeface="Open Sans" panose="020B0606030504020204" pitchFamily="34" charset="0"/>
                <a:ea typeface="Calibri" panose="020F0502020204030204" pitchFamily="34" charset="0"/>
                <a:cs typeface="Times New Roman" panose="02020603050405020304" pitchFamily="18" charset="0"/>
              </a:rPr>
              <a:t> </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C5455784-3CCE-7CCB-79A5-C37DEF6958E6}"/>
              </a:ext>
            </a:extLst>
          </p:cNvPr>
          <p:cNvPicPr>
            <a:picLocks noChangeAspect="1"/>
          </p:cNvPicPr>
          <p:nvPr/>
        </p:nvPicPr>
        <p:blipFill>
          <a:blip r:embed="rId4"/>
          <a:stretch>
            <a:fillRect/>
          </a:stretch>
        </p:blipFill>
        <p:spPr>
          <a:xfrm>
            <a:off x="16230600" y="449087"/>
            <a:ext cx="1448068" cy="616408"/>
          </a:xfrm>
          <a:prstGeom prst="rect">
            <a:avLst/>
          </a:prstGeom>
        </p:spPr>
      </p:pic>
    </p:spTree>
    <p:extLst>
      <p:ext uri="{BB962C8B-B14F-4D97-AF65-F5344CB8AC3E}">
        <p14:creationId xmlns:p14="http://schemas.microsoft.com/office/powerpoint/2010/main" val="114964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57450" y="5600700"/>
            <a:ext cx="13716000" cy="3124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57200" y="647700"/>
            <a:ext cx="17830800" cy="3939540"/>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a:t>
            </a:r>
            <a:r>
              <a:rPr lang="en-GB" sz="3500" b="1">
                <a:solidFill>
                  <a:srgbClr val="FFFF00"/>
                </a:solidFill>
                <a:latin typeface="Open Sans" panose="020B0606030504020204" pitchFamily="34" charset="0"/>
                <a:ea typeface="Times New Roman" panose="02020603050405020304" pitchFamily="18" charset="0"/>
              </a:rPr>
              <a:t>Four</a:t>
            </a:r>
            <a:r>
              <a:rPr lang="en-GB" sz="3500" b="1">
                <a:solidFill>
                  <a:srgbClr val="FFFF00"/>
                </a:solidFill>
                <a:effectLst/>
                <a:latin typeface="Open Sans" panose="020B0606030504020204" pitchFamily="34" charset="0"/>
                <a:ea typeface="Times New Roman" panose="02020603050405020304" pitchFamily="18" charset="0"/>
              </a:rPr>
              <a:t>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Getting to know individual and team strengths…</a:t>
            </a:r>
          </a:p>
          <a:p>
            <a:pPr algn="ctr"/>
            <a:endParaRPr lang="en-GB" sz="3500" b="1">
              <a:solidFill>
                <a:srgbClr val="000000"/>
              </a:solidFill>
              <a:latin typeface="Open Sans" panose="020B0606030504020204" pitchFamily="34" charset="0"/>
              <a:ea typeface="Times New Roman" panose="02020603050405020304" pitchFamily="18" charset="0"/>
            </a:endParaRPr>
          </a:p>
          <a:p>
            <a:r>
              <a:rPr lang="en-US" sz="3600" b="1">
                <a:solidFill>
                  <a:srgbClr val="FFFF00"/>
                </a:solidFill>
                <a:latin typeface="Open Sans" panose="020B0606030504020204" pitchFamily="34" charset="0"/>
                <a:ea typeface="Open Sans" panose="020B0606030504020204" pitchFamily="34" charset="0"/>
                <a:cs typeface="Open Sans" panose="020B0606030504020204" pitchFamily="34" charset="0"/>
              </a:rPr>
              <a:t>Practical Action </a:t>
            </a:r>
            <a:r>
              <a:rPr lang="en-US" sz="2400">
                <a:latin typeface="Open Sans" panose="020B0606030504020204" pitchFamily="34" charset="0"/>
                <a:ea typeface="Open Sans" panose="020B0606030504020204" pitchFamily="34" charset="0"/>
                <a:cs typeface="Open Sans" panose="020B0606030504020204" pitchFamily="34" charset="0"/>
              </a:rPr>
              <a:t>- As a group, have a conversation using the below prompt questions. </a:t>
            </a:r>
          </a:p>
          <a:p>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panose="020B0606030504020204" pitchFamily="34" charset="0"/>
                <a:ea typeface="Open Sans" panose="020B0606030504020204" pitchFamily="34" charset="0"/>
                <a:cs typeface="Open Sans" panose="020B0606030504020204" pitchFamily="34" charset="0"/>
              </a:rPr>
              <a:t>By asking the group as individuals first some of these prompt questions to start to reflect, this will give an idea of people’s strengths and how these show up. Then as a team encourage people to share what they see in others as strengths,. (120 mins).</a:t>
            </a:r>
          </a:p>
          <a:p>
            <a:endParaRPr lang="en-US" sz="2400" kern="1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kern="100">
                <a:latin typeface="Open Sans" panose="020B0606030504020204" pitchFamily="34" charset="0"/>
                <a:ea typeface="Open Sans" panose="020B0606030504020204" pitchFamily="34" charset="0"/>
                <a:cs typeface="Open Sans" panose="020B0606030504020204" pitchFamily="34" charset="0"/>
              </a:rPr>
              <a:t>As a follow on with more in-depth discussions on Strengths here is a link to our Strengths Toolkit.</a:t>
            </a:r>
            <a:endParaRPr lang="en-GB" sz="2400" kern="10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000250" y="5823972"/>
            <a:ext cx="14173200" cy="2677656"/>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a:t>
            </a: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r>
              <a:rPr lang="en-GB" sz="2800" b="1">
                <a:latin typeface="Open Sans" panose="020B0606030504020204" pitchFamily="34" charset="0"/>
                <a:ea typeface="Open Sans" panose="020B0606030504020204" pitchFamily="34" charset="0"/>
                <a:cs typeface="Open Sans" panose="020B0606030504020204" pitchFamily="34" charset="0"/>
              </a:rPr>
              <a:t>  </a:t>
            </a:r>
            <a:r>
              <a:rPr lang="en-US" sz="2800"/>
              <a:t>Reflective Questions: - </a:t>
            </a:r>
          </a:p>
          <a:p>
            <a:pPr marL="457200" lvl="0" indent="-457200" algn="ctr">
              <a:buFont typeface="Wingdings" panose="05000000000000000000" pitchFamily="2" charset="2"/>
              <a:buChar char="Ø"/>
              <a:tabLst>
                <a:tab pos="457200" algn="l"/>
              </a:tabLst>
            </a:pPr>
            <a:r>
              <a:rPr lang="en-US" sz="2800"/>
              <a:t>What does your best day at work look like? – </a:t>
            </a:r>
          </a:p>
          <a:p>
            <a:pPr marL="457200" lvl="0" indent="-457200" algn="ctr">
              <a:buFont typeface="Wingdings" panose="05000000000000000000" pitchFamily="2" charset="2"/>
              <a:buChar char="Ø"/>
              <a:tabLst>
                <a:tab pos="457200" algn="l"/>
              </a:tabLst>
            </a:pPr>
            <a:r>
              <a:rPr lang="en-US" sz="2800"/>
              <a:t>What tasks and activities bring you the most joy? – </a:t>
            </a:r>
          </a:p>
          <a:p>
            <a:pPr marL="457200" lvl="0" indent="-457200" algn="ctr">
              <a:buFont typeface="Wingdings" panose="05000000000000000000" pitchFamily="2" charset="2"/>
              <a:buChar char="Ø"/>
              <a:tabLst>
                <a:tab pos="457200" algn="l"/>
              </a:tabLst>
            </a:pPr>
            <a:r>
              <a:rPr lang="en-US" sz="2800"/>
              <a:t>What do you believe your key strengths to be and how do you use them? – </a:t>
            </a:r>
          </a:p>
          <a:p>
            <a:pPr marL="457200" lvl="0" indent="-457200" algn="ctr">
              <a:buFont typeface="Wingdings" panose="05000000000000000000" pitchFamily="2" charset="2"/>
              <a:buChar char="Ø"/>
              <a:tabLst>
                <a:tab pos="457200" algn="l"/>
              </a:tabLst>
            </a:pPr>
            <a:r>
              <a:rPr lang="en-US" sz="2800"/>
              <a:t>What strengths do your colleagues talk about you having?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D112DBA1-68D7-176F-E5FE-42A3B1CEED83}"/>
              </a:ext>
            </a:extLst>
          </p:cNvPr>
          <p:cNvPicPr>
            <a:picLocks noChangeAspect="1"/>
          </p:cNvPicPr>
          <p:nvPr/>
        </p:nvPicPr>
        <p:blipFill>
          <a:blip r:embed="rId2"/>
          <a:stretch>
            <a:fillRect/>
          </a:stretch>
        </p:blipFill>
        <p:spPr>
          <a:xfrm>
            <a:off x="16465828" y="419100"/>
            <a:ext cx="1364972" cy="581036"/>
          </a:xfrm>
          <a:prstGeom prst="rect">
            <a:avLst/>
          </a:prstGeom>
        </p:spPr>
      </p:pic>
    </p:spTree>
    <p:extLst>
      <p:ext uri="{BB962C8B-B14F-4D97-AF65-F5344CB8AC3E}">
        <p14:creationId xmlns:p14="http://schemas.microsoft.com/office/powerpoint/2010/main" val="129004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1066800" y="1672352"/>
            <a:ext cx="16325850" cy="2245876"/>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r>
              <a:rPr lang="en-GB" sz="24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Why</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is it useful for people to know their strengths?  </a:t>
            </a:r>
          </a:p>
          <a:p>
            <a:pPr marL="342900" lvl="0" indent="-342900" algn="ctr">
              <a:buFont typeface="Wingdings" panose="05000000000000000000" pitchFamily="2" charset="2"/>
              <a:buChar char="v"/>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Self-awareness of the strengths you bring to a team .</a:t>
            </a:r>
          </a:p>
          <a:p>
            <a:pPr marL="342900" lvl="0" indent="-342900" algn="ctr">
              <a:buFont typeface="Wingdings" panose="05000000000000000000" pitchFamily="2" charset="2"/>
              <a:buChar char="v"/>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Investing in your talents give energy and confidence. </a:t>
            </a:r>
          </a:p>
          <a:p>
            <a:pPr marL="342900" lvl="0" indent="-342900" algn="ctr">
              <a:buFont typeface="Wingdings" panose="05000000000000000000" pitchFamily="2" charset="2"/>
              <a:buChar char="v"/>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Knowing where you are working at your best  .</a:t>
            </a:r>
          </a:p>
          <a:p>
            <a:pPr marL="342900" lvl="0" indent="-342900" algn="ctr">
              <a:buFont typeface="Wingdings" panose="05000000000000000000" pitchFamily="2" charset="2"/>
              <a:buChar char="v"/>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Understanding of yourself and others .</a:t>
            </a:r>
          </a:p>
          <a:p>
            <a:pPr marL="342900" lvl="0" indent="-342900" algn="ctr">
              <a:buFont typeface="Wingdings" panose="05000000000000000000" pitchFamily="2" charset="2"/>
              <a:buChar char="v"/>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What strengths do your colleagues talk about you having? </a:t>
            </a:r>
            <a:endParaRPr lang="en-GB" sz="200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C83B247-D379-4C0E-F5FC-BA8C1F2E7DBC}"/>
              </a:ext>
            </a:extLst>
          </p:cNvPr>
          <p:cNvSpPr txBox="1"/>
          <p:nvPr/>
        </p:nvSpPr>
        <p:spPr>
          <a:xfrm>
            <a:off x="1371600" y="495300"/>
            <a:ext cx="16002000" cy="1169551"/>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Four </a:t>
            </a:r>
            <a:r>
              <a:rPr lang="en-GB" sz="3500" b="1">
                <a:effectLst/>
                <a:latin typeface="Open Sans" panose="020B0606030504020204" pitchFamily="34" charset="0"/>
                <a:ea typeface="Times New Roman" panose="02020603050405020304" pitchFamily="18" charset="0"/>
              </a:rPr>
              <a:t>–</a:t>
            </a:r>
            <a:r>
              <a:rPr lang="en-GB" sz="3500" b="1">
                <a:solidFill>
                  <a:srgbClr val="000000"/>
                </a:solidFill>
                <a:effectLst/>
                <a:latin typeface="Open Sans" panose="020B0606030504020204" pitchFamily="34" charset="0"/>
                <a:ea typeface="Times New Roman" panose="02020603050405020304" pitchFamily="18" charset="0"/>
              </a:rPr>
              <a:t> </a:t>
            </a:r>
            <a:r>
              <a:rPr lang="en-GB" sz="3500" b="1">
                <a:solidFill>
                  <a:schemeClr val="tx1">
                    <a:lumMod val="95000"/>
                    <a:lumOff val="5000"/>
                  </a:schemeClr>
                </a:solidFill>
                <a:effectLst/>
                <a:latin typeface="Open Sans" panose="020B0606030504020204" pitchFamily="34" charset="0"/>
                <a:ea typeface="Times New Roman" panose="02020603050405020304" pitchFamily="18" charset="0"/>
              </a:rPr>
              <a:t>Getting to know individual and team strengths</a:t>
            </a:r>
            <a:endParaRPr lang="en-GB" sz="3500" b="1">
              <a:solidFill>
                <a:srgbClr val="000000"/>
              </a:solidFill>
              <a:latin typeface="Open Sans" panose="020B0606030504020204" pitchFamily="34" charset="0"/>
              <a:ea typeface="Times New Roman" panose="02020603050405020304" pitchFamily="18" charset="0"/>
            </a:endParaRPr>
          </a:p>
          <a:p>
            <a:endParaRPr lang="en-GB" sz="3500" kern="100">
              <a:solidFill>
                <a:schemeClr val="bg1"/>
              </a:solidFill>
              <a:latin typeface="Open Sans" panose="020B0606030504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6A3239FB-0EBD-F883-2F02-B6271D883211}"/>
              </a:ext>
            </a:extLst>
          </p:cNvPr>
          <p:cNvSpPr/>
          <p:nvPr/>
        </p:nvSpPr>
        <p:spPr>
          <a:xfrm>
            <a:off x="9848850" y="4381500"/>
            <a:ext cx="75438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endPar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
              <a:tabLst>
                <a:tab pos="457200" algn="l"/>
              </a:tabLst>
            </a:pPr>
            <a:r>
              <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rPr>
              <a:t>How</a:t>
            </a:r>
            <a:r>
              <a:rPr lang="en-GB" sz="2800" b="1">
                <a:solidFill>
                  <a:schemeClr val="bg1"/>
                </a:solidFill>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rPr>
              <a:t>are you going to do this?</a:t>
            </a:r>
          </a:p>
          <a:p>
            <a:pPr lvl="0">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514350" lvl="0" indent="-514350">
              <a:buFont typeface="+mj-lt"/>
              <a:buAutoNum type="arabicPeriod"/>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What are my actions: </a:t>
            </a:r>
          </a:p>
          <a:p>
            <a:pPr marL="514350" lvl="0" indent="-514350">
              <a:buFont typeface="+mj-lt"/>
              <a:buAutoNum type="arabicPeriod"/>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What have others in the team or colleagues said my strengths are? </a:t>
            </a:r>
          </a:p>
          <a:p>
            <a:pPr marL="514350" lvl="0" indent="-514350">
              <a:buFont typeface="+mj-lt"/>
              <a:buAutoNum type="arabicPeriod"/>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Was this a surprise to you, do you see these strengths? </a:t>
            </a:r>
          </a:p>
          <a:p>
            <a:pPr marL="514350" lvl="0" indent="-514350">
              <a:buFont typeface="+mj-lt"/>
              <a:buAutoNum type="arabicPeriod"/>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How does this help us individually and as a team?</a:t>
            </a:r>
          </a:p>
          <a:p>
            <a:pPr marL="514350" lvl="0" indent="-514350">
              <a:buFont typeface="+mj-lt"/>
              <a:buAutoNum type="arabicPeriod"/>
              <a:tabLst>
                <a:tab pos="457200" algn="l"/>
              </a:tabLst>
            </a:pPr>
            <a:r>
              <a:rPr lang="en-US" sz="2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do my team think?</a:t>
            </a:r>
            <a:endParaRPr lang="en-GB"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D039B346-3904-4BE9-60DA-DB32DF8953B6}"/>
              </a:ext>
            </a:extLst>
          </p:cNvPr>
          <p:cNvSpPr/>
          <p:nvPr/>
        </p:nvSpPr>
        <p:spPr>
          <a:xfrm>
            <a:off x="1076325" y="4305300"/>
            <a:ext cx="78867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What</a:t>
            </a:r>
            <a:r>
              <a:rPr lang="en-US" sz="2800"/>
              <a:t> </a:t>
            </a:r>
            <a:r>
              <a:rPr lang="en-US" sz="2800" b="1">
                <a:latin typeface="Open Sans" panose="020B0606030504020204" pitchFamily="34" charset="0"/>
                <a:ea typeface="Open Sans" panose="020B0606030504020204" pitchFamily="34" charset="0"/>
                <a:cs typeface="Open Sans" panose="020B0606030504020204" pitchFamily="34" charset="0"/>
              </a:rPr>
              <a:t>can I do more of in strengths-based discussions? </a:t>
            </a:r>
          </a:p>
          <a:p>
            <a:pPr marL="342900" lvl="0" indent="-342900" algn="ctr">
              <a:buFont typeface="Calibri" panose="020F0502020204030204" pitchFamily="34" charset="0"/>
              <a:buChar char=" "/>
              <a:tabLst>
                <a:tab pos="457200" algn="l"/>
              </a:tabLst>
            </a:pPr>
            <a:endParaRPr lang="en-US" sz="2800"/>
          </a:p>
          <a:p>
            <a:pPr marL="342900" lvl="0" indent="-342900" algn="ctr">
              <a:buFont typeface="Wingdings" panose="05000000000000000000" pitchFamily="2" charset="2"/>
              <a:buChar char="Ø"/>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Acknowledge and appreciate the strengths of each team member  </a:t>
            </a:r>
          </a:p>
          <a:p>
            <a:pPr lvl="0" algn="ctr">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Wingdings" panose="05000000000000000000" pitchFamily="2" charset="2"/>
              <a:buChar char="Ø"/>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Encourage open communication, where people feel comfortable to talk about their strengths. </a:t>
            </a:r>
          </a:p>
          <a:p>
            <a:pPr lvl="0" algn="ctr">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Wingdings" panose="05000000000000000000" pitchFamily="2" charset="2"/>
              <a:buChar char="Ø"/>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Encourage team members to collaborate leveraging each other’s strengths emphasising the value of diverse strengths.</a:t>
            </a:r>
          </a:p>
          <a:p>
            <a:pPr lvl="0" algn="ctr">
              <a:tabLst>
                <a:tab pos="457200" algn="l"/>
              </a:tabLst>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Wingdings" panose="05000000000000000000" pitchFamily="2" charset="2"/>
              <a:buChar char="Ø"/>
              <a:tabLst>
                <a:tab pos="457200" algn="l"/>
              </a:tabLst>
            </a:pPr>
            <a:r>
              <a:rPr lang="en-US" sz="2000">
                <a:latin typeface="Open Sans" panose="020B0606030504020204" pitchFamily="34" charset="0"/>
                <a:ea typeface="Open Sans" panose="020B0606030504020204" pitchFamily="34" charset="0"/>
                <a:cs typeface="Open Sans" panose="020B0606030504020204" pitchFamily="34" charset="0"/>
              </a:rPr>
              <a:t> Provide opportunities for growth for people to further develop their strength.</a:t>
            </a:r>
            <a:endPar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b="1" i="0">
                <a:solidFill>
                  <a:schemeClr val="tx1"/>
                </a:solidFill>
                <a:latin typeface="Open Sans" panose="020B0606030504020204" pitchFamily="34" charset="0"/>
                <a:ea typeface="Open Sans" panose="020B0606030504020204" pitchFamily="34" charset="0"/>
                <a:cs typeface="Times New Roman" panose="02020603050405020304" pitchFamily="18" charset="0"/>
              </a:rPr>
              <a:t> </a:t>
            </a:r>
            <a:endParaRPr lang="en-GB" sz="1500">
              <a:solidFill>
                <a:schemeClr val="tx1"/>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US" sz="150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20D105B-19A1-B5E5-C224-521CDA4BEFA6}"/>
              </a:ext>
            </a:extLst>
          </p:cNvPr>
          <p:cNvPicPr>
            <a:picLocks noChangeAspect="1"/>
          </p:cNvPicPr>
          <p:nvPr/>
        </p:nvPicPr>
        <p:blipFill>
          <a:blip r:embed="rId2"/>
          <a:stretch>
            <a:fillRect/>
          </a:stretch>
        </p:blipFill>
        <p:spPr>
          <a:xfrm>
            <a:off x="16459200" y="342900"/>
            <a:ext cx="1270686" cy="540901"/>
          </a:xfrm>
          <a:prstGeom prst="rect">
            <a:avLst/>
          </a:prstGeom>
        </p:spPr>
      </p:pic>
    </p:spTree>
    <p:extLst>
      <p:ext uri="{BB962C8B-B14F-4D97-AF65-F5344CB8AC3E}">
        <p14:creationId xmlns:p14="http://schemas.microsoft.com/office/powerpoint/2010/main" val="417258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Toolkit</a:t>
            </a:r>
          </a:p>
        </p:txBody>
      </p:sp>
      <p:pic>
        <p:nvPicPr>
          <p:cNvPr id="7" name="Graphic 6" descr="Badge 5 with solid fill">
            <a:extLst>
              <a:ext uri="{FF2B5EF4-FFF2-40B4-BE49-F238E27FC236}">
                <a16:creationId xmlns:a16="http://schemas.microsoft.com/office/drawing/2014/main" id="{076A11D8-C31A-4DC8-55E5-BD8E34D129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3082" y="3817114"/>
            <a:ext cx="842070" cy="842070"/>
          </a:xfrm>
          <a:prstGeom prst="rect">
            <a:avLst/>
          </a:prstGeom>
        </p:spPr>
      </p:pic>
      <p:sp>
        <p:nvSpPr>
          <p:cNvPr id="10" name="TextBox 9">
            <a:extLst>
              <a:ext uri="{FF2B5EF4-FFF2-40B4-BE49-F238E27FC236}">
                <a16:creationId xmlns:a16="http://schemas.microsoft.com/office/drawing/2014/main" id="{82ED75D9-6DFA-468F-F0F0-5D8A8F654446}"/>
              </a:ext>
            </a:extLst>
          </p:cNvPr>
          <p:cNvSpPr txBox="1"/>
          <p:nvPr/>
        </p:nvSpPr>
        <p:spPr>
          <a:xfrm>
            <a:off x="7086600" y="4076700"/>
            <a:ext cx="9144000" cy="461665"/>
          </a:xfrm>
          <a:prstGeom prst="rect">
            <a:avLst/>
          </a:prstGeom>
          <a:noFill/>
        </p:spPr>
        <p:txBody>
          <a:bodyPr wrap="square">
            <a:spAutoFit/>
          </a:bodyPr>
          <a:lstStyle/>
          <a:p>
            <a:r>
              <a:rPr lang="en-GB" sz="2400" b="1" kern="100">
                <a:effectLst/>
                <a:latin typeface="Open Sans" panose="020B0606030504020204" pitchFamily="34" charset="0"/>
                <a:ea typeface="Calibri" panose="020F0502020204030204" pitchFamily="34" charset="0"/>
                <a:cs typeface="Times New Roman" panose="02020603050405020304" pitchFamily="18" charset="0"/>
              </a:rPr>
              <a:t>Tell me what you think and why?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(Feedback Loops)</a:t>
            </a:r>
            <a:endParaRPr lang="en-GB"/>
          </a:p>
        </p:txBody>
      </p:sp>
      <p:pic>
        <p:nvPicPr>
          <p:cNvPr id="14" name="Picture 13">
            <a:extLst>
              <a:ext uri="{FF2B5EF4-FFF2-40B4-BE49-F238E27FC236}">
                <a16:creationId xmlns:a16="http://schemas.microsoft.com/office/drawing/2014/main" id="{7E2FB104-CBDA-FA8F-D0C2-A991BC96855A}"/>
              </a:ext>
            </a:extLst>
          </p:cNvPr>
          <p:cNvPicPr>
            <a:picLocks noChangeAspect="1"/>
          </p:cNvPicPr>
          <p:nvPr/>
        </p:nvPicPr>
        <p:blipFill>
          <a:blip r:embed="rId4"/>
          <a:stretch>
            <a:fillRect/>
          </a:stretch>
        </p:blipFill>
        <p:spPr>
          <a:xfrm>
            <a:off x="16065957" y="639243"/>
            <a:ext cx="1407142" cy="598987"/>
          </a:xfrm>
          <a:prstGeom prst="rect">
            <a:avLst/>
          </a:prstGeom>
        </p:spPr>
      </p:pic>
    </p:spTree>
    <p:extLst>
      <p:ext uri="{BB962C8B-B14F-4D97-AF65-F5344CB8AC3E}">
        <p14:creationId xmlns:p14="http://schemas.microsoft.com/office/powerpoint/2010/main" val="410331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3B247-D379-4C0E-F5FC-BA8C1F2E7DBC}"/>
              </a:ext>
            </a:extLst>
          </p:cNvPr>
          <p:cNvSpPr txBox="1"/>
          <p:nvPr/>
        </p:nvSpPr>
        <p:spPr>
          <a:xfrm>
            <a:off x="457200" y="1790700"/>
            <a:ext cx="17830800" cy="6709529"/>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a:t>
            </a:r>
            <a:r>
              <a:rPr lang="en-GB" sz="3500" b="1">
                <a:solidFill>
                  <a:srgbClr val="FFFF00"/>
                </a:solidFill>
                <a:latin typeface="Open Sans" panose="020B0606030504020204" pitchFamily="34" charset="0"/>
                <a:ea typeface="Times New Roman" panose="02020603050405020304" pitchFamily="18" charset="0"/>
              </a:rPr>
              <a:t>Five</a:t>
            </a:r>
            <a:r>
              <a:rPr lang="en-GB" sz="3500" b="1">
                <a:solidFill>
                  <a:srgbClr val="FFFF00"/>
                </a:solidFill>
                <a:effectLst/>
                <a:latin typeface="Open Sans" panose="020B0606030504020204" pitchFamily="34" charset="0"/>
                <a:ea typeface="Times New Roman" panose="02020603050405020304" pitchFamily="18" charset="0"/>
              </a:rPr>
              <a:t>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Tell me what you think and why?</a:t>
            </a:r>
          </a:p>
          <a:p>
            <a:pPr algn="ctr"/>
            <a:endParaRPr lang="en-GB" sz="3500" b="1">
              <a:solidFill>
                <a:srgbClr val="000000"/>
              </a:solidFill>
              <a:latin typeface="Open Sans" panose="020B0606030504020204" pitchFamily="34" charset="0"/>
              <a:ea typeface="Times New Roman" panose="02020603050405020304" pitchFamily="18" charset="0"/>
            </a:endParaRPr>
          </a:p>
          <a:p>
            <a:r>
              <a:rPr lang="en-US" sz="3600"/>
              <a:t>‘</a:t>
            </a:r>
            <a:r>
              <a:rPr lang="en-US" sz="3600">
                <a:latin typeface="Open Sans" panose="020B0606030504020204" pitchFamily="34" charset="0"/>
                <a:ea typeface="Open Sans" panose="020B0606030504020204" pitchFamily="34" charset="0"/>
                <a:cs typeface="Open Sans" panose="020B0606030504020204" pitchFamily="34" charset="0"/>
              </a:rPr>
              <a:t>Psychological safety is at the root of creating a </a:t>
            </a:r>
            <a:r>
              <a:rPr lang="en-US" sz="3600">
                <a:solidFill>
                  <a:srgbClr val="FFFF00"/>
                </a:solidFill>
                <a:latin typeface="Open Sans" panose="020B0606030504020204" pitchFamily="34" charset="0"/>
                <a:ea typeface="Open Sans" panose="020B0606030504020204" pitchFamily="34" charset="0"/>
                <a:cs typeface="Open Sans" panose="020B0606030504020204" pitchFamily="34" charset="0"/>
              </a:rPr>
              <a:t>feedback culture</a:t>
            </a:r>
            <a:r>
              <a:rPr lang="en-US" sz="3600">
                <a:latin typeface="Open Sans" panose="020B0606030504020204" pitchFamily="34" charset="0"/>
                <a:ea typeface="Open Sans" panose="020B0606030504020204" pitchFamily="34" charset="0"/>
                <a:cs typeface="Open Sans" panose="020B0606030504020204" pitchFamily="34" charset="0"/>
              </a:rPr>
              <a:t>, where workers have access to each other, build and maintain relationships, address biases, have open dialogue, offer constructive criticism and highlight accomplishments’ . (Forbes, 2022).</a:t>
            </a:r>
          </a:p>
          <a:p>
            <a:endParaRPr lang="en-US" sz="3600">
              <a:latin typeface="Open Sans" panose="020B0606030504020204" pitchFamily="34" charset="0"/>
              <a:ea typeface="Open Sans" panose="020B0606030504020204" pitchFamily="34" charset="0"/>
              <a:cs typeface="Open Sans" panose="020B0606030504020204" pitchFamily="34" charset="0"/>
            </a:endParaRPr>
          </a:p>
          <a:p>
            <a:r>
              <a:rPr lang="en-US" sz="3600">
                <a:latin typeface="Open Sans" panose="020B0606030504020204" pitchFamily="34" charset="0"/>
                <a:ea typeface="Open Sans" panose="020B0606030504020204" pitchFamily="34" charset="0"/>
                <a:cs typeface="Open Sans" panose="020B0606030504020204" pitchFamily="34" charset="0"/>
              </a:rPr>
              <a:t>‘Research has found roughly 87% of employees want to “be developed” in their job, but only a third report receiving the </a:t>
            </a:r>
            <a:r>
              <a:rPr lang="en-US" sz="3600">
                <a:solidFill>
                  <a:srgbClr val="FFFF00"/>
                </a:solidFill>
                <a:latin typeface="Open Sans" panose="020B0606030504020204" pitchFamily="34" charset="0"/>
                <a:ea typeface="Open Sans" panose="020B0606030504020204" pitchFamily="34" charset="0"/>
                <a:cs typeface="Open Sans" panose="020B0606030504020204" pitchFamily="34" charset="0"/>
              </a:rPr>
              <a:t>feedback they need to engage and improve</a:t>
            </a:r>
            <a:r>
              <a:rPr lang="en-US" sz="3600">
                <a:latin typeface="Open Sans" panose="020B0606030504020204" pitchFamily="34" charset="0"/>
                <a:ea typeface="Open Sans" panose="020B0606030504020204" pitchFamily="34" charset="0"/>
                <a:cs typeface="Open Sans" panose="020B0606030504020204" pitchFamily="34" charset="0"/>
              </a:rPr>
              <a:t>’. (Forbes, 2022). </a:t>
            </a:r>
          </a:p>
          <a:p>
            <a:endParaRPr lang="en-US" sz="3600"/>
          </a:p>
          <a:p>
            <a:endParaRPr lang="en-US" sz="3600"/>
          </a:p>
        </p:txBody>
      </p:sp>
      <p:pic>
        <p:nvPicPr>
          <p:cNvPr id="4" name="Picture 3">
            <a:extLst>
              <a:ext uri="{FF2B5EF4-FFF2-40B4-BE49-F238E27FC236}">
                <a16:creationId xmlns:a16="http://schemas.microsoft.com/office/drawing/2014/main" id="{2256C11F-8653-E9F6-01AE-08713E24E780}"/>
              </a:ext>
            </a:extLst>
          </p:cNvPr>
          <p:cNvPicPr>
            <a:picLocks noChangeAspect="1"/>
          </p:cNvPicPr>
          <p:nvPr/>
        </p:nvPicPr>
        <p:blipFill>
          <a:blip r:embed="rId2"/>
          <a:stretch>
            <a:fillRect/>
          </a:stretch>
        </p:blipFill>
        <p:spPr>
          <a:xfrm>
            <a:off x="15864165" y="571500"/>
            <a:ext cx="1611083" cy="685800"/>
          </a:xfrm>
          <a:prstGeom prst="rect">
            <a:avLst/>
          </a:prstGeom>
        </p:spPr>
      </p:pic>
    </p:spTree>
    <p:extLst>
      <p:ext uri="{BB962C8B-B14F-4D97-AF65-F5344CB8AC3E}">
        <p14:creationId xmlns:p14="http://schemas.microsoft.com/office/powerpoint/2010/main" val="282132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57450" y="4463028"/>
            <a:ext cx="13716000" cy="4261872"/>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85775" y="800100"/>
            <a:ext cx="17830800" cy="3447098"/>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a:t>
            </a:r>
            <a:r>
              <a:rPr lang="en-GB" sz="3500" b="1">
                <a:solidFill>
                  <a:srgbClr val="FFFF00"/>
                </a:solidFill>
                <a:latin typeface="Open Sans" panose="020B0606030504020204" pitchFamily="34" charset="0"/>
                <a:ea typeface="Times New Roman" panose="02020603050405020304" pitchFamily="18" charset="0"/>
              </a:rPr>
              <a:t>Five</a:t>
            </a:r>
            <a:r>
              <a:rPr lang="en-GB" sz="3500" b="1">
                <a:solidFill>
                  <a:srgbClr val="FFFF00"/>
                </a:solidFill>
                <a:effectLst/>
                <a:latin typeface="Open Sans" panose="020B0606030504020204" pitchFamily="34" charset="0"/>
                <a:ea typeface="Times New Roman" panose="02020603050405020304" pitchFamily="18" charset="0"/>
              </a:rPr>
              <a:t>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Tell me what you think and why?..</a:t>
            </a:r>
          </a:p>
          <a:p>
            <a:pPr algn="ctr"/>
            <a:endParaRPr lang="en-GB" sz="3500" b="1">
              <a:solidFill>
                <a:srgbClr val="000000"/>
              </a:solidFill>
              <a:latin typeface="Open Sans" panose="020B0606030504020204" pitchFamily="34" charset="0"/>
              <a:ea typeface="Times New Roman" panose="02020603050405020304" pitchFamily="18" charset="0"/>
            </a:endParaRPr>
          </a:p>
          <a:p>
            <a:r>
              <a:rPr lang="en-US" sz="3600" b="1">
                <a:solidFill>
                  <a:srgbClr val="FFFF00"/>
                </a:solidFill>
                <a:latin typeface="Open Sans" panose="020B0606030504020204" pitchFamily="34" charset="0"/>
                <a:ea typeface="Open Sans" panose="020B0606030504020204" pitchFamily="34" charset="0"/>
                <a:cs typeface="Open Sans" panose="020B0606030504020204" pitchFamily="34" charset="0"/>
              </a:rPr>
              <a:t>Practical Action </a:t>
            </a:r>
            <a:r>
              <a:rPr lang="en-US" sz="3600"/>
              <a:t>- </a:t>
            </a:r>
            <a:r>
              <a:rPr lang="en-US" sz="2800">
                <a:latin typeface="Open Sans" panose="020B0606030504020204" pitchFamily="34" charset="0"/>
                <a:ea typeface="Open Sans" panose="020B0606030504020204" pitchFamily="34" charset="0"/>
                <a:cs typeface="Open Sans" panose="020B0606030504020204" pitchFamily="34" charset="0"/>
              </a:rPr>
              <a:t>As a group, have a conversation/discussion considering implementing practical ideas to facilitate a constructive and collaborative dialogue. Establish clear guidelines and expectations in giving and receiving feedback, encouraging mutual respect, encouraging a culture of honesty and openness. and agree some expectations and principles on feedback.</a:t>
            </a:r>
            <a:r>
              <a:rPr lang="en-US" sz="2800" b="1">
                <a:solidFill>
                  <a:srgbClr val="FFFF00"/>
                </a:solidFill>
                <a:latin typeface="Open Sans" panose="020B0606030504020204" pitchFamily="34" charset="0"/>
                <a:ea typeface="Open Sans" panose="020B0606030504020204" pitchFamily="34" charset="0"/>
                <a:cs typeface="Open Sans" panose="020B0606030504020204" pitchFamily="34" charset="0"/>
              </a:rPr>
              <a:t> </a:t>
            </a:r>
          </a:p>
          <a:p>
            <a:endParaRPr lang="en-US" sz="2800" b="1" kern="100">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057400" y="4888914"/>
            <a:ext cx="14173200" cy="3970318"/>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 for discussion:</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Where are we now in relation to this approach on scale of 0-10? </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What do you need to do as a group to move forward? </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What are our agreed expectations on feedback? </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What do you perceive the purpose of feedback within the team is? </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How can we ensure feedback is actionable and tangible? </a:t>
            </a:r>
          </a:p>
          <a:p>
            <a:pPr marL="457200" indent="-457200" algn="ctr">
              <a:buFont typeface="Wingdings" panose="05000000000000000000" pitchFamily="2" charset="2"/>
              <a:buChar char="Ø"/>
              <a:tabLst>
                <a:tab pos="457200" algn="l"/>
              </a:tabLst>
            </a:pPr>
            <a:r>
              <a:rPr lang="en-US" sz="2800">
                <a:latin typeface="Open Sans" panose="020B0606030504020204" pitchFamily="34" charset="0"/>
                <a:ea typeface="Open Sans" panose="020B0606030504020204" pitchFamily="34" charset="0"/>
                <a:cs typeface="Open Sans" panose="020B0606030504020204" pitchFamily="34" charset="0"/>
              </a:rPr>
              <a:t>Are we comfortable giving/receiving feedback – why?</a:t>
            </a:r>
            <a:endPar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Calibri" panose="020F0502020204030204" pitchFamily="34" charset="0"/>
              <a:buChar char=" "/>
              <a:tabLst>
                <a:tab pos="457200" algn="l"/>
              </a:tabLst>
            </a:pP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r>
              <a:rPr lang="en-GB" sz="2800" b="1">
                <a:latin typeface="Open Sans" panose="020B0606030504020204" pitchFamily="34" charset="0"/>
                <a:ea typeface="Open Sans" panose="020B0606030504020204" pitchFamily="34" charset="0"/>
                <a:cs typeface="Open Sans" panose="020B0606030504020204" pitchFamily="34"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A6243B10-8A87-14D7-6A1A-2CCC3069ABBC}"/>
              </a:ext>
            </a:extLst>
          </p:cNvPr>
          <p:cNvPicPr>
            <a:picLocks noChangeAspect="1"/>
          </p:cNvPicPr>
          <p:nvPr/>
        </p:nvPicPr>
        <p:blipFill>
          <a:blip r:embed="rId2"/>
          <a:stretch>
            <a:fillRect/>
          </a:stretch>
        </p:blipFill>
        <p:spPr>
          <a:xfrm>
            <a:off x="16173450" y="471482"/>
            <a:ext cx="1543981" cy="657236"/>
          </a:xfrm>
          <a:prstGeom prst="rect">
            <a:avLst/>
          </a:prstGeom>
        </p:spPr>
      </p:pic>
    </p:spTree>
    <p:extLst>
      <p:ext uri="{BB962C8B-B14F-4D97-AF65-F5344CB8AC3E}">
        <p14:creationId xmlns:p14="http://schemas.microsoft.com/office/powerpoint/2010/main" val="405287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3B247-D379-4C0E-F5FC-BA8C1F2E7DBC}"/>
              </a:ext>
            </a:extLst>
          </p:cNvPr>
          <p:cNvSpPr txBox="1"/>
          <p:nvPr/>
        </p:nvSpPr>
        <p:spPr>
          <a:xfrm>
            <a:off x="1371600" y="495300"/>
            <a:ext cx="16002000" cy="1169551"/>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a:t>
            </a:r>
            <a:r>
              <a:rPr lang="en-GB" sz="3500" b="1">
                <a:solidFill>
                  <a:srgbClr val="FFFF00"/>
                </a:solidFill>
                <a:latin typeface="Open Sans" panose="020B0606030504020204" pitchFamily="34" charset="0"/>
                <a:ea typeface="Times New Roman" panose="02020603050405020304" pitchFamily="18" charset="0"/>
              </a:rPr>
              <a:t>Five </a:t>
            </a:r>
            <a:r>
              <a:rPr lang="en-GB" sz="3500" b="1">
                <a:effectLst/>
                <a:latin typeface="Open Sans" panose="020B0606030504020204" pitchFamily="34" charset="0"/>
                <a:ea typeface="Times New Roman" panose="02020603050405020304" pitchFamily="18" charset="0"/>
              </a:rPr>
              <a:t>–</a:t>
            </a:r>
            <a:r>
              <a:rPr lang="en-GB" sz="3500" b="1">
                <a:solidFill>
                  <a:srgbClr val="000000"/>
                </a:solidFill>
                <a:effectLst/>
                <a:latin typeface="Open Sans" panose="020B0606030504020204" pitchFamily="34" charset="0"/>
                <a:ea typeface="Times New Roman" panose="02020603050405020304" pitchFamily="18" charset="0"/>
              </a:rPr>
              <a:t> </a:t>
            </a:r>
            <a:r>
              <a:rPr lang="en-GB" sz="3500" b="1">
                <a:solidFill>
                  <a:schemeClr val="tx1">
                    <a:lumMod val="95000"/>
                    <a:lumOff val="5000"/>
                  </a:schemeClr>
                </a:solidFill>
                <a:effectLst/>
                <a:latin typeface="Open Sans" panose="020B0606030504020204" pitchFamily="34" charset="0"/>
                <a:ea typeface="Times New Roman" panose="02020603050405020304" pitchFamily="18" charset="0"/>
              </a:rPr>
              <a:t>Tell me what you think and why?</a:t>
            </a:r>
            <a:endParaRPr lang="en-GB" sz="3500" b="1">
              <a:solidFill>
                <a:srgbClr val="000000"/>
              </a:solidFill>
              <a:latin typeface="Open Sans" panose="020B0606030504020204" pitchFamily="34" charset="0"/>
              <a:ea typeface="Times New Roman" panose="02020603050405020304" pitchFamily="18" charset="0"/>
            </a:endParaRPr>
          </a:p>
          <a:p>
            <a:endParaRPr lang="en-GB" sz="3500" kern="100">
              <a:solidFill>
                <a:schemeClr val="bg1"/>
              </a:solidFill>
              <a:latin typeface="Open Sans" panose="020B0606030504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6A3239FB-0EBD-F883-2F02-B6271D883211}"/>
              </a:ext>
            </a:extLst>
          </p:cNvPr>
          <p:cNvSpPr/>
          <p:nvPr/>
        </p:nvSpPr>
        <p:spPr>
          <a:xfrm>
            <a:off x="9829800" y="2857500"/>
            <a:ext cx="7543800" cy="57150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endPar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
              <a:tabLst>
                <a:tab pos="457200" algn="l"/>
              </a:tabLst>
            </a:pPr>
            <a:r>
              <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rPr>
              <a:t>How</a:t>
            </a:r>
            <a:r>
              <a:rPr lang="en-GB" sz="2800" b="1">
                <a:solidFill>
                  <a:schemeClr val="bg1"/>
                </a:solidFill>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rPr>
              <a:t>are you going to do this?</a:t>
            </a:r>
          </a:p>
          <a:p>
            <a:pPr lvl="0">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514350" lvl="0" indent="-514350">
              <a:buFont typeface="+mj-lt"/>
              <a:buAutoNum type="arabicPeriod"/>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What are my actions:</a:t>
            </a:r>
          </a:p>
          <a:p>
            <a:pPr marL="514350" lvl="0" indent="-514350">
              <a:buFont typeface="+mj-lt"/>
              <a:buAutoNum type="arabicPeriod"/>
              <a:tabLst>
                <a:tab pos="457200" algn="l"/>
              </a:tabLst>
            </a:pPr>
            <a:r>
              <a:rPr lang="en-US" sz="2400"/>
              <a:t>Agree approach and expectations </a:t>
            </a:r>
          </a:p>
          <a:p>
            <a:pPr marL="514350" lvl="0" indent="-514350">
              <a:buFont typeface="+mj-lt"/>
              <a:buAutoNum type="arabicPeriod"/>
              <a:tabLst>
                <a:tab pos="457200" algn="l"/>
              </a:tabLst>
            </a:pPr>
            <a:r>
              <a:rPr lang="en-US" sz="2400"/>
              <a:t>How comfortable are people to give or ask for feedback? </a:t>
            </a:r>
          </a:p>
          <a:p>
            <a:pPr marL="514350" lvl="0" indent="-514350">
              <a:buFont typeface="+mj-lt"/>
              <a:buAutoNum type="arabicPeriod"/>
              <a:tabLst>
                <a:tab pos="457200" algn="l"/>
              </a:tabLst>
            </a:pPr>
            <a:r>
              <a:rPr lang="en-US" sz="2400"/>
              <a:t>How does this help us individually and as a team?</a:t>
            </a:r>
            <a:r>
              <a:rPr lang="en-US" sz="2400">
                <a:latin typeface="Open Sans" panose="020B0606030504020204" pitchFamily="34" charset="0"/>
                <a:ea typeface="Open Sans" panose="020B0606030504020204" pitchFamily="34" charset="0"/>
                <a:cs typeface="Open Sans" panose="020B0606030504020204" pitchFamily="34" charset="0"/>
              </a:rPr>
              <a:t> </a:t>
            </a:r>
          </a:p>
          <a:p>
            <a:pPr marL="514350" lvl="0" indent="-514350">
              <a:buFont typeface="+mj-lt"/>
              <a:buAutoNum type="arabicPeriod"/>
              <a:tabLst>
                <a:tab pos="457200"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D039B346-3904-4BE9-60DA-DB32DF8953B6}"/>
              </a:ext>
            </a:extLst>
          </p:cNvPr>
          <p:cNvSpPr/>
          <p:nvPr/>
        </p:nvSpPr>
        <p:spPr>
          <a:xfrm>
            <a:off x="895350" y="2857500"/>
            <a:ext cx="7886700" cy="57150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What</a:t>
            </a:r>
            <a:r>
              <a:rPr lang="en-US" sz="2800"/>
              <a:t> </a:t>
            </a:r>
            <a:r>
              <a:rPr lang="en-US" sz="2800" b="1">
                <a:latin typeface="Open Sans" panose="020B0606030504020204" pitchFamily="34" charset="0"/>
                <a:ea typeface="Open Sans" panose="020B0606030504020204" pitchFamily="34" charset="0"/>
                <a:cs typeface="Open Sans" panose="020B0606030504020204" pitchFamily="34" charset="0"/>
              </a:rPr>
              <a:t>questions can I ask</a:t>
            </a:r>
          </a:p>
          <a:p>
            <a:pPr marL="342900" lvl="0" indent="-342900" algn="ctr">
              <a:buFont typeface="Calibri" panose="020F0502020204030204" pitchFamily="34" charset="0"/>
              <a:buChar char=" "/>
              <a:tabLst>
                <a:tab pos="457200" algn="l"/>
              </a:tabLst>
            </a:pPr>
            <a:r>
              <a:rPr lang="en-US" sz="2800"/>
              <a:t>Question to ask consider when asking for feedback?</a:t>
            </a:r>
          </a:p>
          <a:p>
            <a:pPr marL="342900" lvl="0" indent="-342900" algn="ctr">
              <a:buFont typeface="Calibri" panose="020F0502020204030204" pitchFamily="34" charset="0"/>
              <a:buChar char=" "/>
              <a:tabLst>
                <a:tab pos="457200" algn="l"/>
              </a:tabLst>
            </a:pPr>
            <a:r>
              <a:rPr lang="en-US" sz="2800"/>
              <a:t> </a:t>
            </a:r>
          </a:p>
          <a:p>
            <a:pPr marL="457200" lvl="0" indent="-457200" algn="ctr">
              <a:buFont typeface="Wingdings" panose="05000000000000000000" pitchFamily="2" charset="2"/>
              <a:buChar char="Ø"/>
              <a:tabLst>
                <a:tab pos="457200" algn="l"/>
              </a:tabLst>
            </a:pPr>
            <a:r>
              <a:rPr lang="en-US" sz="2800"/>
              <a:t>What did you see that I should do more of?</a:t>
            </a:r>
          </a:p>
          <a:p>
            <a:pPr marL="457200" lvl="0" indent="-457200" algn="ctr">
              <a:buFont typeface="Wingdings" panose="05000000000000000000" pitchFamily="2" charset="2"/>
              <a:buChar char="Ø"/>
              <a:tabLst>
                <a:tab pos="457200" algn="l"/>
              </a:tabLst>
            </a:pPr>
            <a:r>
              <a:rPr lang="en-US" sz="2800"/>
              <a:t>What did you see that you think I should do less of or stop? </a:t>
            </a:r>
          </a:p>
          <a:p>
            <a:pPr marL="457200" lvl="0" indent="-457200" algn="ctr">
              <a:buFont typeface="Wingdings" panose="05000000000000000000" pitchFamily="2" charset="2"/>
              <a:buChar char="Ø"/>
              <a:tabLst>
                <a:tab pos="457200" algn="l"/>
              </a:tabLst>
            </a:pPr>
            <a:r>
              <a:rPr lang="en-US" sz="2800"/>
              <a:t>What is the one thing I could do next time to improve?</a:t>
            </a:r>
          </a:p>
          <a:p>
            <a:pPr marL="457200" lvl="0" indent="-457200" algn="ctr">
              <a:buFont typeface="Wingdings" panose="05000000000000000000" pitchFamily="2" charset="2"/>
              <a:buChar char="Ø"/>
              <a:tabLst>
                <a:tab pos="457200" algn="l"/>
              </a:tabLst>
            </a:pPr>
            <a:r>
              <a:rPr lang="en-US" sz="2800"/>
              <a:t>What do you think my strengths are as an individual?</a:t>
            </a:r>
          </a:p>
          <a:p>
            <a:pPr marL="457200" lvl="0" indent="-457200" algn="ctr">
              <a:buFont typeface="Wingdings" panose="05000000000000000000" pitchFamily="2" charset="2"/>
              <a:buChar char="Ø"/>
              <a:tabLst>
                <a:tab pos="457200" algn="l"/>
              </a:tabLst>
            </a:pPr>
            <a:r>
              <a:rPr lang="en-US" sz="2400">
                <a:latin typeface="Open Sans" panose="020B0606030504020204" pitchFamily="34" charset="0"/>
                <a:ea typeface="Open Sans" panose="020B0606030504020204" pitchFamily="34" charset="0"/>
                <a:cs typeface="Open Sans" panose="020B0606030504020204" pitchFamily="34" charset="0"/>
              </a:rPr>
              <a:t>When have you seen this strength?</a:t>
            </a:r>
          </a:p>
          <a:p>
            <a:pPr marL="342900" lvl="0" indent="-342900" algn="ctr">
              <a:buFont typeface="Calibri" panose="020F0502020204030204" pitchFamily="34" charset="0"/>
              <a:buChar char=" "/>
              <a:tabLst>
                <a:tab pos="457200" algn="l"/>
              </a:tabLst>
            </a:pPr>
            <a:endParaRPr lang="en-US" sz="2800" b="1">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b="1" i="0">
                <a:solidFill>
                  <a:schemeClr val="tx1"/>
                </a:solidFill>
                <a:latin typeface="Open Sans" panose="020B0606030504020204" pitchFamily="34" charset="0"/>
                <a:ea typeface="Open Sans" panose="020B0606030504020204" pitchFamily="34" charset="0"/>
                <a:cs typeface="Times New Roman" panose="02020603050405020304" pitchFamily="18" charset="0"/>
              </a:rPr>
              <a:t> </a:t>
            </a:r>
            <a:endParaRPr lang="en-GB" sz="1500">
              <a:solidFill>
                <a:schemeClr val="tx1"/>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US" sz="150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7AD33AA-FCF8-E4DD-D82B-51A4F3A55776}"/>
              </a:ext>
            </a:extLst>
          </p:cNvPr>
          <p:cNvPicPr>
            <a:picLocks noChangeAspect="1"/>
          </p:cNvPicPr>
          <p:nvPr/>
        </p:nvPicPr>
        <p:blipFill>
          <a:blip r:embed="rId2"/>
          <a:stretch>
            <a:fillRect/>
          </a:stretch>
        </p:blipFill>
        <p:spPr>
          <a:xfrm>
            <a:off x="15951051" y="523875"/>
            <a:ext cx="1432074" cy="609600"/>
          </a:xfrm>
          <a:prstGeom prst="rect">
            <a:avLst/>
          </a:prstGeom>
        </p:spPr>
      </p:pic>
    </p:spTree>
    <p:extLst>
      <p:ext uri="{BB962C8B-B14F-4D97-AF65-F5344CB8AC3E}">
        <p14:creationId xmlns:p14="http://schemas.microsoft.com/office/powerpoint/2010/main" val="16553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Toolkit</a:t>
            </a:r>
          </a:p>
        </p:txBody>
      </p:sp>
      <p:pic>
        <p:nvPicPr>
          <p:cNvPr id="8" name="Graphic 7" descr="Badge 6 with solid fill">
            <a:extLst>
              <a:ext uri="{FF2B5EF4-FFF2-40B4-BE49-F238E27FC236}">
                <a16:creationId xmlns:a16="http://schemas.microsoft.com/office/drawing/2014/main" id="{B200F4DB-902C-8353-D280-3D9CBE1FAF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4400" y="3930997"/>
            <a:ext cx="762000" cy="762000"/>
          </a:xfrm>
          <a:prstGeom prst="rect">
            <a:avLst/>
          </a:prstGeom>
        </p:spPr>
      </p:pic>
      <p:sp>
        <p:nvSpPr>
          <p:cNvPr id="9" name="TextBox 8">
            <a:extLst>
              <a:ext uri="{FF2B5EF4-FFF2-40B4-BE49-F238E27FC236}">
                <a16:creationId xmlns:a16="http://schemas.microsoft.com/office/drawing/2014/main" id="{3ADAA362-FAAA-66E6-08B0-03F8097E9550}"/>
              </a:ext>
            </a:extLst>
          </p:cNvPr>
          <p:cNvSpPr txBox="1"/>
          <p:nvPr/>
        </p:nvSpPr>
        <p:spPr>
          <a:xfrm>
            <a:off x="5791200" y="3985431"/>
            <a:ext cx="9677400" cy="707566"/>
          </a:xfrm>
          <a:prstGeom prst="rect">
            <a:avLst/>
          </a:prstGeom>
          <a:noFill/>
        </p:spPr>
        <p:txBody>
          <a:bodyPr wrap="square">
            <a:spAutoFit/>
          </a:bodyPr>
          <a:lstStyle/>
          <a:p>
            <a:pPr lvl="0">
              <a:lnSpc>
                <a:spcPct val="107000"/>
              </a:lnSpc>
              <a:spcAft>
                <a:spcPts val="800"/>
              </a:spcAft>
            </a:pPr>
            <a:r>
              <a:rPr lang="en-GB" sz="2400" b="1" kern="100">
                <a:latin typeface="Open Sans" panose="020B0606030504020204" pitchFamily="34" charset="0"/>
                <a:ea typeface="Calibri" panose="020F0502020204030204" pitchFamily="34" charset="0"/>
                <a:cs typeface="Times New Roman" panose="02020603050405020304" pitchFamily="18" charset="0"/>
              </a:rPr>
              <a:t>Why</a:t>
            </a:r>
            <a:r>
              <a:rPr lang="en-GB" sz="2400" b="1" kern="100">
                <a:effectLst/>
                <a:latin typeface="Open Sans" panose="020B0606030504020204" pitchFamily="34" charset="0"/>
                <a:ea typeface="Calibri" panose="020F0502020204030204" pitchFamily="34" charset="0"/>
                <a:cs typeface="Times New Roman" panose="02020603050405020304" pitchFamily="18" charset="0"/>
              </a:rPr>
              <a:t> and how to have performance conversations?</a:t>
            </a:r>
            <a:r>
              <a:rPr lang="en-GB" sz="2400" b="1" i="1" kern="100">
                <a:latin typeface="Open Sans" panose="020B0606030504020204" pitchFamily="34" charset="0"/>
                <a:ea typeface="Calibri" panose="020F0502020204030204" pitchFamily="34" charset="0"/>
                <a:cs typeface="Times New Roman" panose="02020603050405020304" pitchFamily="18" charset="0"/>
              </a:rPr>
              <a:t> </a:t>
            </a:r>
            <a:r>
              <a:rPr lang="en-GB" sz="1400" i="1" kern="100">
                <a:latin typeface="Open Sans" panose="020B0606030504020204" pitchFamily="34" charset="0"/>
                <a:ea typeface="Calibri" panose="020F0502020204030204" pitchFamily="34" charset="0"/>
                <a:cs typeface="Times New Roman" panose="02020603050405020304" pitchFamily="18" charset="0"/>
              </a:rPr>
              <a:t>(what you need to perform at your best)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0F834E7-88A2-FD3D-4830-AD48AA47C390}"/>
              </a:ext>
            </a:extLst>
          </p:cNvPr>
          <p:cNvPicPr>
            <a:picLocks noChangeAspect="1"/>
          </p:cNvPicPr>
          <p:nvPr/>
        </p:nvPicPr>
        <p:blipFill>
          <a:blip r:embed="rId4"/>
          <a:stretch>
            <a:fillRect/>
          </a:stretch>
        </p:blipFill>
        <p:spPr>
          <a:xfrm>
            <a:off x="16230600" y="449087"/>
            <a:ext cx="1481591" cy="630678"/>
          </a:xfrm>
          <a:prstGeom prst="rect">
            <a:avLst/>
          </a:prstGeom>
        </p:spPr>
      </p:pic>
    </p:spTree>
    <p:extLst>
      <p:ext uri="{BB962C8B-B14F-4D97-AF65-F5344CB8AC3E}">
        <p14:creationId xmlns:p14="http://schemas.microsoft.com/office/powerpoint/2010/main" val="419724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descr="People talking">
            <a:extLst>
              <a:ext uri="{FF2B5EF4-FFF2-40B4-BE49-F238E27FC236}">
                <a16:creationId xmlns:a16="http://schemas.microsoft.com/office/drawing/2014/main" id="{64D95A21-06F7-09E2-979E-E091BFAA89B7}"/>
              </a:ext>
            </a:extLst>
          </p:cNvPr>
          <p:cNvPicPr>
            <a:picLocks noChangeAspect="1"/>
          </p:cNvPicPr>
          <p:nvPr/>
        </p:nvPicPr>
        <p:blipFill rotWithShape="1">
          <a:blip r:embed="rId2">
            <a:extLst>
              <a:ext uri="{28A0092B-C50C-407E-A947-70E740481C1C}">
                <a14:useLocalDpi xmlns:a14="http://schemas.microsoft.com/office/drawing/2010/main" val="0"/>
              </a:ext>
            </a:extLst>
          </a:blip>
          <a:srcRect l="13919" r="5925" b="-1"/>
          <a:stretch/>
        </p:blipFill>
        <p:spPr>
          <a:xfrm>
            <a:off x="7543800" y="10"/>
            <a:ext cx="10744200" cy="10286990"/>
          </a:xfrm>
          <a:prstGeom prst="rect">
            <a:avLst/>
          </a:prstGeom>
        </p:spPr>
      </p:pic>
      <p:sp useBgFill="1">
        <p:nvSpPr>
          <p:cNvPr id="12" name="Rectangle 11">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54012" cy="10287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E99E2B-F997-4BA4-BEE3-229C99A1B5CD}"/>
              </a:ext>
            </a:extLst>
          </p:cNvPr>
          <p:cNvSpPr txBox="1"/>
          <p:nvPr/>
        </p:nvSpPr>
        <p:spPr>
          <a:xfrm>
            <a:off x="76200" y="952500"/>
            <a:ext cx="6954012" cy="8077200"/>
          </a:xfrm>
          <a:prstGeom prst="rect">
            <a:avLst/>
          </a:prstGeom>
        </p:spPr>
        <p:txBody>
          <a:bodyPr vert="horz" lIns="91440" tIns="45720" rIns="91440" bIns="45720" rtlCol="0">
            <a:normAutofit lnSpcReduction="10000"/>
          </a:bodyPr>
          <a:lstStyle/>
          <a:p>
            <a:pPr indent="-228600" defTabSz="914400">
              <a:lnSpc>
                <a:spcPct val="90000"/>
              </a:lnSpc>
              <a:spcAft>
                <a:spcPts val="800"/>
              </a:spcAft>
              <a:buFont typeface="Arial" panose="020B0604020202020204" pitchFamily="34" charset="0"/>
              <a:buChar char="•"/>
            </a:pPr>
            <a:endParaRPr lang="en-US" sz="1400" b="1" i="1">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defTabSz="914400">
              <a:lnSpc>
                <a:spcPct val="90000"/>
              </a:lnSpc>
              <a:spcAft>
                <a:spcPts val="800"/>
              </a:spcAft>
            </a:pPr>
            <a:r>
              <a:rPr lang="en-US" sz="3200" b="1" i="1">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a:t>
            </a:r>
            <a:r>
              <a:rPr lang="en-US" sz="3200" b="1" i="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What we know matters, but who we are matters more’</a:t>
            </a:r>
            <a:r>
              <a:rPr lang="en-US" sz="32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 – Brene Brown</a:t>
            </a:r>
            <a:endParaRPr lang="en-US" sz="32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defTabSz="914400">
              <a:lnSpc>
                <a:spcPct val="90000"/>
              </a:lnSpc>
              <a:spcAft>
                <a:spcPts val="800"/>
              </a:spcAft>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L="342900" indent="-285750" defTabSz="914400">
              <a:lnSpc>
                <a:spcPct val="90000"/>
              </a:lnSpc>
              <a:spcAft>
                <a:spcPts val="800"/>
              </a:spcAft>
              <a:buFont typeface="Wingdings" panose="05000000000000000000" pitchFamily="2" charset="2"/>
              <a:buChar char="Ø"/>
            </a:pPr>
            <a:r>
              <a:rPr lang="en-US"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As leaders</a:t>
            </a:r>
            <a:r>
              <a:rPr lang="en-US">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rPr>
              <a:t>, our journey begins with leading ourselves – cultivating self-awareness and reflection to be able to adapt, in an ever-changing environment. Guiding our people with clarity and visibility, helping them to connect their work to the vision and strategy of the University showing them a clear sense of purpose.</a:t>
            </a: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endParaRP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Open Sans" panose="020B0606030504020204" pitchFamily="34" charset="0"/>
              <a:ea typeface="Open Sans" panose="020B0606030504020204" pitchFamily="34" charset="0"/>
              <a:cs typeface="Open Sans" panose="020B0606030504020204" pitchFamily="34" charset="0"/>
            </a:endParaRP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endParaRPr>
          </a:p>
          <a:p>
            <a:pPr marL="400050" indent="-342900" defTabSz="914400">
              <a:lnSpc>
                <a:spcPct val="90000"/>
              </a:lnSpc>
              <a:spcAft>
                <a:spcPts val="800"/>
              </a:spcAft>
              <a:buFont typeface="Wingdings" panose="05000000000000000000" pitchFamily="2" charset="2"/>
              <a:buChar char="Ø"/>
            </a:pPr>
            <a:r>
              <a:rPr lang="en-US" sz="19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rPr>
              <a:t>An understanding that behind every role at the University of Manchester is a </a:t>
            </a:r>
            <a:r>
              <a:rPr lang="en-US" sz="1900">
                <a:solidFill>
                  <a:srgbClr val="FFFF00"/>
                </a:solidFill>
                <a:effectLst/>
                <a:latin typeface="Open Sans" panose="020B0606030504020204" pitchFamily="34" charset="0"/>
                <a:ea typeface="Open Sans" panose="020B0606030504020204" pitchFamily="34" charset="0"/>
                <a:cs typeface="Open Sans" panose="020B0606030504020204" pitchFamily="34" charset="0"/>
              </a:rPr>
              <a:t>human being, a person </a:t>
            </a:r>
            <a:r>
              <a:rPr lang="en-US" sz="19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rPr>
              <a:t>who wants to be seen as a person and not just a worker.</a:t>
            </a: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Open Sans" panose="020B0606030504020204" pitchFamily="34" charset="0"/>
              <a:ea typeface="Open Sans" panose="020B0606030504020204" pitchFamily="34" charset="0"/>
              <a:cs typeface="Open Sans" panose="020B0606030504020204" pitchFamily="34" charset="0"/>
            </a:endParaRP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endParaRPr>
          </a:p>
          <a:p>
            <a:pPr indent="-228600" defTabSz="914400">
              <a:lnSpc>
                <a:spcPct val="90000"/>
              </a:lnSpc>
              <a:spcAft>
                <a:spcPts val="800"/>
              </a:spcAft>
              <a:buFont typeface="Arial" panose="020B0604020202020204" pitchFamily="34" charset="0"/>
              <a:buChar char="•"/>
            </a:pPr>
            <a:endParaRPr lang="en-US" sz="19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endParaRPr>
          </a:p>
          <a:p>
            <a:pPr marL="400050" indent="-342900" defTabSz="914400">
              <a:lnSpc>
                <a:spcPct val="90000"/>
              </a:lnSpc>
              <a:spcAft>
                <a:spcPts val="800"/>
              </a:spcAft>
              <a:buFont typeface="Wingdings" panose="05000000000000000000" pitchFamily="2" charset="2"/>
              <a:buChar char="Ø"/>
            </a:pPr>
            <a:r>
              <a:rPr lang="en-US" sz="19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rPr>
              <a:t>A resource, that as a leader you can explore to help you connect with your people in a way that supports their growth, encourages listening, understanding and </a:t>
            </a:r>
            <a:r>
              <a:rPr lang="en-US" sz="1900">
                <a:solidFill>
                  <a:srgbClr val="FFFF00"/>
                </a:solidFill>
                <a:effectLst/>
                <a:latin typeface="Open Sans" panose="020B0606030504020204" pitchFamily="34" charset="0"/>
                <a:ea typeface="Open Sans" panose="020B0606030504020204" pitchFamily="34" charset="0"/>
                <a:cs typeface="Open Sans" panose="020B0606030504020204" pitchFamily="34" charset="0"/>
              </a:rPr>
              <a:t>sharing our purpose and vision</a:t>
            </a:r>
            <a:r>
              <a:rPr lang="en-US" sz="19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Open Sans" panose="020B0606030504020204" pitchFamily="34" charset="0"/>
                <a:ea typeface="Open Sans" panose="020B0606030504020204" pitchFamily="34" charset="0"/>
                <a:cs typeface="Open Sans" panose="020B0606030504020204" pitchFamily="34" charset="0"/>
              </a:rPr>
              <a:t>. Helping people to understand the part they play in our collective success as a university.</a:t>
            </a: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indent="-228600" defTabSz="914400">
              <a:lnSpc>
                <a:spcPct val="90000"/>
              </a:lnSpc>
              <a:spcAft>
                <a:spcPts val="800"/>
              </a:spcAft>
              <a:buFont typeface="Arial" panose="020B0604020202020204" pitchFamily="34" charset="0"/>
              <a:buChar char="•"/>
            </a:pPr>
            <a:endParaRPr lang="en-US" sz="14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p:txBody>
      </p:sp>
      <p:pic>
        <p:nvPicPr>
          <p:cNvPr id="10" name="Picture 9">
            <a:extLst>
              <a:ext uri="{FF2B5EF4-FFF2-40B4-BE49-F238E27FC236}">
                <a16:creationId xmlns:a16="http://schemas.microsoft.com/office/drawing/2014/main" id="{88806D22-469F-9C1D-C16F-2CAD897E7577}"/>
              </a:ext>
            </a:extLst>
          </p:cNvPr>
          <p:cNvPicPr>
            <a:picLocks noChangeAspect="1"/>
          </p:cNvPicPr>
          <p:nvPr/>
        </p:nvPicPr>
        <p:blipFill>
          <a:blip r:embed="rId3"/>
          <a:stretch>
            <a:fillRect/>
          </a:stretch>
        </p:blipFill>
        <p:spPr>
          <a:xfrm>
            <a:off x="16383000" y="190500"/>
            <a:ext cx="1611083" cy="685800"/>
          </a:xfrm>
          <a:prstGeom prst="rect">
            <a:avLst/>
          </a:prstGeom>
        </p:spPr>
      </p:pic>
    </p:spTree>
    <p:extLst>
      <p:ext uri="{BB962C8B-B14F-4D97-AF65-F5344CB8AC3E}">
        <p14:creationId xmlns:p14="http://schemas.microsoft.com/office/powerpoint/2010/main" val="177262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3B247-D379-4C0E-F5FC-BA8C1F2E7DBC}"/>
              </a:ext>
            </a:extLst>
          </p:cNvPr>
          <p:cNvSpPr txBox="1"/>
          <p:nvPr/>
        </p:nvSpPr>
        <p:spPr>
          <a:xfrm>
            <a:off x="457200" y="1790700"/>
            <a:ext cx="17830800" cy="6709529"/>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Six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How and why to have performance conversations</a:t>
            </a:r>
          </a:p>
          <a:p>
            <a:pPr algn="ctr"/>
            <a:endParaRPr lang="en-GB" sz="3500" b="1">
              <a:solidFill>
                <a:srgbClr val="000000"/>
              </a:solidFill>
              <a:latin typeface="Open Sans" panose="020B0606030504020204" pitchFamily="34" charset="0"/>
              <a:ea typeface="Times New Roman" panose="02020603050405020304" pitchFamily="18" charset="0"/>
            </a:endParaRPr>
          </a:p>
          <a:p>
            <a:pPr marL="571500" indent="-571500" algn="ctr">
              <a:buFont typeface="Wingdings" panose="05000000000000000000" pitchFamily="2" charset="2"/>
              <a:buChar char="§"/>
            </a:pPr>
            <a:r>
              <a:rPr lang="en-US" sz="3600"/>
              <a:t>According to a survey by </a:t>
            </a:r>
            <a:r>
              <a:rPr lang="en-US" sz="3600">
                <a:solidFill>
                  <a:srgbClr val="FFFF00"/>
                </a:solidFill>
              </a:rPr>
              <a:t>Gallup,</a:t>
            </a:r>
            <a:r>
              <a:rPr lang="en-US" sz="3600"/>
              <a:t> colleagues who have </a:t>
            </a:r>
            <a:r>
              <a:rPr lang="en-US" sz="3600">
                <a:solidFill>
                  <a:srgbClr val="FFFF00"/>
                </a:solidFill>
              </a:rPr>
              <a:t>regular performance conversations </a:t>
            </a:r>
            <a:r>
              <a:rPr lang="en-US" sz="3600"/>
              <a:t>with their managers are almost three times as likely to be engaged at work compared to those who don’t. </a:t>
            </a:r>
          </a:p>
          <a:p>
            <a:pPr algn="ctr"/>
            <a:endParaRPr lang="en-US" sz="3600"/>
          </a:p>
          <a:p>
            <a:pPr marL="571500" indent="-571500" algn="ctr">
              <a:buFont typeface="Wingdings" panose="05000000000000000000" pitchFamily="2" charset="2"/>
              <a:buChar char="§"/>
            </a:pPr>
            <a:r>
              <a:rPr lang="en-US" sz="3600"/>
              <a:t>Research by the Corporate Leadership Council found colleagues who receive </a:t>
            </a:r>
            <a:r>
              <a:rPr lang="en-US" sz="3600">
                <a:solidFill>
                  <a:srgbClr val="FFFF00"/>
                </a:solidFill>
              </a:rPr>
              <a:t>regular feedback in conversations </a:t>
            </a:r>
            <a:r>
              <a:rPr lang="en-US" sz="3600"/>
              <a:t>are 3.2 time more likely to be engaged. </a:t>
            </a:r>
          </a:p>
          <a:p>
            <a:pPr algn="ctr"/>
            <a:endParaRPr lang="en-US" sz="3600"/>
          </a:p>
          <a:p>
            <a:pPr algn="ctr"/>
            <a:r>
              <a:rPr lang="en-US" sz="3600"/>
              <a:t>▪ A study by Adobe found that </a:t>
            </a:r>
            <a:r>
              <a:rPr lang="en-US" sz="3600" err="1"/>
              <a:t>organisations</a:t>
            </a:r>
            <a:r>
              <a:rPr lang="en-US" sz="3600"/>
              <a:t> that implement </a:t>
            </a:r>
            <a:r>
              <a:rPr lang="en-US" sz="3600">
                <a:solidFill>
                  <a:srgbClr val="FFFF00"/>
                </a:solidFill>
              </a:rPr>
              <a:t>regular performance conversations</a:t>
            </a:r>
            <a:r>
              <a:rPr lang="en-US" sz="3600"/>
              <a:t> experience 25% increase in colleague </a:t>
            </a:r>
            <a:r>
              <a:rPr lang="en-US" sz="3600">
                <a:solidFill>
                  <a:srgbClr val="FFFF00"/>
                </a:solidFill>
              </a:rPr>
              <a:t>performance</a:t>
            </a:r>
            <a:r>
              <a:rPr lang="en-US" sz="3600"/>
              <a:t>.</a:t>
            </a:r>
          </a:p>
          <a:p>
            <a:endParaRPr lang="en-US" sz="3600"/>
          </a:p>
        </p:txBody>
      </p:sp>
      <p:pic>
        <p:nvPicPr>
          <p:cNvPr id="4" name="Picture 3">
            <a:extLst>
              <a:ext uri="{FF2B5EF4-FFF2-40B4-BE49-F238E27FC236}">
                <a16:creationId xmlns:a16="http://schemas.microsoft.com/office/drawing/2014/main" id="{7410C856-867D-71D4-0195-2FAFE0476149}"/>
              </a:ext>
            </a:extLst>
          </p:cNvPr>
          <p:cNvPicPr>
            <a:picLocks noChangeAspect="1"/>
          </p:cNvPicPr>
          <p:nvPr/>
        </p:nvPicPr>
        <p:blipFill>
          <a:blip r:embed="rId2"/>
          <a:stretch>
            <a:fillRect/>
          </a:stretch>
        </p:blipFill>
        <p:spPr>
          <a:xfrm>
            <a:off x="16230600" y="419100"/>
            <a:ext cx="1432074" cy="609600"/>
          </a:xfrm>
          <a:prstGeom prst="rect">
            <a:avLst/>
          </a:prstGeom>
        </p:spPr>
      </p:pic>
    </p:spTree>
    <p:extLst>
      <p:ext uri="{BB962C8B-B14F-4D97-AF65-F5344CB8AC3E}">
        <p14:creationId xmlns:p14="http://schemas.microsoft.com/office/powerpoint/2010/main" val="300415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57450" y="4463028"/>
            <a:ext cx="13716000" cy="4261872"/>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85775" y="800100"/>
            <a:ext cx="17830800" cy="3200876"/>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Six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How and why to have performance conversations</a:t>
            </a:r>
          </a:p>
          <a:p>
            <a:pPr algn="ctr"/>
            <a:endParaRPr lang="en-GB" sz="3500" b="1">
              <a:solidFill>
                <a:srgbClr val="000000"/>
              </a:solidFill>
              <a:latin typeface="Open Sans" panose="020B0606030504020204" pitchFamily="34" charset="0"/>
              <a:ea typeface="Times New Roman" panose="02020603050405020304" pitchFamily="18" charset="0"/>
            </a:endParaRPr>
          </a:p>
          <a:p>
            <a:r>
              <a:rPr lang="en-US" sz="3600" b="1">
                <a:solidFill>
                  <a:srgbClr val="FFFF00"/>
                </a:solidFill>
                <a:latin typeface="Open Sans" panose="020B0606030504020204" pitchFamily="34" charset="0"/>
                <a:ea typeface="Open Sans" panose="020B0606030504020204" pitchFamily="34" charset="0"/>
                <a:cs typeface="Open Sans" panose="020B0606030504020204" pitchFamily="34" charset="0"/>
              </a:rPr>
              <a:t>Practical Action </a:t>
            </a:r>
            <a:r>
              <a:rPr lang="en-US" sz="3600"/>
              <a:t>- </a:t>
            </a:r>
            <a:r>
              <a:rPr lang="en-US" sz="2400"/>
              <a:t>Aligned to our performance outcomes – All colleagues have goals linked to strategic outcomes and key results, ensuring everyone knows the part they play and the unique strengths they bring. We continually evaluate performance to drive progress through learning – striving to reach our full potential. With this in mind, use the prompt questions and reflection to questions to explore progress, improvements etc.</a:t>
            </a:r>
          </a:p>
          <a:p>
            <a:r>
              <a:rPr lang="en-US" sz="2400"/>
              <a:t> *Using this questioning format creates a discipline that allows us to take ownership of our performance.</a:t>
            </a:r>
            <a:endParaRPr lang="en-US" sz="2400" kern="1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228850" y="4664333"/>
            <a:ext cx="14173200" cy="4832092"/>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 for discussion:</a:t>
            </a:r>
          </a:p>
          <a:p>
            <a:pPr marL="34290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Calibri" panose="020F0502020204030204" pitchFamily="34" charset="0"/>
              <a:buChar char=" "/>
              <a:tabLst>
                <a:tab pos="457200" algn="l"/>
              </a:tabLst>
            </a:pPr>
            <a:r>
              <a:rPr lang="en-US" sz="2800"/>
              <a:t>Prompt Questions: </a:t>
            </a:r>
          </a:p>
          <a:p>
            <a:pPr marL="457200" indent="-457200" algn="ctr">
              <a:buFont typeface="Wingdings" panose="05000000000000000000" pitchFamily="2" charset="2"/>
              <a:buChar char="Ø"/>
              <a:tabLst>
                <a:tab pos="457200" algn="l"/>
              </a:tabLst>
            </a:pPr>
            <a:r>
              <a:rPr lang="en-US" sz="2800"/>
              <a:t>Do we have individual goals? </a:t>
            </a:r>
          </a:p>
          <a:p>
            <a:pPr marL="457200" indent="-457200" algn="ctr">
              <a:buFont typeface="Wingdings" panose="05000000000000000000" pitchFamily="2" charset="2"/>
              <a:buChar char="Ø"/>
              <a:tabLst>
                <a:tab pos="457200" algn="l"/>
              </a:tabLst>
            </a:pPr>
            <a:r>
              <a:rPr lang="en-US" sz="2800"/>
              <a:t>Are these goals linked to the overall strategy?  </a:t>
            </a:r>
          </a:p>
          <a:p>
            <a:pPr marL="457200" indent="-457200" algn="ctr">
              <a:buFont typeface="Wingdings" panose="05000000000000000000" pitchFamily="2" charset="2"/>
              <a:buChar char="Ø"/>
              <a:tabLst>
                <a:tab pos="457200" algn="l"/>
              </a:tabLst>
            </a:pPr>
            <a:r>
              <a:rPr lang="en-US" sz="2800"/>
              <a:t>How do we as a team and individuals hold ourselves to account?  </a:t>
            </a:r>
          </a:p>
          <a:p>
            <a:pPr marL="457200" indent="-457200" algn="ctr">
              <a:buFont typeface="Wingdings" panose="05000000000000000000" pitchFamily="2" charset="2"/>
              <a:buChar char="Ø"/>
              <a:tabLst>
                <a:tab pos="457200" algn="l"/>
              </a:tabLst>
            </a:pPr>
            <a:r>
              <a:rPr lang="en-US" sz="2800"/>
              <a:t>How do we evaluate learnings </a:t>
            </a:r>
          </a:p>
          <a:p>
            <a:pPr marL="457200" indent="-457200" algn="ctr">
              <a:buFont typeface="Wingdings" panose="05000000000000000000" pitchFamily="2" charset="2"/>
              <a:buChar char="Ø"/>
              <a:tabLst>
                <a:tab pos="457200" algn="l"/>
              </a:tabLst>
            </a:pPr>
            <a:r>
              <a:rPr lang="en-US" sz="2800"/>
              <a:t>Do we know what we need to perform at our best?</a:t>
            </a:r>
            <a:endPar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Calibri" panose="020F0502020204030204" pitchFamily="34" charset="0"/>
              <a:buChar char=" "/>
              <a:tabLst>
                <a:tab pos="457200" algn="l"/>
              </a:tabLst>
            </a:pPr>
            <a:endPar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Calibri" panose="020F0502020204030204" pitchFamily="34" charset="0"/>
              <a:buChar char=" "/>
              <a:tabLst>
                <a:tab pos="457200" algn="l"/>
              </a:tabLst>
            </a:pP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r>
              <a:rPr lang="en-GB" sz="2800" b="1">
                <a:latin typeface="Open Sans" panose="020B0606030504020204" pitchFamily="34" charset="0"/>
                <a:ea typeface="Open Sans" panose="020B0606030504020204" pitchFamily="34" charset="0"/>
                <a:cs typeface="Open Sans" panose="020B0606030504020204" pitchFamily="34"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34F4F5E9-F86D-8943-B6AD-5CAF40DE6F67}"/>
              </a:ext>
            </a:extLst>
          </p:cNvPr>
          <p:cNvPicPr>
            <a:picLocks noChangeAspect="1"/>
          </p:cNvPicPr>
          <p:nvPr/>
        </p:nvPicPr>
        <p:blipFill>
          <a:blip r:embed="rId2"/>
          <a:stretch>
            <a:fillRect/>
          </a:stretch>
        </p:blipFill>
        <p:spPr>
          <a:xfrm>
            <a:off x="16402050" y="338048"/>
            <a:ext cx="1655885" cy="704871"/>
          </a:xfrm>
          <a:prstGeom prst="rect">
            <a:avLst/>
          </a:prstGeom>
        </p:spPr>
      </p:pic>
    </p:spTree>
    <p:extLst>
      <p:ext uri="{BB962C8B-B14F-4D97-AF65-F5344CB8AC3E}">
        <p14:creationId xmlns:p14="http://schemas.microsoft.com/office/powerpoint/2010/main" val="339445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57450" y="2400300"/>
            <a:ext cx="13716000" cy="63246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162856" y="813059"/>
            <a:ext cx="17830800" cy="1169551"/>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Six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How and why to have performance conversations</a:t>
            </a:r>
          </a:p>
          <a:p>
            <a:pPr algn="ctr"/>
            <a:endParaRPr lang="en-GB" sz="3500" b="1">
              <a:solidFill>
                <a:srgbClr val="000000"/>
              </a:solidFill>
              <a:latin typeface="Open Sans" panose="020B0606030504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228850" y="3619500"/>
            <a:ext cx="14173200" cy="4401205"/>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US" sz="2800" b="1">
                <a:solidFill>
                  <a:srgbClr val="FFFF00"/>
                </a:solidFill>
              </a:rPr>
              <a:t>Reflective/Coaching Questions: </a:t>
            </a:r>
            <a:r>
              <a:rPr lang="en-US" sz="2800"/>
              <a:t>-</a:t>
            </a:r>
          </a:p>
          <a:p>
            <a:pPr marL="342900" indent="-342900" algn="ctr">
              <a:buFont typeface="Calibri" panose="020F0502020204030204" pitchFamily="34" charset="0"/>
              <a:buChar char=" "/>
              <a:tabLst>
                <a:tab pos="457200" algn="l"/>
              </a:tabLst>
            </a:pPr>
            <a:r>
              <a:rPr lang="en-US" sz="2800"/>
              <a:t> What did we/you set out to achieve? – </a:t>
            </a:r>
          </a:p>
          <a:p>
            <a:pPr marL="342900" indent="-342900" algn="ctr">
              <a:buFont typeface="Calibri" panose="020F0502020204030204" pitchFamily="34" charset="0"/>
              <a:buChar char=" "/>
              <a:tabLst>
                <a:tab pos="457200" algn="l"/>
              </a:tabLst>
            </a:pPr>
            <a:r>
              <a:rPr lang="en-US" sz="2800"/>
              <a:t>What did we/you achieve? – </a:t>
            </a:r>
          </a:p>
          <a:p>
            <a:pPr marL="342900" indent="-342900" algn="ctr">
              <a:buFont typeface="Calibri" panose="020F0502020204030204" pitchFamily="34" charset="0"/>
              <a:buChar char=" "/>
              <a:tabLst>
                <a:tab pos="457200" algn="l"/>
              </a:tabLst>
            </a:pPr>
            <a:r>
              <a:rPr lang="en-US" sz="2800"/>
              <a:t>What did we confirm about how we perform? – </a:t>
            </a:r>
          </a:p>
          <a:p>
            <a:pPr marL="342900" indent="-342900" algn="ctr">
              <a:buFont typeface="Calibri" panose="020F0502020204030204" pitchFamily="34" charset="0"/>
              <a:buChar char=" "/>
              <a:tabLst>
                <a:tab pos="457200" algn="l"/>
              </a:tabLst>
            </a:pPr>
            <a:r>
              <a:rPr lang="en-US" sz="2800"/>
              <a:t>Did we find out anything new about how we perform?</a:t>
            </a:r>
          </a:p>
          <a:p>
            <a:pPr marL="342900" indent="-342900" algn="ctr">
              <a:buFont typeface="Calibri" panose="020F0502020204030204" pitchFamily="34" charset="0"/>
              <a:buChar char=" "/>
              <a:tabLst>
                <a:tab pos="457200" algn="l"/>
              </a:tabLst>
            </a:pPr>
            <a:r>
              <a:rPr lang="en-US" sz="2800"/>
              <a:t>What helped us to deliver what we achieved? – </a:t>
            </a:r>
          </a:p>
          <a:p>
            <a:pPr marL="342900" indent="-342900" algn="ctr">
              <a:buFont typeface="Calibri" panose="020F0502020204030204" pitchFamily="34" charset="0"/>
              <a:buChar char=" "/>
              <a:tabLst>
                <a:tab pos="457200" algn="l"/>
              </a:tabLst>
            </a:pPr>
            <a:r>
              <a:rPr lang="en-US" sz="2800"/>
              <a:t>What things do we want to target to improve even more? – </a:t>
            </a:r>
          </a:p>
          <a:p>
            <a:pPr marL="342900" indent="-342900" algn="ctr">
              <a:buFont typeface="Calibri" panose="020F0502020204030204" pitchFamily="34" charset="0"/>
              <a:buChar char=" "/>
              <a:tabLst>
                <a:tab pos="457200" algn="l"/>
              </a:tabLst>
            </a:pPr>
            <a:r>
              <a:rPr lang="en-US" sz="2800"/>
              <a:t>What things need to stay as they are next time?</a:t>
            </a:r>
            <a:endPar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Calibri" panose="020F0502020204030204" pitchFamily="34" charset="0"/>
              <a:buChar char=" "/>
              <a:tabLst>
                <a:tab pos="457200" algn="l"/>
              </a:tabLst>
            </a:pP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r>
              <a:rPr lang="en-GB" sz="2800" b="1">
                <a:latin typeface="Open Sans" panose="020B0606030504020204" pitchFamily="34" charset="0"/>
                <a:ea typeface="Open Sans" panose="020B0606030504020204" pitchFamily="34" charset="0"/>
                <a:cs typeface="Open Sans" panose="020B0606030504020204" pitchFamily="34"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7001DF3-F455-4741-E54C-8A0350D21F4A}"/>
              </a:ext>
            </a:extLst>
          </p:cNvPr>
          <p:cNvPicPr>
            <a:picLocks noChangeAspect="1"/>
          </p:cNvPicPr>
          <p:nvPr/>
        </p:nvPicPr>
        <p:blipFill>
          <a:blip r:embed="rId2"/>
          <a:stretch>
            <a:fillRect/>
          </a:stretch>
        </p:blipFill>
        <p:spPr>
          <a:xfrm>
            <a:off x="16449675" y="366794"/>
            <a:ext cx="1543981" cy="657236"/>
          </a:xfrm>
          <a:prstGeom prst="rect">
            <a:avLst/>
          </a:prstGeom>
        </p:spPr>
      </p:pic>
    </p:spTree>
    <p:extLst>
      <p:ext uri="{BB962C8B-B14F-4D97-AF65-F5344CB8AC3E}">
        <p14:creationId xmlns:p14="http://schemas.microsoft.com/office/powerpoint/2010/main" val="181029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 name="Picture 9" descr="A couple of men holding flowers">
            <a:extLst>
              <a:ext uri="{FF2B5EF4-FFF2-40B4-BE49-F238E27FC236}">
                <a16:creationId xmlns:a16="http://schemas.microsoft.com/office/drawing/2014/main" id="{BC8E286F-9F61-F999-35F0-9E7A16D55A6E}"/>
              </a:ext>
            </a:extLst>
          </p:cNvPr>
          <p:cNvPicPr>
            <a:picLocks noChangeAspect="1"/>
          </p:cNvPicPr>
          <p:nvPr/>
        </p:nvPicPr>
        <p:blipFill>
          <a:blip r:embed="rId2">
            <a:alphaModFix amt="73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549" y="28794"/>
            <a:ext cx="18270976" cy="10258206"/>
          </a:xfrm>
          <a:prstGeom prst="rect">
            <a:avLst/>
          </a:prstGeom>
          <a:effectLst>
            <a:outerShdw blurRad="50800" dist="50800" dir="5400000" algn="ctr" rotWithShape="0">
              <a:srgbClr val="000000">
                <a:alpha val="0"/>
              </a:srgbClr>
            </a:outerShdw>
          </a:effectLst>
        </p:spPr>
      </p:pic>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grpSp>
        <p:nvGrpSpPr>
          <p:cNvPr id="7" name="Group 7"/>
          <p:cNvGrpSpPr/>
          <p:nvPr/>
        </p:nvGrpSpPr>
        <p:grpSpPr>
          <a:xfrm>
            <a:off x="3124200" y="868122"/>
            <a:ext cx="12409904" cy="5764070"/>
            <a:chOff x="-1073930" y="-3743152"/>
            <a:chExt cx="16546538" cy="7685427"/>
          </a:xfrm>
        </p:grpSpPr>
        <p:sp>
          <p:nvSpPr>
            <p:cNvPr id="8" name="TextBox 8"/>
            <p:cNvSpPr txBox="1"/>
            <p:nvPr/>
          </p:nvSpPr>
          <p:spPr>
            <a:xfrm>
              <a:off x="-1073930" y="-3743152"/>
              <a:ext cx="16546538" cy="1355329"/>
            </a:xfrm>
            <a:prstGeom prst="rect">
              <a:avLst/>
            </a:prstGeom>
          </p:spPr>
          <p:txBody>
            <a:bodyPr wrap="square" lIns="0" tIns="0" rIns="0" bIns="0" rtlCol="0" anchor="t">
              <a:spAutoFit/>
            </a:bodyPr>
            <a:lstStyle/>
            <a:p>
              <a:pPr algn="ctr">
                <a:lnSpc>
                  <a:spcPts val="8159"/>
                </a:lnSpc>
              </a:pPr>
              <a:r>
                <a:rPr lang="en-US" sz="6799">
                  <a:solidFill>
                    <a:srgbClr val="FFFF00"/>
                  </a:solidFill>
                  <a:latin typeface="Libre Baskerville Bold"/>
                </a:rPr>
                <a:t>Leading the Conversation!</a:t>
              </a:r>
            </a:p>
          </p:txBody>
        </p:sp>
        <p:sp>
          <p:nvSpPr>
            <p:cNvPr id="9" name="TextBox 9"/>
            <p:cNvSpPr txBox="1"/>
            <p:nvPr/>
          </p:nvSpPr>
          <p:spPr>
            <a:xfrm>
              <a:off x="246869" y="3400331"/>
              <a:ext cx="13411199" cy="541944"/>
            </a:xfrm>
            <a:prstGeom prst="rect">
              <a:avLst/>
            </a:prstGeom>
          </p:spPr>
          <p:txBody>
            <a:bodyPr lIns="0" tIns="0" rIns="0" bIns="0" rtlCol="0" anchor="t">
              <a:spAutoFit/>
            </a:bodyPr>
            <a:lstStyle/>
            <a:p>
              <a:pPr algn="ctr">
                <a:lnSpc>
                  <a:spcPts val="3359"/>
                </a:lnSpc>
                <a:spcBef>
                  <a:spcPct val="0"/>
                </a:spcBef>
              </a:pPr>
              <a:r>
                <a:rPr lang="en-US" sz="2400" b="1">
                  <a:solidFill>
                    <a:srgbClr val="FFFF00"/>
                  </a:solidFill>
                  <a:latin typeface="Open Sans"/>
                </a:rPr>
                <a:t>Putting your people in the driving seat of their own performance</a:t>
              </a:r>
            </a:p>
          </p:txBody>
        </p:sp>
      </p:grpSp>
      <p:sp>
        <p:nvSpPr>
          <p:cNvPr id="13" name="TextBox 12">
            <a:extLst>
              <a:ext uri="{FF2B5EF4-FFF2-40B4-BE49-F238E27FC236}">
                <a16:creationId xmlns:a16="http://schemas.microsoft.com/office/drawing/2014/main" id="{D409120A-B456-05CE-C337-ECBB744B8326}"/>
              </a:ext>
            </a:extLst>
          </p:cNvPr>
          <p:cNvSpPr txBox="1"/>
          <p:nvPr/>
        </p:nvSpPr>
        <p:spPr>
          <a:xfrm>
            <a:off x="3929648" y="9072164"/>
            <a:ext cx="9201150" cy="914994"/>
          </a:xfrm>
          <a:prstGeom prst="rect">
            <a:avLst/>
          </a:prstGeom>
          <a:noFill/>
        </p:spPr>
        <p:txBody>
          <a:bodyPr wrap="square">
            <a:spAutoFit/>
          </a:bodyPr>
          <a:lstStyle/>
          <a:p>
            <a:pPr algn="ctr">
              <a:lnSpc>
                <a:spcPts val="3359"/>
              </a:lnSpc>
              <a:spcBef>
                <a:spcPct val="0"/>
              </a:spcBef>
            </a:pPr>
            <a:r>
              <a:rPr lang="en-GB" sz="1800" b="1" kern="100">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A toolkit to help you</a:t>
            </a:r>
            <a:r>
              <a:rPr lang="en-GB" sz="1800" kern="100">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 - Self reflect, adapt, experiment, create space, be curious through conversations with others</a:t>
            </a:r>
            <a:endParaRPr lang="en-US" sz="1800">
              <a:solidFill>
                <a:srgbClr val="FFFF00"/>
              </a:solidFill>
              <a:latin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7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3838575" y="643062"/>
            <a:ext cx="10858500" cy="2065374"/>
          </a:xfrm>
          <a:prstGeom prst="rect">
            <a:avLst/>
          </a:prstGeom>
        </p:spPr>
        <p:txBody>
          <a:bodyPr wrap="square" lIns="0" tIns="0" rIns="0" bIns="0" rtlCol="0" anchor="t">
            <a:spAutoFit/>
          </a:bodyPr>
          <a:lstStyle/>
          <a:p>
            <a:pPr algn="ctr">
              <a:lnSpc>
                <a:spcPts val="8159"/>
              </a:lnSpc>
            </a:pPr>
            <a:r>
              <a:rPr lang="en-US" sz="6799">
                <a:solidFill>
                  <a:srgbClr val="F8F8F8"/>
                </a:solidFill>
                <a:latin typeface="Open Sans" panose="020B0606030504020204" pitchFamily="34" charset="0"/>
                <a:ea typeface="Open Sans" panose="020B0606030504020204" pitchFamily="34" charset="0"/>
                <a:cs typeface="Open Sans" panose="020B0606030504020204" pitchFamily="34" charset="0"/>
              </a:rPr>
              <a:t>A Performance Conversation Toolkit</a:t>
            </a:r>
          </a:p>
        </p:txBody>
      </p:sp>
      <p:sp>
        <p:nvSpPr>
          <p:cNvPr id="13" name="TextBox 12">
            <a:extLst>
              <a:ext uri="{FF2B5EF4-FFF2-40B4-BE49-F238E27FC236}">
                <a16:creationId xmlns:a16="http://schemas.microsoft.com/office/drawing/2014/main" id="{41E2CCA2-0475-23FB-7519-6C21C65B4739}"/>
              </a:ext>
            </a:extLst>
          </p:cNvPr>
          <p:cNvSpPr txBox="1"/>
          <p:nvPr/>
        </p:nvSpPr>
        <p:spPr>
          <a:xfrm>
            <a:off x="6894913" y="2491246"/>
            <a:ext cx="9677400" cy="1131913"/>
          </a:xfrm>
          <a:prstGeom prst="rect">
            <a:avLst/>
          </a:prstGeom>
          <a:noFill/>
        </p:spPr>
        <p:txBody>
          <a:bodyPr wrap="square">
            <a:spAutoFit/>
          </a:bodyPr>
          <a:lstStyle/>
          <a:p>
            <a:pPr algn="ctr">
              <a:lnSpc>
                <a:spcPts val="5910"/>
              </a:lnSpc>
            </a:pPr>
            <a:r>
              <a:rPr lang="en-US" sz="1400">
                <a:solidFill>
                  <a:srgbClr val="F8F8F8"/>
                </a:solidFill>
                <a:latin typeface="Canva Sans Bold"/>
              </a:rPr>
              <a:t>            </a:t>
            </a:r>
          </a:p>
          <a:p>
            <a:pPr lvl="0">
              <a:lnSpc>
                <a:spcPct val="107000"/>
              </a:lnSpc>
              <a:spcAft>
                <a:spcPts val="800"/>
              </a:spcAft>
            </a:pPr>
            <a:r>
              <a:rPr lang="en-GB" sz="1800" b="1" kern="100">
                <a:effectLst/>
                <a:latin typeface="Open Sans" panose="020B0606030504020204" pitchFamily="34" charset="0"/>
                <a:ea typeface="Calibri" panose="020F0502020204030204" pitchFamily="34" charset="0"/>
                <a:cs typeface="Times New Roman" panose="02020603050405020304" pitchFamily="18" charset="0"/>
              </a:rPr>
              <a:t>Knowing yourself to know others.</a:t>
            </a:r>
            <a:r>
              <a:rPr lang="en-GB" sz="1800" i="1" kern="100">
                <a:effectLst/>
                <a:latin typeface="Open Sans" panose="020B0606030504020204" pitchFamily="34" charset="0"/>
                <a:ea typeface="Calibri" panose="020F0502020204030204" pitchFamily="34" charset="0"/>
                <a:cs typeface="Times New Roman" panose="02020603050405020304" pitchFamily="18" charset="0"/>
              </a:rPr>
              <a:t>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(self-reflections)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ADA4ADD-720D-5A3F-9E53-61DBA4AB3873}"/>
              </a:ext>
            </a:extLst>
          </p:cNvPr>
          <p:cNvSpPr txBox="1"/>
          <p:nvPr/>
        </p:nvSpPr>
        <p:spPr>
          <a:xfrm>
            <a:off x="6991352" y="4065061"/>
            <a:ext cx="9144000" cy="374270"/>
          </a:xfrm>
          <a:prstGeom prst="rect">
            <a:avLst/>
          </a:prstGeom>
          <a:noFill/>
        </p:spPr>
        <p:txBody>
          <a:bodyPr wrap="square">
            <a:spAutoFit/>
          </a:bodyPr>
          <a:lstStyle/>
          <a:p>
            <a:pPr lvl="0">
              <a:lnSpc>
                <a:spcPct val="107000"/>
              </a:lnSpc>
              <a:spcAft>
                <a:spcPts val="800"/>
              </a:spcAft>
            </a:pPr>
            <a:r>
              <a:rPr lang="en-GB" sz="1800" b="1" kern="100">
                <a:effectLst/>
                <a:latin typeface="Open Sans" panose="020B0606030504020204" pitchFamily="34" charset="0"/>
                <a:ea typeface="Calibri" panose="020F0502020204030204" pitchFamily="34" charset="0"/>
                <a:cs typeface="Times New Roman" panose="02020603050405020304" pitchFamily="18" charset="0"/>
              </a:rPr>
              <a:t>We all have a story to tell.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(Purpose, value)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8E529CF-7EA8-F258-AB3D-85F2E57DE4B3}"/>
              </a:ext>
            </a:extLst>
          </p:cNvPr>
          <p:cNvSpPr txBox="1"/>
          <p:nvPr/>
        </p:nvSpPr>
        <p:spPr>
          <a:xfrm>
            <a:off x="6991352" y="4829090"/>
            <a:ext cx="9144000" cy="375296"/>
          </a:xfrm>
          <a:prstGeom prst="rect">
            <a:avLst/>
          </a:prstGeom>
          <a:noFill/>
        </p:spPr>
        <p:txBody>
          <a:bodyPr wrap="square">
            <a:spAutoFit/>
          </a:bodyPr>
          <a:lstStyle/>
          <a:p>
            <a:pPr lvl="0">
              <a:lnSpc>
                <a:spcPct val="107000"/>
              </a:lnSpc>
              <a:spcAft>
                <a:spcPts val="800"/>
              </a:spcAft>
            </a:pPr>
            <a:r>
              <a:rPr lang="en-GB" sz="1800" b="1" kern="100">
                <a:effectLst/>
                <a:latin typeface="Open Sans" panose="020B0606030504020204" pitchFamily="34" charset="0"/>
                <a:ea typeface="Calibri" panose="020F0502020204030204" pitchFamily="34" charset="0"/>
                <a:cs typeface="Times New Roman" panose="02020603050405020304" pitchFamily="18" charset="0"/>
              </a:rPr>
              <a:t>Are you really listening?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(Active Listening</a:t>
            </a:r>
            <a:r>
              <a:rPr lang="en-GB" sz="1050" i="1" kern="100">
                <a:effectLst/>
                <a:latin typeface="Open Sans" panose="020B0606030504020204" pitchFamily="34" charset="0"/>
                <a:ea typeface="Calibri" panose="020F0502020204030204" pitchFamily="34" charset="0"/>
                <a:cs typeface="Times New Roman" panose="02020603050405020304" pitchFamily="18" charset="0"/>
              </a:rPr>
              <a:t>)</a:t>
            </a:r>
            <a:r>
              <a:rPr lang="en-GB" sz="1800" b="1" kern="10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a:t>
            </a:r>
            <a:endParaRPr lang="en-GB" sz="12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6E7D3D6-E463-97E0-23AA-76FA08B270F2}"/>
              </a:ext>
            </a:extLst>
          </p:cNvPr>
          <p:cNvSpPr txBox="1"/>
          <p:nvPr/>
        </p:nvSpPr>
        <p:spPr>
          <a:xfrm>
            <a:off x="6961588" y="5642069"/>
            <a:ext cx="9144000" cy="375296"/>
          </a:xfrm>
          <a:prstGeom prst="rect">
            <a:avLst/>
          </a:prstGeom>
          <a:noFill/>
        </p:spPr>
        <p:txBody>
          <a:bodyPr wrap="square">
            <a:spAutoFit/>
          </a:bodyPr>
          <a:lstStyle/>
          <a:p>
            <a:pPr lvl="0">
              <a:lnSpc>
                <a:spcPct val="107000"/>
              </a:lnSpc>
              <a:spcAft>
                <a:spcPts val="800"/>
              </a:spcAft>
            </a:pPr>
            <a:r>
              <a:rPr lang="en-GB" b="1" kern="100">
                <a:effectLst/>
                <a:latin typeface="Open Sans" panose="020B0606030504020204" pitchFamily="34" charset="0"/>
                <a:ea typeface="Calibri" panose="020F0502020204030204" pitchFamily="34" charset="0"/>
                <a:cs typeface="Times New Roman" panose="02020603050405020304" pitchFamily="18" charset="0"/>
              </a:rPr>
              <a:t>Strength’s conversations.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(Strengths Based Conversations</a:t>
            </a:r>
            <a:r>
              <a:rPr lang="en-GB" sz="1000" i="1" kern="100">
                <a:effectLst/>
                <a:latin typeface="Open Sans" panose="020B0606030504020204" pitchFamily="34" charset="0"/>
                <a:ea typeface="Calibri" panose="020F0502020204030204" pitchFamily="34" charset="0"/>
                <a:cs typeface="Times New Roman" panose="02020603050405020304" pitchFamily="18" charset="0"/>
              </a:rPr>
              <a:t>)</a:t>
            </a:r>
            <a:r>
              <a:rPr lang="en-GB" sz="1000" b="1" kern="100">
                <a:effectLst/>
                <a:latin typeface="Open Sans" panose="020B0606030504020204" pitchFamily="34" charset="0"/>
                <a:ea typeface="Calibri" panose="020F0502020204030204" pitchFamily="34" charset="0"/>
                <a:cs typeface="Times New Roman" panose="02020603050405020304" pitchFamily="18" charset="0"/>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C05858F-A7B0-4247-C3CF-E5C9C84D4172}"/>
              </a:ext>
            </a:extLst>
          </p:cNvPr>
          <p:cNvSpPr txBox="1"/>
          <p:nvPr/>
        </p:nvSpPr>
        <p:spPr>
          <a:xfrm>
            <a:off x="6961588" y="6455048"/>
            <a:ext cx="9144000" cy="374270"/>
          </a:xfrm>
          <a:prstGeom prst="rect">
            <a:avLst/>
          </a:prstGeom>
          <a:noFill/>
        </p:spPr>
        <p:txBody>
          <a:bodyPr wrap="square">
            <a:spAutoFit/>
          </a:bodyPr>
          <a:lstStyle/>
          <a:p>
            <a:pPr lvl="0">
              <a:lnSpc>
                <a:spcPct val="107000"/>
              </a:lnSpc>
              <a:spcAft>
                <a:spcPts val="800"/>
              </a:spcAft>
            </a:pPr>
            <a:r>
              <a:rPr lang="en-GB" sz="1800" b="1" kern="100">
                <a:effectLst/>
                <a:latin typeface="Open Sans" panose="020B0606030504020204" pitchFamily="34" charset="0"/>
                <a:ea typeface="Calibri" panose="020F0502020204030204" pitchFamily="34" charset="0"/>
                <a:cs typeface="Times New Roman" panose="02020603050405020304" pitchFamily="18" charset="0"/>
              </a:rPr>
              <a:t>Tell me what you think and why? </a:t>
            </a:r>
            <a:r>
              <a:rPr lang="en-GB" sz="1400" i="1" kern="100">
                <a:effectLst/>
                <a:latin typeface="Open Sans" panose="020B0606030504020204" pitchFamily="34" charset="0"/>
                <a:ea typeface="Calibri" panose="020F0502020204030204" pitchFamily="34" charset="0"/>
                <a:cs typeface="Times New Roman" panose="02020603050405020304" pitchFamily="18" charset="0"/>
              </a:rPr>
              <a:t>(Feedback Loops)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431597F-322F-316B-3903-D597999870F6}"/>
              </a:ext>
            </a:extLst>
          </p:cNvPr>
          <p:cNvSpPr txBox="1"/>
          <p:nvPr/>
        </p:nvSpPr>
        <p:spPr>
          <a:xfrm>
            <a:off x="2819400" y="9029700"/>
            <a:ext cx="12115800" cy="523220"/>
          </a:xfrm>
          <a:prstGeom prst="rect">
            <a:avLst/>
          </a:prstGeom>
          <a:noFill/>
        </p:spPr>
        <p:txBody>
          <a:bodyPr wrap="square" rtlCol="0">
            <a:spAutoFit/>
          </a:bodyPr>
          <a:lstStyle/>
          <a:p>
            <a:r>
              <a:rPr lang="en-GB" sz="2800">
                <a:solidFill>
                  <a:srgbClr val="FFFF00"/>
                </a:solidFill>
                <a:latin typeface="Open Sans" panose="020B0606030504020204" pitchFamily="34" charset="0"/>
                <a:ea typeface="Open Sans" panose="020B0606030504020204" pitchFamily="34" charset="0"/>
                <a:cs typeface="Open Sans" panose="020B0606030504020204" pitchFamily="34" charset="0"/>
              </a:rPr>
              <a:t>Lead by you, Choose a chapter or chapters that work for you……….</a:t>
            </a:r>
          </a:p>
        </p:txBody>
      </p:sp>
      <p:sp>
        <p:nvSpPr>
          <p:cNvPr id="18" name="TextBox 17">
            <a:extLst>
              <a:ext uri="{FF2B5EF4-FFF2-40B4-BE49-F238E27FC236}">
                <a16:creationId xmlns:a16="http://schemas.microsoft.com/office/drawing/2014/main" id="{0DF1D4F6-CAA1-0C8A-992B-CDD2DCAB308B}"/>
              </a:ext>
            </a:extLst>
          </p:cNvPr>
          <p:cNvSpPr txBox="1"/>
          <p:nvPr/>
        </p:nvSpPr>
        <p:spPr>
          <a:xfrm>
            <a:off x="6961588" y="7220103"/>
            <a:ext cx="9677400" cy="374270"/>
          </a:xfrm>
          <a:prstGeom prst="rect">
            <a:avLst/>
          </a:prstGeom>
          <a:noFill/>
        </p:spPr>
        <p:txBody>
          <a:bodyPr wrap="square">
            <a:spAutoFit/>
          </a:bodyPr>
          <a:lstStyle/>
          <a:p>
            <a:pPr lvl="0">
              <a:lnSpc>
                <a:spcPct val="107000"/>
              </a:lnSpc>
              <a:spcAft>
                <a:spcPts val="800"/>
              </a:spcAft>
            </a:pPr>
            <a:r>
              <a:rPr lang="en-GB" b="1" kern="100">
                <a:latin typeface="Open Sans" panose="020B0606030504020204" pitchFamily="34" charset="0"/>
                <a:ea typeface="Calibri" panose="020F0502020204030204" pitchFamily="34" charset="0"/>
                <a:cs typeface="Times New Roman" panose="02020603050405020304" pitchFamily="18" charset="0"/>
              </a:rPr>
              <a:t>Why</a:t>
            </a:r>
            <a:r>
              <a:rPr lang="en-GB" sz="1800" b="1" kern="100">
                <a:effectLst/>
                <a:latin typeface="Open Sans" panose="020B0606030504020204" pitchFamily="34" charset="0"/>
                <a:ea typeface="Calibri" panose="020F0502020204030204" pitchFamily="34" charset="0"/>
                <a:cs typeface="Times New Roman" panose="02020603050405020304" pitchFamily="18" charset="0"/>
              </a:rPr>
              <a:t> and how to have performance conversations?</a:t>
            </a:r>
            <a:r>
              <a:rPr lang="en-GB" sz="1400" b="1" i="1" kern="100">
                <a:latin typeface="Open Sans" panose="020B0606030504020204" pitchFamily="34" charset="0"/>
                <a:ea typeface="Calibri" panose="020F0502020204030204" pitchFamily="34" charset="0"/>
                <a:cs typeface="Times New Roman" panose="02020603050405020304" pitchFamily="18" charset="0"/>
              </a:rPr>
              <a:t> </a:t>
            </a:r>
            <a:r>
              <a:rPr lang="en-GB" sz="1400" i="1" kern="100">
                <a:latin typeface="Open Sans" panose="020B0606030504020204" pitchFamily="34" charset="0"/>
                <a:ea typeface="Calibri" panose="020F0502020204030204" pitchFamily="34" charset="0"/>
                <a:cs typeface="Times New Roman" panose="02020603050405020304" pitchFamily="18" charset="0"/>
              </a:rPr>
              <a:t>(what you need to perform at your best)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1" descr="Badge 1 with solid fill">
            <a:extLst>
              <a:ext uri="{FF2B5EF4-FFF2-40B4-BE49-F238E27FC236}">
                <a16:creationId xmlns:a16="http://schemas.microsoft.com/office/drawing/2014/main" id="{41D09C6D-FACF-931E-0B85-A4DDA8E597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0857" y="3054923"/>
            <a:ext cx="765654" cy="765654"/>
          </a:xfrm>
          <a:prstGeom prst="rect">
            <a:avLst/>
          </a:prstGeom>
        </p:spPr>
      </p:pic>
      <p:pic>
        <p:nvPicPr>
          <p:cNvPr id="24" name="Graphic 23" descr="Badge with solid fill">
            <a:extLst>
              <a:ext uri="{FF2B5EF4-FFF2-40B4-BE49-F238E27FC236}">
                <a16:creationId xmlns:a16="http://schemas.microsoft.com/office/drawing/2014/main" id="{43189BB4-64B7-4636-9EBA-991C41013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857" y="3832596"/>
            <a:ext cx="765654" cy="765654"/>
          </a:xfrm>
          <a:prstGeom prst="rect">
            <a:avLst/>
          </a:prstGeom>
        </p:spPr>
      </p:pic>
      <p:pic>
        <p:nvPicPr>
          <p:cNvPr id="26" name="Graphic 25" descr="Badge 3 with solid fill">
            <a:extLst>
              <a:ext uri="{FF2B5EF4-FFF2-40B4-BE49-F238E27FC236}">
                <a16:creationId xmlns:a16="http://schemas.microsoft.com/office/drawing/2014/main" id="{2804D283-ED51-2739-1099-671AADF3ED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0408" y="4637597"/>
            <a:ext cx="786103" cy="786103"/>
          </a:xfrm>
          <a:prstGeom prst="rect">
            <a:avLst/>
          </a:prstGeom>
        </p:spPr>
      </p:pic>
      <p:pic>
        <p:nvPicPr>
          <p:cNvPr id="28" name="Graphic 27" descr="Badge 4 with solid fill">
            <a:extLst>
              <a:ext uri="{FF2B5EF4-FFF2-40B4-BE49-F238E27FC236}">
                <a16:creationId xmlns:a16="http://schemas.microsoft.com/office/drawing/2014/main" id="{16E38419-8528-FA4D-22AC-69418E3530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90392" y="5436583"/>
            <a:ext cx="776568" cy="776568"/>
          </a:xfrm>
          <a:prstGeom prst="rect">
            <a:avLst/>
          </a:prstGeom>
        </p:spPr>
      </p:pic>
      <p:pic>
        <p:nvPicPr>
          <p:cNvPr id="30" name="Graphic 29" descr="Badge 5 with solid fill">
            <a:extLst>
              <a:ext uri="{FF2B5EF4-FFF2-40B4-BE49-F238E27FC236}">
                <a16:creationId xmlns:a16="http://schemas.microsoft.com/office/drawing/2014/main" id="{526C4D73-87C3-0673-7B26-BA7B121115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01306" y="6238914"/>
            <a:ext cx="765654" cy="765654"/>
          </a:xfrm>
          <a:prstGeom prst="rect">
            <a:avLst/>
          </a:prstGeom>
        </p:spPr>
      </p:pic>
      <p:pic>
        <p:nvPicPr>
          <p:cNvPr id="32" name="Graphic 31" descr="Badge 6 with solid fill">
            <a:extLst>
              <a:ext uri="{FF2B5EF4-FFF2-40B4-BE49-F238E27FC236}">
                <a16:creationId xmlns:a16="http://schemas.microsoft.com/office/drawing/2014/main" id="{FE8B5A7D-A937-8A41-08E6-1DD499B642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80857" y="7066178"/>
            <a:ext cx="786103" cy="786103"/>
          </a:xfrm>
          <a:prstGeom prst="rect">
            <a:avLst/>
          </a:prstGeom>
        </p:spPr>
      </p:pic>
      <p:pic>
        <p:nvPicPr>
          <p:cNvPr id="34" name="Picture 33">
            <a:extLst>
              <a:ext uri="{FF2B5EF4-FFF2-40B4-BE49-F238E27FC236}">
                <a16:creationId xmlns:a16="http://schemas.microsoft.com/office/drawing/2014/main" id="{E940A4BF-387C-69E1-E0F7-5A0398C0D349}"/>
              </a:ext>
            </a:extLst>
          </p:cNvPr>
          <p:cNvPicPr>
            <a:picLocks noChangeAspect="1"/>
          </p:cNvPicPr>
          <p:nvPr/>
        </p:nvPicPr>
        <p:blipFill>
          <a:blip r:embed="rId14"/>
          <a:stretch>
            <a:fillRect/>
          </a:stretch>
        </p:blipFill>
        <p:spPr>
          <a:xfrm>
            <a:off x="16249649" y="388965"/>
            <a:ext cx="1507051" cy="641516"/>
          </a:xfrm>
          <a:prstGeom prst="rect">
            <a:avLst/>
          </a:prstGeom>
        </p:spPr>
      </p:pic>
    </p:spTree>
    <p:extLst>
      <p:ext uri="{BB962C8B-B14F-4D97-AF65-F5344CB8AC3E}">
        <p14:creationId xmlns:p14="http://schemas.microsoft.com/office/powerpoint/2010/main" val="271815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Conversation Toolkit</a:t>
            </a:r>
          </a:p>
        </p:txBody>
      </p:sp>
      <p:sp>
        <p:nvSpPr>
          <p:cNvPr id="7" name="TextBox 6">
            <a:extLst>
              <a:ext uri="{FF2B5EF4-FFF2-40B4-BE49-F238E27FC236}">
                <a16:creationId xmlns:a16="http://schemas.microsoft.com/office/drawing/2014/main" id="{4ADA4ADD-720D-5A3F-9E53-61DBA4AB3873}"/>
              </a:ext>
            </a:extLst>
          </p:cNvPr>
          <p:cNvSpPr txBox="1"/>
          <p:nvPr/>
        </p:nvSpPr>
        <p:spPr>
          <a:xfrm>
            <a:off x="6858000" y="3947039"/>
            <a:ext cx="9144000" cy="483850"/>
          </a:xfrm>
          <a:prstGeom prst="rect">
            <a:avLst/>
          </a:prstGeom>
          <a:noFill/>
        </p:spPr>
        <p:txBody>
          <a:bodyPr wrap="square">
            <a:spAutoFit/>
          </a:bodyPr>
          <a:lstStyle/>
          <a:p>
            <a:pPr lvl="0">
              <a:lnSpc>
                <a:spcPct val="107000"/>
              </a:lnSpc>
              <a:spcAft>
                <a:spcPts val="800"/>
              </a:spcAft>
            </a:pPr>
            <a:r>
              <a:rPr lang="en-GB" sz="2500" b="1" kern="100">
                <a:effectLst/>
                <a:latin typeface="Open Sans" panose="020B0606030504020204" pitchFamily="34" charset="0"/>
                <a:ea typeface="Calibri" panose="020F0502020204030204" pitchFamily="34" charset="0"/>
                <a:cs typeface="Times New Roman" panose="02020603050405020304" pitchFamily="18" charset="0"/>
              </a:rPr>
              <a:t>Knowing yourself to know others </a:t>
            </a:r>
            <a:r>
              <a:rPr lang="en-GB" sz="1600" i="1" kern="100">
                <a:effectLst/>
                <a:latin typeface="Open Sans" panose="020B0606030504020204" pitchFamily="34" charset="0"/>
                <a:ea typeface="Calibri" panose="020F0502020204030204" pitchFamily="34" charset="0"/>
                <a:cs typeface="Times New Roman" panose="02020603050405020304" pitchFamily="18" charset="0"/>
              </a:rPr>
              <a:t>(Self-reflection)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Badge 1 with solid fill">
            <a:extLst>
              <a:ext uri="{FF2B5EF4-FFF2-40B4-BE49-F238E27FC236}">
                <a16:creationId xmlns:a16="http://schemas.microsoft.com/office/drawing/2014/main" id="{0DD2F076-1DE5-1695-A5CD-FE54F9C74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1914" y="3834426"/>
            <a:ext cx="685800" cy="685800"/>
          </a:xfrm>
          <a:prstGeom prst="rect">
            <a:avLst/>
          </a:prstGeom>
        </p:spPr>
      </p:pic>
      <p:pic>
        <p:nvPicPr>
          <p:cNvPr id="9" name="Picture 8">
            <a:extLst>
              <a:ext uri="{FF2B5EF4-FFF2-40B4-BE49-F238E27FC236}">
                <a16:creationId xmlns:a16="http://schemas.microsoft.com/office/drawing/2014/main" id="{839E2815-8E46-25EF-6B6B-A271B887A548}"/>
              </a:ext>
            </a:extLst>
          </p:cNvPr>
          <p:cNvPicPr>
            <a:picLocks noChangeAspect="1"/>
          </p:cNvPicPr>
          <p:nvPr/>
        </p:nvPicPr>
        <p:blipFill>
          <a:blip r:embed="rId4"/>
          <a:stretch>
            <a:fillRect/>
          </a:stretch>
        </p:blipFill>
        <p:spPr>
          <a:xfrm>
            <a:off x="16097643" y="531352"/>
            <a:ext cx="1503990" cy="640213"/>
          </a:xfrm>
          <a:prstGeom prst="rect">
            <a:avLst/>
          </a:prstGeom>
        </p:spPr>
      </p:pic>
    </p:spTree>
    <p:extLst>
      <p:ext uri="{BB962C8B-B14F-4D97-AF65-F5344CB8AC3E}">
        <p14:creationId xmlns:p14="http://schemas.microsoft.com/office/powerpoint/2010/main" val="71001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38400" y="5143500"/>
            <a:ext cx="13716000" cy="3124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57200" y="647700"/>
            <a:ext cx="15316200" cy="3631763"/>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One </a:t>
            </a:r>
            <a:r>
              <a:rPr lang="en-GB" sz="3500" b="1">
                <a:effectLst/>
                <a:latin typeface="Open Sans" panose="020B0606030504020204" pitchFamily="34" charset="0"/>
                <a:ea typeface="Times New Roman" panose="02020603050405020304" pitchFamily="18" charset="0"/>
              </a:rPr>
              <a:t>– </a:t>
            </a:r>
            <a:r>
              <a:rPr lang="en-GB" sz="3500" b="1">
                <a:solidFill>
                  <a:schemeClr val="tx1">
                    <a:lumMod val="95000"/>
                    <a:lumOff val="5000"/>
                  </a:schemeClr>
                </a:solidFill>
                <a:effectLst/>
                <a:latin typeface="Open Sans" panose="020B0606030504020204" pitchFamily="34" charset="0"/>
                <a:ea typeface="Times New Roman" panose="02020603050405020304" pitchFamily="18" charset="0"/>
              </a:rPr>
              <a:t>KNOWING ME KNOWING YOU….</a:t>
            </a:r>
          </a:p>
          <a:p>
            <a:endParaRPr lang="en-GB" sz="3500" b="1">
              <a:solidFill>
                <a:srgbClr val="000000"/>
              </a:solidFill>
              <a:latin typeface="Open Sans" panose="020B0606030504020204" pitchFamily="34" charset="0"/>
              <a:ea typeface="Times New Roman" panose="02020603050405020304" pitchFamily="18" charset="0"/>
            </a:endParaRPr>
          </a:p>
          <a:p>
            <a:r>
              <a:rPr lang="en-GB" sz="3500" b="1">
                <a:effectLst/>
                <a:latin typeface="Open Sans" panose="020B0606030504020204" pitchFamily="34" charset="0"/>
                <a:ea typeface="Times New Roman" panose="02020603050405020304" pitchFamily="18" charset="0"/>
              </a:rPr>
              <a:t>A practical Exercise: </a:t>
            </a:r>
            <a:r>
              <a:rPr lang="en-GB" sz="3500">
                <a:effectLst/>
                <a:latin typeface="Open Sans" panose="020B0606030504020204" pitchFamily="34" charset="0"/>
                <a:ea typeface="Times New Roman" panose="02020603050405020304" pitchFamily="18" charset="0"/>
              </a:rPr>
              <a:t> </a:t>
            </a:r>
            <a:r>
              <a:rPr lang="en-GB" sz="2000" kern="100">
                <a:effectLst/>
                <a:latin typeface="Open Sans" panose="020B0606030504020204" pitchFamily="34" charset="0"/>
                <a:ea typeface="Calibri" panose="020F0502020204030204" pitchFamily="34" charset="0"/>
              </a:rPr>
              <a:t>As a leader have a </a:t>
            </a:r>
            <a:r>
              <a:rPr lang="en-GB" sz="2000" kern="100">
                <a:solidFill>
                  <a:srgbClr val="FFFF00"/>
                </a:solidFill>
                <a:effectLst/>
                <a:latin typeface="Open Sans" panose="020B0606030504020204" pitchFamily="34" charset="0"/>
                <a:ea typeface="Calibri" panose="020F0502020204030204" pitchFamily="34" charset="0"/>
              </a:rPr>
              <a:t>discussion</a:t>
            </a:r>
            <a:r>
              <a:rPr lang="en-GB" sz="2000" kern="100">
                <a:effectLst/>
                <a:latin typeface="Open Sans" panose="020B0606030504020204" pitchFamily="34" charset="0"/>
                <a:ea typeface="Calibri" panose="020F0502020204030204" pitchFamily="34" charset="0"/>
              </a:rPr>
              <a:t> with your team. (</a:t>
            </a:r>
            <a:r>
              <a:rPr lang="en-GB" sz="2000">
                <a:effectLst/>
                <a:latin typeface="Open Sans" panose="020B0606030504020204" pitchFamily="34" charset="0"/>
                <a:ea typeface="Times New Roman" panose="02020603050405020304" pitchFamily="18" charset="0"/>
              </a:rPr>
              <a:t>60 mins).</a:t>
            </a:r>
          </a:p>
          <a:p>
            <a:endParaRPr lang="en-GB" sz="3500" kern="100">
              <a:latin typeface="Open Sans" panose="020B0606030504020204" pitchFamily="34" charset="0"/>
              <a:ea typeface="Calibri" panose="020F0502020204030204" pitchFamily="34" charset="0"/>
            </a:endParaRPr>
          </a:p>
          <a:p>
            <a:r>
              <a:rPr lang="en-GB" kern="100">
                <a:latin typeface="Open Sans" panose="020B0606030504020204" pitchFamily="34" charset="0"/>
                <a:ea typeface="Calibri" panose="020F0502020204030204" pitchFamily="34" charset="0"/>
              </a:rPr>
              <a:t>A</a:t>
            </a:r>
            <a:r>
              <a:rPr lang="en-GB" sz="1800" kern="100">
                <a:effectLst/>
                <a:latin typeface="Open Sans" panose="020B0606030504020204" pitchFamily="34" charset="0"/>
                <a:ea typeface="Calibri" panose="020F0502020204030204" pitchFamily="34" charset="0"/>
              </a:rPr>
              <a:t>sking the discussion questions below:</a:t>
            </a:r>
          </a:p>
          <a:p>
            <a:endParaRPr lang="en-GB" sz="1800" kern="100">
              <a:effectLst/>
              <a:latin typeface="Open Sans" panose="020B0606030504020204" pitchFamily="34" charset="0"/>
              <a:ea typeface="Calibri" panose="020F0502020204030204" pitchFamily="34" charset="0"/>
            </a:endParaRPr>
          </a:p>
          <a:p>
            <a:pPr marL="342900" indent="-342900">
              <a:buFont typeface="+mj-lt"/>
              <a:buAutoNum type="arabicPeriod"/>
            </a:pPr>
            <a:r>
              <a:rPr lang="en-GB" kern="100">
                <a:latin typeface="Open Sans" panose="020B0606030504020204" pitchFamily="34" charset="0"/>
                <a:ea typeface="Calibri" panose="020F0502020204030204" pitchFamily="34" charset="0"/>
              </a:rPr>
              <a:t>C</a:t>
            </a:r>
            <a:r>
              <a:rPr lang="en-GB" sz="1800" kern="100">
                <a:effectLst/>
                <a:latin typeface="Open Sans" panose="020B0606030504020204" pitchFamily="34" charset="0"/>
                <a:ea typeface="Calibri" panose="020F0502020204030204" pitchFamily="34" charset="0"/>
              </a:rPr>
              <a:t>onsidering you own areas of improvement, challenge or strengths in how you are showing up with people. </a:t>
            </a:r>
          </a:p>
          <a:p>
            <a:pPr marL="342900" indent="-342900">
              <a:buFont typeface="+mj-lt"/>
              <a:buAutoNum type="arabicPeriod"/>
            </a:pPr>
            <a:r>
              <a:rPr lang="en-GB" kern="100">
                <a:latin typeface="Open Sans" panose="020B0606030504020204" pitchFamily="34" charset="0"/>
                <a:ea typeface="Calibri" panose="020F0502020204030204" pitchFamily="34" charset="0"/>
              </a:rPr>
              <a:t>U</a:t>
            </a:r>
            <a:r>
              <a:rPr lang="en-GB" sz="1800" kern="100">
                <a:effectLst/>
                <a:latin typeface="Open Sans" panose="020B0606030504020204" pitchFamily="34" charset="0"/>
                <a:ea typeface="Calibri" panose="020F0502020204030204" pitchFamily="34" charset="0"/>
              </a:rPr>
              <a:t>nderstanding of yourself first so you can get to know your people. </a:t>
            </a:r>
          </a:p>
          <a:p>
            <a:pPr marL="342900" indent="-342900">
              <a:buFont typeface="+mj-lt"/>
              <a:buAutoNum type="arabicPeriod"/>
            </a:pPr>
            <a:r>
              <a:rPr lang="en-GB" sz="1800" kern="100">
                <a:effectLst/>
                <a:latin typeface="Open Sans" panose="020B0606030504020204" pitchFamily="34" charset="0"/>
                <a:ea typeface="Calibri" panose="020F0502020204030204" pitchFamily="34" charset="0"/>
              </a:rPr>
              <a:t>Capture these discussions to help you create your actions as individuals and as a team.</a:t>
            </a:r>
            <a:endParaRPr lang="en-GB" sz="35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2152650" y="5566826"/>
            <a:ext cx="14173200" cy="2277547"/>
          </a:xfrm>
          <a:prstGeom prst="rect">
            <a:avLst/>
          </a:prstGeom>
          <a:noFill/>
        </p:spPr>
        <p:txBody>
          <a:bodyPr wrap="square">
            <a:spAutoFit/>
          </a:bodyPr>
          <a:lstStyle/>
          <a:p>
            <a:pPr marL="342900" lvl="0" indent="-342900" algn="ctr">
              <a:buFont typeface="Calibri" panose="020F0502020204030204" pitchFamily="34" charset="0"/>
              <a:buChar char=" "/>
              <a:tabLst>
                <a:tab pos="457200" algn="l"/>
              </a:tabLst>
            </a:pPr>
            <a:r>
              <a:rPr lang="en-GB" sz="2800" b="1">
                <a:effectLst/>
                <a:latin typeface="Open Sans" panose="020B0606030504020204" pitchFamily="34" charset="0"/>
                <a:ea typeface="Open Sans" panose="020B0606030504020204" pitchFamily="34" charset="0"/>
                <a:cs typeface="Open Sans" panose="020B0606030504020204" pitchFamily="34" charset="0"/>
              </a:rPr>
              <a:t> </a:t>
            </a: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a:t>
            </a: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 How well do </a:t>
            </a:r>
            <a:r>
              <a:rPr lang="en-GB" sz="2800" err="1">
                <a:effectLst/>
                <a:latin typeface="Open Sans" panose="020B0606030504020204" pitchFamily="34" charset="0"/>
                <a:ea typeface="Open Sans" panose="020B0606030504020204" pitchFamily="34" charset="0"/>
                <a:cs typeface="Open Sans" panose="020B0606030504020204" pitchFamily="34" charset="0"/>
              </a:rPr>
              <a:t>i</a:t>
            </a:r>
            <a:r>
              <a:rPr lang="en-GB" sz="2800">
                <a:effectLst/>
                <a:latin typeface="Open Sans" panose="020B0606030504020204" pitchFamily="34" charset="0"/>
                <a:ea typeface="Open Sans" panose="020B0606030504020204" pitchFamily="34" charset="0"/>
                <a:cs typeface="Open Sans" panose="020B0606030504020204" pitchFamily="34" charset="0"/>
              </a:rPr>
              <a:t> know my people </a:t>
            </a:r>
            <a:r>
              <a:rPr lang="en-GB" sz="2800">
                <a:hlinkClick r:id="rId2">
                  <a:extLst>
                    <a:ext uri="{A12FA001-AC4F-418D-AE19-62706E023703}">
                      <ahyp:hlinkClr xmlns:ahyp="http://schemas.microsoft.com/office/drawing/2018/hyperlinkcolor" val="tx"/>
                    </a:ext>
                  </a:extLst>
                </a:hlinkClick>
              </a:rPr>
              <a:t>Personal Connection - Quiz.docx</a:t>
            </a:r>
            <a:r>
              <a:rPr lang="en-GB" sz="2800">
                <a:effectLst/>
                <a:latin typeface="Open Sans" panose="020B0606030504020204" pitchFamily="34" charset="0"/>
                <a:ea typeface="Open Sans" panose="020B0606030504020204" pitchFamily="34" charset="0"/>
                <a:cs typeface="Open Sans" panose="020B0606030504020204" pitchFamily="34" charset="0"/>
              </a:rPr>
              <a:t>?</a:t>
            </a:r>
            <a:r>
              <a:rPr lang="en-GB" sz="2800" u="sng">
                <a:latin typeface="Open Sans" panose="020B0606030504020204" pitchFamily="34" charset="0"/>
                <a:ea typeface="Open Sans" panose="020B0606030504020204" pitchFamily="34" charset="0"/>
                <a:cs typeface="Open Sans" panose="020B0606030504020204" pitchFamily="34"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 Am I available and approachable, do I make time, and keep it?</a:t>
            </a:r>
          </a:p>
          <a:p>
            <a:pPr marL="342900" lvl="0" indent="-342900" algn="ctr">
              <a:buFont typeface="Calibri" panose="020F0502020204030204" pitchFamily="34" charset="0"/>
              <a:buChar char=" "/>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How curious am I in conversations with my people?</a:t>
            </a:r>
          </a:p>
          <a:p>
            <a:pPr marL="342900" lvl="0" indent="-342900" algn="ctr">
              <a:buFont typeface="Calibri" panose="020F0502020204030204" pitchFamily="34" charset="0"/>
              <a:buChar char=" "/>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 What do our conversation on performance look, feel and sound like</a:t>
            </a:r>
            <a:r>
              <a:rPr lang="en-GB" sz="3000">
                <a:effectLst/>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F49A3952-BCAF-2280-A890-0E99F709E55A}"/>
              </a:ext>
            </a:extLst>
          </p:cNvPr>
          <p:cNvPicPr>
            <a:picLocks noChangeAspect="1"/>
          </p:cNvPicPr>
          <p:nvPr/>
        </p:nvPicPr>
        <p:blipFill>
          <a:blip r:embed="rId3"/>
          <a:stretch>
            <a:fillRect/>
          </a:stretch>
        </p:blipFill>
        <p:spPr>
          <a:xfrm>
            <a:off x="15787965" y="647700"/>
            <a:ext cx="1611083" cy="685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1524000" y="1674376"/>
            <a:ext cx="15697200" cy="19050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Why</a:t>
            </a:r>
            <a:r>
              <a:rPr lang="en-GB" sz="2800" b="1">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is it important to get to know my people?</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Moral, trust and motivation</a:t>
            </a:r>
          </a:p>
          <a:p>
            <a:pPr marL="342900" lvl="0" indent="-342900" algn="ctr">
              <a:buFont typeface="Calibri" panose="020F0502020204030204" pitchFamily="34" charset="0"/>
              <a:buChar char=" "/>
              <a:tabLst>
                <a:tab pos="457200" algn="l"/>
              </a:tabLst>
            </a:pP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Understanding strengths, building on these.</a:t>
            </a:r>
          </a:p>
          <a:p>
            <a:pPr marL="342900" lvl="0" indent="-342900" algn="ctr">
              <a:buFont typeface="Calibri" panose="020F0502020204030204" pitchFamily="34" charset="0"/>
              <a:buChar char=" "/>
              <a:tabLst>
                <a:tab pos="457200" algn="l"/>
              </a:tabLst>
            </a:pP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A positive work environment that supports colleague well-being.</a:t>
            </a:r>
          </a:p>
          <a:p>
            <a:pPr marL="342900" lvl="0" indent="-342900" algn="ctr">
              <a:buFont typeface="Calibri" panose="020F0502020204030204" pitchFamily="34" charset="0"/>
              <a:buChar char=" "/>
              <a:tabLst>
                <a:tab pos="457200" algn="l"/>
              </a:tabLst>
            </a:pP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Feeling of value, appreciation, inclusive work environment.</a:t>
            </a:r>
          </a:p>
        </p:txBody>
      </p:sp>
      <p:sp>
        <p:nvSpPr>
          <p:cNvPr id="3" name="TextBox 2">
            <a:extLst>
              <a:ext uri="{FF2B5EF4-FFF2-40B4-BE49-F238E27FC236}">
                <a16:creationId xmlns:a16="http://schemas.microsoft.com/office/drawing/2014/main" id="{7C83B247-D379-4C0E-F5FC-BA8C1F2E7DBC}"/>
              </a:ext>
            </a:extLst>
          </p:cNvPr>
          <p:cNvSpPr txBox="1"/>
          <p:nvPr/>
        </p:nvSpPr>
        <p:spPr>
          <a:xfrm>
            <a:off x="1371600" y="495300"/>
            <a:ext cx="16002000" cy="1169551"/>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One </a:t>
            </a:r>
            <a:r>
              <a:rPr lang="en-GB" sz="3500" b="1">
                <a:effectLst/>
                <a:latin typeface="Open Sans" panose="020B0606030504020204" pitchFamily="34" charset="0"/>
                <a:ea typeface="Times New Roman" panose="02020603050405020304" pitchFamily="18" charset="0"/>
              </a:rPr>
              <a:t>– </a:t>
            </a:r>
            <a:r>
              <a:rPr lang="en-GB" sz="3500" b="1">
                <a:solidFill>
                  <a:schemeClr val="tx1">
                    <a:lumMod val="95000"/>
                    <a:lumOff val="5000"/>
                  </a:schemeClr>
                </a:solidFill>
                <a:effectLst/>
                <a:latin typeface="Open Sans" panose="020B0606030504020204" pitchFamily="34" charset="0"/>
                <a:ea typeface="Times New Roman" panose="02020603050405020304" pitchFamily="18" charset="0"/>
              </a:rPr>
              <a:t>KNOWING ME KNOWING YOU….</a:t>
            </a:r>
            <a:endParaRPr lang="en-GB" sz="3500" b="1">
              <a:solidFill>
                <a:srgbClr val="000000"/>
              </a:solidFill>
              <a:latin typeface="Open Sans" panose="020B0606030504020204" pitchFamily="34" charset="0"/>
              <a:ea typeface="Times New Roman" panose="02020603050405020304" pitchFamily="18" charset="0"/>
            </a:endParaRPr>
          </a:p>
          <a:p>
            <a:endParaRPr lang="en-GB" sz="3500" kern="100">
              <a:solidFill>
                <a:schemeClr val="bg1"/>
              </a:solidFill>
              <a:latin typeface="Open Sans" panose="020B0606030504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C9F9D30-2A77-155B-7836-FC1FED1DE3C9}"/>
              </a:ext>
            </a:extLst>
          </p:cNvPr>
          <p:cNvSpPr/>
          <p:nvPr/>
        </p:nvSpPr>
        <p:spPr>
          <a:xfrm>
            <a:off x="1524000" y="4002525"/>
            <a:ext cx="78867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What</a:t>
            </a: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can I do more of to get to know my people?</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000" b="1" i="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Regular One-on-One Meetings/Team Meetings:</a:t>
            </a:r>
          </a:p>
          <a:p>
            <a:pPr algn="ctr"/>
            <a:endPar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Font typeface="Arial" panose="020B0604020202020204" pitchFamily="34" charset="0"/>
              <a:buChar char="•"/>
            </a:pPr>
            <a:r>
              <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Schedule regular individual meetings with each team member to discuss not only work-related matters but also their career goals, interests, and challenges.</a:t>
            </a:r>
          </a:p>
          <a:p>
            <a:pPr algn="ctr"/>
            <a:r>
              <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these meetings to enquire about their aspirations, strengths, and areas where they would like to develop</a:t>
            </a:r>
          </a:p>
          <a:p>
            <a:pPr algn="ctr">
              <a:buFont typeface="Arial" panose="020B0604020202020204" pitchFamily="34" charset="0"/>
              <a:buChar char="•"/>
            </a:pPr>
            <a:endParaRPr lang="en-US" sz="20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2000" b="1" i="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 Development Plans:</a:t>
            </a:r>
          </a:p>
          <a:p>
            <a:pPr algn="ctr"/>
            <a:endPar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Font typeface="Arial" panose="020B0604020202020204" pitchFamily="34" charset="0"/>
              <a:buChar char="•"/>
            </a:pPr>
            <a:r>
              <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 with each team member to create a </a:t>
            </a:r>
            <a:r>
              <a:rPr lang="en-US" sz="15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personalised</a:t>
            </a:r>
            <a:r>
              <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development plan that aligns with their career aspirations.</a:t>
            </a:r>
          </a:p>
          <a:p>
            <a:pPr algn="ctr">
              <a:buFont typeface="Arial" panose="020B0604020202020204" pitchFamily="34" charset="0"/>
              <a:buChar char="•"/>
            </a:pPr>
            <a:r>
              <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Discuss progress on these plans during performance conversations.</a:t>
            </a:r>
          </a:p>
          <a:p>
            <a:pPr algn="ctr">
              <a:buFont typeface="Arial" panose="020B0604020202020204" pitchFamily="34" charset="0"/>
              <a:buChar char="•"/>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Create a culture of open communication, where people feel comfortable to share</a:t>
            </a:r>
            <a:endParaRPr lang="en-US" sz="15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3239FB-0EBD-F883-2F02-B6271D883211}"/>
              </a:ext>
            </a:extLst>
          </p:cNvPr>
          <p:cNvSpPr/>
          <p:nvPr/>
        </p:nvSpPr>
        <p:spPr>
          <a:xfrm>
            <a:off x="9677400" y="4002525"/>
            <a:ext cx="75438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rPr>
              <a:t>How</a:t>
            </a:r>
            <a:r>
              <a:rPr lang="en-GB" sz="2800" b="1">
                <a:solidFill>
                  <a:schemeClr val="bg1"/>
                </a:solidFill>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rPr>
              <a:t>are you going to do this?</a:t>
            </a:r>
          </a:p>
          <a:p>
            <a:pPr marL="342900" lvl="0" indent="-342900">
              <a:buFont typeface="Calibri" panose="020F0502020204030204" pitchFamily="34" charset="0"/>
              <a:buChar char=" "/>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514350" lvl="0" indent="-514350">
              <a:buFont typeface="+mj-lt"/>
              <a:buAutoNum type="arabicPeriod"/>
              <a:tabLst>
                <a:tab pos="457200" algn="l"/>
              </a:tabLst>
            </a:pPr>
            <a:r>
              <a:rPr lang="en-GB" sz="20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you hold yourself and each other to account?</a:t>
            </a:r>
          </a:p>
          <a:p>
            <a:pPr marL="514350" lvl="0" indent="-514350">
              <a:buFont typeface="+mj-lt"/>
              <a:buAutoNum type="arabicPeriod"/>
              <a:tabLst>
                <a:tab pos="457200" algn="l"/>
              </a:tabLst>
            </a:pP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 What is different?</a:t>
            </a:r>
          </a:p>
          <a:p>
            <a:pPr marL="514350" lvl="0" indent="-514350">
              <a:buFont typeface="+mj-lt"/>
              <a:buAutoNum type="arabicPeriod"/>
              <a:tabLst>
                <a:tab pos="457200" algn="l"/>
              </a:tabLst>
            </a:pP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How do you know you are making a difference in connecting with your people? </a:t>
            </a:r>
          </a:p>
          <a:p>
            <a:pPr marL="514350" lvl="0" indent="-514350">
              <a:buFont typeface="+mj-lt"/>
              <a:buAutoNum type="arabicPeriod"/>
              <a:tabLst>
                <a:tab pos="457200" algn="l"/>
              </a:tabLst>
            </a:pP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What are the small steps in moving towards better connection?</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5C89F6D-7B99-D103-D351-EF8FC01282D7}"/>
              </a:ext>
            </a:extLst>
          </p:cNvPr>
          <p:cNvPicPr>
            <a:picLocks noChangeAspect="1"/>
          </p:cNvPicPr>
          <p:nvPr/>
        </p:nvPicPr>
        <p:blipFill>
          <a:blip r:embed="rId2"/>
          <a:stretch>
            <a:fillRect/>
          </a:stretch>
        </p:blipFill>
        <p:spPr>
          <a:xfrm>
            <a:off x="15789126" y="485775"/>
            <a:ext cx="1432074" cy="609600"/>
          </a:xfrm>
          <a:prstGeom prst="rect">
            <a:avLst/>
          </a:prstGeom>
        </p:spPr>
      </p:pic>
    </p:spTree>
    <p:extLst>
      <p:ext uri="{BB962C8B-B14F-4D97-AF65-F5344CB8AC3E}">
        <p14:creationId xmlns:p14="http://schemas.microsoft.com/office/powerpoint/2010/main" val="53343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AutoShape 3"/>
          <p:cNvSpPr/>
          <p:nvPr/>
        </p:nvSpPr>
        <p:spPr>
          <a:xfrm>
            <a:off x="0" y="8901094"/>
            <a:ext cx="18288000" cy="9535"/>
          </a:xfrm>
          <a:prstGeom prst="rect">
            <a:avLst/>
          </a:prstGeom>
          <a:solidFill>
            <a:srgbClr val="F8F8F8"/>
          </a:solidFill>
        </p:spPr>
        <p:txBody>
          <a:bodyPr/>
          <a:lstStyle/>
          <a:p>
            <a:endParaRPr lang="en-GB"/>
          </a:p>
        </p:txBody>
      </p:sp>
      <p:grpSp>
        <p:nvGrpSpPr>
          <p:cNvPr id="4" name="Group 4"/>
          <p:cNvGrpSpPr/>
          <p:nvPr/>
        </p:nvGrpSpPr>
        <p:grpSpPr>
          <a:xfrm>
            <a:off x="16847825" y="9456134"/>
            <a:ext cx="411475" cy="173005"/>
            <a:chOff x="0" y="0"/>
            <a:chExt cx="1208230" cy="508000"/>
          </a:xfrm>
        </p:grpSpPr>
        <p:sp>
          <p:nvSpPr>
            <p:cNvPr id="5" name="Freeform 5"/>
            <p:cNvSpPr/>
            <p:nvPr/>
          </p:nvSpPr>
          <p:spPr>
            <a:xfrm>
              <a:off x="0" y="215900"/>
              <a:ext cx="912320" cy="76200"/>
            </a:xfrm>
            <a:custGeom>
              <a:avLst/>
              <a:gdLst/>
              <a:ahLst/>
              <a:cxnLst/>
              <a:rect l="l" t="t" r="r" b="b"/>
              <a:pathLst>
                <a:path w="912320" h="76200">
                  <a:moveTo>
                    <a:pt x="0" y="0"/>
                  </a:moveTo>
                  <a:lnTo>
                    <a:pt x="912320" y="0"/>
                  </a:lnTo>
                  <a:lnTo>
                    <a:pt x="912320" y="76200"/>
                  </a:lnTo>
                  <a:lnTo>
                    <a:pt x="0" y="76200"/>
                  </a:lnTo>
                  <a:close/>
                </a:path>
              </a:pathLst>
            </a:custGeom>
            <a:solidFill>
              <a:srgbClr val="F8F8F8"/>
            </a:solidFill>
          </p:spPr>
          <p:txBody>
            <a:bodyPr/>
            <a:lstStyle/>
            <a:p>
              <a:endParaRPr lang="en-GB"/>
            </a:p>
          </p:txBody>
        </p:sp>
        <p:sp>
          <p:nvSpPr>
            <p:cNvPr id="6" name="Freeform 6"/>
            <p:cNvSpPr/>
            <p:nvPr/>
          </p:nvSpPr>
          <p:spPr>
            <a:xfrm>
              <a:off x="833580" y="1270"/>
              <a:ext cx="374650" cy="505460"/>
            </a:xfrm>
            <a:custGeom>
              <a:avLst/>
              <a:gdLst/>
              <a:ahLst/>
              <a:cxnLst/>
              <a:rect l="l" t="t" r="r" b="b"/>
              <a:pathLst>
                <a:path w="374650" h="505460">
                  <a:moveTo>
                    <a:pt x="0" y="505460"/>
                  </a:moveTo>
                  <a:lnTo>
                    <a:pt x="0" y="0"/>
                  </a:lnTo>
                  <a:lnTo>
                    <a:pt x="374650" y="252730"/>
                  </a:lnTo>
                  <a:close/>
                </a:path>
              </a:pathLst>
            </a:custGeom>
            <a:solidFill>
              <a:srgbClr val="F8F8F8"/>
            </a:solidFill>
          </p:spPr>
          <p:txBody>
            <a:bodyPr/>
            <a:lstStyle/>
            <a:p>
              <a:endParaRPr lang="en-GB"/>
            </a:p>
          </p:txBody>
        </p:sp>
      </p:grpSp>
      <p:sp>
        <p:nvSpPr>
          <p:cNvPr id="11" name="TextBox 8">
            <a:extLst>
              <a:ext uri="{FF2B5EF4-FFF2-40B4-BE49-F238E27FC236}">
                <a16:creationId xmlns:a16="http://schemas.microsoft.com/office/drawing/2014/main" id="{4ED7F937-8AA1-BE7C-1C70-BC03940B9A7A}"/>
              </a:ext>
            </a:extLst>
          </p:cNvPr>
          <p:cNvSpPr txBox="1"/>
          <p:nvPr/>
        </p:nvSpPr>
        <p:spPr>
          <a:xfrm>
            <a:off x="4120148" y="449087"/>
            <a:ext cx="10428704" cy="2068067"/>
          </a:xfrm>
          <a:prstGeom prst="rect">
            <a:avLst/>
          </a:prstGeom>
        </p:spPr>
        <p:txBody>
          <a:bodyPr lIns="0" tIns="0" rIns="0" bIns="0" rtlCol="0" anchor="t">
            <a:spAutoFit/>
          </a:bodyPr>
          <a:lstStyle/>
          <a:p>
            <a:pPr algn="ctr">
              <a:lnSpc>
                <a:spcPts val="8159"/>
              </a:lnSpc>
            </a:pPr>
            <a:r>
              <a:rPr lang="en-US" sz="6799">
                <a:solidFill>
                  <a:srgbClr val="F8F8F8"/>
                </a:solidFill>
                <a:latin typeface="Libre Baskerville Bold"/>
              </a:rPr>
              <a:t>A Performance Toolkit</a:t>
            </a:r>
          </a:p>
        </p:txBody>
      </p:sp>
      <p:pic>
        <p:nvPicPr>
          <p:cNvPr id="15" name="Graphic 14" descr="Badge with solid fill">
            <a:extLst>
              <a:ext uri="{FF2B5EF4-FFF2-40B4-BE49-F238E27FC236}">
                <a16:creationId xmlns:a16="http://schemas.microsoft.com/office/drawing/2014/main" id="{ABC7CCD3-917F-1D87-2D10-5B6C5FAD3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200" y="3791274"/>
            <a:ext cx="685800" cy="685800"/>
          </a:xfrm>
          <a:prstGeom prst="rect">
            <a:avLst/>
          </a:prstGeom>
        </p:spPr>
      </p:pic>
      <p:sp>
        <p:nvSpPr>
          <p:cNvPr id="7" name="TextBox 6">
            <a:extLst>
              <a:ext uri="{FF2B5EF4-FFF2-40B4-BE49-F238E27FC236}">
                <a16:creationId xmlns:a16="http://schemas.microsoft.com/office/drawing/2014/main" id="{4ADA4ADD-720D-5A3F-9E53-61DBA4AB3873}"/>
              </a:ext>
            </a:extLst>
          </p:cNvPr>
          <p:cNvSpPr txBox="1"/>
          <p:nvPr/>
        </p:nvSpPr>
        <p:spPr>
          <a:xfrm>
            <a:off x="6858000" y="3947039"/>
            <a:ext cx="9144000" cy="483850"/>
          </a:xfrm>
          <a:prstGeom prst="rect">
            <a:avLst/>
          </a:prstGeom>
          <a:noFill/>
        </p:spPr>
        <p:txBody>
          <a:bodyPr wrap="square">
            <a:spAutoFit/>
          </a:bodyPr>
          <a:lstStyle/>
          <a:p>
            <a:pPr lvl="0">
              <a:lnSpc>
                <a:spcPct val="107000"/>
              </a:lnSpc>
              <a:spcAft>
                <a:spcPts val="800"/>
              </a:spcAft>
            </a:pPr>
            <a:r>
              <a:rPr lang="en-GB" sz="2500" b="1" kern="100">
                <a:effectLst/>
                <a:latin typeface="Open Sans" panose="020B0606030504020204" pitchFamily="34" charset="0"/>
                <a:ea typeface="Calibri" panose="020F0502020204030204" pitchFamily="34" charset="0"/>
                <a:cs typeface="Times New Roman" panose="02020603050405020304" pitchFamily="18" charset="0"/>
              </a:rPr>
              <a:t>We all have a story to tell</a:t>
            </a:r>
            <a:r>
              <a:rPr lang="en-GB" sz="1800" b="1" kern="100">
                <a:effectLst/>
                <a:latin typeface="Open Sans" panose="020B0606030504020204" pitchFamily="34" charset="0"/>
                <a:ea typeface="Calibri" panose="020F0502020204030204" pitchFamily="34" charset="0"/>
                <a:cs typeface="Times New Roman" panose="02020603050405020304" pitchFamily="18" charset="0"/>
              </a:rPr>
              <a:t>. </a:t>
            </a:r>
            <a:r>
              <a:rPr lang="en-GB" sz="1600" i="1" kern="100">
                <a:effectLst/>
                <a:latin typeface="Open Sans" panose="020B0606030504020204" pitchFamily="34" charset="0"/>
                <a:ea typeface="Calibri" panose="020F0502020204030204" pitchFamily="34" charset="0"/>
                <a:cs typeface="Times New Roman" panose="02020603050405020304" pitchFamily="18" charset="0"/>
              </a:rPr>
              <a:t>(Purpose, valu</a:t>
            </a:r>
            <a:r>
              <a:rPr lang="en-GB" i="1" kern="100">
                <a:effectLst/>
                <a:latin typeface="Open Sans" panose="020B0606030504020204" pitchFamily="34" charset="0"/>
                <a:ea typeface="Calibri" panose="020F0502020204030204" pitchFamily="34" charset="0"/>
                <a:cs typeface="Times New Roman" panose="02020603050405020304" pitchFamily="18" charset="0"/>
              </a:rPr>
              <a:t>e)</a:t>
            </a:r>
            <a:endParaRPr lang="en-GB"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263C24E-F282-0EDF-2301-57E39FF8C564}"/>
              </a:ext>
            </a:extLst>
          </p:cNvPr>
          <p:cNvPicPr>
            <a:picLocks noChangeAspect="1"/>
          </p:cNvPicPr>
          <p:nvPr/>
        </p:nvPicPr>
        <p:blipFill>
          <a:blip r:embed="rId4"/>
          <a:stretch>
            <a:fillRect/>
          </a:stretch>
        </p:blipFill>
        <p:spPr>
          <a:xfrm>
            <a:off x="16002000" y="648768"/>
            <a:ext cx="1315749" cy="560083"/>
          </a:xfrm>
          <a:prstGeom prst="rect">
            <a:avLst/>
          </a:prstGeom>
        </p:spPr>
      </p:pic>
    </p:spTree>
    <p:extLst>
      <p:ext uri="{BB962C8B-B14F-4D97-AF65-F5344CB8AC3E}">
        <p14:creationId xmlns:p14="http://schemas.microsoft.com/office/powerpoint/2010/main" val="133053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2438400" y="4695468"/>
            <a:ext cx="13716000" cy="3124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83B247-D379-4C0E-F5FC-BA8C1F2E7DBC}"/>
              </a:ext>
            </a:extLst>
          </p:cNvPr>
          <p:cNvSpPr txBox="1"/>
          <p:nvPr/>
        </p:nvSpPr>
        <p:spPr>
          <a:xfrm>
            <a:off x="457200" y="647700"/>
            <a:ext cx="17830800" cy="3477875"/>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Two </a:t>
            </a:r>
            <a:r>
              <a:rPr lang="en-GB" sz="3500" b="1">
                <a:effectLst/>
                <a:latin typeface="Open Sans" panose="020B0606030504020204" pitchFamily="34" charset="0"/>
                <a:ea typeface="Times New Roman" panose="02020603050405020304" pitchFamily="18" charset="0"/>
              </a:rPr>
              <a:t>– </a:t>
            </a:r>
            <a:r>
              <a:rPr lang="en-GB" sz="3500" b="1" kern="100">
                <a:effectLst/>
                <a:latin typeface="Open Sans" panose="020B0606030504020204" pitchFamily="34" charset="0"/>
                <a:ea typeface="Calibri" panose="020F0502020204030204" pitchFamily="34" charset="0"/>
              </a:rPr>
              <a:t>WE ALL HAVE A STORY TO TELL…</a:t>
            </a:r>
          </a:p>
          <a:p>
            <a:pPr algn="ctr"/>
            <a:endParaRPr lang="en-GB" sz="3500" b="1">
              <a:solidFill>
                <a:srgbClr val="000000"/>
              </a:solidFill>
              <a:latin typeface="Open Sans" panose="020B0606030504020204" pitchFamily="34" charset="0"/>
              <a:ea typeface="Times New Roman" panose="02020603050405020304" pitchFamily="18" charset="0"/>
            </a:endParaRPr>
          </a:p>
          <a:p>
            <a:r>
              <a:rPr lang="en-GB" sz="3500" b="1">
                <a:effectLst/>
                <a:latin typeface="Open Sans" panose="020B0606030504020204" pitchFamily="34" charset="0"/>
                <a:ea typeface="Times New Roman" panose="02020603050405020304" pitchFamily="18" charset="0"/>
              </a:rPr>
              <a:t>A practical Exercise: </a:t>
            </a:r>
            <a:r>
              <a:rPr lang="en-GB" sz="3500">
                <a:effectLst/>
                <a:latin typeface="Open Sans" panose="020B0606030504020204" pitchFamily="34" charset="0"/>
                <a:ea typeface="Times New Roman" panose="02020603050405020304" pitchFamily="18" charset="0"/>
              </a:rPr>
              <a:t> </a:t>
            </a:r>
            <a:r>
              <a:rPr lang="en-GB" sz="2000" kern="100">
                <a:effectLst/>
                <a:latin typeface="Open Sans" panose="020B0606030504020204" pitchFamily="34" charset="0"/>
                <a:ea typeface="Calibri" panose="020F0502020204030204" pitchFamily="34" charset="0"/>
              </a:rPr>
              <a:t>As a leader, or leader of a team – discuss the questions below and capture the teams’ thoughts, challenging ourselves on how we are translating the purpose to our people, how we are communicating the purpose, vision and strategy to our people. *Run as workshop – 2 hours.</a:t>
            </a:r>
          </a:p>
          <a:p>
            <a:endParaRPr lang="en-GB" sz="2000" kern="100">
              <a:latin typeface="Open Sans" panose="020B0606030504020204" pitchFamily="34" charset="0"/>
              <a:ea typeface="Calibri" panose="020F0502020204030204" pitchFamily="34" charset="0"/>
            </a:endParaRPr>
          </a:p>
          <a:p>
            <a:r>
              <a:rPr lang="en-GB" sz="2000" b="0" kern="100">
                <a:effectLst/>
                <a:latin typeface="Open Sans" panose="020B0606030504020204" pitchFamily="34" charset="0"/>
                <a:ea typeface="Calibri" panose="020F0502020204030204" pitchFamily="34" charset="0"/>
              </a:rPr>
              <a:t>Using the strategy, vision and purpose as the anchor to the conversations, start to map out your story and how this translates across your team.</a:t>
            </a:r>
            <a:endParaRPr lang="en-GB" sz="2000">
              <a:effectLst/>
              <a:latin typeface="Open Sans" panose="020B0606030504020204" pitchFamily="34" charset="0"/>
              <a:ea typeface="Times New Roman" panose="02020603050405020304" pitchFamily="18" charset="0"/>
            </a:endParaRPr>
          </a:p>
          <a:p>
            <a:endParaRPr lang="en-GB" sz="3500" kern="100">
              <a:solidFill>
                <a:schemeClr val="bg1"/>
              </a:solidFill>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FD8C365-E4D3-4E94-7BBD-190DFFB4B61E}"/>
              </a:ext>
            </a:extLst>
          </p:cNvPr>
          <p:cNvSpPr txBox="1"/>
          <p:nvPr/>
        </p:nvSpPr>
        <p:spPr>
          <a:xfrm>
            <a:off x="1828800" y="4914900"/>
            <a:ext cx="14173200" cy="2523768"/>
          </a:xfrm>
          <a:prstGeom prst="rect">
            <a:avLst/>
          </a:prstGeom>
          <a:noFill/>
        </p:spPr>
        <p:txBody>
          <a:bodyPr wrap="square">
            <a:spAutoFit/>
          </a:bodyPr>
          <a:lstStyle/>
          <a:p>
            <a:pPr marL="34290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Questions:</a:t>
            </a:r>
            <a:endParaRPr lang="en-GB" sz="2800">
              <a:solidFill>
                <a:srgbClr val="FFFF00"/>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1800" b="1">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280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lgn="ctr">
              <a:buFont typeface="Wingdings" panose="05000000000000000000" pitchFamily="2" charset="2"/>
              <a:buChar char="Ø"/>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What’s our story as a team? Who are we?, What do we come to work for?</a:t>
            </a:r>
          </a:p>
          <a:p>
            <a:pPr marL="457200" lvl="0" indent="-457200" algn="ctr">
              <a:buFont typeface="Wingdings" panose="05000000000000000000" pitchFamily="2" charset="2"/>
              <a:buChar char="Ø"/>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What is our purpose, who are our customers?</a:t>
            </a:r>
          </a:p>
          <a:p>
            <a:pPr marL="457200" lvl="0" indent="-457200" algn="ctr">
              <a:buFont typeface="Wingdings" panose="05000000000000000000" pitchFamily="2" charset="2"/>
              <a:buChar char="Ø"/>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Do our people know the part they play in the story? Their purpose?</a:t>
            </a:r>
          </a:p>
          <a:p>
            <a:pPr marL="457200" lvl="0" indent="-457200" algn="ctr">
              <a:buFont typeface="Wingdings" panose="05000000000000000000" pitchFamily="2" charset="2"/>
              <a:buChar char="Ø"/>
              <a:tabLst>
                <a:tab pos="457200" algn="l"/>
              </a:tabLst>
            </a:pPr>
            <a:r>
              <a:rPr lang="en-GB" sz="2800">
                <a:effectLst/>
                <a:latin typeface="Open Sans" panose="020B0606030504020204" pitchFamily="34" charset="0"/>
                <a:ea typeface="Open Sans" panose="020B0606030504020204" pitchFamily="34" charset="0"/>
                <a:cs typeface="Open Sans" panose="020B0606030504020204" pitchFamily="34" charset="0"/>
              </a:rPr>
              <a:t> How are you helping to translate the whole story to the teams?</a:t>
            </a:r>
          </a:p>
        </p:txBody>
      </p:sp>
      <p:pic>
        <p:nvPicPr>
          <p:cNvPr id="4" name="Picture 3">
            <a:extLst>
              <a:ext uri="{FF2B5EF4-FFF2-40B4-BE49-F238E27FC236}">
                <a16:creationId xmlns:a16="http://schemas.microsoft.com/office/drawing/2014/main" id="{CF97C42A-7D03-8CAC-F7E0-E5FABEDAC434}"/>
              </a:ext>
            </a:extLst>
          </p:cNvPr>
          <p:cNvPicPr>
            <a:picLocks noChangeAspect="1"/>
          </p:cNvPicPr>
          <p:nvPr/>
        </p:nvPicPr>
        <p:blipFill>
          <a:blip r:embed="rId2"/>
          <a:stretch>
            <a:fillRect/>
          </a:stretch>
        </p:blipFill>
        <p:spPr>
          <a:xfrm>
            <a:off x="15849600" y="495300"/>
            <a:ext cx="1521579" cy="647700"/>
          </a:xfrm>
          <a:prstGeom prst="rect">
            <a:avLst/>
          </a:prstGeom>
        </p:spPr>
      </p:pic>
    </p:spTree>
    <p:extLst>
      <p:ext uri="{BB962C8B-B14F-4D97-AF65-F5344CB8AC3E}">
        <p14:creationId xmlns:p14="http://schemas.microsoft.com/office/powerpoint/2010/main" val="154732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3BAB1E-E769-BF30-EC80-E4E53DC4A4E7}"/>
              </a:ext>
            </a:extLst>
          </p:cNvPr>
          <p:cNvSpPr/>
          <p:nvPr/>
        </p:nvSpPr>
        <p:spPr>
          <a:xfrm>
            <a:off x="1524000" y="1674376"/>
            <a:ext cx="15697200" cy="19050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Open Sans" panose="020B0606030504020204" pitchFamily="34" charset="0"/>
                <a:cs typeface="Open Sans" panose="020B0606030504020204" pitchFamily="34" charset="0"/>
              </a:rPr>
              <a:t>Why</a:t>
            </a:r>
            <a:r>
              <a:rPr lang="en-GB" sz="28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people understanding purpose important:</a:t>
            </a: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Wingdings" panose="05000000000000000000" pitchFamily="2" charset="2"/>
              <a:buChar char="Ø"/>
              <a:tabLst>
                <a:tab pos="457200" algn="l"/>
              </a:tabLst>
            </a:pPr>
            <a:r>
              <a:rPr lang="en-GB"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Having purpose contributes to a sense of fulfilment, satisfaction – improving wellbeing and mental health.</a:t>
            </a:r>
          </a:p>
          <a:p>
            <a:pPr marL="342900" lvl="0" indent="-342900" algn="ctr">
              <a:buFont typeface="Wingdings" panose="05000000000000000000" pitchFamily="2" charset="2"/>
              <a:buChar char="Ø"/>
              <a:tabLst>
                <a:tab pos="457200" algn="l"/>
              </a:tabLst>
            </a:pP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improved productivity, people know their work makes a difference, they make a difference.</a:t>
            </a:r>
          </a:p>
          <a:p>
            <a:pPr marL="342900" lvl="0" indent="-342900" algn="ctr">
              <a:buFont typeface="Wingdings" panose="05000000000000000000" pitchFamily="2" charset="2"/>
              <a:buChar char="Ø"/>
              <a:tabLst>
                <a:tab pos="457200" algn="l"/>
              </a:tabLst>
            </a:pPr>
            <a:r>
              <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Purpose gives guiding principles, the outcomes we are pursuing are connected to our wider goals and purpose</a:t>
            </a:r>
            <a:r>
              <a:rPr lang="en-GB">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7C83B247-D379-4C0E-F5FC-BA8C1F2E7DBC}"/>
              </a:ext>
            </a:extLst>
          </p:cNvPr>
          <p:cNvSpPr txBox="1"/>
          <p:nvPr/>
        </p:nvSpPr>
        <p:spPr>
          <a:xfrm>
            <a:off x="1371600" y="495300"/>
            <a:ext cx="16002000" cy="1169551"/>
          </a:xfrm>
          <a:prstGeom prst="rect">
            <a:avLst/>
          </a:prstGeom>
          <a:noFill/>
        </p:spPr>
        <p:txBody>
          <a:bodyPr wrap="square">
            <a:spAutoFit/>
          </a:bodyPr>
          <a:lstStyle/>
          <a:p>
            <a:pPr algn="ctr"/>
            <a:r>
              <a:rPr lang="en-GB" sz="3500" b="1">
                <a:solidFill>
                  <a:srgbClr val="FFFF00"/>
                </a:solidFill>
                <a:effectLst/>
                <a:latin typeface="Open Sans" panose="020B0606030504020204" pitchFamily="34" charset="0"/>
                <a:ea typeface="Times New Roman" panose="02020603050405020304" pitchFamily="18" charset="0"/>
              </a:rPr>
              <a:t>Chapter </a:t>
            </a:r>
            <a:r>
              <a:rPr lang="en-GB" sz="3500" b="1">
                <a:solidFill>
                  <a:srgbClr val="FFFF00"/>
                </a:solidFill>
                <a:latin typeface="Open Sans" panose="020B0606030504020204" pitchFamily="34" charset="0"/>
                <a:ea typeface="Times New Roman" panose="02020603050405020304" pitchFamily="18" charset="0"/>
              </a:rPr>
              <a:t>Two</a:t>
            </a:r>
            <a:r>
              <a:rPr lang="en-GB" sz="3500" b="1">
                <a:solidFill>
                  <a:srgbClr val="FFFF00"/>
                </a:solidFill>
                <a:effectLst/>
                <a:latin typeface="Open Sans" panose="020B0606030504020204" pitchFamily="34" charset="0"/>
                <a:ea typeface="Times New Roman" panose="02020603050405020304" pitchFamily="18" charset="0"/>
              </a:rPr>
              <a:t> </a:t>
            </a:r>
            <a:r>
              <a:rPr lang="en-GB" sz="3500" b="1">
                <a:effectLst/>
                <a:latin typeface="Open Sans" panose="020B0606030504020204" pitchFamily="34" charset="0"/>
                <a:ea typeface="Times New Roman" panose="02020603050405020304" pitchFamily="18" charset="0"/>
              </a:rPr>
              <a:t>–</a:t>
            </a:r>
            <a:r>
              <a:rPr lang="en-GB" sz="3500" b="1">
                <a:solidFill>
                  <a:srgbClr val="000000"/>
                </a:solidFill>
                <a:effectLst/>
                <a:latin typeface="Open Sans" panose="020B0606030504020204" pitchFamily="34" charset="0"/>
                <a:ea typeface="Times New Roman" panose="02020603050405020304" pitchFamily="18" charset="0"/>
              </a:rPr>
              <a:t> </a:t>
            </a:r>
            <a:r>
              <a:rPr lang="en-GB" sz="3500" b="1">
                <a:solidFill>
                  <a:schemeClr val="tx1">
                    <a:lumMod val="95000"/>
                    <a:lumOff val="5000"/>
                  </a:schemeClr>
                </a:solidFill>
                <a:effectLst/>
                <a:latin typeface="Open Sans" panose="020B0606030504020204" pitchFamily="34" charset="0"/>
                <a:ea typeface="Times New Roman" panose="02020603050405020304" pitchFamily="18" charset="0"/>
              </a:rPr>
              <a:t>WE ALL HAVE A STORY TO TELL</a:t>
            </a:r>
            <a:endParaRPr lang="en-GB" sz="3500" b="1">
              <a:solidFill>
                <a:srgbClr val="000000"/>
              </a:solidFill>
              <a:latin typeface="Open Sans" panose="020B0606030504020204" pitchFamily="34" charset="0"/>
              <a:ea typeface="Times New Roman" panose="02020603050405020304" pitchFamily="18" charset="0"/>
            </a:endParaRPr>
          </a:p>
          <a:p>
            <a:endParaRPr lang="en-GB" sz="3500" kern="100">
              <a:solidFill>
                <a:schemeClr val="bg1"/>
              </a:solidFill>
              <a:latin typeface="Open Sans" panose="020B0606030504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6A3239FB-0EBD-F883-2F02-B6271D883211}"/>
              </a:ext>
            </a:extLst>
          </p:cNvPr>
          <p:cNvSpPr/>
          <p:nvPr/>
        </p:nvSpPr>
        <p:spPr>
          <a:xfrm>
            <a:off x="9677400" y="4002525"/>
            <a:ext cx="75438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endPar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
              <a:tabLst>
                <a:tab pos="457200" algn="l"/>
              </a:tabLst>
            </a:pPr>
            <a:r>
              <a:rPr lang="en-GB" sz="2800" b="1">
                <a:solidFill>
                  <a:srgbClr val="FFFF00"/>
                </a:solidFill>
                <a:latin typeface="Open Sans" panose="020B0606030504020204" pitchFamily="34" charset="0"/>
                <a:ea typeface="Times New Roman" panose="02020603050405020304" pitchFamily="18" charset="0"/>
                <a:cs typeface="Times New Roman" panose="02020603050405020304" pitchFamily="18" charset="0"/>
              </a:rPr>
              <a:t>How</a:t>
            </a:r>
            <a:r>
              <a:rPr lang="en-GB" sz="2800" b="1">
                <a:solidFill>
                  <a:schemeClr val="bg1"/>
                </a:solidFill>
                <a:latin typeface="Open Sans" panose="020B0606030504020204" pitchFamily="34" charset="0"/>
                <a:ea typeface="Times New Roman" panose="02020603050405020304" pitchFamily="18" charset="0"/>
                <a:cs typeface="Times New Roman" panose="02020603050405020304" pitchFamily="18" charset="0"/>
              </a:rPr>
              <a:t> </a:t>
            </a:r>
            <a:r>
              <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rPr>
              <a:t>are you going to do this?</a:t>
            </a:r>
          </a:p>
          <a:p>
            <a:pPr marL="342900" lvl="0" indent="-342900">
              <a:buFont typeface="Calibri" panose="020F0502020204030204" pitchFamily="34" charset="0"/>
              <a:buChar char=" "/>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
              <a:tabLst>
                <a:tab pos="457200" algn="l"/>
              </a:tabLst>
            </a:pPr>
            <a:endParaRPr lang="en-GB" sz="2800" b="1">
              <a:solidFill>
                <a:schemeClr val="tx1"/>
              </a:solidFill>
              <a:latin typeface="Open Sans" panose="020B0606030504020204" pitchFamily="34" charset="0"/>
              <a:ea typeface="Times New Roman" panose="02020603050405020304" pitchFamily="18" charset="0"/>
              <a:cs typeface="Times New Roman" panose="02020603050405020304" pitchFamily="18" charset="0"/>
            </a:endParaRPr>
          </a:p>
          <a:p>
            <a:pPr marL="514350" lvl="0" indent="-514350">
              <a:buFont typeface="+mj-lt"/>
              <a:buAutoNum type="arabicPeriod"/>
              <a:tabLst>
                <a:tab pos="457200" algn="l"/>
              </a:tabLst>
            </a:pPr>
            <a:r>
              <a:rPr lang="en-GB" sz="20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you hold yourself and each other to account?</a:t>
            </a:r>
          </a:p>
          <a:p>
            <a:pPr marL="514350" lvl="0" indent="-514350">
              <a:buFont typeface="+mj-lt"/>
              <a:buAutoNum type="arabicPeriod"/>
              <a:tabLst>
                <a:tab pos="457200" algn="l"/>
              </a:tabLst>
            </a:pP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 What is different?</a:t>
            </a:r>
          </a:p>
          <a:p>
            <a:pPr marL="514350" lvl="0" indent="-514350">
              <a:buFont typeface="+mj-lt"/>
              <a:buAutoNum type="arabicPeriod"/>
              <a:tabLst>
                <a:tab pos="457200" algn="l"/>
              </a:tabLst>
            </a:pPr>
            <a:r>
              <a:rPr lang="en-GB"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How do you know you are making a difference in connecting with your people?</a:t>
            </a:r>
          </a:p>
          <a:p>
            <a:pPr marL="514350" lvl="0" indent="-514350">
              <a:buFont typeface="+mj-lt"/>
              <a:buAutoNum type="arabicPeriod"/>
              <a:tabLst>
                <a:tab pos="457200" algn="l"/>
              </a:tabLst>
            </a:pP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How easy is it for team members to tell their story?  How they add value here!</a:t>
            </a:r>
            <a:endParaRPr lang="en-GB" sz="2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GB"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039B346-3904-4BE9-60DA-DB32DF8953B6}"/>
              </a:ext>
            </a:extLst>
          </p:cNvPr>
          <p:cNvSpPr/>
          <p:nvPr/>
        </p:nvSpPr>
        <p:spPr>
          <a:xfrm>
            <a:off x="1524000" y="4002525"/>
            <a:ext cx="7886700" cy="5410200"/>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ctr">
              <a:buFont typeface="Calibri" panose="020F0502020204030204" pitchFamily="34" charset="0"/>
              <a:buChar char=" "/>
              <a:tabLst>
                <a:tab pos="457200" algn="l"/>
              </a:tabLst>
            </a:pPr>
            <a:r>
              <a:rPr lang="en-GB" sz="2800" b="1">
                <a:solidFill>
                  <a:srgbClr val="FFFF00"/>
                </a:solidFill>
                <a:effectLst/>
                <a:latin typeface="Open Sans" panose="020B0606030504020204" pitchFamily="34" charset="0"/>
                <a:ea typeface="Times New Roman" panose="02020603050405020304" pitchFamily="18" charset="0"/>
                <a:cs typeface="Times New Roman" panose="02020603050405020304" pitchFamily="18" charset="0"/>
              </a:rPr>
              <a:t>What</a:t>
            </a:r>
            <a:r>
              <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can I do more of to help people understand their purpose?</a:t>
            </a:r>
          </a:p>
          <a:p>
            <a:pPr marL="342900" lvl="0" indent="-342900" algn="ctr">
              <a:buFont typeface="Calibri" panose="020F0502020204030204" pitchFamily="34" charset="0"/>
              <a:buChar char=" "/>
              <a:tabLst>
                <a:tab pos="457200" algn="l"/>
              </a:tabLst>
            </a:pPr>
            <a:endParaRPr lang="en-GB" sz="2800" b="1">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2800" b="1" i="0">
                <a:solidFill>
                  <a:schemeClr val="tx1"/>
                </a:solidFill>
                <a:latin typeface="Open Sans" panose="020B0606030504020204" pitchFamily="34" charset="0"/>
                <a:ea typeface="Open Sans" panose="020B0606030504020204" pitchFamily="34" charset="0"/>
                <a:cs typeface="Times New Roman" panose="02020603050405020304" pitchFamily="18" charset="0"/>
              </a:rPr>
              <a:t> </a:t>
            </a:r>
            <a:r>
              <a:rPr lang="en-GB" sz="1500" b="1" i="0">
                <a:solidFill>
                  <a:schemeClr val="tx1"/>
                </a:solidFill>
                <a:latin typeface="Open Sans" panose="020B0606030504020204" pitchFamily="34" charset="0"/>
                <a:ea typeface="Open Sans" panose="020B0606030504020204" pitchFamily="34" charset="0"/>
                <a:cs typeface="Times New Roman" panose="02020603050405020304" pitchFamily="18" charset="0"/>
              </a:rPr>
              <a:t>- </a:t>
            </a:r>
            <a:r>
              <a:rPr lang="en-GB" sz="1500" i="0">
                <a:solidFill>
                  <a:schemeClr val="tx1"/>
                </a:solidFill>
                <a:latin typeface="Open Sans" panose="020B0606030504020204" pitchFamily="34" charset="0"/>
                <a:ea typeface="Open Sans" panose="020B0606030504020204" pitchFamily="34" charset="0"/>
                <a:cs typeface="Times New Roman" panose="02020603050405020304" pitchFamily="18" charset="0"/>
              </a:rPr>
              <a:t>Clearly articulate the team's mission and overall goals.</a:t>
            </a:r>
          </a:p>
          <a:p>
            <a:pPr marL="342900" lvl="0" indent="-342900" algn="ctr">
              <a:buFont typeface="Calibri" panose="020F0502020204030204" pitchFamily="34" charset="0"/>
              <a:buChar char=" "/>
              <a:tabLst>
                <a:tab pos="457200" algn="l"/>
              </a:tabLst>
            </a:pPr>
            <a:endParaRPr lang="en-GB" sz="1500" i="0">
              <a:solidFill>
                <a:schemeClr val="tx1"/>
              </a:solidFill>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1500">
                <a:solidFill>
                  <a:schemeClr val="tx1"/>
                </a:solidFill>
                <a:effectLst/>
                <a:latin typeface="Open Sans" panose="020B0606030504020204" pitchFamily="34" charset="0"/>
                <a:ea typeface="Open Sans" panose="020B0606030504020204" pitchFamily="34" charset="0"/>
                <a:cs typeface="Times New Roman" panose="02020603050405020304" pitchFamily="18" charset="0"/>
              </a:rPr>
              <a:t> - Show them how their contributions contribute to the team's success.</a:t>
            </a:r>
          </a:p>
          <a:p>
            <a:pPr marL="342900" lvl="0" indent="-342900" algn="ctr">
              <a:buFont typeface="Calibri" panose="020F0502020204030204" pitchFamily="34" charset="0"/>
              <a:buChar char=" "/>
              <a:tabLst>
                <a:tab pos="457200" algn="l"/>
              </a:tabLst>
            </a:pPr>
            <a:endParaRPr lang="en-GB" sz="1500">
              <a:solidFill>
                <a:schemeClr val="tx1"/>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1500">
                <a:solidFill>
                  <a:schemeClr val="tx1"/>
                </a:solidFill>
                <a:latin typeface="Open Sans" panose="020B0606030504020204" pitchFamily="34" charset="0"/>
                <a:ea typeface="Open Sans" panose="020B0606030504020204" pitchFamily="34" charset="0"/>
                <a:cs typeface="Times New Roman" panose="02020603050405020304" pitchFamily="18" charset="0"/>
              </a:rPr>
              <a:t> - Be transparent about the team challenges, successes and long-term goals.</a:t>
            </a:r>
          </a:p>
          <a:p>
            <a:pPr marL="342900" lvl="0" indent="-342900" algn="ctr">
              <a:buFont typeface="Calibri" panose="020F0502020204030204" pitchFamily="34" charset="0"/>
              <a:buChar char=" "/>
              <a:tabLst>
                <a:tab pos="457200" algn="l"/>
              </a:tabLst>
            </a:pPr>
            <a:endParaRPr lang="en-GB" sz="1500">
              <a:solidFill>
                <a:schemeClr val="tx1"/>
              </a:solidFill>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1500">
                <a:solidFill>
                  <a:schemeClr val="tx1"/>
                </a:solidFill>
                <a:latin typeface="Open Sans" panose="020B0606030504020204" pitchFamily="34" charset="0"/>
                <a:ea typeface="Open Sans" panose="020B0606030504020204" pitchFamily="34" charset="0"/>
                <a:cs typeface="Times New Roman" panose="02020603050405020304" pitchFamily="18" charset="0"/>
              </a:rPr>
              <a:t> - Regularly seek feedback on team’s experience and perceptions of team purpose</a:t>
            </a:r>
          </a:p>
          <a:p>
            <a:pPr marL="342900" lvl="0" indent="-342900" algn="ctr">
              <a:buFont typeface="Calibri" panose="020F0502020204030204" pitchFamily="34" charset="0"/>
              <a:buChar char=" "/>
              <a:tabLst>
                <a:tab pos="457200" algn="l"/>
              </a:tabLst>
            </a:pPr>
            <a:endParaRPr lang="en-GB" sz="1500">
              <a:solidFill>
                <a:schemeClr val="tx1"/>
              </a:solidFill>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r>
              <a:rPr lang="en-GB" sz="1500">
                <a:solidFill>
                  <a:schemeClr val="tx1"/>
                </a:solidFill>
                <a:latin typeface="Open Sans" panose="020B0606030504020204" pitchFamily="34" charset="0"/>
                <a:ea typeface="Open Sans" panose="020B0606030504020204" pitchFamily="34" charset="0"/>
                <a:cs typeface="Times New Roman" panose="02020603050405020304" pitchFamily="18" charset="0"/>
              </a:rPr>
              <a:t> - Demonstrate a strong commitment to the purpose through actions and decisions.</a:t>
            </a:r>
          </a:p>
          <a:p>
            <a:pPr marL="342900" lvl="0" indent="-342900" algn="ctr">
              <a:buFont typeface="Calibri" panose="020F0502020204030204" pitchFamily="34" charset="0"/>
              <a:buChar char=" "/>
              <a:tabLst>
                <a:tab pos="457200" algn="l"/>
              </a:tabLst>
            </a:pPr>
            <a:endParaRPr lang="en-GB" sz="1500">
              <a:solidFill>
                <a:schemeClr val="tx1"/>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gn="ctr">
              <a:buFont typeface="Calibri" panose="020F0502020204030204" pitchFamily="34" charset="0"/>
              <a:buChar char=" "/>
              <a:tabLst>
                <a:tab pos="457200" algn="l"/>
              </a:tabLst>
            </a:pPr>
            <a:endParaRPr lang="en-US" sz="150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ctr">
              <a:buFont typeface="Calibri" panose="020F0502020204030204" pitchFamily="34" charset="0"/>
              <a:buChar char=" "/>
              <a:tabLst>
                <a:tab pos="457200" algn="l"/>
              </a:tabLst>
            </a:pP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6D2C6AB-3A75-D2A6-44E9-9E5B42E493E2}"/>
              </a:ext>
            </a:extLst>
          </p:cNvPr>
          <p:cNvPicPr>
            <a:picLocks noChangeAspect="1"/>
          </p:cNvPicPr>
          <p:nvPr/>
        </p:nvPicPr>
        <p:blipFill>
          <a:blip r:embed="rId2"/>
          <a:stretch>
            <a:fillRect/>
          </a:stretch>
        </p:blipFill>
        <p:spPr>
          <a:xfrm>
            <a:off x="15789126" y="419100"/>
            <a:ext cx="1432074" cy="609600"/>
          </a:xfrm>
          <a:prstGeom prst="rect">
            <a:avLst/>
          </a:prstGeom>
        </p:spPr>
      </p:pic>
    </p:spTree>
    <p:extLst>
      <p:ext uri="{BB962C8B-B14F-4D97-AF65-F5344CB8AC3E}">
        <p14:creationId xmlns:p14="http://schemas.microsoft.com/office/powerpoint/2010/main" val="287879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3E9503408614BBE5D596D0085E002" ma:contentTypeVersion="4" ma:contentTypeDescription="Create a new document." ma:contentTypeScope="" ma:versionID="da3339104eecdceb73ac7e61ecfd1af7">
  <xsd:schema xmlns:xsd="http://www.w3.org/2001/XMLSchema" xmlns:xs="http://www.w3.org/2001/XMLSchema" xmlns:p="http://schemas.microsoft.com/office/2006/metadata/properties" xmlns:ns2="be40e571-8d7a-4129-900a-832c2e6dd5de" targetNamespace="http://schemas.microsoft.com/office/2006/metadata/properties" ma:root="true" ma:fieldsID="47d82717b966c3d62b6aaf843e8517f0" ns2:_="">
    <xsd:import namespace="be40e571-8d7a-4129-900a-832c2e6dd5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0e571-8d7a-4129-900a-832c2e6dd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0C4A67-9E8B-414F-83F3-3149F1A44DDC}">
  <ds:schemaRefs>
    <ds:schemaRef ds:uri="http://schemas.microsoft.com/sharepoint/v3/contenttype/forms"/>
  </ds:schemaRefs>
</ds:datastoreItem>
</file>

<file path=customXml/itemProps2.xml><?xml version="1.0" encoding="utf-8"?>
<ds:datastoreItem xmlns:ds="http://schemas.openxmlformats.org/officeDocument/2006/customXml" ds:itemID="{B46614C9-6E2A-4B1B-8463-8C1C61C2A556}">
  <ds:schemaRefs>
    <ds:schemaRef ds:uri="be40e571-8d7a-4129-900a-832c2e6dd5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DAFB3D-37B0-478A-BE44-26639261BB83}">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be40e571-8d7a-4129-900a-832c2e6dd5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TM04033923[[fn=Depth]]</Template>
  <TotalTime>0</TotalTime>
  <Words>2420</Words>
  <Application>Microsoft Office PowerPoint</Application>
  <PresentationFormat>Custom</PresentationFormat>
  <Paragraphs>254</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Open Sans</vt:lpstr>
      <vt:lpstr>Times New Roman</vt:lpstr>
      <vt:lpstr>Corbel</vt:lpstr>
      <vt:lpstr>Open Sans Bold</vt:lpstr>
      <vt:lpstr>Canva Sans Bold</vt:lpstr>
      <vt:lpstr>Libre Baskerville Bold</vt:lpstr>
      <vt:lpstr>Aptos</vt:lpstr>
      <vt:lpstr>Wingdings</vt:lpstr>
      <vt:lpstr>Arial</vt:lpstr>
      <vt:lpstr>Calibri</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Linda Simmonds</dc:title>
  <dc:creator>Jacqueline Halligan</dc:creator>
  <cp:lastModifiedBy>Jacqueline Halligan</cp:lastModifiedBy>
  <cp:revision>4</cp:revision>
  <dcterms:created xsi:type="dcterms:W3CDTF">2006-08-16T00:00:00Z</dcterms:created>
  <dcterms:modified xsi:type="dcterms:W3CDTF">2025-04-02T13:53:30Z</dcterms:modified>
  <dc:identifier>DAFyFsdvH9w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0x010100D923E9503408614BBE5D596D0085E002</vt:lpwstr>
  </property>
  <property fmtid="{D5CDD505-2E9C-101B-9397-08002B2CF9AE}" pid="3" name="MediaServiceImageTags">
    <vt:lpwstr/>
  </property>
  <property fmtid="{D5CDD505-2E9C-101B-9397-08002B2CF9AE}" pid="4" name="ArticulateGUID">
    <vt:lpwstr>260D963D-A8A1-4558-A857-2C1E5613269C</vt:lpwstr>
  </property>
  <property fmtid="{D5CDD505-2E9C-101B-9397-08002B2CF9AE}" pid="5" name="ArticulatePath">
    <vt:lpwstr>https://livemanchesterac.sharepoint.com/sites/UOM-POD-Strategic-Capabilities-Show-and-tell/Shared Documents/General/Toolkits/Leading the Conversation - A Performance Conversations Toolkit </vt:lpwstr>
  </property>
</Properties>
</file>