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328" r:id="rId3"/>
    <p:sldId id="332" r:id="rId4"/>
    <p:sldId id="316" r:id="rId5"/>
    <p:sldId id="330" r:id="rId6"/>
    <p:sldId id="329" r:id="rId7"/>
    <p:sldId id="333" r:id="rId8"/>
    <p:sldId id="331" r:id="rId9"/>
  </p:sldIdLst>
  <p:sldSz cx="9144000" cy="6858000" type="screen4x3"/>
  <p:notesSz cx="6834188" cy="9979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39C5"/>
    <a:srgbClr val="004620"/>
    <a:srgbClr val="F10FE1"/>
    <a:srgbClr val="000066"/>
    <a:srgbClr val="634977"/>
    <a:srgbClr val="000099"/>
    <a:srgbClr val="6D3F81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27" autoAdjust="0"/>
    <p:restoredTop sz="98298" autoAdjust="0"/>
  </p:normalViewPr>
  <p:slideViewPr>
    <p:cSldViewPr>
      <p:cViewPr>
        <p:scale>
          <a:sx n="100" d="100"/>
          <a:sy n="100" d="100"/>
        </p:scale>
        <p:origin x="-218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46" y="-114"/>
      </p:cViewPr>
      <p:guideLst>
        <p:guide orient="horz" pos="3144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1127" y="1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/>
          <a:lstStyle>
            <a:lvl1pPr algn="r">
              <a:defRPr sz="1200"/>
            </a:lvl1pPr>
          </a:lstStyle>
          <a:p>
            <a:fld id="{F5AD71BC-8FCE-4BD4-82F3-10A8809FB489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78343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71127" y="9478343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 anchor="b"/>
          <a:lstStyle>
            <a:lvl1pPr algn="r">
              <a:defRPr sz="1200"/>
            </a:lvl1pPr>
          </a:lstStyle>
          <a:p>
            <a:fld id="{6FED2E11-3F58-41BD-B7F8-41B69F67AA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5360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1127" y="1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/>
          <a:lstStyle>
            <a:lvl1pPr algn="r">
              <a:defRPr sz="1200"/>
            </a:lvl1pPr>
          </a:lstStyle>
          <a:p>
            <a:fld id="{65D84C9F-836F-4C94-9EA1-CCBEF1566B44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78343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1127" y="9478343"/>
            <a:ext cx="2961481" cy="498951"/>
          </a:xfrm>
          <a:prstGeom prst="rect">
            <a:avLst/>
          </a:prstGeom>
        </p:spPr>
        <p:txBody>
          <a:bodyPr vert="horz" lIns="91910" tIns="45954" rIns="91910" bIns="45954" rtlCol="0" anchor="b"/>
          <a:lstStyle>
            <a:lvl1pPr algn="r">
              <a:defRPr sz="1200"/>
            </a:lvl1pPr>
          </a:lstStyle>
          <a:p>
            <a:fld id="{46B512E1-1184-4D38-B532-26258366ACE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3420" y="4740037"/>
            <a:ext cx="5467350" cy="4490561"/>
          </a:xfrm>
          <a:prstGeom prst="rect">
            <a:avLst/>
          </a:prstGeom>
        </p:spPr>
        <p:txBody>
          <a:bodyPr vert="horz" lIns="91910" tIns="45954" rIns="91910" bIns="4595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89512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0" tIns="45954" rIns="91910" bIns="45954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86879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2338" y="747713"/>
            <a:ext cx="4989512" cy="374332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3420" y="4740037"/>
            <a:ext cx="5467350" cy="4490561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6142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8619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8619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512E1-1184-4D38-B532-26258366ACE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219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4C1-A2F2-4653-83E3-9B32957418AB}" type="datetime2">
              <a:rPr lang="en-US" smtClean="0"/>
              <a:pPr/>
              <a:t>Friday, June 19, 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0D058-9AE5-4C1C-8015-ED143FB13622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2DF4-D5A8-422B-A865-D0EBDBC23E31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30624" cy="365125"/>
          </a:xfrm>
        </p:spPr>
        <p:txBody>
          <a:bodyPr/>
          <a:lstStyle>
            <a:lvl1pPr>
              <a:defRPr/>
            </a:lvl1pPr>
          </a:lstStyle>
          <a:p>
            <a:fld id="{D18CCC4D-78B8-4FDA-A27C-6C9D819F0EAD}" type="datetime2">
              <a:rPr lang="en-US" smtClean="0"/>
              <a:pPr/>
              <a:t>Friday, June 19, 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BB3ECBED-FE2D-4F9A-8283-EA172DB81BA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A5FA1-6C56-4B5C-B726-38603A8099C8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C545F-AC6E-4585-8484-01493A7A2571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EC92-3CA3-48D9-B8F2-B042D6A3032C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F9788-8B06-461B-BB08-3559E134F2E3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5695-9D31-4E4C-9548-53BBB6FA2BB8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7BAA-DEFF-49F1-8F02-8312D7B94D12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D5E8F-FA3D-431C-BBE4-66F5D1BB6B95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A72F5-15D2-493A-A7F6-047106E79A71}" type="datetime2">
              <a:rPr lang="en-US" smtClean="0"/>
              <a:pPr/>
              <a:t>Friday, June 19, 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CBED-FE2D-4F9A-8283-EA172DB81BA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TAB_col_white_backgroun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2272208" y="188640"/>
            <a:ext cx="6764288" cy="612000"/>
          </a:xfrm>
          <a:prstGeom prst="rect">
            <a:avLst/>
          </a:prstGeom>
          <a:gradFill>
            <a:gsLst>
              <a:gs pos="0">
                <a:srgbClr val="634977"/>
              </a:gs>
              <a:gs pos="100000">
                <a:srgbClr val="7F39C5"/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FRS102 - Other</a:t>
            </a:r>
            <a:r>
              <a:rPr lang="en-GB" sz="2400" b="1" kern="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recognition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611560" y="1916832"/>
            <a:ext cx="7851775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/>
              <a:t>Other income</a:t>
            </a:r>
          </a:p>
          <a:p>
            <a:pPr>
              <a:defRPr/>
            </a:pPr>
            <a:r>
              <a:rPr lang="en-GB" dirty="0"/>
              <a:t>(Unmatched)</a:t>
            </a:r>
          </a:p>
          <a:p>
            <a:pPr>
              <a:defRPr/>
            </a:pPr>
            <a:endParaRPr lang="en-GB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98984"/>
          </a:xfrm>
        </p:spPr>
        <p:txBody>
          <a:bodyPr/>
          <a:lstStyle/>
          <a:p>
            <a:r>
              <a:rPr lang="en-GB" dirty="0" smtClean="0"/>
              <a:t>Joanne Field</a:t>
            </a:r>
          </a:p>
          <a:p>
            <a:r>
              <a:rPr lang="en-GB" dirty="0" smtClean="0"/>
              <a:t>HoFFRA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0677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48171336"/>
              </p:ext>
            </p:extLst>
          </p:nvPr>
        </p:nvGraphicFramePr>
        <p:xfrm>
          <a:off x="210762" y="1124744"/>
          <a:ext cx="8563299" cy="5544615"/>
        </p:xfrm>
        <a:graphic>
          <a:graphicData uri="http://schemas.openxmlformats.org/presentationml/2006/ole">
            <p:oleObj spid="_x0000_s52259" name="Visio" r:id="rId4" imgW="9646988" imgH="6767010" progId="Visio.Drawing.11">
              <p:embed/>
            </p:oleObj>
          </a:graphicData>
        </a:graphic>
      </p:graphicFrame>
      <p:sp>
        <p:nvSpPr>
          <p:cNvPr id="8" name="Up Arrow Callout 7"/>
          <p:cNvSpPr/>
          <p:nvPr/>
        </p:nvSpPr>
        <p:spPr>
          <a:xfrm>
            <a:off x="2411760" y="5373216"/>
            <a:ext cx="936104" cy="648072"/>
          </a:xfrm>
          <a:prstGeom prst="up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Research grants</a:t>
            </a:r>
            <a:endParaRPr lang="en-GB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4355976" y="5589240"/>
            <a:ext cx="4788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All research grants will be pre-populated as ‘PRC – Matched’ by central staff prior to 1/8/2015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xmlns="" val="102881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Month end income recognition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BB3ECBED-FE2D-4F9A-8283-EA172DB81BA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1340768"/>
            <a:ext cx="8655389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  <a:p>
            <a:pPr marL="0" indent="0" algn="ctr">
              <a:buNone/>
            </a:pPr>
            <a:r>
              <a:rPr lang="en-GB" sz="2400" dirty="0" smtClean="0"/>
              <a:t>Non </a:t>
            </a:r>
            <a:r>
              <a:rPr lang="en-GB" sz="2400" dirty="0"/>
              <a:t>Exchange Transaction Label </a:t>
            </a:r>
            <a:r>
              <a:rPr lang="en-GB" sz="2400" b="1" dirty="0"/>
              <a:t>(NETL) </a:t>
            </a:r>
            <a:endParaRPr lang="en-GB" sz="2400" b="1" dirty="0" smtClean="0"/>
          </a:p>
          <a:p>
            <a:pPr marL="0" indent="0" algn="ctr">
              <a:buNone/>
            </a:pPr>
            <a:r>
              <a:rPr lang="en-GB" sz="2400" dirty="0" smtClean="0"/>
              <a:t>An </a:t>
            </a:r>
            <a:r>
              <a:rPr lang="en-GB" sz="2400" dirty="0"/>
              <a:t>important driver for income </a:t>
            </a:r>
            <a:r>
              <a:rPr lang="en-GB" sz="2400" dirty="0" smtClean="0"/>
              <a:t>recognition.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000" b="1" u="sng" dirty="0" smtClean="0">
                <a:solidFill>
                  <a:srgbClr val="F10FE1"/>
                </a:solidFill>
              </a:rPr>
              <a:t>‘Restricted’ and ‘Unrestricted’</a:t>
            </a:r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 smtClean="0"/>
              <a:t>The </a:t>
            </a:r>
            <a:r>
              <a:rPr lang="en-GB" sz="2000" dirty="0"/>
              <a:t>‘further text’ field for these activity codes </a:t>
            </a:r>
            <a:r>
              <a:rPr lang="en-GB" sz="2000" dirty="0" smtClean="0"/>
              <a:t>should </a:t>
            </a:r>
            <a:r>
              <a:rPr lang="en-GB" sz="2000" dirty="0"/>
              <a:t>explain </a:t>
            </a:r>
            <a:r>
              <a:rPr lang="en-GB" sz="2000" dirty="0" smtClean="0"/>
              <a:t>what, if any, the restrictions on the use of the income are.</a:t>
            </a:r>
            <a:endParaRPr lang="en-GB" sz="2000" dirty="0"/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2000" b="1" u="sng" dirty="0" smtClean="0">
                <a:solidFill>
                  <a:srgbClr val="00B050"/>
                </a:solidFill>
              </a:rPr>
              <a:t>‘</a:t>
            </a:r>
            <a:r>
              <a:rPr lang="en-GB" sz="2000" b="1" u="sng" dirty="0">
                <a:solidFill>
                  <a:srgbClr val="00B050"/>
                </a:solidFill>
              </a:rPr>
              <a:t>PRC – Not Matched’ </a:t>
            </a:r>
            <a:r>
              <a:rPr lang="en-GB" sz="2000" b="1" dirty="0" smtClean="0">
                <a:solidFill>
                  <a:srgbClr val="00B050"/>
                </a:solidFill>
              </a:rPr>
              <a:t>or </a:t>
            </a:r>
            <a:r>
              <a:rPr lang="en-GB" sz="2000" b="1" u="sng" dirty="0">
                <a:solidFill>
                  <a:srgbClr val="00B050"/>
                </a:solidFill>
              </a:rPr>
              <a:t>‘Other – Not matched’</a:t>
            </a:r>
            <a:r>
              <a:rPr lang="en-GB" sz="2000" b="1" dirty="0">
                <a:solidFill>
                  <a:srgbClr val="00B050"/>
                </a:solidFill>
              </a:rPr>
              <a:t> </a:t>
            </a:r>
            <a:endParaRPr lang="en-GB" sz="2000" b="1" dirty="0" smtClean="0">
              <a:solidFill>
                <a:srgbClr val="00B050"/>
              </a:solidFill>
            </a:endParaRPr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/>
              <a:t>Use of the ‘further text’ field for </a:t>
            </a:r>
            <a:r>
              <a:rPr lang="en-GB" sz="2000" dirty="0" smtClean="0"/>
              <a:t>these activity </a:t>
            </a:r>
            <a:r>
              <a:rPr lang="en-GB" sz="2000" dirty="0"/>
              <a:t>codes </a:t>
            </a:r>
            <a:r>
              <a:rPr lang="en-GB" sz="2000" dirty="0" smtClean="0"/>
              <a:t>is compulsory</a:t>
            </a:r>
            <a:endParaRPr lang="en-GB" sz="2000" dirty="0"/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 smtClean="0"/>
              <a:t>It should explain </a:t>
            </a:r>
            <a:r>
              <a:rPr lang="en-GB" sz="2000" b="1" dirty="0" smtClean="0"/>
              <a:t>why</a:t>
            </a:r>
            <a:r>
              <a:rPr lang="en-GB" sz="2000" dirty="0" smtClean="0"/>
              <a:t> the income is not matched to expenditure/</a:t>
            </a:r>
            <a:r>
              <a:rPr lang="en-GB" sz="2000" b="1" dirty="0" smtClean="0"/>
              <a:t>what</a:t>
            </a:r>
            <a:r>
              <a:rPr lang="en-GB" sz="2000" dirty="0" smtClean="0"/>
              <a:t> triggers the income recognition.</a:t>
            </a:r>
          </a:p>
          <a:p>
            <a:pPr marL="0" indent="0"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51997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Month end income recognition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28413" y="6525344"/>
            <a:ext cx="1306488" cy="168994"/>
          </a:xfrm>
        </p:spPr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1700808"/>
            <a:ext cx="8655389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/>
              <a:t>Non Exchange Transaction Label (NETL) </a:t>
            </a:r>
            <a:r>
              <a:rPr lang="en-GB" sz="2000" dirty="0"/>
              <a:t>to be populated </a:t>
            </a:r>
            <a:r>
              <a:rPr lang="en-GB" sz="2000" dirty="0" smtClean="0"/>
              <a:t>locally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/>
              <a:t>pre August </a:t>
            </a:r>
            <a:r>
              <a:rPr lang="en-GB" sz="2000" dirty="0" smtClean="0"/>
              <a:t>2015 - upload template</a:t>
            </a:r>
            <a:endParaRPr lang="en-GB" sz="2000" dirty="0"/>
          </a:p>
          <a:p>
            <a:pPr marL="804863" indent="-268288">
              <a:buFont typeface="Wingdings" panose="05000000000000000000" pitchFamily="2" charset="2"/>
              <a:buChar char="Ø"/>
            </a:pPr>
            <a:r>
              <a:rPr lang="en-GB" sz="2000" dirty="0" smtClean="0"/>
              <a:t>Post August 2015 - done </a:t>
            </a:r>
            <a:r>
              <a:rPr lang="en-GB" sz="2000" dirty="0"/>
              <a:t>locally </a:t>
            </a:r>
            <a:r>
              <a:rPr lang="en-GB" sz="2000" dirty="0" smtClean="0"/>
              <a:t>as </a:t>
            </a:r>
            <a:r>
              <a:rPr lang="en-GB" sz="2000" dirty="0"/>
              <a:t>new activity codes </a:t>
            </a:r>
            <a:r>
              <a:rPr lang="en-GB" sz="2000" dirty="0" smtClean="0"/>
              <a:t>opened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1800" b="1" dirty="0" smtClean="0">
                <a:solidFill>
                  <a:srgbClr val="7F39C5"/>
                </a:solidFill>
              </a:rPr>
              <a:t>Heads </a:t>
            </a:r>
            <a:r>
              <a:rPr lang="en-GB" sz="1800" b="1" dirty="0">
                <a:solidFill>
                  <a:srgbClr val="7F39C5"/>
                </a:solidFill>
              </a:rPr>
              <a:t>of School Finance are responsible for activity code ‘flagging’, by end of July </a:t>
            </a:r>
            <a:r>
              <a:rPr lang="en-GB" sz="1800" b="1" dirty="0" smtClean="0">
                <a:solidFill>
                  <a:srgbClr val="7F39C5"/>
                </a:solidFill>
              </a:rPr>
              <a:t>2015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6" name="Picture 2" descr="P:\stinging-nett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23494"/>
            <a:ext cx="3312368" cy="216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2663" y="2113388"/>
            <a:ext cx="3315155" cy="2169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42663" y="2112807"/>
            <a:ext cx="1793035" cy="495103"/>
          </a:xfrm>
          <a:prstGeom prst="rect">
            <a:avLst/>
          </a:prstGeom>
          <a:solidFill>
            <a:srgbClr val="004620"/>
          </a:solidFill>
        </p:spPr>
        <p:txBody>
          <a:bodyPr wrap="square" rtlCol="0">
            <a:noAutofit/>
          </a:bodyPr>
          <a:lstStyle/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187964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Month end income recognition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9098" y="1556792"/>
            <a:ext cx="8655389" cy="4680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en-GB" sz="2000" b="1" dirty="0" smtClean="0"/>
          </a:p>
          <a:p>
            <a:pPr marL="0" lvl="0" indent="0">
              <a:buNone/>
            </a:pPr>
            <a:r>
              <a:rPr lang="en-GB" sz="2000" b="1" dirty="0" smtClean="0"/>
              <a:t>Handy Guide to unmatched income</a:t>
            </a:r>
          </a:p>
          <a:p>
            <a:pPr marL="0" lvl="0" indent="0">
              <a:buNone/>
            </a:pPr>
            <a:r>
              <a:rPr lang="en-GB" sz="2000" dirty="0"/>
              <a:t>H</a:t>
            </a:r>
            <a:r>
              <a:rPr lang="en-GB" sz="2000" dirty="0" smtClean="0"/>
              <a:t>ow </a:t>
            </a:r>
            <a:r>
              <a:rPr lang="en-GB" sz="2000" dirty="0"/>
              <a:t>to run </a:t>
            </a:r>
            <a:r>
              <a:rPr lang="en-GB" sz="2000" dirty="0" smtClean="0"/>
              <a:t>a report </a:t>
            </a:r>
            <a:r>
              <a:rPr lang="en-GB" sz="2000" dirty="0"/>
              <a:t>that identifies all your activity codes that are marked </a:t>
            </a:r>
            <a:r>
              <a:rPr lang="en-GB" sz="2000" dirty="0" smtClean="0"/>
              <a:t>as: </a:t>
            </a:r>
          </a:p>
          <a:p>
            <a:pPr marL="900113" lvl="0" indent="-363538">
              <a:buFont typeface="Wingdings" panose="05000000000000000000" pitchFamily="2" charset="2"/>
              <a:buChar char="Ø"/>
            </a:pPr>
            <a:r>
              <a:rPr lang="en-GB" sz="2000" dirty="0" smtClean="0"/>
              <a:t>PRC </a:t>
            </a:r>
            <a:r>
              <a:rPr lang="en-GB" sz="2000" dirty="0"/>
              <a:t>– not matched, </a:t>
            </a:r>
            <a:endParaRPr lang="en-GB" sz="2000" dirty="0" smtClean="0"/>
          </a:p>
          <a:p>
            <a:pPr marL="900113" lvl="0" indent="-363538">
              <a:buFont typeface="Wingdings" panose="05000000000000000000" pitchFamily="2" charset="2"/>
              <a:buChar char="Ø"/>
            </a:pPr>
            <a:r>
              <a:rPr lang="en-GB" sz="2000" dirty="0" smtClean="0"/>
              <a:t>Other </a:t>
            </a:r>
            <a:r>
              <a:rPr lang="en-GB" sz="2000" dirty="0"/>
              <a:t>- not </a:t>
            </a:r>
            <a:r>
              <a:rPr lang="en-GB" sz="2000" dirty="0" smtClean="0"/>
              <a:t>matched,</a:t>
            </a:r>
          </a:p>
          <a:p>
            <a:pPr marL="0" lvl="0" indent="0">
              <a:buNone/>
            </a:pPr>
            <a:endParaRPr lang="en-GB" sz="2000" dirty="0"/>
          </a:p>
          <a:p>
            <a:pPr marL="0" lvl="0" indent="0">
              <a:buNone/>
            </a:pPr>
            <a:r>
              <a:rPr lang="en-GB" sz="2000" dirty="0" smtClean="0"/>
              <a:t>It will assist you in </a:t>
            </a:r>
            <a:r>
              <a:rPr lang="en-GB" sz="2000" dirty="0"/>
              <a:t>understanding the conditions required to recognise </a:t>
            </a:r>
            <a:r>
              <a:rPr lang="en-GB" sz="2000" dirty="0" smtClean="0"/>
              <a:t>income when the NETL flex field has been populated.</a:t>
            </a:r>
            <a:endParaRPr lang="en-GB" sz="2000" dirty="0"/>
          </a:p>
          <a:p>
            <a:pPr marL="0" lv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Review </a:t>
            </a:r>
            <a:r>
              <a:rPr lang="en-GB" sz="2000" dirty="0"/>
              <a:t>the income </a:t>
            </a:r>
            <a:r>
              <a:rPr lang="en-GB" sz="2000" dirty="0" smtClean="0"/>
              <a:t>on this report (YTD</a:t>
            </a:r>
            <a:r>
              <a:rPr lang="en-GB" sz="2000" dirty="0"/>
              <a:t>), and decide whether it should be recognised in month or </a:t>
            </a:r>
            <a:r>
              <a:rPr lang="en-GB" sz="2000" dirty="0" smtClean="0"/>
              <a:t>not - following </a:t>
            </a:r>
            <a:r>
              <a:rPr lang="en-GB" sz="2000" dirty="0"/>
              <a:t>the decision </a:t>
            </a:r>
            <a:r>
              <a:rPr lang="en-GB" sz="2000" dirty="0" smtClean="0"/>
              <a:t>tree provided.</a:t>
            </a:r>
          </a:p>
          <a:p>
            <a:pPr marL="0" lvl="0" indent="0">
              <a:buNone/>
            </a:pPr>
            <a:endParaRPr lang="en-GB" sz="2000" dirty="0"/>
          </a:p>
          <a:p>
            <a:pPr lvl="0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xmlns="" val="31072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20902735"/>
              </p:ext>
            </p:extLst>
          </p:nvPr>
        </p:nvGraphicFramePr>
        <p:xfrm>
          <a:off x="251519" y="1844824"/>
          <a:ext cx="8547823" cy="4248472"/>
        </p:xfrm>
        <a:graphic>
          <a:graphicData uri="http://schemas.openxmlformats.org/presentationml/2006/ole">
            <p:oleObj spid="_x0000_s53279" r:id="rId4" imgW="9593231" imgH="4769280" progId="Visio.Drawing.11">
              <p:embed/>
            </p:oleObj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2800" b="1" dirty="0" smtClean="0"/>
              <a:t>Unmatched income </a:t>
            </a:r>
            <a:r>
              <a:rPr lang="en-GB" sz="2800" b="1" dirty="0"/>
              <a:t>recognition </a:t>
            </a:r>
            <a:r>
              <a:rPr lang="en-GB" sz="2800" b="1" dirty="0" smtClean="0"/>
              <a:t>– Decision Tree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xmlns="" val="241777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364902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Month end income recognition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9098" y="1556792"/>
            <a:ext cx="8655389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en-GB" sz="2000" dirty="0" smtClean="0"/>
          </a:p>
          <a:p>
            <a:pPr marL="0" lvl="0" indent="0">
              <a:buNone/>
            </a:pPr>
            <a:r>
              <a:rPr lang="en-GB" sz="2000" dirty="0" smtClean="0"/>
              <a:t>As this income is not matched to expenditure, it is possible to do your income recognition journals at any time – no waiting until WD-1!!</a:t>
            </a:r>
          </a:p>
          <a:p>
            <a:pPr marL="0" lvl="0" indent="0">
              <a:buNone/>
            </a:pPr>
            <a:endParaRPr lang="en-GB" sz="2000" dirty="0" smtClean="0"/>
          </a:p>
          <a:p>
            <a:pPr marL="0" lvl="0" indent="0">
              <a:buNone/>
            </a:pPr>
            <a:endParaRPr lang="en-GB" sz="2000" dirty="0"/>
          </a:p>
          <a:p>
            <a:pPr marL="828675" indent="-285750">
              <a:buFont typeface="Wingdings" panose="05000000000000000000" pitchFamily="2" charset="2"/>
              <a:buChar char="Ø"/>
            </a:pPr>
            <a:r>
              <a:rPr lang="en-GB" sz="2000" dirty="0"/>
              <a:t>D</a:t>
            </a:r>
            <a:r>
              <a:rPr lang="en-GB" sz="2000" dirty="0" smtClean="0"/>
              <a:t>efer </a:t>
            </a:r>
            <a:r>
              <a:rPr lang="en-GB" sz="2000" dirty="0"/>
              <a:t>the income if required, </a:t>
            </a:r>
            <a:r>
              <a:rPr lang="en-GB" sz="2000" dirty="0" smtClean="0"/>
              <a:t>or</a:t>
            </a:r>
          </a:p>
          <a:p>
            <a:pPr marL="542925" indent="0">
              <a:buNone/>
            </a:pPr>
            <a:r>
              <a:rPr lang="en-GB" sz="2000" dirty="0" smtClean="0"/>
              <a:t> </a:t>
            </a:r>
          </a:p>
          <a:p>
            <a:pPr marL="828675" indent="-285750">
              <a:buFont typeface="Wingdings" panose="05000000000000000000" pitchFamily="2" charset="2"/>
              <a:buChar char="Ø"/>
            </a:pPr>
            <a:r>
              <a:rPr lang="en-GB" sz="2000" dirty="0"/>
              <a:t>A</a:t>
            </a:r>
            <a:r>
              <a:rPr lang="en-GB" sz="2000" dirty="0" smtClean="0"/>
              <a:t>ccrue </a:t>
            </a:r>
            <a:r>
              <a:rPr lang="en-GB" sz="2000" dirty="0"/>
              <a:t>if income is recognisable </a:t>
            </a:r>
            <a:endParaRPr lang="en-GB" sz="2000" dirty="0" smtClean="0"/>
          </a:p>
          <a:p>
            <a:pPr marL="542925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 but </a:t>
            </a:r>
            <a:r>
              <a:rPr lang="en-GB" sz="2000" dirty="0"/>
              <a:t>not </a:t>
            </a:r>
            <a:r>
              <a:rPr lang="en-GB" sz="2000" dirty="0" smtClean="0"/>
              <a:t>received</a:t>
            </a:r>
            <a:r>
              <a:rPr lang="en-GB" sz="1800" dirty="0"/>
              <a:t>.</a:t>
            </a:r>
            <a:endParaRPr lang="en-GB" sz="1600" dirty="0"/>
          </a:p>
          <a:p>
            <a:pPr lvl="0"/>
            <a:endParaRPr lang="en-GB" sz="1600" dirty="0"/>
          </a:p>
        </p:txBody>
      </p:sp>
      <p:pic>
        <p:nvPicPr>
          <p:cNvPr id="6" name="Picture 5" descr="http://ecx.images-amazon.com/images/I/31jh2HFc%2BkL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429000"/>
            <a:ext cx="3672408" cy="2952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3398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377" y="1124744"/>
            <a:ext cx="8229600" cy="504056"/>
          </a:xfrm>
        </p:spPr>
        <p:txBody>
          <a:bodyPr>
            <a:noAutofit/>
          </a:bodyPr>
          <a:lstStyle/>
          <a:p>
            <a:pPr algn="l"/>
            <a:r>
              <a:rPr lang="en-GB" sz="2800" b="1" dirty="0" smtClean="0"/>
              <a:t>Data cleanse and Housekeeping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80520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u="sng" dirty="0" smtClean="0"/>
          </a:p>
          <a:p>
            <a:pPr>
              <a:buNone/>
            </a:pPr>
            <a:r>
              <a:rPr lang="en-GB" sz="2000" b="1" u="sng" dirty="0" smtClean="0"/>
              <a:t>DATA </a:t>
            </a:r>
            <a:r>
              <a:rPr lang="en-GB" sz="2000" b="1" u="sng" dirty="0"/>
              <a:t>Cleanse Before </a:t>
            </a:r>
            <a:r>
              <a:rPr lang="en-GB" sz="2000" b="1" u="sng" dirty="0" smtClean="0"/>
              <a:t>31</a:t>
            </a:r>
            <a:r>
              <a:rPr lang="en-GB" sz="2000" b="1" u="sng" baseline="30000" dirty="0" smtClean="0"/>
              <a:t>st</a:t>
            </a:r>
            <a:r>
              <a:rPr lang="en-GB" sz="2000" b="1" u="sng" dirty="0" smtClean="0"/>
              <a:t> July</a:t>
            </a:r>
          </a:p>
          <a:p>
            <a:pPr>
              <a:buNone/>
            </a:pPr>
            <a:endParaRPr lang="en-GB" sz="2000" b="1" u="sng" dirty="0" smtClean="0"/>
          </a:p>
          <a:p>
            <a:r>
              <a:rPr lang="en-GB" sz="2000" dirty="0" smtClean="0"/>
              <a:t>Populate ‘NETL’ flag </a:t>
            </a:r>
          </a:p>
          <a:p>
            <a:r>
              <a:rPr lang="en-GB" sz="2000" dirty="0" smtClean="0"/>
              <a:t>Populate ‘further text’ flag for ‘not matched’ and for ‘restricted’</a:t>
            </a:r>
          </a:p>
          <a:p>
            <a:pPr>
              <a:buNone/>
            </a:pPr>
            <a:endParaRPr lang="en-GB" sz="2000" u="sng" dirty="0" smtClean="0"/>
          </a:p>
          <a:p>
            <a:pPr>
              <a:buNone/>
            </a:pPr>
            <a:endParaRPr lang="en-GB" sz="2000" u="sng" dirty="0"/>
          </a:p>
          <a:p>
            <a:pPr>
              <a:buNone/>
            </a:pPr>
            <a:r>
              <a:rPr lang="en-GB" sz="2000" b="1" u="sng" dirty="0" smtClean="0"/>
              <a:t>Ongoing ‘Housekeeping’ reviews</a:t>
            </a:r>
          </a:p>
          <a:p>
            <a:r>
              <a:rPr lang="en-GB" sz="2000" dirty="0" smtClean="0"/>
              <a:t>Codes flagged as ‘Restricted or’ ‘Not matched’ for:</a:t>
            </a:r>
          </a:p>
          <a:p>
            <a:pPr lvl="1"/>
            <a:r>
              <a:rPr lang="en-GB" sz="1600" dirty="0"/>
              <a:t>R</a:t>
            </a:r>
            <a:r>
              <a:rPr lang="en-GB" sz="1600" dirty="0" smtClean="0"/>
              <a:t>easonableness</a:t>
            </a:r>
          </a:p>
          <a:p>
            <a:pPr lvl="1"/>
            <a:r>
              <a:rPr lang="en-GB" sz="1600" dirty="0" smtClean="0"/>
              <a:t>No supporting reasons in ‘further text’</a:t>
            </a:r>
          </a:p>
          <a:p>
            <a:pPr lvl="1"/>
            <a:r>
              <a:rPr lang="en-GB" sz="1600" dirty="0" smtClean="0"/>
              <a:t> Codes which are being matched to expenditure (should be central finance function)</a:t>
            </a: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BB3ECBED-FE2D-4F9A-8283-EA172DB81BA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5" name="Picture 2" descr="P:\stinging-nett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5920" y="2060847"/>
            <a:ext cx="1649038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089522"/>
            <a:ext cx="1737902" cy="1051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76255" y="2096864"/>
            <a:ext cx="792089" cy="252016"/>
          </a:xfrm>
          <a:prstGeom prst="rect">
            <a:avLst/>
          </a:prstGeom>
          <a:solidFill>
            <a:srgbClr val="004620"/>
          </a:solidFill>
        </p:spPr>
        <p:txBody>
          <a:bodyPr wrap="square" rtlCol="0">
            <a:noAutofit/>
          </a:bodyPr>
          <a:lstStyle/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10340</TotalTime>
  <Words>403</Words>
  <Application>Microsoft Office PowerPoint</Application>
  <PresentationFormat>On-screen Show (4:3)</PresentationFormat>
  <Paragraphs>76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Visio</vt:lpstr>
      <vt:lpstr>Microsoft Visio Drawing</vt:lpstr>
      <vt:lpstr>Slide 0</vt:lpstr>
      <vt:lpstr>Slide 1</vt:lpstr>
      <vt:lpstr>Month end income recognition process</vt:lpstr>
      <vt:lpstr>Month end income recognition process</vt:lpstr>
      <vt:lpstr>Month end income recognition process</vt:lpstr>
      <vt:lpstr>Unmatched income recognition – Decision Tree</vt:lpstr>
      <vt:lpstr>Month end income recognition process</vt:lpstr>
      <vt:lpstr>Data cleanse and Housekeeping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Investing in Success - HESA</dc:title>
  <dc:creator>mtfssgw2</dc:creator>
  <cp:lastModifiedBy>Jill Roberts</cp:lastModifiedBy>
  <cp:revision>594</cp:revision>
  <cp:lastPrinted>2015-06-10T10:00:54Z</cp:lastPrinted>
  <dcterms:created xsi:type="dcterms:W3CDTF">2013-07-16T08:12:03Z</dcterms:created>
  <dcterms:modified xsi:type="dcterms:W3CDTF">2015-06-19T14:47:32Z</dcterms:modified>
</cp:coreProperties>
</file>